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37" r:id="rId1"/>
  </p:sldMasterIdLst>
  <p:sldIdLst>
    <p:sldId id="257" r:id="rId2"/>
    <p:sldId id="270" r:id="rId3"/>
    <p:sldId id="271" r:id="rId4"/>
    <p:sldId id="327" r:id="rId5"/>
    <p:sldId id="343" r:id="rId6"/>
    <p:sldId id="292" r:id="rId7"/>
    <p:sldId id="290" r:id="rId8"/>
    <p:sldId id="341" r:id="rId9"/>
    <p:sldId id="260" r:id="rId10"/>
    <p:sldId id="261" r:id="rId11"/>
    <p:sldId id="277" r:id="rId12"/>
    <p:sldId id="301" r:id="rId13"/>
    <p:sldId id="328" r:id="rId14"/>
    <p:sldId id="329" r:id="rId15"/>
    <p:sldId id="330" r:id="rId16"/>
    <p:sldId id="299" r:id="rId17"/>
    <p:sldId id="333" r:id="rId18"/>
    <p:sldId id="280" r:id="rId19"/>
    <p:sldId id="293" r:id="rId20"/>
    <p:sldId id="310" r:id="rId21"/>
    <p:sldId id="289" r:id="rId22"/>
    <p:sldId id="288" r:id="rId23"/>
    <p:sldId id="344" r:id="rId24"/>
    <p:sldId id="345" r:id="rId25"/>
    <p:sldId id="346" r:id="rId26"/>
    <p:sldId id="361" r:id="rId27"/>
    <p:sldId id="347" r:id="rId28"/>
    <p:sldId id="348" r:id="rId29"/>
    <p:sldId id="349" r:id="rId30"/>
    <p:sldId id="350" r:id="rId31"/>
    <p:sldId id="351" r:id="rId32"/>
    <p:sldId id="352" r:id="rId33"/>
    <p:sldId id="353" r:id="rId34"/>
    <p:sldId id="302" r:id="rId35"/>
    <p:sldId id="303" r:id="rId36"/>
    <p:sldId id="354" r:id="rId37"/>
    <p:sldId id="355" r:id="rId38"/>
    <p:sldId id="338" r:id="rId39"/>
    <p:sldId id="356" r:id="rId40"/>
    <p:sldId id="357" r:id="rId41"/>
    <p:sldId id="358" r:id="rId42"/>
    <p:sldId id="359" r:id="rId43"/>
    <p:sldId id="360" r:id="rId44"/>
    <p:sldId id="274" r:id="rId4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0" d="100"/>
          <a:sy n="50" d="100"/>
        </p:scale>
        <p:origin x="-72" y="-47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45B35-8515-4193-9EF9-8AFC224F34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FB2A14BF-2D56-45A0-A0D7-9480E5B23D0B}">
      <dgm:prSet custT="1"/>
      <dgm:spPr>
        <a:solidFill>
          <a:schemeClr val="accent2">
            <a:lumMod val="20000"/>
            <a:lumOff val="80000"/>
          </a:schemeClr>
        </a:solidFill>
      </dgm:spPr>
      <dgm:t>
        <a:bodyPr/>
        <a:lstStyle/>
        <a:p>
          <a:pPr algn="just" rtl="0"/>
          <a:r>
            <a:rPr lang="es-EC" sz="2600" dirty="0" smtClean="0">
              <a:solidFill>
                <a:schemeClr val="tx1"/>
              </a:solidFill>
              <a:latin typeface="Times New Roman" panose="02020603050405020304" pitchFamily="18" charset="0"/>
              <a:cs typeface="Times New Roman" panose="02020603050405020304" pitchFamily="18" charset="0"/>
            </a:rPr>
            <a:t>En el Ecuador las importaciones de cebada son de 29,420 </a:t>
          </a:r>
          <a:r>
            <a:rPr lang="es-EC" sz="2600" dirty="0" err="1" smtClean="0">
              <a:solidFill>
                <a:schemeClr val="tx1"/>
              </a:solidFill>
              <a:latin typeface="Times New Roman" panose="02020603050405020304" pitchFamily="18" charset="0"/>
              <a:cs typeface="Times New Roman" panose="02020603050405020304" pitchFamily="18" charset="0"/>
            </a:rPr>
            <a:t>tn</a:t>
          </a:r>
          <a:r>
            <a:rPr lang="es-EC" sz="2600" dirty="0" smtClean="0">
              <a:solidFill>
                <a:schemeClr val="tx1"/>
              </a:solidFill>
              <a:latin typeface="Times New Roman" panose="02020603050405020304" pitchFamily="18" charset="0"/>
              <a:cs typeface="Times New Roman" panose="02020603050405020304" pitchFamily="18" charset="0"/>
            </a:rPr>
            <a:t> anuales los cuales demuestran ser superiores con respecto a la producción nacional con 21,154 </a:t>
          </a:r>
          <a:r>
            <a:rPr lang="es-EC" sz="2600" dirty="0" err="1" smtClean="0">
              <a:solidFill>
                <a:schemeClr val="tx1"/>
              </a:solidFill>
              <a:latin typeface="Times New Roman" panose="02020603050405020304" pitchFamily="18" charset="0"/>
              <a:cs typeface="Times New Roman" panose="02020603050405020304" pitchFamily="18" charset="0"/>
            </a:rPr>
            <a:t>tn</a:t>
          </a:r>
          <a:r>
            <a:rPr lang="es-EC" sz="2600" dirty="0" smtClean="0">
              <a:solidFill>
                <a:schemeClr val="tx1"/>
              </a:solidFill>
              <a:latin typeface="Times New Roman" panose="02020603050405020304" pitchFamily="18" charset="0"/>
              <a:cs typeface="Times New Roman" panose="02020603050405020304" pitchFamily="18" charset="0"/>
            </a:rPr>
            <a:t> anuales (Organización de las Naciones Unidas para la Alimentación y la Agricultura Dirección de Estadística [FAOSTAT], 2013).</a:t>
          </a:r>
          <a:endParaRPr lang="es-MX" sz="2600" dirty="0">
            <a:solidFill>
              <a:schemeClr val="tx1"/>
            </a:solidFill>
            <a:latin typeface="Times New Roman" panose="02020603050405020304" pitchFamily="18" charset="0"/>
            <a:cs typeface="Times New Roman" panose="02020603050405020304" pitchFamily="18" charset="0"/>
          </a:endParaRPr>
        </a:p>
      </dgm:t>
    </dgm:pt>
    <dgm:pt modelId="{35FF6C24-C468-43BC-8A21-CD3ED8B4CB23}" type="parTrans" cxnId="{E7D8D90E-DD20-4DA5-A6CD-2B6338A58787}">
      <dgm:prSet/>
      <dgm:spPr/>
      <dgm:t>
        <a:bodyPr/>
        <a:lstStyle/>
        <a:p>
          <a:endParaRPr lang="es-MX"/>
        </a:p>
      </dgm:t>
    </dgm:pt>
    <dgm:pt modelId="{060D0130-E229-4754-99CA-C34904C1B892}" type="sibTrans" cxnId="{E7D8D90E-DD20-4DA5-A6CD-2B6338A58787}">
      <dgm:prSet/>
      <dgm:spPr/>
      <dgm:t>
        <a:bodyPr/>
        <a:lstStyle/>
        <a:p>
          <a:endParaRPr lang="es-MX"/>
        </a:p>
      </dgm:t>
    </dgm:pt>
    <dgm:pt modelId="{65639C6A-EAB2-42C3-AE1B-F15B78CD600B}">
      <dgm:prSet custT="1"/>
      <dgm:spPr>
        <a:solidFill>
          <a:schemeClr val="accent2">
            <a:lumMod val="20000"/>
            <a:lumOff val="80000"/>
          </a:schemeClr>
        </a:solidFill>
      </dgm:spPr>
      <dgm:t>
        <a:bodyPr/>
        <a:lstStyle/>
        <a:p>
          <a:pPr algn="just" rtl="0"/>
          <a:r>
            <a:rPr lang="es-EC" sz="2600" dirty="0" smtClean="0">
              <a:solidFill>
                <a:schemeClr val="tx1"/>
              </a:solidFill>
              <a:latin typeface="Times New Roman" panose="02020603050405020304" pitchFamily="18" charset="0"/>
              <a:cs typeface="Times New Roman" panose="02020603050405020304" pitchFamily="18" charset="0"/>
            </a:rPr>
            <a:t>Las pérdidas de nitrógeno tanto por la volatilización como lixiviación son las razones principales para que los fertilizantes amoniacales presenten baja eficiencia, a causa de procesos químicos, físicos y biológicos que están vinculados a una incorrecta absorción de N en las plantas (</a:t>
          </a:r>
          <a:r>
            <a:rPr lang="es-EC" sz="2600" dirty="0" err="1" smtClean="0">
              <a:solidFill>
                <a:schemeClr val="tx1"/>
              </a:solidFill>
              <a:latin typeface="Times New Roman" panose="02020603050405020304" pitchFamily="18" charset="0"/>
              <a:cs typeface="Times New Roman" panose="02020603050405020304" pitchFamily="18" charset="0"/>
            </a:rPr>
            <a:t>Ferraris</a:t>
          </a:r>
          <a:r>
            <a:rPr lang="es-EC" sz="2600" dirty="0" smtClean="0">
              <a:solidFill>
                <a:schemeClr val="tx1"/>
              </a:solidFill>
              <a:latin typeface="Times New Roman" panose="02020603050405020304" pitchFamily="18" charset="0"/>
              <a:cs typeface="Times New Roman" panose="02020603050405020304" pitchFamily="18" charset="0"/>
            </a:rPr>
            <a:t>, </a:t>
          </a:r>
          <a:r>
            <a:rPr lang="es-EC" sz="2600" dirty="0" err="1" smtClean="0">
              <a:solidFill>
                <a:schemeClr val="tx1"/>
              </a:solidFill>
              <a:latin typeface="Times New Roman" panose="02020603050405020304" pitchFamily="18" charset="0"/>
              <a:cs typeface="Times New Roman" panose="02020603050405020304" pitchFamily="18" charset="0"/>
            </a:rPr>
            <a:t>Couretot</a:t>
          </a:r>
          <a:r>
            <a:rPr lang="es-EC" sz="2600" dirty="0" smtClean="0">
              <a:solidFill>
                <a:schemeClr val="tx1"/>
              </a:solidFill>
              <a:latin typeface="Times New Roman" panose="02020603050405020304" pitchFamily="18" charset="0"/>
              <a:cs typeface="Times New Roman" panose="02020603050405020304" pitchFamily="18" charset="0"/>
            </a:rPr>
            <a:t>, y </a:t>
          </a:r>
          <a:r>
            <a:rPr lang="es-EC" sz="2600" dirty="0" err="1" smtClean="0">
              <a:solidFill>
                <a:schemeClr val="tx1"/>
              </a:solidFill>
              <a:latin typeface="Times New Roman" panose="02020603050405020304" pitchFamily="18" charset="0"/>
              <a:cs typeface="Times New Roman" panose="02020603050405020304" pitchFamily="18" charset="0"/>
            </a:rPr>
            <a:t>Toribia</a:t>
          </a:r>
          <a:r>
            <a:rPr lang="es-EC" sz="2600" dirty="0" smtClean="0">
              <a:solidFill>
                <a:schemeClr val="tx1"/>
              </a:solidFill>
              <a:latin typeface="Times New Roman" panose="02020603050405020304" pitchFamily="18" charset="0"/>
              <a:cs typeface="Times New Roman" panose="02020603050405020304" pitchFamily="18" charset="0"/>
            </a:rPr>
            <a:t>, 2008). </a:t>
          </a:r>
          <a:endParaRPr lang="es-MX" sz="2600" dirty="0">
            <a:solidFill>
              <a:schemeClr val="tx1"/>
            </a:solidFill>
            <a:latin typeface="Times New Roman" panose="02020603050405020304" pitchFamily="18" charset="0"/>
            <a:cs typeface="Times New Roman" panose="02020603050405020304" pitchFamily="18" charset="0"/>
          </a:endParaRPr>
        </a:p>
      </dgm:t>
    </dgm:pt>
    <dgm:pt modelId="{7C1390A5-CD9F-411D-8F80-9D413AEE5A74}" type="parTrans" cxnId="{24732D39-EE38-4754-B1BD-B8A6D2CFDF25}">
      <dgm:prSet/>
      <dgm:spPr/>
      <dgm:t>
        <a:bodyPr/>
        <a:lstStyle/>
        <a:p>
          <a:endParaRPr lang="es-MX"/>
        </a:p>
      </dgm:t>
    </dgm:pt>
    <dgm:pt modelId="{4A40AC69-DE92-403B-91AD-5F754262CEB9}" type="sibTrans" cxnId="{24732D39-EE38-4754-B1BD-B8A6D2CFDF25}">
      <dgm:prSet/>
      <dgm:spPr/>
      <dgm:t>
        <a:bodyPr/>
        <a:lstStyle/>
        <a:p>
          <a:endParaRPr lang="es-MX"/>
        </a:p>
      </dgm:t>
    </dgm:pt>
    <dgm:pt modelId="{90818AFD-299C-4324-92FF-AF000BB06526}" type="pres">
      <dgm:prSet presAssocID="{C2845B35-8515-4193-9EF9-8AFC224F34A5}" presName="linear" presStyleCnt="0">
        <dgm:presLayoutVars>
          <dgm:animLvl val="lvl"/>
          <dgm:resizeHandles val="exact"/>
        </dgm:presLayoutVars>
      </dgm:prSet>
      <dgm:spPr/>
      <dgm:t>
        <a:bodyPr/>
        <a:lstStyle/>
        <a:p>
          <a:endParaRPr lang="es-MX"/>
        </a:p>
      </dgm:t>
    </dgm:pt>
    <dgm:pt modelId="{92C0E709-1B70-4B20-8527-53607799896A}" type="pres">
      <dgm:prSet presAssocID="{FB2A14BF-2D56-45A0-A0D7-9480E5B23D0B}" presName="parentText" presStyleLbl="node1" presStyleIdx="0" presStyleCnt="2" custScaleY="78921" custLinFactY="-7576" custLinFactNeighborX="0" custLinFactNeighborY="-100000">
        <dgm:presLayoutVars>
          <dgm:chMax val="0"/>
          <dgm:bulletEnabled val="1"/>
        </dgm:presLayoutVars>
      </dgm:prSet>
      <dgm:spPr/>
      <dgm:t>
        <a:bodyPr/>
        <a:lstStyle/>
        <a:p>
          <a:endParaRPr lang="es-MX"/>
        </a:p>
      </dgm:t>
    </dgm:pt>
    <dgm:pt modelId="{DE3CFB87-941E-4CD0-8FCB-62E6DB3055F5}" type="pres">
      <dgm:prSet presAssocID="{060D0130-E229-4754-99CA-C34904C1B892}" presName="spacer" presStyleCnt="0"/>
      <dgm:spPr/>
    </dgm:pt>
    <dgm:pt modelId="{FB31C0EA-30D7-4F7E-9C5E-79B4002CBDFA}" type="pres">
      <dgm:prSet presAssocID="{65639C6A-EAB2-42C3-AE1B-F15B78CD600B}" presName="parentText" presStyleLbl="node1" presStyleIdx="1" presStyleCnt="2" custAng="0" custScaleY="116676" custLinFactNeighborX="0" custLinFactNeighborY="64065">
        <dgm:presLayoutVars>
          <dgm:chMax val="0"/>
          <dgm:bulletEnabled val="1"/>
        </dgm:presLayoutVars>
      </dgm:prSet>
      <dgm:spPr/>
      <dgm:t>
        <a:bodyPr/>
        <a:lstStyle/>
        <a:p>
          <a:endParaRPr lang="es-MX"/>
        </a:p>
      </dgm:t>
    </dgm:pt>
  </dgm:ptLst>
  <dgm:cxnLst>
    <dgm:cxn modelId="{34EFE60A-2843-4F24-BC15-47E25454DCAE}" type="presOf" srcId="{FB2A14BF-2D56-45A0-A0D7-9480E5B23D0B}" destId="{92C0E709-1B70-4B20-8527-53607799896A}" srcOrd="0" destOrd="0" presId="urn:microsoft.com/office/officeart/2005/8/layout/vList2"/>
    <dgm:cxn modelId="{25D24D3A-D1C3-454E-9EDB-8E54027BBA7E}" type="presOf" srcId="{65639C6A-EAB2-42C3-AE1B-F15B78CD600B}" destId="{FB31C0EA-30D7-4F7E-9C5E-79B4002CBDFA}" srcOrd="0" destOrd="0" presId="urn:microsoft.com/office/officeart/2005/8/layout/vList2"/>
    <dgm:cxn modelId="{E7D8D90E-DD20-4DA5-A6CD-2B6338A58787}" srcId="{C2845B35-8515-4193-9EF9-8AFC224F34A5}" destId="{FB2A14BF-2D56-45A0-A0D7-9480E5B23D0B}" srcOrd="0" destOrd="0" parTransId="{35FF6C24-C468-43BC-8A21-CD3ED8B4CB23}" sibTransId="{060D0130-E229-4754-99CA-C34904C1B892}"/>
    <dgm:cxn modelId="{24732D39-EE38-4754-B1BD-B8A6D2CFDF25}" srcId="{C2845B35-8515-4193-9EF9-8AFC224F34A5}" destId="{65639C6A-EAB2-42C3-AE1B-F15B78CD600B}" srcOrd="1" destOrd="0" parTransId="{7C1390A5-CD9F-411D-8F80-9D413AEE5A74}" sibTransId="{4A40AC69-DE92-403B-91AD-5F754262CEB9}"/>
    <dgm:cxn modelId="{6017C46D-A233-4051-BC88-1747195901FB}" type="presOf" srcId="{C2845B35-8515-4193-9EF9-8AFC224F34A5}" destId="{90818AFD-299C-4324-92FF-AF000BB06526}" srcOrd="0" destOrd="0" presId="urn:microsoft.com/office/officeart/2005/8/layout/vList2"/>
    <dgm:cxn modelId="{0A688976-B2D0-428F-941F-2B1671E698E2}" type="presParOf" srcId="{90818AFD-299C-4324-92FF-AF000BB06526}" destId="{92C0E709-1B70-4B20-8527-53607799896A}" srcOrd="0" destOrd="0" presId="urn:microsoft.com/office/officeart/2005/8/layout/vList2"/>
    <dgm:cxn modelId="{DD2183A1-4C6F-4029-9A9F-D08F95AE7139}" type="presParOf" srcId="{90818AFD-299C-4324-92FF-AF000BB06526}" destId="{DE3CFB87-941E-4CD0-8FCB-62E6DB3055F5}" srcOrd="1" destOrd="0" presId="urn:microsoft.com/office/officeart/2005/8/layout/vList2"/>
    <dgm:cxn modelId="{E94F7E1F-CD79-468D-B091-40FA9C45B49A}" type="presParOf" srcId="{90818AFD-299C-4324-92FF-AF000BB06526}" destId="{FB31C0EA-30D7-4F7E-9C5E-79B4002CBDF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199836-7DAB-4EA8-B000-08B18DC21E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5BAA3D8-D0FC-4E90-9AED-0DF4D6AB1D96}">
      <dgm:prSet custT="1"/>
      <dgm:spPr>
        <a:solidFill>
          <a:schemeClr val="accent2">
            <a:lumMod val="20000"/>
            <a:lumOff val="80000"/>
          </a:schemeClr>
        </a:solidFill>
      </dgm:spPr>
      <dgm:t>
        <a:bodyPr/>
        <a:lstStyle/>
        <a:p>
          <a:pPr algn="just" rtl="0"/>
          <a:r>
            <a:rPr lang="es-CO" sz="2600" dirty="0" smtClean="0">
              <a:solidFill>
                <a:schemeClr val="tx1"/>
              </a:solidFill>
              <a:latin typeface="Times New Roman" panose="02020603050405020304" pitchFamily="18" charset="0"/>
              <a:cs typeface="Times New Roman" panose="02020603050405020304" pitchFamily="18" charset="0"/>
            </a:rPr>
            <a:t>Según </a:t>
          </a:r>
          <a:r>
            <a:rPr lang="es-CO" sz="2600" dirty="0" err="1" smtClean="0">
              <a:solidFill>
                <a:schemeClr val="tx1"/>
              </a:solidFill>
              <a:latin typeface="Times New Roman" panose="02020603050405020304" pitchFamily="18" charset="0"/>
              <a:cs typeface="Times New Roman" panose="02020603050405020304" pitchFamily="18" charset="0"/>
            </a:rPr>
            <a:t>Lazarri</a:t>
          </a:r>
          <a:r>
            <a:rPr lang="es-CO" sz="2600" dirty="0" smtClean="0">
              <a:solidFill>
                <a:schemeClr val="tx1"/>
              </a:solidFill>
              <a:latin typeface="Times New Roman" panose="02020603050405020304" pitchFamily="18" charset="0"/>
              <a:cs typeface="Times New Roman" panose="02020603050405020304" pitchFamily="18" charset="0"/>
            </a:rPr>
            <a:t> et al. (2001)</a:t>
          </a:r>
          <a:r>
            <a:rPr lang="es-EC" sz="2600" dirty="0" smtClean="0">
              <a:solidFill>
                <a:schemeClr val="tx1"/>
              </a:solidFill>
              <a:latin typeface="Times New Roman" panose="02020603050405020304" pitchFamily="18" charset="0"/>
              <a:cs typeface="Times New Roman" panose="02020603050405020304" pitchFamily="18" charset="0"/>
            </a:rPr>
            <a:t>, el uso de fertilizantes nitrogenados tiene prioridad en este rubro ya que de esta manera se obtiene un rendimiento económicamente aceptable.</a:t>
          </a:r>
        </a:p>
        <a:p>
          <a:pPr algn="just" rtl="0"/>
          <a:r>
            <a:rPr lang="es-EC" sz="2600" dirty="0" smtClean="0">
              <a:solidFill>
                <a:schemeClr val="tx1"/>
              </a:solidFill>
              <a:latin typeface="Times New Roman" panose="02020603050405020304" pitchFamily="18" charset="0"/>
              <a:cs typeface="Times New Roman" panose="02020603050405020304" pitchFamily="18" charset="0"/>
            </a:rPr>
            <a:t>Con el fin de establecer una correcta fertilización nitrogenada la investigación permitió, evaluar los beneficios del fertilizante nitrogenado de liberación controlada como alternativa de fertilización, estableciendo una recomendación adecuada para este elemento limitante en el cultivo de cebada lo cual beneficiará a agricultores cebaderos con un óptimo rendimiento, reduciendo costos de inversión y problemas de contaminación ambiental.</a:t>
          </a:r>
          <a:endParaRPr lang="es-MX" sz="2600" dirty="0">
            <a:solidFill>
              <a:schemeClr val="tx1"/>
            </a:solidFill>
            <a:latin typeface="Times New Roman" panose="02020603050405020304" pitchFamily="18" charset="0"/>
            <a:cs typeface="Times New Roman" panose="02020603050405020304" pitchFamily="18" charset="0"/>
          </a:endParaRPr>
        </a:p>
      </dgm:t>
    </dgm:pt>
    <dgm:pt modelId="{CCFB4071-32D0-4608-90E6-4F956E780B09}" type="parTrans" cxnId="{3D3638D1-3115-48B3-ABA3-DF62CCCCAF13}">
      <dgm:prSet/>
      <dgm:spPr/>
      <dgm:t>
        <a:bodyPr/>
        <a:lstStyle/>
        <a:p>
          <a:endParaRPr lang="es-MX"/>
        </a:p>
      </dgm:t>
    </dgm:pt>
    <dgm:pt modelId="{54B88E8B-48D5-40FE-9486-A64720851BDD}" type="sibTrans" cxnId="{3D3638D1-3115-48B3-ABA3-DF62CCCCAF13}">
      <dgm:prSet/>
      <dgm:spPr/>
      <dgm:t>
        <a:bodyPr/>
        <a:lstStyle/>
        <a:p>
          <a:endParaRPr lang="es-MX"/>
        </a:p>
      </dgm:t>
    </dgm:pt>
    <dgm:pt modelId="{8BA934DD-5968-4E85-9678-FDF6D2820788}" type="pres">
      <dgm:prSet presAssocID="{AA199836-7DAB-4EA8-B000-08B18DC21E44}" presName="linear" presStyleCnt="0">
        <dgm:presLayoutVars>
          <dgm:animLvl val="lvl"/>
          <dgm:resizeHandles val="exact"/>
        </dgm:presLayoutVars>
      </dgm:prSet>
      <dgm:spPr/>
      <dgm:t>
        <a:bodyPr/>
        <a:lstStyle/>
        <a:p>
          <a:endParaRPr lang="es-MX"/>
        </a:p>
      </dgm:t>
    </dgm:pt>
    <dgm:pt modelId="{131946C5-5636-4F44-B21E-DCBD2CDE9666}" type="pres">
      <dgm:prSet presAssocID="{65BAA3D8-D0FC-4E90-9AED-0DF4D6AB1D96}" presName="parentText" presStyleLbl="node1" presStyleIdx="0" presStyleCnt="1" custLinFactNeighborX="-2657" custLinFactNeighborY="-7038">
        <dgm:presLayoutVars>
          <dgm:chMax val="0"/>
          <dgm:bulletEnabled val="1"/>
        </dgm:presLayoutVars>
      </dgm:prSet>
      <dgm:spPr/>
      <dgm:t>
        <a:bodyPr/>
        <a:lstStyle/>
        <a:p>
          <a:endParaRPr lang="es-MX"/>
        </a:p>
      </dgm:t>
    </dgm:pt>
  </dgm:ptLst>
  <dgm:cxnLst>
    <dgm:cxn modelId="{3D3638D1-3115-48B3-ABA3-DF62CCCCAF13}" srcId="{AA199836-7DAB-4EA8-B000-08B18DC21E44}" destId="{65BAA3D8-D0FC-4E90-9AED-0DF4D6AB1D96}" srcOrd="0" destOrd="0" parTransId="{CCFB4071-32D0-4608-90E6-4F956E780B09}" sibTransId="{54B88E8B-48D5-40FE-9486-A64720851BDD}"/>
    <dgm:cxn modelId="{8933A474-91B1-402E-A111-6D96B0AE797B}" type="presOf" srcId="{AA199836-7DAB-4EA8-B000-08B18DC21E44}" destId="{8BA934DD-5968-4E85-9678-FDF6D2820788}" srcOrd="0" destOrd="0" presId="urn:microsoft.com/office/officeart/2005/8/layout/vList2"/>
    <dgm:cxn modelId="{FD5F0081-6F07-44A4-88E8-C498B32269BB}" type="presOf" srcId="{65BAA3D8-D0FC-4E90-9AED-0DF4D6AB1D96}" destId="{131946C5-5636-4F44-B21E-DCBD2CDE9666}" srcOrd="0" destOrd="0" presId="urn:microsoft.com/office/officeart/2005/8/layout/vList2"/>
    <dgm:cxn modelId="{67899E73-61C1-4A0A-892B-B4FED6BA57A2}" type="presParOf" srcId="{8BA934DD-5968-4E85-9678-FDF6D2820788}" destId="{131946C5-5636-4F44-B21E-DCBD2CDE966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6A07C8-6B91-477B-BF66-E2FFD35F1D36}"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MX"/>
        </a:p>
      </dgm:t>
    </dgm:pt>
    <dgm:pt modelId="{0B53DD4A-9080-45B1-AF66-D4A072CC3D36}">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09175A89-F84B-4EE2-B614-364590082535}" type="parTrans" cxnId="{761863A2-EDC1-4CDB-8D93-8EFF75CAF1AA}">
      <dgm:prSet/>
      <dgm:spPr/>
      <dgm:t>
        <a:bodyPr/>
        <a:lstStyle/>
        <a:p>
          <a:endParaRPr lang="es-MX"/>
        </a:p>
      </dgm:t>
    </dgm:pt>
    <dgm:pt modelId="{4FF7825F-7CEC-4C82-ABB7-D29C6BC882B9}" type="sibTrans" cxnId="{761863A2-EDC1-4CDB-8D93-8EFF75CAF1AA}">
      <dgm:prSet/>
      <dgm:spPr/>
      <dgm:t>
        <a:bodyPr/>
        <a:lstStyle/>
        <a:p>
          <a:endParaRPr lang="es-MX"/>
        </a:p>
      </dgm:t>
    </dgm:pt>
    <dgm:pt modelId="{F2C2F70B-C224-4594-BE5F-3C607ECA8493}">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Herramientas de campo (pala, azadón, piola, cinta métrica, estacas, baldes, etc.)</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81028057-B03C-454B-8174-E997D9462355}" type="parTrans" cxnId="{4582BA1B-FEA1-43FF-979B-E9F5E3FFDD3B}">
      <dgm:prSet/>
      <dgm:spPr/>
      <dgm:t>
        <a:bodyPr/>
        <a:lstStyle/>
        <a:p>
          <a:endParaRPr lang="es-MX"/>
        </a:p>
      </dgm:t>
    </dgm:pt>
    <dgm:pt modelId="{33E38DE8-583E-4E28-8C26-CF5FD62410EC}" type="sibTrans" cxnId="{4582BA1B-FEA1-43FF-979B-E9F5E3FFDD3B}">
      <dgm:prSet/>
      <dgm:spPr/>
      <dgm:t>
        <a:bodyPr/>
        <a:lstStyle/>
        <a:p>
          <a:endParaRPr lang="es-MX"/>
        </a:p>
      </dgm:t>
    </dgm:pt>
    <dgm:pt modelId="{ED1EF28A-7975-46DB-819B-41004122D74C}">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F484615B-0F05-4A72-A449-FA220599B9DC}" type="parTrans" cxnId="{B348B71E-E294-45F5-A659-7EA59B72B00B}">
      <dgm:prSet/>
      <dgm:spPr/>
      <dgm:t>
        <a:bodyPr/>
        <a:lstStyle/>
        <a:p>
          <a:endParaRPr lang="es-MX"/>
        </a:p>
      </dgm:t>
    </dgm:pt>
    <dgm:pt modelId="{ED054700-94F0-47CB-B943-AA61DDFE3F0A}" type="sibTrans" cxnId="{B348B71E-E294-45F5-A659-7EA59B72B00B}">
      <dgm:prSet/>
      <dgm:spPr/>
      <dgm:t>
        <a:bodyPr/>
        <a:lstStyle/>
        <a:p>
          <a:endParaRPr lang="es-MX"/>
        </a:p>
      </dgm:t>
    </dgm:pt>
    <dgm:pt modelId="{FE90D767-2F6F-4ECC-9ED3-A85C83FFFD7D}">
      <dgm:prSet custT="1">
        <dgm:style>
          <a:lnRef idx="3">
            <a:schemeClr val="lt1"/>
          </a:lnRef>
          <a:fillRef idx="1">
            <a:schemeClr val="accent3"/>
          </a:fillRef>
          <a:effectRef idx="1">
            <a:schemeClr val="accent3"/>
          </a:effectRef>
          <a:fontRef idx="minor">
            <a:schemeClr val="lt1"/>
          </a:fontRef>
        </dgm:style>
      </dgm:prSet>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Fosfato </a:t>
          </a:r>
          <a:r>
            <a:rPr lang="es-EC" sz="2000" i="0" dirty="0" err="1" smtClean="0">
              <a:solidFill>
                <a:schemeClr val="tx1"/>
              </a:solidFill>
              <a:latin typeface="Times New Roman" panose="02020603050405020304" pitchFamily="18" charset="0"/>
              <a:cs typeface="Times New Roman" panose="02020603050405020304" pitchFamily="18" charset="0"/>
            </a:rPr>
            <a:t>monopotásico</a:t>
          </a:r>
          <a:r>
            <a:rPr lang="es-EC" sz="2000" i="0" dirty="0" smtClean="0">
              <a:solidFill>
                <a:schemeClr val="tx1"/>
              </a:solidFill>
              <a:latin typeface="Times New Roman" panose="02020603050405020304" pitchFamily="18" charset="0"/>
              <a:cs typeface="Times New Roman" panose="02020603050405020304" pitchFamily="18" charset="0"/>
            </a:rPr>
            <a:t> (0-52-34)</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FBB55B37-650F-4927-9516-15C62BD53FED}" type="parTrans" cxnId="{136BBE7A-9950-4FC3-BD4B-D5320CE8017A}">
      <dgm:prSet/>
      <dgm:spPr/>
      <dgm:t>
        <a:bodyPr/>
        <a:lstStyle/>
        <a:p>
          <a:endParaRPr lang="es-MX"/>
        </a:p>
      </dgm:t>
    </dgm:pt>
    <dgm:pt modelId="{5D89EF57-C7A6-4C30-A313-0C61883C4E0A}" type="sibTrans" cxnId="{136BBE7A-9950-4FC3-BD4B-D5320CE8017A}">
      <dgm:prSet/>
      <dgm:spPr/>
      <dgm:t>
        <a:bodyPr/>
        <a:lstStyle/>
        <a:p>
          <a:endParaRPr lang="es-MX"/>
        </a:p>
      </dgm:t>
    </dgm:pt>
    <dgm:pt modelId="{363772C1-CE19-4DD2-AFC6-97474783D60C}">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FB11DE4F-C57F-46B2-9F08-9C702F68D090}" type="parTrans" cxnId="{1EFD1F32-D34E-45BA-9789-4FA1ADE8A92A}">
      <dgm:prSet/>
      <dgm:spPr/>
      <dgm:t>
        <a:bodyPr/>
        <a:lstStyle/>
        <a:p>
          <a:endParaRPr lang="es-MX"/>
        </a:p>
      </dgm:t>
    </dgm:pt>
    <dgm:pt modelId="{C3F3ADB8-87ED-408F-A87A-21B82B2E3777}" type="sibTrans" cxnId="{1EFD1F32-D34E-45BA-9789-4FA1ADE8A92A}">
      <dgm:prSet/>
      <dgm:spPr/>
      <dgm:t>
        <a:bodyPr/>
        <a:lstStyle/>
        <a:p>
          <a:endParaRPr lang="es-MX"/>
        </a:p>
      </dgm:t>
    </dgm:pt>
    <dgm:pt modelId="{2B3473D6-232A-480E-B859-7F4288305EBD}">
      <dgm:prSet custT="1">
        <dgm:style>
          <a:lnRef idx="3">
            <a:schemeClr val="lt1"/>
          </a:lnRef>
          <a:fillRef idx="1">
            <a:schemeClr val="accent3"/>
          </a:fillRef>
          <a:effectRef idx="1">
            <a:schemeClr val="accent3"/>
          </a:effectRef>
          <a:fontRef idx="minor">
            <a:schemeClr val="lt1"/>
          </a:fontRef>
        </dgm:style>
      </dgm:prSet>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Semillas de cebada INIAP-</a:t>
          </a:r>
          <a:r>
            <a:rPr lang="es-EC" sz="2000" i="0" dirty="0" err="1" smtClean="0">
              <a:solidFill>
                <a:schemeClr val="tx1"/>
              </a:solidFill>
              <a:latin typeface="Times New Roman" panose="02020603050405020304" pitchFamily="18" charset="0"/>
              <a:cs typeface="Times New Roman" panose="02020603050405020304" pitchFamily="18" charset="0"/>
            </a:rPr>
            <a:t>Cañicapa</a:t>
          </a:r>
          <a:r>
            <a:rPr lang="es-EC" sz="2000" i="0" dirty="0" smtClean="0">
              <a:solidFill>
                <a:schemeClr val="tx1"/>
              </a:solidFill>
              <a:latin typeface="Times New Roman" panose="02020603050405020304" pitchFamily="18" charset="0"/>
              <a:cs typeface="Times New Roman" panose="02020603050405020304" pitchFamily="18" charset="0"/>
            </a:rPr>
            <a:t> 2003</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7BC12A63-645D-47E4-AE99-A144BB311BFE}" type="parTrans" cxnId="{1742A9A2-85D0-4D8F-A906-3622BBD4D61A}">
      <dgm:prSet/>
      <dgm:spPr/>
      <dgm:t>
        <a:bodyPr/>
        <a:lstStyle/>
        <a:p>
          <a:endParaRPr lang="es-MX"/>
        </a:p>
      </dgm:t>
    </dgm:pt>
    <dgm:pt modelId="{017A2708-5C85-463F-9F9E-7194C8BBA455}" type="sibTrans" cxnId="{1742A9A2-85D0-4D8F-A906-3622BBD4D61A}">
      <dgm:prSet/>
      <dgm:spPr/>
      <dgm:t>
        <a:bodyPr/>
        <a:lstStyle/>
        <a:p>
          <a:endParaRPr lang="es-MX"/>
        </a:p>
      </dgm:t>
    </dgm:pt>
    <dgm:pt modelId="{CB2843E1-F390-4FB0-A244-841129F58899}">
      <dgm:prSet custT="1">
        <dgm:style>
          <a:lnRef idx="3">
            <a:schemeClr val="lt1"/>
          </a:lnRef>
          <a:fillRef idx="1">
            <a:schemeClr val="accent3"/>
          </a:fillRef>
          <a:effectRef idx="1">
            <a:schemeClr val="accent3"/>
          </a:effectRef>
          <a:fontRef idx="minor">
            <a:schemeClr val="lt1"/>
          </a:fontRef>
        </dgm:style>
      </dgm:prSet>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Urea común o convencional (46-0-0)</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FEB3C032-D54F-47FA-91BB-21B181ABCFB4}" type="parTrans" cxnId="{1BD24ACA-44F5-44B6-98A9-D55017F54605}">
      <dgm:prSet/>
      <dgm:spPr/>
      <dgm:t>
        <a:bodyPr/>
        <a:lstStyle/>
        <a:p>
          <a:endParaRPr lang="es-MX"/>
        </a:p>
      </dgm:t>
    </dgm:pt>
    <dgm:pt modelId="{C1E7C5E8-5772-4B30-AC3A-27B670216B6E}" type="sibTrans" cxnId="{1BD24ACA-44F5-44B6-98A9-D55017F54605}">
      <dgm:prSet/>
      <dgm:spPr/>
      <dgm:t>
        <a:bodyPr/>
        <a:lstStyle/>
        <a:p>
          <a:endParaRPr lang="es-MX"/>
        </a:p>
      </dgm:t>
    </dgm:pt>
    <dgm:pt modelId="{8E8BDA13-E061-4986-8A46-AD637C481639}">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Balanza electrónica</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52378CA-30F6-4CAF-A6D4-275751473C86}" type="parTrans" cxnId="{90FD3A29-6341-4C19-B5DD-A0882D9FB31A}">
      <dgm:prSet/>
      <dgm:spPr/>
      <dgm:t>
        <a:bodyPr/>
        <a:lstStyle/>
        <a:p>
          <a:endParaRPr lang="es-MX"/>
        </a:p>
      </dgm:t>
    </dgm:pt>
    <dgm:pt modelId="{482DEA37-FD1F-4BA9-BF58-036281DD0F3F}" type="sibTrans" cxnId="{90FD3A29-6341-4C19-B5DD-A0882D9FB31A}">
      <dgm:prSet/>
      <dgm:spPr/>
      <dgm:t>
        <a:bodyPr/>
        <a:lstStyle/>
        <a:p>
          <a:endParaRPr lang="es-MX"/>
        </a:p>
      </dgm:t>
    </dgm:pt>
    <dgm:pt modelId="{B06881A6-F105-4F92-8FBA-310936CD1593}">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Letreros</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D846004-F341-4CF3-B695-77FDC3667597}" type="sibTrans" cxnId="{13174431-0AA7-430B-A0F7-E795B0610076}">
      <dgm:prSet/>
      <dgm:spPr/>
      <dgm:t>
        <a:bodyPr/>
        <a:lstStyle/>
        <a:p>
          <a:endParaRPr lang="es-MX"/>
        </a:p>
      </dgm:t>
    </dgm:pt>
    <dgm:pt modelId="{03AA5700-7FB1-47DD-94CF-19C9C3B29CFD}" type="parTrans" cxnId="{13174431-0AA7-430B-A0F7-E795B0610076}">
      <dgm:prSet/>
      <dgm:spPr/>
      <dgm:t>
        <a:bodyPr/>
        <a:lstStyle/>
        <a:p>
          <a:endParaRPr lang="es-MX"/>
        </a:p>
      </dgm:t>
    </dgm:pt>
    <dgm:pt modelId="{81920D5E-9E25-4722-B84A-3DFC8A51F10A}">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Libreta de campo</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A04A42B-2C28-49DD-AB66-8F7B07FFC407}" type="sibTrans" cxnId="{60816679-4FFC-4D80-8552-ABC5B1C207EC}">
      <dgm:prSet/>
      <dgm:spPr/>
      <dgm:t>
        <a:bodyPr/>
        <a:lstStyle/>
        <a:p>
          <a:endParaRPr lang="es-MX"/>
        </a:p>
      </dgm:t>
    </dgm:pt>
    <dgm:pt modelId="{8CC20299-C192-459D-B295-B31A6875539C}" type="parTrans" cxnId="{60816679-4FFC-4D80-8552-ABC5B1C207EC}">
      <dgm:prSet/>
      <dgm:spPr/>
      <dgm:t>
        <a:bodyPr/>
        <a:lstStyle/>
        <a:p>
          <a:endParaRPr lang="es-MX"/>
        </a:p>
      </dgm:t>
    </dgm:pt>
    <dgm:pt modelId="{A8CEF3D9-FCB0-491B-9A3D-0B151CEA8D15}">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Cámara Fotográfica</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D12A0C19-0518-418C-A73A-24BC2BF8A1A6}" type="parTrans" cxnId="{3CFF10A9-9756-41CB-B123-625E432A8115}">
      <dgm:prSet/>
      <dgm:spPr/>
      <dgm:t>
        <a:bodyPr/>
        <a:lstStyle/>
        <a:p>
          <a:endParaRPr lang="es-CO"/>
        </a:p>
      </dgm:t>
    </dgm:pt>
    <dgm:pt modelId="{995F60B2-F49B-4393-8E4E-219D489C6518}" type="sibTrans" cxnId="{3CFF10A9-9756-41CB-B123-625E432A8115}">
      <dgm:prSet/>
      <dgm:spPr/>
      <dgm:t>
        <a:bodyPr/>
        <a:lstStyle/>
        <a:p>
          <a:endParaRPr lang="es-CO"/>
        </a:p>
      </dgm:t>
    </dgm:pt>
    <dgm:pt modelId="{9F8B9754-69D2-4751-97F9-80B61233137A}">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Riego por Aspersión </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7A6109D7-BF85-4D18-AB87-DD3DB5D6A3B7}" type="parTrans" cxnId="{F1CF8231-7C5A-420F-893F-64D5D5A53FFD}">
      <dgm:prSet/>
      <dgm:spPr/>
      <dgm:t>
        <a:bodyPr/>
        <a:lstStyle/>
        <a:p>
          <a:endParaRPr lang="es-CO"/>
        </a:p>
      </dgm:t>
    </dgm:pt>
    <dgm:pt modelId="{0D184CF2-3F6E-4ECF-B1EE-348656112983}" type="sibTrans" cxnId="{F1CF8231-7C5A-420F-893F-64D5D5A53FFD}">
      <dgm:prSet/>
      <dgm:spPr/>
      <dgm:t>
        <a:bodyPr/>
        <a:lstStyle/>
        <a:p>
          <a:endParaRPr lang="es-CO"/>
        </a:p>
      </dgm:t>
    </dgm:pt>
    <dgm:pt modelId="{EEE4496C-13F2-4726-A1AF-66F6EDD42540}">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Bomba de agua, mangueras y aspersores</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9EAA094A-DACF-4B38-815F-4A4744FB5E66}" type="parTrans" cxnId="{8A4F4436-5B07-4B5A-AF55-F275A8DE45FD}">
      <dgm:prSet/>
      <dgm:spPr/>
      <dgm:t>
        <a:bodyPr/>
        <a:lstStyle/>
        <a:p>
          <a:endParaRPr lang="es-CO"/>
        </a:p>
      </dgm:t>
    </dgm:pt>
    <dgm:pt modelId="{D54D7AC4-23D1-4460-B9F8-329E7A42312A}" type="sibTrans" cxnId="{8A4F4436-5B07-4B5A-AF55-F275A8DE45FD}">
      <dgm:prSet/>
      <dgm:spPr/>
      <dgm:t>
        <a:bodyPr/>
        <a:lstStyle/>
        <a:p>
          <a:endParaRPr lang="es-CO"/>
        </a:p>
      </dgm:t>
    </dgm:pt>
    <dgm:pt modelId="{FF9CD2BB-790A-4D11-9528-958A371347E7}">
      <dgm:prSet custT="1"/>
      <dgm:spPr/>
      <dgm:t>
        <a:bodyPr/>
        <a:lstStyle/>
        <a:p>
          <a:r>
            <a:rPr lang="es-EC" sz="2000" i="0" dirty="0" smtClean="0">
              <a:solidFill>
                <a:schemeClr val="tx1"/>
              </a:solidFill>
              <a:latin typeface="Times New Roman" panose="02020603050405020304" pitchFamily="18" charset="0"/>
              <a:cs typeface="Times New Roman" panose="02020603050405020304" pitchFamily="18" charset="0"/>
            </a:rPr>
            <a:t>NBPT </a:t>
          </a:r>
          <a:r>
            <a:rPr lang="es-ES" sz="2000" i="0" dirty="0" smtClean="0">
              <a:solidFill>
                <a:schemeClr val="tx1"/>
              </a:solidFill>
              <a:latin typeface="Times New Roman" panose="02020603050405020304" pitchFamily="18" charset="0"/>
              <a:cs typeface="Times New Roman" panose="02020603050405020304" pitchFamily="18" charset="0"/>
            </a:rPr>
            <a:t>(n-(n-</a:t>
          </a:r>
          <a:r>
            <a:rPr lang="es-ES" sz="2000" i="0" dirty="0" err="1" smtClean="0">
              <a:solidFill>
                <a:schemeClr val="tx1"/>
              </a:solidFill>
              <a:latin typeface="Times New Roman" panose="02020603050405020304" pitchFamily="18" charset="0"/>
              <a:cs typeface="Times New Roman" panose="02020603050405020304" pitchFamily="18" charset="0"/>
            </a:rPr>
            <a:t>butil</a:t>
          </a:r>
          <a:r>
            <a:rPr lang="es-ES" sz="2000" i="0" dirty="0" smtClean="0">
              <a:solidFill>
                <a:schemeClr val="tx1"/>
              </a:solidFill>
              <a:latin typeface="Times New Roman" panose="02020603050405020304" pitchFamily="18" charset="0"/>
              <a:cs typeface="Times New Roman" panose="02020603050405020304" pitchFamily="18" charset="0"/>
            </a:rPr>
            <a:t>) </a:t>
          </a:r>
          <a:r>
            <a:rPr lang="es-ES" sz="2000" i="0" dirty="0" err="1" smtClean="0">
              <a:solidFill>
                <a:schemeClr val="tx1"/>
              </a:solidFill>
              <a:latin typeface="Times New Roman" panose="02020603050405020304" pitchFamily="18" charset="0"/>
              <a:cs typeface="Times New Roman" panose="02020603050405020304" pitchFamily="18" charset="0"/>
            </a:rPr>
            <a:t>triamida</a:t>
          </a:r>
          <a:r>
            <a:rPr lang="es-ES" sz="2000" i="0" dirty="0" smtClean="0">
              <a:solidFill>
                <a:schemeClr val="tx1"/>
              </a:solidFill>
              <a:latin typeface="Times New Roman" panose="02020603050405020304" pitchFamily="18" charset="0"/>
              <a:cs typeface="Times New Roman" panose="02020603050405020304" pitchFamily="18" charset="0"/>
            </a:rPr>
            <a:t> </a:t>
          </a:r>
          <a:r>
            <a:rPr lang="es-ES" sz="2000" i="0" dirty="0" err="1" smtClean="0">
              <a:solidFill>
                <a:schemeClr val="tx1"/>
              </a:solidFill>
              <a:latin typeface="Times New Roman" panose="02020603050405020304" pitchFamily="18" charset="0"/>
              <a:cs typeface="Times New Roman" panose="02020603050405020304" pitchFamily="18" charset="0"/>
            </a:rPr>
            <a:t>tiofosforica</a:t>
          </a:r>
          <a:r>
            <a:rPr lang="es-ES" sz="2000" i="0" dirty="0" smtClean="0">
              <a:solidFill>
                <a:schemeClr val="tx1"/>
              </a:solidFill>
              <a:latin typeface="Times New Roman" panose="02020603050405020304" pitchFamily="18" charset="0"/>
              <a:cs typeface="Times New Roman" panose="02020603050405020304" pitchFamily="18" charset="0"/>
            </a:rPr>
            <a:t>)</a:t>
          </a:r>
          <a:endParaRPr lang="es-CO" sz="2000" i="0" dirty="0">
            <a:solidFill>
              <a:schemeClr val="tx1"/>
            </a:solidFill>
            <a:latin typeface="Times New Roman" panose="02020603050405020304" pitchFamily="18" charset="0"/>
            <a:cs typeface="Times New Roman" panose="02020603050405020304" pitchFamily="18" charset="0"/>
          </a:endParaRPr>
        </a:p>
      </dgm:t>
    </dgm:pt>
    <dgm:pt modelId="{082351BC-BB54-4AE2-B8C5-2C5486AB54E5}" type="parTrans" cxnId="{4BF2E408-6D09-4CA4-947A-6345DE6AF9AF}">
      <dgm:prSet/>
      <dgm:spPr/>
      <dgm:t>
        <a:bodyPr/>
        <a:lstStyle/>
        <a:p>
          <a:endParaRPr lang="es-CO"/>
        </a:p>
      </dgm:t>
    </dgm:pt>
    <dgm:pt modelId="{AC8CC5CF-7731-430F-BBDE-3A9754222301}" type="sibTrans" cxnId="{4BF2E408-6D09-4CA4-947A-6345DE6AF9AF}">
      <dgm:prSet/>
      <dgm:spPr/>
      <dgm:t>
        <a:bodyPr/>
        <a:lstStyle/>
        <a:p>
          <a:endParaRPr lang="es-CO"/>
        </a:p>
      </dgm:t>
    </dgm:pt>
    <dgm:pt modelId="{C308F126-859B-47B8-8C41-9E9DCC37922F}">
      <dgm:prSet custT="1">
        <dgm:style>
          <a:lnRef idx="3">
            <a:schemeClr val="lt1"/>
          </a:lnRef>
          <a:fillRef idx="1">
            <a:schemeClr val="accent3"/>
          </a:fillRef>
          <a:effectRef idx="1">
            <a:schemeClr val="accent3"/>
          </a:effectRef>
          <a:fontRef idx="minor">
            <a:schemeClr val="lt1"/>
          </a:fontRef>
        </dgm:style>
      </dgm:prSet>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Urea verde o de liberación controlada (46-0-0), </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FC260C44-14E4-4242-BB2E-0D3542979C67}" type="parTrans" cxnId="{B8181238-994E-4D95-8648-F1DCDFEB837B}">
      <dgm:prSet/>
      <dgm:spPr/>
      <dgm:t>
        <a:bodyPr/>
        <a:lstStyle/>
        <a:p>
          <a:endParaRPr lang="es-CO"/>
        </a:p>
      </dgm:t>
    </dgm:pt>
    <dgm:pt modelId="{80019825-28DC-408E-A657-E1F0FD17F80B}" type="sibTrans" cxnId="{B8181238-994E-4D95-8648-F1DCDFEB837B}">
      <dgm:prSet/>
      <dgm:spPr/>
      <dgm:t>
        <a:bodyPr/>
        <a:lstStyle/>
        <a:p>
          <a:endParaRPr lang="es-CO"/>
        </a:p>
      </dgm:t>
    </dgm:pt>
    <dgm:pt modelId="{7087A000-451A-4FE0-A4B1-1516992D73E6}">
      <dgm:prSet custT="1"/>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Sulfato de Potasio (0-0-50-18)</a:t>
          </a:r>
          <a:endParaRPr lang="es-CO" sz="2000" i="0" dirty="0">
            <a:solidFill>
              <a:schemeClr val="tx1"/>
            </a:solidFill>
            <a:latin typeface="Times New Roman" panose="02020603050405020304" pitchFamily="18" charset="0"/>
            <a:cs typeface="Times New Roman" panose="02020603050405020304" pitchFamily="18" charset="0"/>
          </a:endParaRPr>
        </a:p>
      </dgm:t>
    </dgm:pt>
    <dgm:pt modelId="{010D018F-3789-47F9-8D27-FC865A9B4FFE}" type="parTrans" cxnId="{70A589C5-CC55-4FB9-9AA5-FE2D2D132CD4}">
      <dgm:prSet/>
      <dgm:spPr/>
      <dgm:t>
        <a:bodyPr/>
        <a:lstStyle/>
        <a:p>
          <a:endParaRPr lang="es-CO"/>
        </a:p>
      </dgm:t>
    </dgm:pt>
    <dgm:pt modelId="{4F3E0C89-36B0-4316-B9AC-8875B6727D38}" type="sibTrans" cxnId="{70A589C5-CC55-4FB9-9AA5-FE2D2D132CD4}">
      <dgm:prSet/>
      <dgm:spPr/>
      <dgm:t>
        <a:bodyPr/>
        <a:lstStyle/>
        <a:p>
          <a:endParaRPr lang="es-CO"/>
        </a:p>
      </dgm:t>
    </dgm:pt>
    <dgm:pt modelId="{C74034C7-3736-4719-AA01-C322947B6609}">
      <dgm:prSet custT="1"/>
      <dgm:spPr/>
      <dgm:t>
        <a:bodyPr/>
        <a:lstStyle/>
        <a:p>
          <a:pPr rtl="0"/>
          <a:r>
            <a:rPr lang="es-EC" sz="2000" i="0" dirty="0" smtClean="0">
              <a:solidFill>
                <a:schemeClr val="tx1"/>
              </a:solidFill>
              <a:latin typeface="Times New Roman" panose="02020603050405020304" pitchFamily="18" charset="0"/>
              <a:cs typeface="Times New Roman" panose="02020603050405020304" pitchFamily="18" charset="0"/>
            </a:rPr>
            <a:t>Fungicida</a:t>
          </a:r>
          <a:endParaRPr lang="es-CO" sz="2000" i="0" dirty="0">
            <a:solidFill>
              <a:schemeClr val="tx1"/>
            </a:solidFill>
            <a:latin typeface="Times New Roman" panose="02020603050405020304" pitchFamily="18" charset="0"/>
            <a:cs typeface="Times New Roman" panose="02020603050405020304" pitchFamily="18" charset="0"/>
          </a:endParaRPr>
        </a:p>
      </dgm:t>
    </dgm:pt>
    <dgm:pt modelId="{F3A948E4-7C19-49E2-8BDF-221058C25DD9}" type="parTrans" cxnId="{162972FA-0FFE-4B29-B1E1-4214EE41D11F}">
      <dgm:prSet/>
      <dgm:spPr/>
    </dgm:pt>
    <dgm:pt modelId="{41EBEC03-983F-4975-A191-471ADF001CE5}" type="sibTrans" cxnId="{162972FA-0FFE-4B29-B1E1-4214EE41D11F}">
      <dgm:prSet/>
      <dgm:spPr/>
    </dgm:pt>
    <dgm:pt modelId="{B24F57FA-8CAE-47A6-839D-E3A72936E891}">
      <dgm:prSet custT="1"/>
      <dgm:spPr/>
      <dgm:t>
        <a:bodyPr/>
        <a:lstStyle/>
        <a:p>
          <a:r>
            <a:rPr lang="es-EC" sz="2000" i="0" dirty="0" smtClean="0">
              <a:solidFill>
                <a:schemeClr val="tx1"/>
              </a:solidFill>
              <a:latin typeface="Times New Roman" panose="02020603050405020304" pitchFamily="18" charset="0"/>
              <a:cs typeface="Times New Roman" panose="02020603050405020304" pitchFamily="18" charset="0"/>
            </a:rPr>
            <a:t>Insecticida</a:t>
          </a:r>
          <a:endParaRPr lang="es-CO" sz="2000" i="0" dirty="0">
            <a:solidFill>
              <a:schemeClr val="tx1"/>
            </a:solidFill>
            <a:latin typeface="Times New Roman" panose="02020603050405020304" pitchFamily="18" charset="0"/>
            <a:cs typeface="Times New Roman" panose="02020603050405020304" pitchFamily="18" charset="0"/>
          </a:endParaRPr>
        </a:p>
      </dgm:t>
    </dgm:pt>
    <dgm:pt modelId="{E5A09F4A-8854-462D-9864-433AAF701397}" type="parTrans" cxnId="{9BAD57C6-CF2B-4D4D-A444-552C347B50E9}">
      <dgm:prSet/>
      <dgm:spPr/>
      <dgm:t>
        <a:bodyPr/>
        <a:lstStyle/>
        <a:p>
          <a:endParaRPr lang="es-CO"/>
        </a:p>
      </dgm:t>
    </dgm:pt>
    <dgm:pt modelId="{26D4DC8A-506D-45D7-8AEB-A7757782E686}" type="sibTrans" cxnId="{9BAD57C6-CF2B-4D4D-A444-552C347B50E9}">
      <dgm:prSet/>
      <dgm:spPr/>
      <dgm:t>
        <a:bodyPr/>
        <a:lstStyle/>
        <a:p>
          <a:endParaRPr lang="es-CO"/>
        </a:p>
      </dgm:t>
    </dgm:pt>
    <dgm:pt modelId="{AF64E4B2-67F6-41F4-85FE-2D187A28BA03}">
      <dgm:prSet custT="1"/>
      <dgm:spPr/>
      <dgm:t>
        <a:bodyPr/>
        <a:lstStyle/>
        <a:p>
          <a:r>
            <a:rPr lang="es-EC" sz="2000" i="0" dirty="0" smtClean="0">
              <a:solidFill>
                <a:schemeClr val="tx1"/>
              </a:solidFill>
              <a:latin typeface="Times New Roman" panose="02020603050405020304" pitchFamily="18" charset="0"/>
              <a:cs typeface="Times New Roman" panose="02020603050405020304" pitchFamily="18" charset="0"/>
            </a:rPr>
            <a:t>Herbicida</a:t>
          </a:r>
          <a:endParaRPr lang="es-CO" sz="2000" i="0" dirty="0">
            <a:solidFill>
              <a:schemeClr val="tx1"/>
            </a:solidFill>
            <a:latin typeface="Times New Roman" panose="02020603050405020304" pitchFamily="18" charset="0"/>
            <a:cs typeface="Times New Roman" panose="02020603050405020304" pitchFamily="18" charset="0"/>
          </a:endParaRPr>
        </a:p>
      </dgm:t>
    </dgm:pt>
    <dgm:pt modelId="{1B6600F6-6889-4530-BB6E-C893876AF0B1}" type="parTrans" cxnId="{230D7FC3-746A-4F65-8CD3-9BD8FE6A1471}">
      <dgm:prSet/>
      <dgm:spPr/>
      <dgm:t>
        <a:bodyPr/>
        <a:lstStyle/>
        <a:p>
          <a:endParaRPr lang="es-CO"/>
        </a:p>
      </dgm:t>
    </dgm:pt>
    <dgm:pt modelId="{76637004-FA09-4C56-89B9-D83E855DF284}" type="sibTrans" cxnId="{230D7FC3-746A-4F65-8CD3-9BD8FE6A1471}">
      <dgm:prSet/>
      <dgm:spPr/>
      <dgm:t>
        <a:bodyPr/>
        <a:lstStyle/>
        <a:p>
          <a:endParaRPr lang="es-CO"/>
        </a:p>
      </dgm:t>
    </dgm:pt>
    <dgm:pt modelId="{23EF992A-8997-467D-AE31-6544F48AA909}" type="pres">
      <dgm:prSet presAssocID="{AC6A07C8-6B91-477B-BF66-E2FFD35F1D36}" presName="Name0" presStyleCnt="0">
        <dgm:presLayoutVars>
          <dgm:dir/>
          <dgm:resizeHandles val="exact"/>
        </dgm:presLayoutVars>
      </dgm:prSet>
      <dgm:spPr/>
      <dgm:t>
        <a:bodyPr/>
        <a:lstStyle/>
        <a:p>
          <a:endParaRPr lang="es-MX"/>
        </a:p>
      </dgm:t>
    </dgm:pt>
    <dgm:pt modelId="{5D2B46D4-F6A7-4AFB-BCE7-5EE2869DA99F}" type="pres">
      <dgm:prSet presAssocID="{AC6A07C8-6B91-477B-BF66-E2FFD35F1D36}" presName="fgShape" presStyleLbl="fgShp" presStyleIdx="0" presStyleCnt="1" custScaleX="92391" custScaleY="34641" custLinFactNeighborX="5738" custLinFactNeighborY="67460"/>
      <dgm:spPr>
        <a:noFill/>
        <a:ln>
          <a:noFill/>
        </a:ln>
      </dgm:spPr>
      <dgm:t>
        <a:bodyPr/>
        <a:lstStyle/>
        <a:p>
          <a:endParaRPr lang="es-MX"/>
        </a:p>
      </dgm:t>
    </dgm:pt>
    <dgm:pt modelId="{3567FB03-7CB4-4D02-8ACE-D494DF6E6B40}" type="pres">
      <dgm:prSet presAssocID="{AC6A07C8-6B91-477B-BF66-E2FFD35F1D36}" presName="linComp" presStyleCnt="0"/>
      <dgm:spPr/>
    </dgm:pt>
    <dgm:pt modelId="{65FAB6D7-D010-4F99-A869-E6F8CF5FB19D}" type="pres">
      <dgm:prSet presAssocID="{0B53DD4A-9080-45B1-AF66-D4A072CC3D36}" presName="compNode" presStyleCnt="0"/>
      <dgm:spPr/>
    </dgm:pt>
    <dgm:pt modelId="{7BB3E066-71C9-464A-A957-FA365E0C8180}" type="pres">
      <dgm:prSet presAssocID="{0B53DD4A-9080-45B1-AF66-D4A072CC3D36}" presName="bkgdShape" presStyleLbl="node1" presStyleIdx="0" presStyleCnt="3" custScaleX="134046" custLinFactNeighborX="-64" custLinFactNeighborY="-395"/>
      <dgm:spPr/>
      <dgm:t>
        <a:bodyPr/>
        <a:lstStyle/>
        <a:p>
          <a:endParaRPr lang="es-MX"/>
        </a:p>
      </dgm:t>
    </dgm:pt>
    <dgm:pt modelId="{C6965AC2-AB94-470E-AEEF-BAED4ACDB1A2}" type="pres">
      <dgm:prSet presAssocID="{0B53DD4A-9080-45B1-AF66-D4A072CC3D36}" presName="nodeTx" presStyleLbl="node1" presStyleIdx="0" presStyleCnt="3">
        <dgm:presLayoutVars>
          <dgm:bulletEnabled val="1"/>
        </dgm:presLayoutVars>
      </dgm:prSet>
      <dgm:spPr/>
      <dgm:t>
        <a:bodyPr/>
        <a:lstStyle/>
        <a:p>
          <a:endParaRPr lang="es-MX"/>
        </a:p>
      </dgm:t>
    </dgm:pt>
    <dgm:pt modelId="{74DE337F-7BFE-44A1-BB2A-641D480AA57F}" type="pres">
      <dgm:prSet presAssocID="{0B53DD4A-9080-45B1-AF66-D4A072CC3D36}" presName="invisiNode" presStyleLbl="node1" presStyleIdx="0" presStyleCnt="3"/>
      <dgm:spPr/>
    </dgm:pt>
    <dgm:pt modelId="{D2EDDEEA-66D0-45FD-9AE3-91B432CF16E0}" type="pres">
      <dgm:prSet presAssocID="{0B53DD4A-9080-45B1-AF66-D4A072CC3D36}" presName="imagNode" presStyleLbl="fgImgPlace1" presStyleIdx="0" presStyleCnt="3" custScaleX="157245" custScaleY="98677" custLinFactNeighborX="-12180" custLinFactNeighborY="20956"/>
      <dgm:spPr>
        <a:prstGeom prst="rect">
          <a:avLst/>
        </a:prstGeom>
        <a:blipFill rotWithShape="1">
          <a:blip xmlns:r="http://schemas.openxmlformats.org/officeDocument/2006/relationships" r:embed="rId1"/>
          <a:stretch>
            <a:fillRect/>
          </a:stretch>
        </a:blipFill>
      </dgm:spPr>
      <dgm:t>
        <a:bodyPr/>
        <a:lstStyle/>
        <a:p>
          <a:endParaRPr lang="es-MX"/>
        </a:p>
      </dgm:t>
    </dgm:pt>
    <dgm:pt modelId="{F14C05F5-1FD7-4C3D-9CD3-C5A1295D0691}" type="pres">
      <dgm:prSet presAssocID="{4FF7825F-7CEC-4C82-ABB7-D29C6BC882B9}" presName="sibTrans" presStyleLbl="sibTrans2D1" presStyleIdx="0" presStyleCnt="0"/>
      <dgm:spPr/>
      <dgm:t>
        <a:bodyPr/>
        <a:lstStyle/>
        <a:p>
          <a:endParaRPr lang="es-MX"/>
        </a:p>
      </dgm:t>
    </dgm:pt>
    <dgm:pt modelId="{00DC34D5-7E05-4D5C-9BC0-7A50A2E44EC7}" type="pres">
      <dgm:prSet presAssocID="{ED1EF28A-7975-46DB-819B-41004122D74C}" presName="compNode" presStyleCnt="0"/>
      <dgm:spPr/>
    </dgm:pt>
    <dgm:pt modelId="{69A04D97-4F11-4FA1-9571-2DC4D5547B5C}" type="pres">
      <dgm:prSet presAssocID="{ED1EF28A-7975-46DB-819B-41004122D74C}" presName="bkgdShape" presStyleLbl="node1" presStyleIdx="1" presStyleCnt="3" custScaleX="76684" custLinFactNeighborX="-1629" custLinFactNeighborY="-1373"/>
      <dgm:spPr/>
      <dgm:t>
        <a:bodyPr/>
        <a:lstStyle/>
        <a:p>
          <a:endParaRPr lang="es-MX"/>
        </a:p>
      </dgm:t>
    </dgm:pt>
    <dgm:pt modelId="{E034B4D0-28AB-458E-8464-8D1DC69D8209}" type="pres">
      <dgm:prSet presAssocID="{ED1EF28A-7975-46DB-819B-41004122D74C}" presName="nodeTx" presStyleLbl="node1" presStyleIdx="1" presStyleCnt="3">
        <dgm:presLayoutVars>
          <dgm:bulletEnabled val="1"/>
        </dgm:presLayoutVars>
      </dgm:prSet>
      <dgm:spPr/>
      <dgm:t>
        <a:bodyPr/>
        <a:lstStyle/>
        <a:p>
          <a:endParaRPr lang="es-MX"/>
        </a:p>
      </dgm:t>
    </dgm:pt>
    <dgm:pt modelId="{A6C21EF1-A7C8-4F7B-9B34-75B878175335}" type="pres">
      <dgm:prSet presAssocID="{ED1EF28A-7975-46DB-819B-41004122D74C}" presName="invisiNode" presStyleLbl="node1" presStyleIdx="1" presStyleCnt="3"/>
      <dgm:spPr/>
    </dgm:pt>
    <dgm:pt modelId="{73CDCB7D-FE4F-42B1-8816-B652C3178291}" type="pres">
      <dgm:prSet presAssocID="{ED1EF28A-7975-46DB-819B-41004122D74C}" presName="imagNode" presStyleLbl="fgImgPlace1" presStyleIdx="1" presStyleCnt="3" custLinFactNeighborX="3115" custLinFactNeighborY="21333"/>
      <dgm:spPr>
        <a:prstGeom prst="rect">
          <a:avLst/>
        </a:prstGeom>
        <a:blipFill rotWithShape="1">
          <a:blip xmlns:r="http://schemas.openxmlformats.org/officeDocument/2006/relationships" r:embed="rId2"/>
          <a:stretch>
            <a:fillRect/>
          </a:stretch>
        </a:blipFill>
      </dgm:spPr>
      <dgm:t>
        <a:bodyPr/>
        <a:lstStyle/>
        <a:p>
          <a:endParaRPr lang="es-MX"/>
        </a:p>
      </dgm:t>
    </dgm:pt>
    <dgm:pt modelId="{530DB66E-3AEC-454A-A216-3EEAF850A088}" type="pres">
      <dgm:prSet presAssocID="{ED054700-94F0-47CB-B943-AA61DDFE3F0A}" presName="sibTrans" presStyleLbl="sibTrans2D1" presStyleIdx="0" presStyleCnt="0"/>
      <dgm:spPr/>
      <dgm:t>
        <a:bodyPr/>
        <a:lstStyle/>
        <a:p>
          <a:endParaRPr lang="es-MX"/>
        </a:p>
      </dgm:t>
    </dgm:pt>
    <dgm:pt modelId="{EB1A08AC-8E98-472B-81DB-93574A1F829E}" type="pres">
      <dgm:prSet presAssocID="{363772C1-CE19-4DD2-AFC6-97474783D60C}" presName="compNode" presStyleCnt="0"/>
      <dgm:spPr/>
    </dgm:pt>
    <dgm:pt modelId="{672F9FB5-6122-40F0-B96C-EC53587E0A80}" type="pres">
      <dgm:prSet presAssocID="{363772C1-CE19-4DD2-AFC6-97474783D60C}" presName="bkgdShape" presStyleLbl="node1" presStyleIdx="2" presStyleCnt="3" custLinFactNeighborX="64"/>
      <dgm:spPr/>
      <dgm:t>
        <a:bodyPr/>
        <a:lstStyle/>
        <a:p>
          <a:endParaRPr lang="es-MX"/>
        </a:p>
      </dgm:t>
    </dgm:pt>
    <dgm:pt modelId="{C33E41AD-9DE8-4123-9238-848385CD94E7}" type="pres">
      <dgm:prSet presAssocID="{363772C1-CE19-4DD2-AFC6-97474783D60C}" presName="nodeTx" presStyleLbl="node1" presStyleIdx="2" presStyleCnt="3">
        <dgm:presLayoutVars>
          <dgm:bulletEnabled val="1"/>
        </dgm:presLayoutVars>
      </dgm:prSet>
      <dgm:spPr/>
      <dgm:t>
        <a:bodyPr/>
        <a:lstStyle/>
        <a:p>
          <a:endParaRPr lang="es-MX"/>
        </a:p>
      </dgm:t>
    </dgm:pt>
    <dgm:pt modelId="{E95FED80-D183-4739-9E54-3863A7D7E5AC}" type="pres">
      <dgm:prSet presAssocID="{363772C1-CE19-4DD2-AFC6-97474783D60C}" presName="invisiNode" presStyleLbl="node1" presStyleIdx="2" presStyleCnt="3"/>
      <dgm:spPr/>
    </dgm:pt>
    <dgm:pt modelId="{30338511-480B-484D-8C28-C4A31DCC510F}" type="pres">
      <dgm:prSet presAssocID="{363772C1-CE19-4DD2-AFC6-97474783D60C}" presName="imagNode" presStyleLbl="fgImgPlace1" presStyleIdx="2" presStyleCnt="3" custScaleX="141855" custLinFactNeighborX="-486" custLinFactNeighborY="21333"/>
      <dgm:spPr>
        <a:prstGeom prst="rect">
          <a:avLst/>
        </a:prstGeom>
        <a:blipFill rotWithShape="1">
          <a:blip xmlns:r="http://schemas.openxmlformats.org/officeDocument/2006/relationships" r:embed="rId3"/>
          <a:stretch>
            <a:fillRect/>
          </a:stretch>
        </a:blipFill>
      </dgm:spPr>
      <dgm:t>
        <a:bodyPr/>
        <a:lstStyle/>
        <a:p>
          <a:endParaRPr lang="es-MX"/>
        </a:p>
      </dgm:t>
    </dgm:pt>
  </dgm:ptLst>
  <dgm:cxnLst>
    <dgm:cxn modelId="{4BF2E408-6D09-4CA4-947A-6345DE6AF9AF}" srcId="{C308F126-859B-47B8-8C41-9E9DCC37922F}" destId="{FF9CD2BB-790A-4D11-9528-958A371347E7}" srcOrd="0" destOrd="0" parTransId="{082351BC-BB54-4AE2-B8C5-2C5486AB54E5}" sibTransId="{AC8CC5CF-7731-430F-BBDE-3A9754222301}"/>
    <dgm:cxn modelId="{162972FA-0FFE-4B29-B1E1-4214EE41D11F}" srcId="{ED1EF28A-7975-46DB-819B-41004122D74C}" destId="{C74034C7-3736-4719-AA01-C322947B6609}" srcOrd="2" destOrd="0" parTransId="{F3A948E4-7C19-49E2-8BDF-221058C25DD9}" sibTransId="{41EBEC03-983F-4975-A191-471ADF001CE5}"/>
    <dgm:cxn modelId="{819CCEFC-0F8C-47A7-AA49-1EC361121E49}" type="presOf" srcId="{FF9CD2BB-790A-4D11-9528-958A371347E7}" destId="{672F9FB5-6122-40F0-B96C-EC53587E0A80}" srcOrd="0" destOrd="4" presId="urn:microsoft.com/office/officeart/2005/8/layout/hList7"/>
    <dgm:cxn modelId="{B2C1996F-D8AD-470E-98CF-BD8CBBD88DDD}" type="presOf" srcId="{C74034C7-3736-4719-AA01-C322947B6609}" destId="{69A04D97-4F11-4FA1-9571-2DC4D5547B5C}" srcOrd="0" destOrd="3" presId="urn:microsoft.com/office/officeart/2005/8/layout/hList7"/>
    <dgm:cxn modelId="{9D5DF4A7-4774-4FD4-A7D0-383CCF187D61}" type="presOf" srcId="{CB2843E1-F390-4FB0-A244-841129F58899}" destId="{C33E41AD-9DE8-4123-9238-848385CD94E7}" srcOrd="1" destOrd="2" presId="urn:microsoft.com/office/officeart/2005/8/layout/hList7"/>
    <dgm:cxn modelId="{61F3F278-1DED-4D87-A177-72C1F6E2C755}" type="presOf" srcId="{363772C1-CE19-4DD2-AFC6-97474783D60C}" destId="{C33E41AD-9DE8-4123-9238-848385CD94E7}" srcOrd="1" destOrd="0" presId="urn:microsoft.com/office/officeart/2005/8/layout/hList7"/>
    <dgm:cxn modelId="{1BD24ACA-44F5-44B6-98A9-D55017F54605}" srcId="{363772C1-CE19-4DD2-AFC6-97474783D60C}" destId="{CB2843E1-F390-4FB0-A244-841129F58899}" srcOrd="1" destOrd="0" parTransId="{FEB3C032-D54F-47FA-91BB-21B181ABCFB4}" sibTransId="{C1E7C5E8-5772-4B30-AC3A-27B670216B6E}"/>
    <dgm:cxn modelId="{FE4926F2-AA17-494F-954D-97D1D8FCD6E0}" type="presOf" srcId="{AC6A07C8-6B91-477B-BF66-E2FFD35F1D36}" destId="{23EF992A-8997-467D-AE31-6544F48AA909}" srcOrd="0" destOrd="0" presId="urn:microsoft.com/office/officeart/2005/8/layout/hList7"/>
    <dgm:cxn modelId="{13174431-0AA7-430B-A0F7-E795B0610076}" srcId="{0B53DD4A-9080-45B1-AF66-D4A072CC3D36}" destId="{B06881A6-F105-4F92-8FBA-310936CD1593}" srcOrd="1" destOrd="0" parTransId="{03AA5700-7FB1-47DD-94CF-19C9C3B29CFD}" sibTransId="{6D846004-F341-4CF3-B695-77FDC3667597}"/>
    <dgm:cxn modelId="{0C5E1A8F-337F-4AF9-8CF3-9DF1718B8681}" type="presOf" srcId="{0B53DD4A-9080-45B1-AF66-D4A072CC3D36}" destId="{C6965AC2-AB94-470E-AEEF-BAED4ACDB1A2}" srcOrd="1" destOrd="0" presId="urn:microsoft.com/office/officeart/2005/8/layout/hList7"/>
    <dgm:cxn modelId="{F1CF8231-7C5A-420F-893F-64D5D5A53FFD}" srcId="{0B53DD4A-9080-45B1-AF66-D4A072CC3D36}" destId="{9F8B9754-69D2-4751-97F9-80B61233137A}" srcOrd="3" destOrd="0" parTransId="{7A6109D7-BF85-4D18-AB87-DD3DB5D6A3B7}" sibTransId="{0D184CF2-3F6E-4ECF-B1EE-348656112983}"/>
    <dgm:cxn modelId="{EFEFBFC1-7ADE-45C2-9B9B-7FC2679D666E}" type="presOf" srcId="{ED054700-94F0-47CB-B943-AA61DDFE3F0A}" destId="{530DB66E-3AEC-454A-A216-3EEAF850A088}" srcOrd="0" destOrd="0" presId="urn:microsoft.com/office/officeart/2005/8/layout/hList7"/>
    <dgm:cxn modelId="{03E35FFE-0966-4067-86BE-9DB521864E10}" type="presOf" srcId="{FE90D767-2F6F-4ECC-9ED3-A85C83FFFD7D}" destId="{E034B4D0-28AB-458E-8464-8D1DC69D8209}" srcOrd="1" destOrd="1" presId="urn:microsoft.com/office/officeart/2005/8/layout/hList7"/>
    <dgm:cxn modelId="{098CBBE0-A823-47F7-ADF4-FD58B14A9DB8}" type="presOf" srcId="{8E8BDA13-E061-4986-8A46-AD637C481639}" destId="{C6965AC2-AB94-470E-AEEF-BAED4ACDB1A2}" srcOrd="1" destOrd="6" presId="urn:microsoft.com/office/officeart/2005/8/layout/hList7"/>
    <dgm:cxn modelId="{67D9A764-58E6-482E-9249-E9031A2C9E3E}" type="presOf" srcId="{363772C1-CE19-4DD2-AFC6-97474783D60C}" destId="{672F9FB5-6122-40F0-B96C-EC53587E0A80}" srcOrd="0" destOrd="0" presId="urn:microsoft.com/office/officeart/2005/8/layout/hList7"/>
    <dgm:cxn modelId="{8456BD06-29D8-427A-9714-73CA9DFDD1D6}" type="presOf" srcId="{9F8B9754-69D2-4751-97F9-80B61233137A}" destId="{7BB3E066-71C9-464A-A957-FA365E0C8180}" srcOrd="0" destOrd="4" presId="urn:microsoft.com/office/officeart/2005/8/layout/hList7"/>
    <dgm:cxn modelId="{AB88020D-0F6A-44A3-95EA-553B991D2249}" type="presOf" srcId="{AF64E4B2-67F6-41F4-85FE-2D187A28BA03}" destId="{E034B4D0-28AB-458E-8464-8D1DC69D8209}" srcOrd="1" destOrd="5" presId="urn:microsoft.com/office/officeart/2005/8/layout/hList7"/>
    <dgm:cxn modelId="{8A13E243-F599-4424-86E9-2931C07F3EC1}" type="presOf" srcId="{AF64E4B2-67F6-41F4-85FE-2D187A28BA03}" destId="{69A04D97-4F11-4FA1-9571-2DC4D5547B5C}" srcOrd="0" destOrd="5" presId="urn:microsoft.com/office/officeart/2005/8/layout/hList7"/>
    <dgm:cxn modelId="{90FD3A29-6341-4C19-B5DD-A0882D9FB31A}" srcId="{0B53DD4A-9080-45B1-AF66-D4A072CC3D36}" destId="{8E8BDA13-E061-4986-8A46-AD637C481639}" srcOrd="5" destOrd="0" parTransId="{652378CA-30F6-4CAF-A6D4-275751473C86}" sibTransId="{482DEA37-FD1F-4BA9-BF58-036281DD0F3F}"/>
    <dgm:cxn modelId="{8A4F4436-5B07-4B5A-AF55-F275A8DE45FD}" srcId="{0B53DD4A-9080-45B1-AF66-D4A072CC3D36}" destId="{EEE4496C-13F2-4726-A1AF-66F6EDD42540}" srcOrd="4" destOrd="0" parTransId="{9EAA094A-DACF-4B38-815F-4A4744FB5E66}" sibTransId="{D54D7AC4-23D1-4460-B9F8-329E7A42312A}"/>
    <dgm:cxn modelId="{60816679-4FFC-4D80-8552-ABC5B1C207EC}" srcId="{0B53DD4A-9080-45B1-AF66-D4A072CC3D36}" destId="{81920D5E-9E25-4722-B84A-3DFC8A51F10A}" srcOrd="0" destOrd="0" parTransId="{8CC20299-C192-459D-B295-B31A6875539C}" sibTransId="{6A04A42B-2C28-49DD-AB66-8F7B07FFC407}"/>
    <dgm:cxn modelId="{6F61B3F6-FE75-45D5-B5E3-ED37EAB77AC6}" type="presOf" srcId="{F2C2F70B-C224-4594-BE5F-3C607ECA8493}" destId="{7BB3E066-71C9-464A-A957-FA365E0C8180}" srcOrd="0" destOrd="3" presId="urn:microsoft.com/office/officeart/2005/8/layout/hList7"/>
    <dgm:cxn modelId="{6AE1DD48-1B31-4D61-BFD0-19E67B3F526D}" type="presOf" srcId="{EEE4496C-13F2-4726-A1AF-66F6EDD42540}" destId="{C6965AC2-AB94-470E-AEEF-BAED4ACDB1A2}" srcOrd="1" destOrd="5" presId="urn:microsoft.com/office/officeart/2005/8/layout/hList7"/>
    <dgm:cxn modelId="{B71A1EB6-1F63-4791-BFCE-AAAA7B98C520}" type="presOf" srcId="{ED1EF28A-7975-46DB-819B-41004122D74C}" destId="{E034B4D0-28AB-458E-8464-8D1DC69D8209}" srcOrd="1" destOrd="0" presId="urn:microsoft.com/office/officeart/2005/8/layout/hList7"/>
    <dgm:cxn modelId="{9C450ABE-36A9-4032-B8C8-1581F6105F5D}" type="presOf" srcId="{7087A000-451A-4FE0-A4B1-1516992D73E6}" destId="{E034B4D0-28AB-458E-8464-8D1DC69D8209}" srcOrd="1" destOrd="2" presId="urn:microsoft.com/office/officeart/2005/8/layout/hList7"/>
    <dgm:cxn modelId="{230D7FC3-746A-4F65-8CD3-9BD8FE6A1471}" srcId="{ED1EF28A-7975-46DB-819B-41004122D74C}" destId="{AF64E4B2-67F6-41F4-85FE-2D187A28BA03}" srcOrd="4" destOrd="0" parTransId="{1B6600F6-6889-4530-BB6E-C893876AF0B1}" sibTransId="{76637004-FA09-4C56-89B9-D83E855DF284}"/>
    <dgm:cxn modelId="{2CA18DB6-54EA-4E08-A213-F2CA344D4F13}" type="presOf" srcId="{B24F57FA-8CAE-47A6-839D-E3A72936E891}" destId="{E034B4D0-28AB-458E-8464-8D1DC69D8209}" srcOrd="1" destOrd="4" presId="urn:microsoft.com/office/officeart/2005/8/layout/hList7"/>
    <dgm:cxn modelId="{1742A9A2-85D0-4D8F-A906-3622BBD4D61A}" srcId="{363772C1-CE19-4DD2-AFC6-97474783D60C}" destId="{2B3473D6-232A-480E-B859-7F4288305EBD}" srcOrd="0" destOrd="0" parTransId="{7BC12A63-645D-47E4-AE99-A144BB311BFE}" sibTransId="{017A2708-5C85-463F-9F9E-7194C8BBA455}"/>
    <dgm:cxn modelId="{F4F6500C-BAFD-4017-AF74-2588F09EDFD6}" type="presOf" srcId="{A8CEF3D9-FCB0-491B-9A3D-0B151CEA8D15}" destId="{C6965AC2-AB94-470E-AEEF-BAED4ACDB1A2}" srcOrd="1" destOrd="7" presId="urn:microsoft.com/office/officeart/2005/8/layout/hList7"/>
    <dgm:cxn modelId="{4FE2DCBE-0DA5-4177-8132-49A776EF3764}" type="presOf" srcId="{2B3473D6-232A-480E-B859-7F4288305EBD}" destId="{C33E41AD-9DE8-4123-9238-848385CD94E7}" srcOrd="1" destOrd="1" presId="urn:microsoft.com/office/officeart/2005/8/layout/hList7"/>
    <dgm:cxn modelId="{179C3529-747F-4B73-947D-2EBF98ABC995}" type="presOf" srcId="{F2C2F70B-C224-4594-BE5F-3C607ECA8493}" destId="{C6965AC2-AB94-470E-AEEF-BAED4ACDB1A2}" srcOrd="1" destOrd="3" presId="urn:microsoft.com/office/officeart/2005/8/layout/hList7"/>
    <dgm:cxn modelId="{3CFF10A9-9756-41CB-B123-625E432A8115}" srcId="{0B53DD4A-9080-45B1-AF66-D4A072CC3D36}" destId="{A8CEF3D9-FCB0-491B-9A3D-0B151CEA8D15}" srcOrd="6" destOrd="0" parTransId="{D12A0C19-0518-418C-A73A-24BC2BF8A1A6}" sibTransId="{995F60B2-F49B-4393-8E4E-219D489C6518}"/>
    <dgm:cxn modelId="{8FE8868C-4C18-4AE5-A869-C92D1C21E7B8}" type="presOf" srcId="{B24F57FA-8CAE-47A6-839D-E3A72936E891}" destId="{69A04D97-4F11-4FA1-9571-2DC4D5547B5C}" srcOrd="0" destOrd="4" presId="urn:microsoft.com/office/officeart/2005/8/layout/hList7"/>
    <dgm:cxn modelId="{CB598F42-B8B5-46C4-B251-CD622A9AD70A}" type="presOf" srcId="{ED1EF28A-7975-46DB-819B-41004122D74C}" destId="{69A04D97-4F11-4FA1-9571-2DC4D5547B5C}" srcOrd="0" destOrd="0" presId="urn:microsoft.com/office/officeart/2005/8/layout/hList7"/>
    <dgm:cxn modelId="{2EAA9BE3-6C0F-43E5-9D5F-2B561DA2B300}" type="presOf" srcId="{81920D5E-9E25-4722-B84A-3DFC8A51F10A}" destId="{7BB3E066-71C9-464A-A957-FA365E0C8180}" srcOrd="0" destOrd="1" presId="urn:microsoft.com/office/officeart/2005/8/layout/hList7"/>
    <dgm:cxn modelId="{136BBE7A-9950-4FC3-BD4B-D5320CE8017A}" srcId="{ED1EF28A-7975-46DB-819B-41004122D74C}" destId="{FE90D767-2F6F-4ECC-9ED3-A85C83FFFD7D}" srcOrd="0" destOrd="0" parTransId="{FBB55B37-650F-4927-9516-15C62BD53FED}" sibTransId="{5D89EF57-C7A6-4C30-A313-0C61883C4E0A}"/>
    <dgm:cxn modelId="{9FB205B5-C666-4D2A-8C24-2B75FE504E7D}" type="presOf" srcId="{C74034C7-3736-4719-AA01-C322947B6609}" destId="{E034B4D0-28AB-458E-8464-8D1DC69D8209}" srcOrd="1" destOrd="3" presId="urn:microsoft.com/office/officeart/2005/8/layout/hList7"/>
    <dgm:cxn modelId="{761863A2-EDC1-4CDB-8D93-8EFF75CAF1AA}" srcId="{AC6A07C8-6B91-477B-BF66-E2FFD35F1D36}" destId="{0B53DD4A-9080-45B1-AF66-D4A072CC3D36}" srcOrd="0" destOrd="0" parTransId="{09175A89-F84B-4EE2-B614-364590082535}" sibTransId="{4FF7825F-7CEC-4C82-ABB7-D29C6BC882B9}"/>
    <dgm:cxn modelId="{BBE0230A-17E7-45BA-A961-67E8264551B0}" type="presOf" srcId="{C308F126-859B-47B8-8C41-9E9DCC37922F}" destId="{C33E41AD-9DE8-4123-9238-848385CD94E7}" srcOrd="1" destOrd="3" presId="urn:microsoft.com/office/officeart/2005/8/layout/hList7"/>
    <dgm:cxn modelId="{DA630922-07DB-43A1-992A-D693D9CEEBFB}" type="presOf" srcId="{A8CEF3D9-FCB0-491B-9A3D-0B151CEA8D15}" destId="{7BB3E066-71C9-464A-A957-FA365E0C8180}" srcOrd="0" destOrd="7" presId="urn:microsoft.com/office/officeart/2005/8/layout/hList7"/>
    <dgm:cxn modelId="{4E8FB99A-B74F-4150-A5FD-1AE06863F065}" type="presOf" srcId="{4FF7825F-7CEC-4C82-ABB7-D29C6BC882B9}" destId="{F14C05F5-1FD7-4C3D-9CD3-C5A1295D0691}" srcOrd="0" destOrd="0" presId="urn:microsoft.com/office/officeart/2005/8/layout/hList7"/>
    <dgm:cxn modelId="{A7696737-1899-44E0-8CCE-1F8C8ADEB7A6}" type="presOf" srcId="{EEE4496C-13F2-4726-A1AF-66F6EDD42540}" destId="{7BB3E066-71C9-464A-A957-FA365E0C8180}" srcOrd="0" destOrd="5" presId="urn:microsoft.com/office/officeart/2005/8/layout/hList7"/>
    <dgm:cxn modelId="{4D385095-8E04-4E60-820D-6B3CD04058CC}" type="presOf" srcId="{B06881A6-F105-4F92-8FBA-310936CD1593}" destId="{C6965AC2-AB94-470E-AEEF-BAED4ACDB1A2}" srcOrd="1" destOrd="2" presId="urn:microsoft.com/office/officeart/2005/8/layout/hList7"/>
    <dgm:cxn modelId="{BB2B77E8-D85F-4FA7-9A75-8959AFEE1921}" type="presOf" srcId="{C308F126-859B-47B8-8C41-9E9DCC37922F}" destId="{672F9FB5-6122-40F0-B96C-EC53587E0A80}" srcOrd="0" destOrd="3" presId="urn:microsoft.com/office/officeart/2005/8/layout/hList7"/>
    <dgm:cxn modelId="{B348B71E-E294-45F5-A659-7EA59B72B00B}" srcId="{AC6A07C8-6B91-477B-BF66-E2FFD35F1D36}" destId="{ED1EF28A-7975-46DB-819B-41004122D74C}" srcOrd="1" destOrd="0" parTransId="{F484615B-0F05-4A72-A449-FA220599B9DC}" sibTransId="{ED054700-94F0-47CB-B943-AA61DDFE3F0A}"/>
    <dgm:cxn modelId="{D627C605-CD03-4FFE-8B6B-815D02CBE23A}" type="presOf" srcId="{B06881A6-F105-4F92-8FBA-310936CD1593}" destId="{7BB3E066-71C9-464A-A957-FA365E0C8180}" srcOrd="0" destOrd="2" presId="urn:microsoft.com/office/officeart/2005/8/layout/hList7"/>
    <dgm:cxn modelId="{71549351-D297-4C14-809B-4ABC1B6F348F}" type="presOf" srcId="{FF9CD2BB-790A-4D11-9528-958A371347E7}" destId="{C33E41AD-9DE8-4123-9238-848385CD94E7}" srcOrd="1" destOrd="4" presId="urn:microsoft.com/office/officeart/2005/8/layout/hList7"/>
    <dgm:cxn modelId="{81109101-1C6E-44A2-A63A-0F1295D428A7}" type="presOf" srcId="{2B3473D6-232A-480E-B859-7F4288305EBD}" destId="{672F9FB5-6122-40F0-B96C-EC53587E0A80}" srcOrd="0" destOrd="1" presId="urn:microsoft.com/office/officeart/2005/8/layout/hList7"/>
    <dgm:cxn modelId="{9BAD57C6-CF2B-4D4D-A444-552C347B50E9}" srcId="{ED1EF28A-7975-46DB-819B-41004122D74C}" destId="{B24F57FA-8CAE-47A6-839D-E3A72936E891}" srcOrd="3" destOrd="0" parTransId="{E5A09F4A-8854-462D-9864-433AAF701397}" sibTransId="{26D4DC8A-506D-45D7-8AEB-A7757782E686}"/>
    <dgm:cxn modelId="{4582BA1B-FEA1-43FF-979B-E9F5E3FFDD3B}" srcId="{0B53DD4A-9080-45B1-AF66-D4A072CC3D36}" destId="{F2C2F70B-C224-4594-BE5F-3C607ECA8493}" srcOrd="2" destOrd="0" parTransId="{81028057-B03C-454B-8174-E997D9462355}" sibTransId="{33E38DE8-583E-4E28-8C26-CF5FD62410EC}"/>
    <dgm:cxn modelId="{2BA3F6FE-4D2E-44AC-B824-5D602B32DF4D}" type="presOf" srcId="{9F8B9754-69D2-4751-97F9-80B61233137A}" destId="{C6965AC2-AB94-470E-AEEF-BAED4ACDB1A2}" srcOrd="1" destOrd="4" presId="urn:microsoft.com/office/officeart/2005/8/layout/hList7"/>
    <dgm:cxn modelId="{E41B6A28-8D40-41FA-9099-11F421C6AF4B}" type="presOf" srcId="{CB2843E1-F390-4FB0-A244-841129F58899}" destId="{672F9FB5-6122-40F0-B96C-EC53587E0A80}" srcOrd="0" destOrd="2" presId="urn:microsoft.com/office/officeart/2005/8/layout/hList7"/>
    <dgm:cxn modelId="{70A589C5-CC55-4FB9-9AA5-FE2D2D132CD4}" srcId="{ED1EF28A-7975-46DB-819B-41004122D74C}" destId="{7087A000-451A-4FE0-A4B1-1516992D73E6}" srcOrd="1" destOrd="0" parTransId="{010D018F-3789-47F9-8D27-FC865A9B4FFE}" sibTransId="{4F3E0C89-36B0-4316-B9AC-8875B6727D38}"/>
    <dgm:cxn modelId="{422466EC-2997-4EE8-BB20-FE933C41B53F}" type="presOf" srcId="{FE90D767-2F6F-4ECC-9ED3-A85C83FFFD7D}" destId="{69A04D97-4F11-4FA1-9571-2DC4D5547B5C}" srcOrd="0" destOrd="1" presId="urn:microsoft.com/office/officeart/2005/8/layout/hList7"/>
    <dgm:cxn modelId="{B1883943-5DFC-4FBD-87E3-F92B409758FF}" type="presOf" srcId="{0B53DD4A-9080-45B1-AF66-D4A072CC3D36}" destId="{7BB3E066-71C9-464A-A957-FA365E0C8180}" srcOrd="0" destOrd="0" presId="urn:microsoft.com/office/officeart/2005/8/layout/hList7"/>
    <dgm:cxn modelId="{B8181238-994E-4D95-8648-F1DCDFEB837B}" srcId="{363772C1-CE19-4DD2-AFC6-97474783D60C}" destId="{C308F126-859B-47B8-8C41-9E9DCC37922F}" srcOrd="2" destOrd="0" parTransId="{FC260C44-14E4-4242-BB2E-0D3542979C67}" sibTransId="{80019825-28DC-408E-A657-E1F0FD17F80B}"/>
    <dgm:cxn modelId="{1EFD1F32-D34E-45BA-9789-4FA1ADE8A92A}" srcId="{AC6A07C8-6B91-477B-BF66-E2FFD35F1D36}" destId="{363772C1-CE19-4DD2-AFC6-97474783D60C}" srcOrd="2" destOrd="0" parTransId="{FB11DE4F-C57F-46B2-9F08-9C702F68D090}" sibTransId="{C3F3ADB8-87ED-408F-A87A-21B82B2E3777}"/>
    <dgm:cxn modelId="{7107224D-0E12-43D4-894D-B79F387975C2}" type="presOf" srcId="{8E8BDA13-E061-4986-8A46-AD637C481639}" destId="{7BB3E066-71C9-464A-A957-FA365E0C8180}" srcOrd="0" destOrd="6" presId="urn:microsoft.com/office/officeart/2005/8/layout/hList7"/>
    <dgm:cxn modelId="{17F86021-0D02-4656-BB5A-2B3E830BBB3A}" type="presOf" srcId="{81920D5E-9E25-4722-B84A-3DFC8A51F10A}" destId="{C6965AC2-AB94-470E-AEEF-BAED4ACDB1A2}" srcOrd="1" destOrd="1" presId="urn:microsoft.com/office/officeart/2005/8/layout/hList7"/>
    <dgm:cxn modelId="{A1EDEA50-19CC-4B12-97DC-A1213377EC38}" type="presOf" srcId="{7087A000-451A-4FE0-A4B1-1516992D73E6}" destId="{69A04D97-4F11-4FA1-9571-2DC4D5547B5C}" srcOrd="0" destOrd="2" presId="urn:microsoft.com/office/officeart/2005/8/layout/hList7"/>
    <dgm:cxn modelId="{54E052FB-00C8-4E7F-A74B-F75FEC51B9B9}" type="presParOf" srcId="{23EF992A-8997-467D-AE31-6544F48AA909}" destId="{5D2B46D4-F6A7-4AFB-BCE7-5EE2869DA99F}" srcOrd="0" destOrd="0" presId="urn:microsoft.com/office/officeart/2005/8/layout/hList7"/>
    <dgm:cxn modelId="{DD718897-D8CB-4D08-BC5D-209EC9DA6BFF}" type="presParOf" srcId="{23EF992A-8997-467D-AE31-6544F48AA909}" destId="{3567FB03-7CB4-4D02-8ACE-D494DF6E6B40}" srcOrd="1" destOrd="0" presId="urn:microsoft.com/office/officeart/2005/8/layout/hList7"/>
    <dgm:cxn modelId="{EB165600-ED7F-478B-B9B1-F5DF13BB5957}" type="presParOf" srcId="{3567FB03-7CB4-4D02-8ACE-D494DF6E6B40}" destId="{65FAB6D7-D010-4F99-A869-E6F8CF5FB19D}" srcOrd="0" destOrd="0" presId="urn:microsoft.com/office/officeart/2005/8/layout/hList7"/>
    <dgm:cxn modelId="{2A9A740A-70E8-4BF2-83ED-0D89CEB6DF18}" type="presParOf" srcId="{65FAB6D7-D010-4F99-A869-E6F8CF5FB19D}" destId="{7BB3E066-71C9-464A-A957-FA365E0C8180}" srcOrd="0" destOrd="0" presId="urn:microsoft.com/office/officeart/2005/8/layout/hList7"/>
    <dgm:cxn modelId="{B39D76C4-2D4E-4BF1-9786-AD2B1C30309F}" type="presParOf" srcId="{65FAB6D7-D010-4F99-A869-E6F8CF5FB19D}" destId="{C6965AC2-AB94-470E-AEEF-BAED4ACDB1A2}" srcOrd="1" destOrd="0" presId="urn:microsoft.com/office/officeart/2005/8/layout/hList7"/>
    <dgm:cxn modelId="{120C56FC-1DBC-40C4-8980-3D76990C73B2}" type="presParOf" srcId="{65FAB6D7-D010-4F99-A869-E6F8CF5FB19D}" destId="{74DE337F-7BFE-44A1-BB2A-641D480AA57F}" srcOrd="2" destOrd="0" presId="urn:microsoft.com/office/officeart/2005/8/layout/hList7"/>
    <dgm:cxn modelId="{3FDB413D-CE17-4545-A239-17AF45DEC69D}" type="presParOf" srcId="{65FAB6D7-D010-4F99-A869-E6F8CF5FB19D}" destId="{D2EDDEEA-66D0-45FD-9AE3-91B432CF16E0}" srcOrd="3" destOrd="0" presId="urn:microsoft.com/office/officeart/2005/8/layout/hList7"/>
    <dgm:cxn modelId="{C771C115-DF01-44BB-9978-572114A2E639}" type="presParOf" srcId="{3567FB03-7CB4-4D02-8ACE-D494DF6E6B40}" destId="{F14C05F5-1FD7-4C3D-9CD3-C5A1295D0691}" srcOrd="1" destOrd="0" presId="urn:microsoft.com/office/officeart/2005/8/layout/hList7"/>
    <dgm:cxn modelId="{DC67360C-7D72-413E-9280-35DCE3C7FFF6}" type="presParOf" srcId="{3567FB03-7CB4-4D02-8ACE-D494DF6E6B40}" destId="{00DC34D5-7E05-4D5C-9BC0-7A50A2E44EC7}" srcOrd="2" destOrd="0" presId="urn:microsoft.com/office/officeart/2005/8/layout/hList7"/>
    <dgm:cxn modelId="{F7757E35-84AF-42C9-99C9-039A10F9C9F2}" type="presParOf" srcId="{00DC34D5-7E05-4D5C-9BC0-7A50A2E44EC7}" destId="{69A04D97-4F11-4FA1-9571-2DC4D5547B5C}" srcOrd="0" destOrd="0" presId="urn:microsoft.com/office/officeart/2005/8/layout/hList7"/>
    <dgm:cxn modelId="{8B4BD08F-B992-444E-8CDA-8AE0E2C0403F}" type="presParOf" srcId="{00DC34D5-7E05-4D5C-9BC0-7A50A2E44EC7}" destId="{E034B4D0-28AB-458E-8464-8D1DC69D8209}" srcOrd="1" destOrd="0" presId="urn:microsoft.com/office/officeart/2005/8/layout/hList7"/>
    <dgm:cxn modelId="{2C1B6C0E-8BFB-4FB1-93AC-0519DF0688FB}" type="presParOf" srcId="{00DC34D5-7E05-4D5C-9BC0-7A50A2E44EC7}" destId="{A6C21EF1-A7C8-4F7B-9B34-75B878175335}" srcOrd="2" destOrd="0" presId="urn:microsoft.com/office/officeart/2005/8/layout/hList7"/>
    <dgm:cxn modelId="{F60A8F87-3154-4763-B96C-7381923AB694}" type="presParOf" srcId="{00DC34D5-7E05-4D5C-9BC0-7A50A2E44EC7}" destId="{73CDCB7D-FE4F-42B1-8816-B652C3178291}" srcOrd="3" destOrd="0" presId="urn:microsoft.com/office/officeart/2005/8/layout/hList7"/>
    <dgm:cxn modelId="{C3803209-D36C-45E5-A1FA-548BF0539C58}" type="presParOf" srcId="{3567FB03-7CB4-4D02-8ACE-D494DF6E6B40}" destId="{530DB66E-3AEC-454A-A216-3EEAF850A088}" srcOrd="3" destOrd="0" presId="urn:microsoft.com/office/officeart/2005/8/layout/hList7"/>
    <dgm:cxn modelId="{8F9236D1-E6DA-4A9D-A560-1C29066406F4}" type="presParOf" srcId="{3567FB03-7CB4-4D02-8ACE-D494DF6E6B40}" destId="{EB1A08AC-8E98-472B-81DB-93574A1F829E}" srcOrd="4" destOrd="0" presId="urn:microsoft.com/office/officeart/2005/8/layout/hList7"/>
    <dgm:cxn modelId="{F3AD5D32-F88A-4FD1-87F3-54C65FB400BD}" type="presParOf" srcId="{EB1A08AC-8E98-472B-81DB-93574A1F829E}" destId="{672F9FB5-6122-40F0-B96C-EC53587E0A80}" srcOrd="0" destOrd="0" presId="urn:microsoft.com/office/officeart/2005/8/layout/hList7"/>
    <dgm:cxn modelId="{46A472B5-C507-4FEC-AC2C-6E891B1366AB}" type="presParOf" srcId="{EB1A08AC-8E98-472B-81DB-93574A1F829E}" destId="{C33E41AD-9DE8-4123-9238-848385CD94E7}" srcOrd="1" destOrd="0" presId="urn:microsoft.com/office/officeart/2005/8/layout/hList7"/>
    <dgm:cxn modelId="{1CC194AE-0700-4AB7-B3A9-599AFAB39DF8}" type="presParOf" srcId="{EB1A08AC-8E98-472B-81DB-93574A1F829E}" destId="{E95FED80-D183-4739-9E54-3863A7D7E5AC}" srcOrd="2" destOrd="0" presId="urn:microsoft.com/office/officeart/2005/8/layout/hList7"/>
    <dgm:cxn modelId="{8923CA85-A400-4C05-B02C-CFA05AAF2727}" type="presParOf" srcId="{EB1A08AC-8E98-472B-81DB-93574A1F829E}" destId="{30338511-480B-484D-8C28-C4A31DCC510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71CCE-C1DB-4AB2-9DB5-5CFE9FE001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8FB4573E-96EE-4C65-ACD6-504F68987145}">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s-MX" dirty="0" smtClean="0">
              <a:solidFill>
                <a:schemeClr val="tx1"/>
              </a:solidFill>
              <a:latin typeface="Times New Roman" panose="02020603050405020304" pitchFamily="18" charset="0"/>
              <a:cs typeface="Times New Roman" panose="02020603050405020304" pitchFamily="18" charset="0"/>
            </a:rPr>
            <a:t>Características del experimento</a:t>
          </a:r>
          <a:endParaRPr lang="es-MX" dirty="0">
            <a:solidFill>
              <a:schemeClr val="tx1"/>
            </a:solidFill>
            <a:latin typeface="Times New Roman" panose="02020603050405020304" pitchFamily="18" charset="0"/>
            <a:cs typeface="Times New Roman" panose="02020603050405020304" pitchFamily="18" charset="0"/>
          </a:endParaRPr>
        </a:p>
      </dgm:t>
    </dgm:pt>
    <dgm:pt modelId="{17634D50-DA25-44D8-8299-5652B1935486}" type="parTrans" cxnId="{2948A4E3-AD4E-491E-9F06-5BAF2A951EE2}">
      <dgm:prSet/>
      <dgm:spPr/>
      <dgm:t>
        <a:bodyPr/>
        <a:lstStyle/>
        <a:p>
          <a:endParaRPr lang="es-MX"/>
        </a:p>
      </dgm:t>
    </dgm:pt>
    <dgm:pt modelId="{E87B1CBB-1901-4A80-88BF-8EB647F244DC}" type="sibTrans" cxnId="{2948A4E3-AD4E-491E-9F06-5BAF2A951EE2}">
      <dgm:prSet/>
      <dgm:spPr/>
      <dgm:t>
        <a:bodyPr/>
        <a:lstStyle/>
        <a:p>
          <a:endParaRPr lang="es-MX"/>
        </a:p>
      </dgm:t>
    </dgm:pt>
    <dgm:pt modelId="{58D3FF11-E598-4399-AE61-710B3564144A}">
      <dgm:prSet custT="1"/>
      <dgm:spPr/>
      <dgm:t>
        <a:bodyPr/>
        <a:lstStyle/>
        <a:p>
          <a:pPr rtl="0"/>
          <a:r>
            <a:rPr lang="es-MX" sz="2400" dirty="0" smtClean="0">
              <a:latin typeface="Times New Roman" panose="02020603050405020304" pitchFamily="18" charset="0"/>
              <a:cs typeface="Times New Roman" panose="02020603050405020304" pitchFamily="18" charset="0"/>
            </a:rPr>
            <a:t>Tratamientos:				12</a:t>
          </a:r>
          <a:endParaRPr lang="es-MX" sz="2400" dirty="0">
            <a:latin typeface="Times New Roman" panose="02020603050405020304" pitchFamily="18" charset="0"/>
            <a:cs typeface="Times New Roman" panose="02020603050405020304" pitchFamily="18" charset="0"/>
          </a:endParaRPr>
        </a:p>
      </dgm:t>
    </dgm:pt>
    <dgm:pt modelId="{8C7441EE-D63D-4E14-A0C6-E300C5216DC2}" type="parTrans" cxnId="{22C20BFF-3959-4EFB-9F8C-5F10D090A264}">
      <dgm:prSet/>
      <dgm:spPr/>
      <dgm:t>
        <a:bodyPr/>
        <a:lstStyle/>
        <a:p>
          <a:endParaRPr lang="es-MX"/>
        </a:p>
      </dgm:t>
    </dgm:pt>
    <dgm:pt modelId="{F272B781-3A19-4E3E-9222-B3FE6EE7A333}" type="sibTrans" cxnId="{22C20BFF-3959-4EFB-9F8C-5F10D090A264}">
      <dgm:prSet/>
      <dgm:spPr/>
      <dgm:t>
        <a:bodyPr/>
        <a:lstStyle/>
        <a:p>
          <a:endParaRPr lang="es-MX"/>
        </a:p>
      </dgm:t>
    </dgm:pt>
    <dgm:pt modelId="{BDBAFA90-88F3-4045-92A3-4364F985290A}">
      <dgm:prSet custT="1"/>
      <dgm:spPr/>
      <dgm:t>
        <a:bodyPr/>
        <a:lstStyle/>
        <a:p>
          <a:pPr rtl="0"/>
          <a:r>
            <a:rPr lang="es-MX" sz="2400" dirty="0" smtClean="0">
              <a:latin typeface="Times New Roman" panose="02020603050405020304" pitchFamily="18" charset="0"/>
              <a:cs typeface="Times New Roman" panose="02020603050405020304" pitchFamily="18" charset="0"/>
            </a:rPr>
            <a:t>Bloques:				3</a:t>
          </a:r>
          <a:endParaRPr lang="es-MX" sz="2400" dirty="0">
            <a:latin typeface="Times New Roman" panose="02020603050405020304" pitchFamily="18" charset="0"/>
            <a:cs typeface="Times New Roman" panose="02020603050405020304" pitchFamily="18" charset="0"/>
          </a:endParaRPr>
        </a:p>
      </dgm:t>
    </dgm:pt>
    <dgm:pt modelId="{C9BED46F-9036-4D93-A672-5D21B7213839}" type="parTrans" cxnId="{E3DE89C2-1083-4C00-9B6A-8648171A04A0}">
      <dgm:prSet/>
      <dgm:spPr/>
      <dgm:t>
        <a:bodyPr/>
        <a:lstStyle/>
        <a:p>
          <a:endParaRPr lang="es-MX"/>
        </a:p>
      </dgm:t>
    </dgm:pt>
    <dgm:pt modelId="{40E826C8-3449-4603-BCE7-269D971227C3}" type="sibTrans" cxnId="{E3DE89C2-1083-4C00-9B6A-8648171A04A0}">
      <dgm:prSet/>
      <dgm:spPr/>
      <dgm:t>
        <a:bodyPr/>
        <a:lstStyle/>
        <a:p>
          <a:endParaRPr lang="es-MX"/>
        </a:p>
      </dgm:t>
    </dgm:pt>
    <dgm:pt modelId="{34F27BD1-1911-4EB3-A52A-BD66A734988A}">
      <dgm:prSet custT="1"/>
      <dgm:spPr/>
      <dgm:t>
        <a:bodyPr/>
        <a:lstStyle/>
        <a:p>
          <a:pPr rtl="0"/>
          <a:r>
            <a:rPr lang="es-MX" sz="2400" dirty="0" smtClean="0">
              <a:latin typeface="Times New Roman" panose="02020603050405020304" pitchFamily="18" charset="0"/>
              <a:cs typeface="Times New Roman" panose="02020603050405020304" pitchFamily="18" charset="0"/>
            </a:rPr>
            <a:t>Total de unidades experimentales:	36</a:t>
          </a:r>
          <a:endParaRPr lang="es-MX" sz="2400" dirty="0">
            <a:latin typeface="Times New Roman" panose="02020603050405020304" pitchFamily="18" charset="0"/>
            <a:cs typeface="Times New Roman" panose="02020603050405020304" pitchFamily="18" charset="0"/>
          </a:endParaRPr>
        </a:p>
      </dgm:t>
    </dgm:pt>
    <dgm:pt modelId="{A0B093C4-02F4-4100-8F03-96B81EAC0FAB}" type="parTrans" cxnId="{982D7309-B7ED-4447-A141-56E0B8E4E4E6}">
      <dgm:prSet/>
      <dgm:spPr/>
      <dgm:t>
        <a:bodyPr/>
        <a:lstStyle/>
        <a:p>
          <a:endParaRPr lang="es-MX"/>
        </a:p>
      </dgm:t>
    </dgm:pt>
    <dgm:pt modelId="{04C9A1C2-29F9-4110-B957-BF0403962A39}" type="sibTrans" cxnId="{982D7309-B7ED-4447-A141-56E0B8E4E4E6}">
      <dgm:prSet/>
      <dgm:spPr/>
      <dgm:t>
        <a:bodyPr/>
        <a:lstStyle/>
        <a:p>
          <a:endParaRPr lang="es-MX"/>
        </a:p>
      </dgm:t>
    </dgm:pt>
    <dgm:pt modelId="{C8EA5708-42F7-44B5-9CAD-C0666D04B821}">
      <dgm:prSet custT="1"/>
      <dgm:spPr/>
      <dgm:t>
        <a:bodyPr/>
        <a:lstStyle/>
        <a:p>
          <a:pPr rtl="0"/>
          <a:r>
            <a:rPr lang="es-MX" sz="2400" dirty="0" smtClean="0">
              <a:latin typeface="Times New Roman" panose="02020603050405020304" pitchFamily="18" charset="0"/>
              <a:cs typeface="Times New Roman" panose="02020603050405020304" pitchFamily="18" charset="0"/>
            </a:rPr>
            <a:t>Forma:				Rectangular </a:t>
          </a:r>
          <a:endParaRPr lang="es-MX" sz="2400" dirty="0">
            <a:latin typeface="Times New Roman" panose="02020603050405020304" pitchFamily="18" charset="0"/>
            <a:cs typeface="Times New Roman" panose="02020603050405020304" pitchFamily="18" charset="0"/>
          </a:endParaRPr>
        </a:p>
      </dgm:t>
    </dgm:pt>
    <dgm:pt modelId="{89AC3EF7-4709-4AE2-BCA0-01A76331E3AB}" type="parTrans" cxnId="{B794EAC9-7573-4107-94EA-1B014833808B}">
      <dgm:prSet/>
      <dgm:spPr/>
      <dgm:t>
        <a:bodyPr/>
        <a:lstStyle/>
        <a:p>
          <a:endParaRPr lang="es-MX"/>
        </a:p>
      </dgm:t>
    </dgm:pt>
    <dgm:pt modelId="{946489F0-F965-4FB4-836F-0E23EF52A9F1}" type="sibTrans" cxnId="{B794EAC9-7573-4107-94EA-1B014833808B}">
      <dgm:prSet/>
      <dgm:spPr/>
      <dgm:t>
        <a:bodyPr/>
        <a:lstStyle/>
        <a:p>
          <a:endParaRPr lang="es-MX"/>
        </a:p>
      </dgm:t>
    </dgm:pt>
    <dgm:pt modelId="{E83A54D3-7071-4188-BB63-0D7087C36190}">
      <dgm:prSet custT="1"/>
      <dgm:spPr/>
      <dgm:t>
        <a:bodyPr/>
        <a:lstStyle/>
        <a:p>
          <a:pPr rtl="0"/>
          <a:r>
            <a:rPr lang="es-MX" sz="2400" dirty="0" smtClean="0">
              <a:latin typeface="Times New Roman" panose="02020603050405020304" pitchFamily="18" charset="0"/>
              <a:cs typeface="Times New Roman" panose="02020603050405020304" pitchFamily="18" charset="0"/>
            </a:rPr>
            <a:t>Largo:					3m</a:t>
          </a:r>
          <a:endParaRPr lang="es-MX" sz="2400" dirty="0">
            <a:latin typeface="Times New Roman" panose="02020603050405020304" pitchFamily="18" charset="0"/>
            <a:cs typeface="Times New Roman" panose="02020603050405020304" pitchFamily="18" charset="0"/>
          </a:endParaRPr>
        </a:p>
      </dgm:t>
    </dgm:pt>
    <dgm:pt modelId="{8E51F9C5-8FD3-4EAB-8460-F20A25A13E5C}" type="parTrans" cxnId="{0CFE7902-CEDF-48EC-9EBA-A9CFBD2B60BD}">
      <dgm:prSet/>
      <dgm:spPr/>
      <dgm:t>
        <a:bodyPr/>
        <a:lstStyle/>
        <a:p>
          <a:endParaRPr lang="es-MX"/>
        </a:p>
      </dgm:t>
    </dgm:pt>
    <dgm:pt modelId="{7413141D-D971-431E-B5D9-1AEC07CB9F62}" type="sibTrans" cxnId="{0CFE7902-CEDF-48EC-9EBA-A9CFBD2B60BD}">
      <dgm:prSet/>
      <dgm:spPr/>
      <dgm:t>
        <a:bodyPr/>
        <a:lstStyle/>
        <a:p>
          <a:endParaRPr lang="es-MX"/>
        </a:p>
      </dgm:t>
    </dgm:pt>
    <dgm:pt modelId="{2D42B5EC-6B08-4F6E-9902-70D384D7D2D3}">
      <dgm:prSet custT="1"/>
      <dgm:spPr/>
      <dgm:t>
        <a:bodyPr/>
        <a:lstStyle/>
        <a:p>
          <a:pPr rtl="0"/>
          <a:r>
            <a:rPr lang="es-MX" sz="2400" dirty="0" smtClean="0">
              <a:latin typeface="Times New Roman" panose="02020603050405020304" pitchFamily="18" charset="0"/>
              <a:cs typeface="Times New Roman" panose="02020603050405020304" pitchFamily="18" charset="0"/>
            </a:rPr>
            <a:t>Ancho:				2m</a:t>
          </a:r>
          <a:endParaRPr lang="es-MX" sz="2400" dirty="0">
            <a:latin typeface="Times New Roman" panose="02020603050405020304" pitchFamily="18" charset="0"/>
            <a:cs typeface="Times New Roman" panose="02020603050405020304" pitchFamily="18" charset="0"/>
          </a:endParaRPr>
        </a:p>
      </dgm:t>
    </dgm:pt>
    <dgm:pt modelId="{C859842B-C2C1-44B0-920C-0FAEBD649A33}" type="parTrans" cxnId="{C3051C24-F126-4C2F-AA5C-816AAEA8CC47}">
      <dgm:prSet/>
      <dgm:spPr/>
      <dgm:t>
        <a:bodyPr/>
        <a:lstStyle/>
        <a:p>
          <a:endParaRPr lang="es-MX"/>
        </a:p>
      </dgm:t>
    </dgm:pt>
    <dgm:pt modelId="{FF289801-D15B-400E-8839-E3D97BE56491}" type="sibTrans" cxnId="{C3051C24-F126-4C2F-AA5C-816AAEA8CC47}">
      <dgm:prSet/>
      <dgm:spPr/>
      <dgm:t>
        <a:bodyPr/>
        <a:lstStyle/>
        <a:p>
          <a:endParaRPr lang="es-MX"/>
        </a:p>
      </dgm:t>
    </dgm:pt>
    <dgm:pt modelId="{901F6448-1F5F-4841-80D7-53A5DDF0000F}">
      <dgm:prSet custT="1"/>
      <dgm:spPr/>
      <dgm:t>
        <a:bodyPr/>
        <a:lstStyle/>
        <a:p>
          <a:pPr rtl="0"/>
          <a:r>
            <a:rPr lang="es-MX" sz="2400" dirty="0" smtClean="0">
              <a:latin typeface="Times New Roman" panose="02020603050405020304" pitchFamily="18" charset="0"/>
              <a:cs typeface="Times New Roman" panose="02020603050405020304" pitchFamily="18" charset="0"/>
            </a:rPr>
            <a:t>Área total unidad experimental: 		6</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628E3DA9-D9C7-4C7B-A3BA-62B985153FF5}" type="parTrans" cxnId="{2A587F86-9262-42C6-BF0C-B74A4DB07E53}">
      <dgm:prSet/>
      <dgm:spPr/>
      <dgm:t>
        <a:bodyPr/>
        <a:lstStyle/>
        <a:p>
          <a:endParaRPr lang="es-MX"/>
        </a:p>
      </dgm:t>
    </dgm:pt>
    <dgm:pt modelId="{4017741E-4519-484C-A4D1-F06099E7FB9E}" type="sibTrans" cxnId="{2A587F86-9262-42C6-BF0C-B74A4DB07E53}">
      <dgm:prSet/>
      <dgm:spPr/>
      <dgm:t>
        <a:bodyPr/>
        <a:lstStyle/>
        <a:p>
          <a:endParaRPr lang="es-MX"/>
        </a:p>
      </dgm:t>
    </dgm:pt>
    <dgm:pt modelId="{FD6CBDA9-53CC-4A76-BB9F-E13EB8806EC2}">
      <dgm:prSet custT="1"/>
      <dgm:spPr/>
      <dgm:t>
        <a:bodyPr/>
        <a:lstStyle/>
        <a:p>
          <a:pPr rtl="0"/>
          <a:r>
            <a:rPr lang="es-MX" sz="2400" dirty="0" smtClean="0">
              <a:latin typeface="Times New Roman" panose="02020603050405020304" pitchFamily="18" charset="0"/>
              <a:cs typeface="Times New Roman" panose="02020603050405020304" pitchFamily="18" charset="0"/>
            </a:rPr>
            <a:t>Área neta: 				3,75</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E26123CF-487B-44AB-9677-DF2DA1CE1CFA}" type="parTrans" cxnId="{97D992F9-8A06-411C-99DE-1ADCC78404D6}">
      <dgm:prSet/>
      <dgm:spPr/>
      <dgm:t>
        <a:bodyPr/>
        <a:lstStyle/>
        <a:p>
          <a:endParaRPr lang="es-CO"/>
        </a:p>
      </dgm:t>
    </dgm:pt>
    <dgm:pt modelId="{1FDB850B-DC3E-4CFA-B13F-AF84D40F1FC7}" type="sibTrans" cxnId="{97D992F9-8A06-411C-99DE-1ADCC78404D6}">
      <dgm:prSet/>
      <dgm:spPr/>
      <dgm:t>
        <a:bodyPr/>
        <a:lstStyle/>
        <a:p>
          <a:endParaRPr lang="es-CO"/>
        </a:p>
      </dgm:t>
    </dgm:pt>
    <dgm:pt modelId="{FE451216-9DE3-41A9-825D-7571ED362CD3}">
      <dgm:prSet custT="1"/>
      <dgm:spPr/>
      <dgm:t>
        <a:bodyPr/>
        <a:lstStyle/>
        <a:p>
          <a:pPr rtl="0"/>
          <a:r>
            <a:rPr lang="es-MX" sz="2400" dirty="0" smtClean="0">
              <a:latin typeface="Times New Roman" panose="02020603050405020304" pitchFamily="18" charset="0"/>
              <a:cs typeface="Times New Roman" panose="02020603050405020304" pitchFamily="18" charset="0"/>
            </a:rPr>
            <a:t>Separación entre parcelas:		0,30m</a:t>
          </a:r>
          <a:endParaRPr lang="es-MX" sz="2400" dirty="0">
            <a:latin typeface="Times New Roman" panose="02020603050405020304" pitchFamily="18" charset="0"/>
            <a:cs typeface="Times New Roman" panose="02020603050405020304" pitchFamily="18" charset="0"/>
          </a:endParaRPr>
        </a:p>
      </dgm:t>
    </dgm:pt>
    <dgm:pt modelId="{05DC3B70-9892-412A-8FDA-8F79B163284F}" type="parTrans" cxnId="{EA96D23B-7CEA-4E07-BD37-7159D35E03EB}">
      <dgm:prSet/>
      <dgm:spPr/>
      <dgm:t>
        <a:bodyPr/>
        <a:lstStyle/>
        <a:p>
          <a:endParaRPr lang="es-CO"/>
        </a:p>
      </dgm:t>
    </dgm:pt>
    <dgm:pt modelId="{C86B6839-C3D2-4CB5-B498-63A6A2158EFB}" type="sibTrans" cxnId="{EA96D23B-7CEA-4E07-BD37-7159D35E03EB}">
      <dgm:prSet/>
      <dgm:spPr/>
      <dgm:t>
        <a:bodyPr/>
        <a:lstStyle/>
        <a:p>
          <a:endParaRPr lang="es-CO"/>
        </a:p>
      </dgm:t>
    </dgm:pt>
    <dgm:pt modelId="{2AAC1A97-36F2-447B-8A25-A43F008ABC45}">
      <dgm:prSet custT="1"/>
      <dgm:spPr/>
      <dgm:t>
        <a:bodyPr/>
        <a:lstStyle/>
        <a:p>
          <a:pPr rtl="0"/>
          <a:r>
            <a:rPr lang="es-MX" sz="2400" dirty="0" smtClean="0">
              <a:latin typeface="Times New Roman" panose="02020603050405020304" pitchFamily="18" charset="0"/>
              <a:cs typeface="Times New Roman" panose="02020603050405020304" pitchFamily="18" charset="0"/>
            </a:rPr>
            <a:t>Separación entre bloques (calles):	1m</a:t>
          </a:r>
          <a:endParaRPr lang="es-MX" sz="2400" dirty="0">
            <a:latin typeface="Times New Roman" panose="02020603050405020304" pitchFamily="18" charset="0"/>
            <a:cs typeface="Times New Roman" panose="02020603050405020304" pitchFamily="18" charset="0"/>
          </a:endParaRPr>
        </a:p>
      </dgm:t>
    </dgm:pt>
    <dgm:pt modelId="{113449F8-8F57-42C5-88EB-D030A933ACC9}" type="parTrans" cxnId="{F5BFBAFF-9743-4DBD-A79D-1B0D93FAF92C}">
      <dgm:prSet/>
      <dgm:spPr/>
      <dgm:t>
        <a:bodyPr/>
        <a:lstStyle/>
        <a:p>
          <a:endParaRPr lang="es-CO"/>
        </a:p>
      </dgm:t>
    </dgm:pt>
    <dgm:pt modelId="{319E8502-2D0F-4941-8F89-36EFB5AABFBA}" type="sibTrans" cxnId="{F5BFBAFF-9743-4DBD-A79D-1B0D93FAF92C}">
      <dgm:prSet/>
      <dgm:spPr/>
      <dgm:t>
        <a:bodyPr/>
        <a:lstStyle/>
        <a:p>
          <a:endParaRPr lang="es-CO"/>
        </a:p>
      </dgm:t>
    </dgm:pt>
    <dgm:pt modelId="{665BC36D-256A-40F8-96DE-AF2511CA254F}">
      <dgm:prSet custT="1"/>
      <dgm:spPr/>
      <dgm:t>
        <a:bodyPr/>
        <a:lstStyle/>
        <a:p>
          <a:pPr rtl="0"/>
          <a:r>
            <a:rPr lang="es-MX" sz="2400" dirty="0" smtClean="0">
              <a:latin typeface="Times New Roman" panose="02020603050405020304" pitchFamily="18" charset="0"/>
              <a:cs typeface="Times New Roman" panose="02020603050405020304" pitchFamily="18" charset="0"/>
            </a:rPr>
            <a:t>Área experimental del ensayo:		336</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922E45A5-FA26-4185-8C97-4C31AB2140EB}" type="parTrans" cxnId="{86A7D1F4-AFE5-45DD-8366-828E270F9EFB}">
      <dgm:prSet/>
      <dgm:spPr/>
      <dgm:t>
        <a:bodyPr/>
        <a:lstStyle/>
        <a:p>
          <a:endParaRPr lang="es-CO"/>
        </a:p>
      </dgm:t>
    </dgm:pt>
    <dgm:pt modelId="{F2424218-11B0-432C-8227-B4C5C0FD0E77}" type="sibTrans" cxnId="{86A7D1F4-AFE5-45DD-8366-828E270F9EFB}">
      <dgm:prSet/>
      <dgm:spPr/>
      <dgm:t>
        <a:bodyPr/>
        <a:lstStyle/>
        <a:p>
          <a:endParaRPr lang="es-CO"/>
        </a:p>
      </dgm:t>
    </dgm:pt>
    <dgm:pt modelId="{12D5B294-53CE-4EF9-BC81-5C1654E9E372}">
      <dgm:prSet custT="1"/>
      <dgm:spPr/>
      <dgm:t>
        <a:bodyPr/>
        <a:lstStyle/>
        <a:p>
          <a:pPr rtl="0"/>
          <a:r>
            <a:rPr lang="es-MX" sz="2400" dirty="0" smtClean="0">
              <a:latin typeface="Times New Roman" panose="02020603050405020304" pitchFamily="18" charset="0"/>
              <a:cs typeface="Times New Roman" panose="02020603050405020304" pitchFamily="18" charset="0"/>
            </a:rPr>
            <a:t>Área total del ensayo:			551</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6C3E5BF2-795B-48BC-981B-2B5AEE2F80AD}" type="parTrans" cxnId="{878C692A-759C-4AE0-B1D9-E314EFED5F55}">
      <dgm:prSet/>
      <dgm:spPr/>
      <dgm:t>
        <a:bodyPr/>
        <a:lstStyle/>
        <a:p>
          <a:endParaRPr lang="es-CO"/>
        </a:p>
      </dgm:t>
    </dgm:pt>
    <dgm:pt modelId="{EC94DCB1-576D-4C0B-B89F-021AA2267695}" type="sibTrans" cxnId="{878C692A-759C-4AE0-B1D9-E314EFED5F55}">
      <dgm:prSet/>
      <dgm:spPr/>
      <dgm:t>
        <a:bodyPr/>
        <a:lstStyle/>
        <a:p>
          <a:endParaRPr lang="es-CO"/>
        </a:p>
      </dgm:t>
    </dgm:pt>
    <dgm:pt modelId="{3885F141-E909-423A-A60E-83E674BBE4B8}" type="pres">
      <dgm:prSet presAssocID="{0C171CCE-C1DB-4AB2-9DB5-5CFE9FE001FA}" presName="linear" presStyleCnt="0">
        <dgm:presLayoutVars>
          <dgm:animLvl val="lvl"/>
          <dgm:resizeHandles val="exact"/>
        </dgm:presLayoutVars>
      </dgm:prSet>
      <dgm:spPr/>
      <dgm:t>
        <a:bodyPr/>
        <a:lstStyle/>
        <a:p>
          <a:endParaRPr lang="es-MX"/>
        </a:p>
      </dgm:t>
    </dgm:pt>
    <dgm:pt modelId="{AFA3D604-704C-4D5B-ABE2-B8A614F0B71C}" type="pres">
      <dgm:prSet presAssocID="{8FB4573E-96EE-4C65-ACD6-504F68987145}" presName="parentText" presStyleLbl="node1" presStyleIdx="0" presStyleCnt="1" custLinFactNeighborX="1456" custLinFactNeighborY="-273">
        <dgm:presLayoutVars>
          <dgm:chMax val="0"/>
          <dgm:bulletEnabled val="1"/>
        </dgm:presLayoutVars>
      </dgm:prSet>
      <dgm:spPr/>
      <dgm:t>
        <a:bodyPr/>
        <a:lstStyle/>
        <a:p>
          <a:endParaRPr lang="es-MX"/>
        </a:p>
      </dgm:t>
    </dgm:pt>
    <dgm:pt modelId="{5C8F8B38-EF0D-451C-859F-17017E4415F0}" type="pres">
      <dgm:prSet presAssocID="{8FB4573E-96EE-4C65-ACD6-504F68987145}" presName="childText" presStyleLbl="revTx" presStyleIdx="0" presStyleCnt="1">
        <dgm:presLayoutVars>
          <dgm:bulletEnabled val="1"/>
        </dgm:presLayoutVars>
      </dgm:prSet>
      <dgm:spPr/>
      <dgm:t>
        <a:bodyPr/>
        <a:lstStyle/>
        <a:p>
          <a:endParaRPr lang="es-MX"/>
        </a:p>
      </dgm:t>
    </dgm:pt>
  </dgm:ptLst>
  <dgm:cxnLst>
    <dgm:cxn modelId="{878C692A-759C-4AE0-B1D9-E314EFED5F55}" srcId="{8FB4573E-96EE-4C65-ACD6-504F68987145}" destId="{12D5B294-53CE-4EF9-BC81-5C1654E9E372}" srcOrd="11" destOrd="0" parTransId="{6C3E5BF2-795B-48BC-981B-2B5AEE2F80AD}" sibTransId="{EC94DCB1-576D-4C0B-B89F-021AA2267695}"/>
    <dgm:cxn modelId="{EA96D23B-7CEA-4E07-BD37-7159D35E03EB}" srcId="{8FB4573E-96EE-4C65-ACD6-504F68987145}" destId="{FE451216-9DE3-41A9-825D-7571ED362CD3}" srcOrd="8" destOrd="0" parTransId="{05DC3B70-9892-412A-8FDA-8F79B163284F}" sibTransId="{C86B6839-C3D2-4CB5-B498-63A6A2158EFB}"/>
    <dgm:cxn modelId="{B7D31469-3097-4F78-A37F-FB308415D364}" type="presOf" srcId="{665BC36D-256A-40F8-96DE-AF2511CA254F}" destId="{5C8F8B38-EF0D-451C-859F-17017E4415F0}" srcOrd="0" destOrd="10" presId="urn:microsoft.com/office/officeart/2005/8/layout/vList2"/>
    <dgm:cxn modelId="{97D992F9-8A06-411C-99DE-1ADCC78404D6}" srcId="{8FB4573E-96EE-4C65-ACD6-504F68987145}" destId="{FD6CBDA9-53CC-4A76-BB9F-E13EB8806EC2}" srcOrd="7" destOrd="0" parTransId="{E26123CF-487B-44AB-9677-DF2DA1CE1CFA}" sibTransId="{1FDB850B-DC3E-4CFA-B13F-AF84D40F1FC7}"/>
    <dgm:cxn modelId="{22C20BFF-3959-4EFB-9F8C-5F10D090A264}" srcId="{8FB4573E-96EE-4C65-ACD6-504F68987145}" destId="{58D3FF11-E598-4399-AE61-710B3564144A}" srcOrd="0" destOrd="0" parTransId="{8C7441EE-D63D-4E14-A0C6-E300C5216DC2}" sibTransId="{F272B781-3A19-4E3E-9222-B3FE6EE7A333}"/>
    <dgm:cxn modelId="{6D10B410-8EAB-4A94-BD93-E1270878EADB}" type="presOf" srcId="{12D5B294-53CE-4EF9-BC81-5C1654E9E372}" destId="{5C8F8B38-EF0D-451C-859F-17017E4415F0}" srcOrd="0" destOrd="11" presId="urn:microsoft.com/office/officeart/2005/8/layout/vList2"/>
    <dgm:cxn modelId="{DDAF473E-5AA3-4E11-8CAB-2DFBCC242A9C}" type="presOf" srcId="{8FB4573E-96EE-4C65-ACD6-504F68987145}" destId="{AFA3D604-704C-4D5B-ABE2-B8A614F0B71C}" srcOrd="0" destOrd="0" presId="urn:microsoft.com/office/officeart/2005/8/layout/vList2"/>
    <dgm:cxn modelId="{CBE7EDCA-0C93-4DF7-8D99-3B0AF982FC1B}" type="presOf" srcId="{BDBAFA90-88F3-4045-92A3-4364F985290A}" destId="{5C8F8B38-EF0D-451C-859F-17017E4415F0}" srcOrd="0" destOrd="1" presId="urn:microsoft.com/office/officeart/2005/8/layout/vList2"/>
    <dgm:cxn modelId="{D4F6F134-C784-4A6C-B89E-444AA0EEB7CB}" type="presOf" srcId="{2D42B5EC-6B08-4F6E-9902-70D384D7D2D3}" destId="{5C8F8B38-EF0D-451C-859F-17017E4415F0}" srcOrd="0" destOrd="5" presId="urn:microsoft.com/office/officeart/2005/8/layout/vList2"/>
    <dgm:cxn modelId="{F5BFBAFF-9743-4DBD-A79D-1B0D93FAF92C}" srcId="{8FB4573E-96EE-4C65-ACD6-504F68987145}" destId="{2AAC1A97-36F2-447B-8A25-A43F008ABC45}" srcOrd="9" destOrd="0" parTransId="{113449F8-8F57-42C5-88EB-D030A933ACC9}" sibTransId="{319E8502-2D0F-4941-8F89-36EFB5AABFBA}"/>
    <dgm:cxn modelId="{B794EAC9-7573-4107-94EA-1B014833808B}" srcId="{8FB4573E-96EE-4C65-ACD6-504F68987145}" destId="{C8EA5708-42F7-44B5-9CAD-C0666D04B821}" srcOrd="3" destOrd="0" parTransId="{89AC3EF7-4709-4AE2-BCA0-01A76331E3AB}" sibTransId="{946489F0-F965-4FB4-836F-0E23EF52A9F1}"/>
    <dgm:cxn modelId="{CD0FB2EE-670C-4A71-8D00-A528E996C7DD}" type="presOf" srcId="{2AAC1A97-36F2-447B-8A25-A43F008ABC45}" destId="{5C8F8B38-EF0D-451C-859F-17017E4415F0}" srcOrd="0" destOrd="9" presId="urn:microsoft.com/office/officeart/2005/8/layout/vList2"/>
    <dgm:cxn modelId="{E3DE89C2-1083-4C00-9B6A-8648171A04A0}" srcId="{8FB4573E-96EE-4C65-ACD6-504F68987145}" destId="{BDBAFA90-88F3-4045-92A3-4364F985290A}" srcOrd="1" destOrd="0" parTransId="{C9BED46F-9036-4D93-A672-5D21B7213839}" sibTransId="{40E826C8-3449-4603-BCE7-269D971227C3}"/>
    <dgm:cxn modelId="{11F215B4-1E83-45A6-AEC5-C8B25700D8FB}" type="presOf" srcId="{58D3FF11-E598-4399-AE61-710B3564144A}" destId="{5C8F8B38-EF0D-451C-859F-17017E4415F0}" srcOrd="0" destOrd="0" presId="urn:microsoft.com/office/officeart/2005/8/layout/vList2"/>
    <dgm:cxn modelId="{86A7D1F4-AFE5-45DD-8366-828E270F9EFB}" srcId="{8FB4573E-96EE-4C65-ACD6-504F68987145}" destId="{665BC36D-256A-40F8-96DE-AF2511CA254F}" srcOrd="10" destOrd="0" parTransId="{922E45A5-FA26-4185-8C97-4C31AB2140EB}" sibTransId="{F2424218-11B0-432C-8227-B4C5C0FD0E77}"/>
    <dgm:cxn modelId="{58965931-A4DB-4E97-B0BE-F5B26971B2AE}" type="presOf" srcId="{34F27BD1-1911-4EB3-A52A-BD66A734988A}" destId="{5C8F8B38-EF0D-451C-859F-17017E4415F0}" srcOrd="0" destOrd="2" presId="urn:microsoft.com/office/officeart/2005/8/layout/vList2"/>
    <dgm:cxn modelId="{2A587F86-9262-42C6-BF0C-B74A4DB07E53}" srcId="{8FB4573E-96EE-4C65-ACD6-504F68987145}" destId="{901F6448-1F5F-4841-80D7-53A5DDF0000F}" srcOrd="6" destOrd="0" parTransId="{628E3DA9-D9C7-4C7B-A3BA-62B985153FF5}" sibTransId="{4017741E-4519-484C-A4D1-F06099E7FB9E}"/>
    <dgm:cxn modelId="{7FF2D51C-F043-4135-B7D4-220FD0B4E858}" type="presOf" srcId="{C8EA5708-42F7-44B5-9CAD-C0666D04B821}" destId="{5C8F8B38-EF0D-451C-859F-17017E4415F0}" srcOrd="0" destOrd="3" presId="urn:microsoft.com/office/officeart/2005/8/layout/vList2"/>
    <dgm:cxn modelId="{52005B86-0701-4C09-BB26-980EA5A11F8B}" type="presOf" srcId="{FD6CBDA9-53CC-4A76-BB9F-E13EB8806EC2}" destId="{5C8F8B38-EF0D-451C-859F-17017E4415F0}" srcOrd="0" destOrd="7" presId="urn:microsoft.com/office/officeart/2005/8/layout/vList2"/>
    <dgm:cxn modelId="{83A7235C-8B88-4BEA-A201-E204C590D754}" type="presOf" srcId="{901F6448-1F5F-4841-80D7-53A5DDF0000F}" destId="{5C8F8B38-EF0D-451C-859F-17017E4415F0}" srcOrd="0" destOrd="6" presId="urn:microsoft.com/office/officeart/2005/8/layout/vList2"/>
    <dgm:cxn modelId="{A8C145B4-8174-4E4B-A3C6-E849C3841F38}" type="presOf" srcId="{0C171CCE-C1DB-4AB2-9DB5-5CFE9FE001FA}" destId="{3885F141-E909-423A-A60E-83E674BBE4B8}" srcOrd="0" destOrd="0" presId="urn:microsoft.com/office/officeart/2005/8/layout/vList2"/>
    <dgm:cxn modelId="{C3051C24-F126-4C2F-AA5C-816AAEA8CC47}" srcId="{8FB4573E-96EE-4C65-ACD6-504F68987145}" destId="{2D42B5EC-6B08-4F6E-9902-70D384D7D2D3}" srcOrd="5" destOrd="0" parTransId="{C859842B-C2C1-44B0-920C-0FAEBD649A33}" sibTransId="{FF289801-D15B-400E-8839-E3D97BE56491}"/>
    <dgm:cxn modelId="{2948A4E3-AD4E-491E-9F06-5BAF2A951EE2}" srcId="{0C171CCE-C1DB-4AB2-9DB5-5CFE9FE001FA}" destId="{8FB4573E-96EE-4C65-ACD6-504F68987145}" srcOrd="0" destOrd="0" parTransId="{17634D50-DA25-44D8-8299-5652B1935486}" sibTransId="{E87B1CBB-1901-4A80-88BF-8EB647F244DC}"/>
    <dgm:cxn modelId="{982D7309-B7ED-4447-A141-56E0B8E4E4E6}" srcId="{8FB4573E-96EE-4C65-ACD6-504F68987145}" destId="{34F27BD1-1911-4EB3-A52A-BD66A734988A}" srcOrd="2" destOrd="0" parTransId="{A0B093C4-02F4-4100-8F03-96B81EAC0FAB}" sibTransId="{04C9A1C2-29F9-4110-B957-BF0403962A39}"/>
    <dgm:cxn modelId="{B78C3C9A-E185-40F2-A83D-9AC4176146C6}" type="presOf" srcId="{E83A54D3-7071-4188-BB63-0D7087C36190}" destId="{5C8F8B38-EF0D-451C-859F-17017E4415F0}" srcOrd="0" destOrd="4" presId="urn:microsoft.com/office/officeart/2005/8/layout/vList2"/>
    <dgm:cxn modelId="{155339F2-F5F0-4591-BC4F-3FA8D914FE6C}" type="presOf" srcId="{FE451216-9DE3-41A9-825D-7571ED362CD3}" destId="{5C8F8B38-EF0D-451C-859F-17017E4415F0}" srcOrd="0" destOrd="8" presId="urn:microsoft.com/office/officeart/2005/8/layout/vList2"/>
    <dgm:cxn modelId="{0CFE7902-CEDF-48EC-9EBA-A9CFBD2B60BD}" srcId="{8FB4573E-96EE-4C65-ACD6-504F68987145}" destId="{E83A54D3-7071-4188-BB63-0D7087C36190}" srcOrd="4" destOrd="0" parTransId="{8E51F9C5-8FD3-4EAB-8460-F20A25A13E5C}" sibTransId="{7413141D-D971-431E-B5D9-1AEC07CB9F62}"/>
    <dgm:cxn modelId="{3A407BB7-10E3-4247-A773-39AAD684AAF8}" type="presParOf" srcId="{3885F141-E909-423A-A60E-83E674BBE4B8}" destId="{AFA3D604-704C-4D5B-ABE2-B8A614F0B71C}" srcOrd="0" destOrd="0" presId="urn:microsoft.com/office/officeart/2005/8/layout/vList2"/>
    <dgm:cxn modelId="{A700C548-F2EB-4878-A328-20872922E7EC}" type="presParOf" srcId="{3885F141-E909-423A-A60E-83E674BBE4B8}" destId="{5C8F8B38-EF0D-451C-859F-17017E4415F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0E709-1B70-4B20-8527-53607799896A}">
      <dsp:nvSpPr>
        <dsp:cNvPr id="0" name=""/>
        <dsp:cNvSpPr/>
      </dsp:nvSpPr>
      <dsp:spPr>
        <a:xfrm>
          <a:off x="0" y="586061"/>
          <a:ext cx="12191999" cy="1388757"/>
        </a:xfrm>
        <a:prstGeom prst="roundRect">
          <a:avLst/>
        </a:prstGeom>
        <a:solidFill>
          <a:schemeClr val="accent2">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EC" sz="2600" kern="1200" dirty="0" smtClean="0">
              <a:solidFill>
                <a:schemeClr val="tx1"/>
              </a:solidFill>
              <a:latin typeface="Times New Roman" panose="02020603050405020304" pitchFamily="18" charset="0"/>
              <a:cs typeface="Times New Roman" panose="02020603050405020304" pitchFamily="18" charset="0"/>
            </a:rPr>
            <a:t>En el Ecuador las importaciones de cebada son de 29,420 </a:t>
          </a:r>
          <a:r>
            <a:rPr lang="es-EC" sz="2600" kern="1200" dirty="0" err="1" smtClean="0">
              <a:solidFill>
                <a:schemeClr val="tx1"/>
              </a:solidFill>
              <a:latin typeface="Times New Roman" panose="02020603050405020304" pitchFamily="18" charset="0"/>
              <a:cs typeface="Times New Roman" panose="02020603050405020304" pitchFamily="18" charset="0"/>
            </a:rPr>
            <a:t>tn</a:t>
          </a:r>
          <a:r>
            <a:rPr lang="es-EC" sz="2600" kern="1200" dirty="0" smtClean="0">
              <a:solidFill>
                <a:schemeClr val="tx1"/>
              </a:solidFill>
              <a:latin typeface="Times New Roman" panose="02020603050405020304" pitchFamily="18" charset="0"/>
              <a:cs typeface="Times New Roman" panose="02020603050405020304" pitchFamily="18" charset="0"/>
            </a:rPr>
            <a:t> anuales los cuales demuestran ser superiores con respecto a la producción nacional con 21,154 </a:t>
          </a:r>
          <a:r>
            <a:rPr lang="es-EC" sz="2600" kern="1200" dirty="0" err="1" smtClean="0">
              <a:solidFill>
                <a:schemeClr val="tx1"/>
              </a:solidFill>
              <a:latin typeface="Times New Roman" panose="02020603050405020304" pitchFamily="18" charset="0"/>
              <a:cs typeface="Times New Roman" panose="02020603050405020304" pitchFamily="18" charset="0"/>
            </a:rPr>
            <a:t>tn</a:t>
          </a:r>
          <a:r>
            <a:rPr lang="es-EC" sz="2600" kern="1200" dirty="0" smtClean="0">
              <a:solidFill>
                <a:schemeClr val="tx1"/>
              </a:solidFill>
              <a:latin typeface="Times New Roman" panose="02020603050405020304" pitchFamily="18" charset="0"/>
              <a:cs typeface="Times New Roman" panose="02020603050405020304" pitchFamily="18" charset="0"/>
            </a:rPr>
            <a:t> anuales (Organización de las Naciones Unidas para la Alimentación y la Agricultura Dirección de Estadística [FAOSTAT], 2013).</a:t>
          </a:r>
          <a:endParaRPr lang="es-MX" sz="2600" kern="1200" dirty="0">
            <a:solidFill>
              <a:schemeClr val="tx1"/>
            </a:solidFill>
            <a:latin typeface="Times New Roman" panose="02020603050405020304" pitchFamily="18" charset="0"/>
            <a:cs typeface="Times New Roman" panose="02020603050405020304" pitchFamily="18" charset="0"/>
          </a:endParaRPr>
        </a:p>
      </dsp:txBody>
      <dsp:txXfrm>
        <a:off x="67794" y="653855"/>
        <a:ext cx="12056411" cy="1253169"/>
      </dsp:txXfrm>
    </dsp:sp>
    <dsp:sp modelId="{FB31C0EA-30D7-4F7E-9C5E-79B4002CBDFA}">
      <dsp:nvSpPr>
        <dsp:cNvPr id="0" name=""/>
        <dsp:cNvSpPr/>
      </dsp:nvSpPr>
      <dsp:spPr>
        <a:xfrm>
          <a:off x="0" y="2594856"/>
          <a:ext cx="12191999" cy="2053124"/>
        </a:xfrm>
        <a:prstGeom prst="roundRect">
          <a:avLst/>
        </a:prstGeom>
        <a:solidFill>
          <a:schemeClr val="accent2">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EC" sz="2600" kern="1200" dirty="0" smtClean="0">
              <a:solidFill>
                <a:schemeClr val="tx1"/>
              </a:solidFill>
              <a:latin typeface="Times New Roman" panose="02020603050405020304" pitchFamily="18" charset="0"/>
              <a:cs typeface="Times New Roman" panose="02020603050405020304" pitchFamily="18" charset="0"/>
            </a:rPr>
            <a:t>Las pérdidas de nitrógeno tanto por la volatilización como lixiviación son las razones principales para que los fertilizantes amoniacales presenten baja eficiencia, a causa de procesos químicos, físicos y biológicos que están vinculados a una incorrecta absorción de N en las plantas (</a:t>
          </a:r>
          <a:r>
            <a:rPr lang="es-EC" sz="2600" kern="1200" dirty="0" err="1" smtClean="0">
              <a:solidFill>
                <a:schemeClr val="tx1"/>
              </a:solidFill>
              <a:latin typeface="Times New Roman" panose="02020603050405020304" pitchFamily="18" charset="0"/>
              <a:cs typeface="Times New Roman" panose="02020603050405020304" pitchFamily="18" charset="0"/>
            </a:rPr>
            <a:t>Ferraris</a:t>
          </a:r>
          <a:r>
            <a:rPr lang="es-EC" sz="2600" kern="1200" dirty="0" smtClean="0">
              <a:solidFill>
                <a:schemeClr val="tx1"/>
              </a:solidFill>
              <a:latin typeface="Times New Roman" panose="02020603050405020304" pitchFamily="18" charset="0"/>
              <a:cs typeface="Times New Roman" panose="02020603050405020304" pitchFamily="18" charset="0"/>
            </a:rPr>
            <a:t>, </a:t>
          </a:r>
          <a:r>
            <a:rPr lang="es-EC" sz="2600" kern="1200" dirty="0" err="1" smtClean="0">
              <a:solidFill>
                <a:schemeClr val="tx1"/>
              </a:solidFill>
              <a:latin typeface="Times New Roman" panose="02020603050405020304" pitchFamily="18" charset="0"/>
              <a:cs typeface="Times New Roman" panose="02020603050405020304" pitchFamily="18" charset="0"/>
            </a:rPr>
            <a:t>Couretot</a:t>
          </a:r>
          <a:r>
            <a:rPr lang="es-EC" sz="2600" kern="1200" dirty="0" smtClean="0">
              <a:solidFill>
                <a:schemeClr val="tx1"/>
              </a:solidFill>
              <a:latin typeface="Times New Roman" panose="02020603050405020304" pitchFamily="18" charset="0"/>
              <a:cs typeface="Times New Roman" panose="02020603050405020304" pitchFamily="18" charset="0"/>
            </a:rPr>
            <a:t>, y </a:t>
          </a:r>
          <a:r>
            <a:rPr lang="es-EC" sz="2600" kern="1200" dirty="0" err="1" smtClean="0">
              <a:solidFill>
                <a:schemeClr val="tx1"/>
              </a:solidFill>
              <a:latin typeface="Times New Roman" panose="02020603050405020304" pitchFamily="18" charset="0"/>
              <a:cs typeface="Times New Roman" panose="02020603050405020304" pitchFamily="18" charset="0"/>
            </a:rPr>
            <a:t>Toribia</a:t>
          </a:r>
          <a:r>
            <a:rPr lang="es-EC" sz="2600" kern="1200" dirty="0" smtClean="0">
              <a:solidFill>
                <a:schemeClr val="tx1"/>
              </a:solidFill>
              <a:latin typeface="Times New Roman" panose="02020603050405020304" pitchFamily="18" charset="0"/>
              <a:cs typeface="Times New Roman" panose="02020603050405020304" pitchFamily="18" charset="0"/>
            </a:rPr>
            <a:t>, 2008). </a:t>
          </a:r>
          <a:endParaRPr lang="es-MX" sz="2600" kern="1200" dirty="0">
            <a:solidFill>
              <a:schemeClr val="tx1"/>
            </a:solidFill>
            <a:latin typeface="Times New Roman" panose="02020603050405020304" pitchFamily="18" charset="0"/>
            <a:cs typeface="Times New Roman" panose="02020603050405020304" pitchFamily="18" charset="0"/>
          </a:endParaRPr>
        </a:p>
      </dsp:txBody>
      <dsp:txXfrm>
        <a:off x="100225" y="2695081"/>
        <a:ext cx="11991549" cy="1852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946C5-5636-4F44-B21E-DCBD2CDE9666}">
      <dsp:nvSpPr>
        <dsp:cNvPr id="0" name=""/>
        <dsp:cNvSpPr/>
      </dsp:nvSpPr>
      <dsp:spPr>
        <a:xfrm>
          <a:off x="0" y="392794"/>
          <a:ext cx="11134165" cy="3802500"/>
        </a:xfrm>
        <a:prstGeom prst="roundRect">
          <a:avLst/>
        </a:prstGeom>
        <a:solidFill>
          <a:schemeClr val="accent2">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CO" sz="2600" kern="1200" dirty="0" smtClean="0">
              <a:solidFill>
                <a:schemeClr val="tx1"/>
              </a:solidFill>
              <a:latin typeface="Times New Roman" panose="02020603050405020304" pitchFamily="18" charset="0"/>
              <a:cs typeface="Times New Roman" panose="02020603050405020304" pitchFamily="18" charset="0"/>
            </a:rPr>
            <a:t>Según </a:t>
          </a:r>
          <a:r>
            <a:rPr lang="es-CO" sz="2600" kern="1200" dirty="0" err="1" smtClean="0">
              <a:solidFill>
                <a:schemeClr val="tx1"/>
              </a:solidFill>
              <a:latin typeface="Times New Roman" panose="02020603050405020304" pitchFamily="18" charset="0"/>
              <a:cs typeface="Times New Roman" panose="02020603050405020304" pitchFamily="18" charset="0"/>
            </a:rPr>
            <a:t>Lazarri</a:t>
          </a:r>
          <a:r>
            <a:rPr lang="es-CO" sz="2600" kern="1200" dirty="0" smtClean="0">
              <a:solidFill>
                <a:schemeClr val="tx1"/>
              </a:solidFill>
              <a:latin typeface="Times New Roman" panose="02020603050405020304" pitchFamily="18" charset="0"/>
              <a:cs typeface="Times New Roman" panose="02020603050405020304" pitchFamily="18" charset="0"/>
            </a:rPr>
            <a:t> et al. (2001)</a:t>
          </a:r>
          <a:r>
            <a:rPr lang="es-EC" sz="2600" kern="1200" dirty="0" smtClean="0">
              <a:solidFill>
                <a:schemeClr val="tx1"/>
              </a:solidFill>
              <a:latin typeface="Times New Roman" panose="02020603050405020304" pitchFamily="18" charset="0"/>
              <a:cs typeface="Times New Roman" panose="02020603050405020304" pitchFamily="18" charset="0"/>
            </a:rPr>
            <a:t>, el uso de fertilizantes nitrogenados tiene prioridad en este rubro ya que de esta manera se obtiene un rendimiento económicamente aceptable.</a:t>
          </a:r>
        </a:p>
        <a:p>
          <a:pPr lvl="0" algn="just" defTabSz="1155700" rtl="0">
            <a:lnSpc>
              <a:spcPct val="90000"/>
            </a:lnSpc>
            <a:spcBef>
              <a:spcPct val="0"/>
            </a:spcBef>
            <a:spcAft>
              <a:spcPct val="35000"/>
            </a:spcAft>
          </a:pPr>
          <a:r>
            <a:rPr lang="es-EC" sz="2600" kern="1200" dirty="0" smtClean="0">
              <a:solidFill>
                <a:schemeClr val="tx1"/>
              </a:solidFill>
              <a:latin typeface="Times New Roman" panose="02020603050405020304" pitchFamily="18" charset="0"/>
              <a:cs typeface="Times New Roman" panose="02020603050405020304" pitchFamily="18" charset="0"/>
            </a:rPr>
            <a:t>Con el fin de establecer una correcta fertilización nitrogenada la investigación permitió, evaluar los beneficios del fertilizante nitrogenado de liberación controlada como alternativa de fertilización, estableciendo una recomendación adecuada para este elemento limitante en el cultivo de cebada lo cual beneficiará a agricultores cebaderos con un óptimo rendimiento, reduciendo costos de inversión y problemas de contaminación ambiental.</a:t>
          </a:r>
          <a:endParaRPr lang="es-MX" sz="2600" kern="1200" dirty="0">
            <a:solidFill>
              <a:schemeClr val="tx1"/>
            </a:solidFill>
            <a:latin typeface="Times New Roman" panose="02020603050405020304" pitchFamily="18" charset="0"/>
            <a:cs typeface="Times New Roman" panose="02020603050405020304" pitchFamily="18" charset="0"/>
          </a:endParaRPr>
        </a:p>
      </dsp:txBody>
      <dsp:txXfrm>
        <a:off x="185623" y="578417"/>
        <a:ext cx="10762919" cy="343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3E066-71C9-464A-A957-FA365E0C8180}">
      <dsp:nvSpPr>
        <dsp:cNvPr id="0" name=""/>
        <dsp:cNvSpPr/>
      </dsp:nvSpPr>
      <dsp:spPr>
        <a:xfrm>
          <a:off x="3236" y="0"/>
          <a:ext cx="5107838" cy="6207618"/>
        </a:xfrm>
        <a:prstGeom prst="roundRect">
          <a:avLst>
            <a:gd name="adj" fmla="val 10000"/>
          </a:avLst>
        </a:prstGeom>
        <a:solidFill>
          <a:schemeClr val="accent3"/>
        </a:solidFill>
        <a:ln w="254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Libreta de campo</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Letreros</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Herramientas de campo (pala, azadón, piola, cinta métrica, estacas, baldes, etc.)</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Riego por Aspersión </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Bomba de agua, mangueras y aspersores</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Balanza electrónica</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Cámara Fotográfica</a:t>
          </a:r>
          <a:endParaRPr lang="es-MX" sz="2000" i="0" kern="1200" dirty="0">
            <a:solidFill>
              <a:schemeClr val="tx1"/>
            </a:solidFill>
            <a:latin typeface="Times New Roman" panose="02020603050405020304" pitchFamily="18" charset="0"/>
            <a:cs typeface="Times New Roman" panose="02020603050405020304" pitchFamily="18" charset="0"/>
          </a:endParaRPr>
        </a:p>
      </dsp:txBody>
      <dsp:txXfrm>
        <a:off x="3236" y="2483047"/>
        <a:ext cx="5107838" cy="2483047"/>
      </dsp:txXfrm>
    </dsp:sp>
    <dsp:sp modelId="{D2EDDEEA-66D0-45FD-9AE3-91B432CF16E0}">
      <dsp:nvSpPr>
        <dsp:cNvPr id="0" name=""/>
        <dsp:cNvSpPr/>
      </dsp:nvSpPr>
      <dsp:spPr>
        <a:xfrm>
          <a:off x="682582" y="819320"/>
          <a:ext cx="3250469" cy="2039788"/>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A04D97-4F11-4FA1-9571-2DC4D5547B5C}">
      <dsp:nvSpPr>
        <dsp:cNvPr id="0" name=""/>
        <dsp:cNvSpPr/>
      </dsp:nvSpPr>
      <dsp:spPr>
        <a:xfrm>
          <a:off x="5165755" y="0"/>
          <a:ext cx="2922052" cy="6207618"/>
        </a:xfrm>
        <a:prstGeom prst="roundRect">
          <a:avLst>
            <a:gd name="adj" fmla="val 10000"/>
          </a:avLst>
        </a:prstGeom>
        <a:solidFill>
          <a:schemeClr val="accent3"/>
        </a:solidFill>
        <a:ln w="254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Fosfato </a:t>
          </a:r>
          <a:r>
            <a:rPr lang="es-EC" sz="2000" i="0" kern="1200" dirty="0" err="1" smtClean="0">
              <a:solidFill>
                <a:schemeClr val="tx1"/>
              </a:solidFill>
              <a:latin typeface="Times New Roman" panose="02020603050405020304" pitchFamily="18" charset="0"/>
              <a:cs typeface="Times New Roman" panose="02020603050405020304" pitchFamily="18" charset="0"/>
            </a:rPr>
            <a:t>monopotásico</a:t>
          </a:r>
          <a:r>
            <a:rPr lang="es-EC" sz="2000" i="0" kern="1200" dirty="0" smtClean="0">
              <a:solidFill>
                <a:schemeClr val="tx1"/>
              </a:solidFill>
              <a:latin typeface="Times New Roman" panose="02020603050405020304" pitchFamily="18" charset="0"/>
              <a:cs typeface="Times New Roman" panose="02020603050405020304" pitchFamily="18" charset="0"/>
            </a:rPr>
            <a:t> (0-52-34)</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Sulfato de Potasio (0-0-50-18)</a:t>
          </a:r>
          <a:endParaRPr lang="es-CO"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Fungicida</a:t>
          </a:r>
          <a:endParaRPr lang="es-CO"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Insecticida</a:t>
          </a:r>
          <a:endParaRPr lang="es-CO"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Herbicida</a:t>
          </a:r>
          <a:endParaRPr lang="es-CO" sz="2000" i="0" kern="1200" dirty="0">
            <a:solidFill>
              <a:schemeClr val="tx1"/>
            </a:solidFill>
            <a:latin typeface="Times New Roman" panose="02020603050405020304" pitchFamily="18" charset="0"/>
            <a:cs typeface="Times New Roman" panose="02020603050405020304" pitchFamily="18" charset="0"/>
          </a:endParaRPr>
        </a:p>
      </dsp:txBody>
      <dsp:txXfrm>
        <a:off x="5165755" y="2483047"/>
        <a:ext cx="2922052" cy="2483047"/>
      </dsp:txXfrm>
    </dsp:sp>
    <dsp:sp modelId="{73CDCB7D-FE4F-42B1-8816-B652C3178291}">
      <dsp:nvSpPr>
        <dsp:cNvPr id="0" name=""/>
        <dsp:cNvSpPr/>
      </dsp:nvSpPr>
      <dsp:spPr>
        <a:xfrm>
          <a:off x="5719677" y="813439"/>
          <a:ext cx="2067136" cy="2067136"/>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2F9FB5-6122-40F0-B96C-EC53587E0A80}">
      <dsp:nvSpPr>
        <dsp:cNvPr id="0" name=""/>
        <dsp:cNvSpPr/>
      </dsp:nvSpPr>
      <dsp:spPr>
        <a:xfrm>
          <a:off x="8266635" y="0"/>
          <a:ext cx="3810511" cy="6207618"/>
        </a:xfrm>
        <a:prstGeom prst="roundRect">
          <a:avLst>
            <a:gd name="adj" fmla="val 10000"/>
          </a:avLst>
        </a:prstGeom>
        <a:solidFill>
          <a:schemeClr val="accent3"/>
        </a:solidFill>
        <a:ln w="254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Semillas de cebada INIAP-</a:t>
          </a:r>
          <a:r>
            <a:rPr lang="es-EC" sz="2000" i="0" kern="1200" dirty="0" err="1" smtClean="0">
              <a:solidFill>
                <a:schemeClr val="tx1"/>
              </a:solidFill>
              <a:latin typeface="Times New Roman" panose="02020603050405020304" pitchFamily="18" charset="0"/>
              <a:cs typeface="Times New Roman" panose="02020603050405020304" pitchFamily="18" charset="0"/>
            </a:rPr>
            <a:t>Cañicapa</a:t>
          </a:r>
          <a:r>
            <a:rPr lang="es-EC" sz="2000" i="0" kern="1200" dirty="0" smtClean="0">
              <a:solidFill>
                <a:schemeClr val="tx1"/>
              </a:solidFill>
              <a:latin typeface="Times New Roman" panose="02020603050405020304" pitchFamily="18" charset="0"/>
              <a:cs typeface="Times New Roman" panose="02020603050405020304" pitchFamily="18" charset="0"/>
            </a:rPr>
            <a:t> 2003</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Urea común o convencional (46-0-0)</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Urea verde o de liberación controlada (46-0-0), </a:t>
          </a:r>
          <a:endParaRPr lang="es-MX" sz="2000" i="0" kern="1200" dirty="0">
            <a:solidFill>
              <a:schemeClr val="tx1"/>
            </a:solidFill>
            <a:latin typeface="Times New Roman" panose="02020603050405020304" pitchFamily="18" charset="0"/>
            <a:cs typeface="Times New Roman" panose="02020603050405020304" pitchFamily="18" charset="0"/>
          </a:endParaRPr>
        </a:p>
        <a:p>
          <a:pPr marL="457200" lvl="2" indent="-228600" algn="l" defTabSz="889000">
            <a:lnSpc>
              <a:spcPct val="90000"/>
            </a:lnSpc>
            <a:spcBef>
              <a:spcPct val="0"/>
            </a:spcBef>
            <a:spcAft>
              <a:spcPct val="15000"/>
            </a:spcAft>
            <a:buChar char="••"/>
          </a:pPr>
          <a:r>
            <a:rPr lang="es-EC" sz="2000" i="0" kern="1200" dirty="0" smtClean="0">
              <a:solidFill>
                <a:schemeClr val="tx1"/>
              </a:solidFill>
              <a:latin typeface="Times New Roman" panose="02020603050405020304" pitchFamily="18" charset="0"/>
              <a:cs typeface="Times New Roman" panose="02020603050405020304" pitchFamily="18" charset="0"/>
            </a:rPr>
            <a:t>NBPT </a:t>
          </a:r>
          <a:r>
            <a:rPr lang="es-ES" sz="2000" i="0" kern="1200" dirty="0" smtClean="0">
              <a:solidFill>
                <a:schemeClr val="tx1"/>
              </a:solidFill>
              <a:latin typeface="Times New Roman" panose="02020603050405020304" pitchFamily="18" charset="0"/>
              <a:cs typeface="Times New Roman" panose="02020603050405020304" pitchFamily="18" charset="0"/>
            </a:rPr>
            <a:t>(n-(n-</a:t>
          </a:r>
          <a:r>
            <a:rPr lang="es-ES" sz="2000" i="0" kern="1200" dirty="0" err="1" smtClean="0">
              <a:solidFill>
                <a:schemeClr val="tx1"/>
              </a:solidFill>
              <a:latin typeface="Times New Roman" panose="02020603050405020304" pitchFamily="18" charset="0"/>
              <a:cs typeface="Times New Roman" panose="02020603050405020304" pitchFamily="18" charset="0"/>
            </a:rPr>
            <a:t>butil</a:t>
          </a:r>
          <a:r>
            <a:rPr lang="es-ES" sz="2000" i="0" kern="1200" dirty="0" smtClean="0">
              <a:solidFill>
                <a:schemeClr val="tx1"/>
              </a:solidFill>
              <a:latin typeface="Times New Roman" panose="02020603050405020304" pitchFamily="18" charset="0"/>
              <a:cs typeface="Times New Roman" panose="02020603050405020304" pitchFamily="18" charset="0"/>
            </a:rPr>
            <a:t>) </a:t>
          </a:r>
          <a:r>
            <a:rPr lang="es-ES" sz="2000" i="0" kern="1200" dirty="0" err="1" smtClean="0">
              <a:solidFill>
                <a:schemeClr val="tx1"/>
              </a:solidFill>
              <a:latin typeface="Times New Roman" panose="02020603050405020304" pitchFamily="18" charset="0"/>
              <a:cs typeface="Times New Roman" panose="02020603050405020304" pitchFamily="18" charset="0"/>
            </a:rPr>
            <a:t>triamida</a:t>
          </a:r>
          <a:r>
            <a:rPr lang="es-ES" sz="2000" i="0" kern="1200" dirty="0" smtClean="0">
              <a:solidFill>
                <a:schemeClr val="tx1"/>
              </a:solidFill>
              <a:latin typeface="Times New Roman" panose="02020603050405020304" pitchFamily="18" charset="0"/>
              <a:cs typeface="Times New Roman" panose="02020603050405020304" pitchFamily="18" charset="0"/>
            </a:rPr>
            <a:t> </a:t>
          </a:r>
          <a:r>
            <a:rPr lang="es-ES" sz="2000" i="0" kern="1200" dirty="0" err="1" smtClean="0">
              <a:solidFill>
                <a:schemeClr val="tx1"/>
              </a:solidFill>
              <a:latin typeface="Times New Roman" panose="02020603050405020304" pitchFamily="18" charset="0"/>
              <a:cs typeface="Times New Roman" panose="02020603050405020304" pitchFamily="18" charset="0"/>
            </a:rPr>
            <a:t>tiofosforica</a:t>
          </a:r>
          <a:r>
            <a:rPr lang="es-ES" sz="2000" i="0" kern="1200" dirty="0" smtClean="0">
              <a:solidFill>
                <a:schemeClr val="tx1"/>
              </a:solidFill>
              <a:latin typeface="Times New Roman" panose="02020603050405020304" pitchFamily="18" charset="0"/>
              <a:cs typeface="Times New Roman" panose="02020603050405020304" pitchFamily="18" charset="0"/>
            </a:rPr>
            <a:t>)</a:t>
          </a:r>
          <a:endParaRPr lang="es-CO" sz="2000" i="0" kern="1200" dirty="0">
            <a:solidFill>
              <a:schemeClr val="tx1"/>
            </a:solidFill>
            <a:latin typeface="Times New Roman" panose="02020603050405020304" pitchFamily="18" charset="0"/>
            <a:cs typeface="Times New Roman" panose="02020603050405020304" pitchFamily="18" charset="0"/>
          </a:endParaRPr>
        </a:p>
      </dsp:txBody>
      <dsp:txXfrm>
        <a:off x="8266635" y="2483047"/>
        <a:ext cx="3810511" cy="2483047"/>
      </dsp:txXfrm>
    </dsp:sp>
    <dsp:sp modelId="{30338511-480B-484D-8C28-C4A31DCC510F}">
      <dsp:nvSpPr>
        <dsp:cNvPr id="0" name=""/>
        <dsp:cNvSpPr/>
      </dsp:nvSpPr>
      <dsp:spPr>
        <a:xfrm>
          <a:off x="8693237" y="813439"/>
          <a:ext cx="2932336" cy="2067136"/>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B46D4-F6A7-4AFB-BCE7-5EE2869DA99F}">
      <dsp:nvSpPr>
        <dsp:cNvPr id="0" name=""/>
        <dsp:cNvSpPr/>
      </dsp:nvSpPr>
      <dsp:spPr>
        <a:xfrm>
          <a:off x="1543764" y="5885060"/>
          <a:ext cx="10268291" cy="322557"/>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3D604-704C-4D5B-ABE2-B8A614F0B71C}">
      <dsp:nvSpPr>
        <dsp:cNvPr id="0" name=""/>
        <dsp:cNvSpPr/>
      </dsp:nvSpPr>
      <dsp:spPr>
        <a:xfrm>
          <a:off x="0" y="301018"/>
          <a:ext cx="11497237" cy="1521000"/>
        </a:xfrm>
        <a:prstGeom prst="roundRect">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s-MX" sz="6500" kern="1200" dirty="0" smtClean="0">
              <a:solidFill>
                <a:schemeClr val="tx1"/>
              </a:solidFill>
              <a:latin typeface="Times New Roman" panose="02020603050405020304" pitchFamily="18" charset="0"/>
              <a:cs typeface="Times New Roman" panose="02020603050405020304" pitchFamily="18" charset="0"/>
            </a:rPr>
            <a:t>Características del experimento</a:t>
          </a:r>
          <a:endParaRPr lang="es-MX" sz="6500" kern="1200" dirty="0">
            <a:solidFill>
              <a:schemeClr val="tx1"/>
            </a:solidFill>
            <a:latin typeface="Times New Roman" panose="02020603050405020304" pitchFamily="18" charset="0"/>
            <a:cs typeface="Times New Roman" panose="02020603050405020304" pitchFamily="18" charset="0"/>
          </a:endParaRPr>
        </a:p>
      </dsp:txBody>
      <dsp:txXfrm>
        <a:off x="74249" y="375267"/>
        <a:ext cx="11348739" cy="1372502"/>
      </dsp:txXfrm>
    </dsp:sp>
    <dsp:sp modelId="{5C8F8B38-EF0D-451C-859F-17017E4415F0}">
      <dsp:nvSpPr>
        <dsp:cNvPr id="0" name=""/>
        <dsp:cNvSpPr/>
      </dsp:nvSpPr>
      <dsp:spPr>
        <a:xfrm>
          <a:off x="0" y="1834874"/>
          <a:ext cx="11497237" cy="47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03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Tratamientos:				12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Bloques:				3</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Total de unidades experimentales:	36</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Forma:				Rectangular </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Largo:					3m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Ancho:				2m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total unidad experimental: 		6</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neta: 				3,75</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Separación entre parcelas:		0,30m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Separación entre bloques (calles):	1m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experimental del ensayo:		336</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total del ensayo:			551</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dsp:txBody>
      <dsp:txXfrm>
        <a:off x="0" y="1834874"/>
        <a:ext cx="11497237" cy="4709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790B0F61-75BF-4258-A15C-D9FBB4EF0F13}" type="datetimeFigureOut">
              <a:rPr lang="es-MX" smtClean="0">
                <a:solidFill>
                  <a:prstClr val="black">
                    <a:tint val="75000"/>
                  </a:prstClr>
                </a:solidFill>
              </a:rPr>
              <a:pPr/>
              <a:t>26/07/2017</a:t>
            </a:fld>
            <a:endParaRPr lang="es-MX">
              <a:solidFill>
                <a:prstClr val="black">
                  <a:tint val="75000"/>
                </a:prstClr>
              </a:solidFill>
            </a:endParaRPr>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955A1F54-3B76-4809-A829-5AF524B98872}" type="slidenum">
              <a:rPr lang="es-MX" smtClean="0">
                <a:solidFill>
                  <a:srgbClr val="90C226"/>
                </a:solidFill>
              </a:rPr>
              <a:pPr/>
              <a:t>‹Nº›</a:t>
            </a:fld>
            <a:endParaRPr lang="es-MX">
              <a:solidFill>
                <a:srgbClr val="90C226"/>
              </a:solidFill>
            </a:endParaRPr>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Word_Document1.docx"/></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package" Target="../embeddings/Microsoft_Word_Document2.docx"/></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2.emf"/><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5.jpe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86246" y="4803819"/>
            <a:ext cx="9144000" cy="1417301"/>
          </a:xfrm>
        </p:spPr>
        <p:txBody>
          <a:bodyPr>
            <a:noAutofit/>
          </a:bodyPr>
          <a:lstStyle/>
          <a:p>
            <a:pPr algn="ctr"/>
            <a:r>
              <a:rPr lang="es-MX" sz="2000" b="1" dirty="0" smtClean="0">
                <a:solidFill>
                  <a:schemeClr val="tx1"/>
                </a:solidFill>
                <a:latin typeface="Times New Roman" panose="02020603050405020304" pitchFamily="18" charset="0"/>
                <a:cs typeface="Times New Roman" panose="02020603050405020304" pitchFamily="18" charset="0"/>
              </a:rPr>
              <a:t>Autor: </a:t>
            </a:r>
            <a:r>
              <a:rPr lang="es-MX" sz="2000" dirty="0" smtClean="0">
                <a:solidFill>
                  <a:schemeClr val="tx1"/>
                </a:solidFill>
                <a:latin typeface="Times New Roman" panose="02020603050405020304" pitchFamily="18" charset="0"/>
                <a:cs typeface="Times New Roman" panose="02020603050405020304" pitchFamily="18" charset="0"/>
              </a:rPr>
              <a:t>Elvis Rivera</a:t>
            </a:r>
          </a:p>
          <a:p>
            <a:pPr algn="ctr"/>
            <a:r>
              <a:rPr lang="es-MX" sz="2000" b="1" dirty="0" smtClean="0">
                <a:solidFill>
                  <a:schemeClr val="tx1"/>
                </a:solidFill>
                <a:latin typeface="Times New Roman" panose="02020603050405020304" pitchFamily="18" charset="0"/>
                <a:cs typeface="Times New Roman" panose="02020603050405020304" pitchFamily="18" charset="0"/>
              </a:rPr>
              <a:t>Director: </a:t>
            </a:r>
            <a:r>
              <a:rPr lang="es-MX" sz="2000" dirty="0" smtClean="0">
                <a:solidFill>
                  <a:schemeClr val="tx1"/>
                </a:solidFill>
                <a:latin typeface="Times New Roman" panose="02020603050405020304" pitchFamily="18" charset="0"/>
                <a:cs typeface="Times New Roman" panose="02020603050405020304" pitchFamily="18" charset="0"/>
              </a:rPr>
              <a:t>Ing. Doris </a:t>
            </a:r>
            <a:r>
              <a:rPr lang="es-MX" sz="2000" dirty="0" err="1" smtClean="0">
                <a:solidFill>
                  <a:schemeClr val="tx1"/>
                </a:solidFill>
                <a:latin typeface="Times New Roman" panose="02020603050405020304" pitchFamily="18" charset="0"/>
                <a:cs typeface="Times New Roman" panose="02020603050405020304" pitchFamily="18" charset="0"/>
              </a:rPr>
              <a:t>Chalampuente</a:t>
            </a:r>
            <a:r>
              <a:rPr lang="es-MX" sz="2000" dirty="0" smtClean="0">
                <a:solidFill>
                  <a:schemeClr val="tx1"/>
                </a:solidFill>
                <a:latin typeface="Times New Roman" panose="02020603050405020304" pitchFamily="18" charset="0"/>
                <a:cs typeface="Times New Roman" panose="02020603050405020304" pitchFamily="18" charset="0"/>
              </a:rPr>
              <a:t> </a:t>
            </a:r>
            <a:r>
              <a:rPr lang="es-MX" sz="2000" dirty="0" err="1" smtClean="0">
                <a:solidFill>
                  <a:schemeClr val="tx1"/>
                </a:solidFill>
                <a:latin typeface="Times New Roman" panose="02020603050405020304" pitchFamily="18" charset="0"/>
                <a:cs typeface="Times New Roman" panose="02020603050405020304" pitchFamily="18" charset="0"/>
              </a:rPr>
              <a:t>Msc</a:t>
            </a:r>
            <a:r>
              <a:rPr lang="es-MX" sz="2000" dirty="0" smtClean="0">
                <a:solidFill>
                  <a:schemeClr val="tx1"/>
                </a:solidFill>
                <a:latin typeface="Times New Roman" panose="02020603050405020304" pitchFamily="18" charset="0"/>
                <a:cs typeface="Times New Roman" panose="02020603050405020304" pitchFamily="18" charset="0"/>
              </a:rPr>
              <a:t>.</a:t>
            </a:r>
          </a:p>
          <a:p>
            <a:pPr algn="ctr"/>
            <a:endParaRPr lang="es-MX" sz="2000" dirty="0" smtClean="0">
              <a:solidFill>
                <a:schemeClr val="tx1"/>
              </a:solidFill>
              <a:latin typeface="Times New Roman" panose="02020603050405020304" pitchFamily="18" charset="0"/>
              <a:cs typeface="Times New Roman" panose="02020603050405020304" pitchFamily="18" charset="0"/>
            </a:endParaRPr>
          </a:p>
          <a:p>
            <a:pPr algn="ctr"/>
            <a:r>
              <a:rPr lang="es-MX" sz="2000" dirty="0" smtClean="0">
                <a:solidFill>
                  <a:schemeClr val="tx1"/>
                </a:solidFill>
                <a:latin typeface="Times New Roman" panose="02020603050405020304" pitchFamily="18" charset="0"/>
                <a:cs typeface="Times New Roman" panose="02020603050405020304" pitchFamily="18" charset="0"/>
              </a:rPr>
              <a:t>Ibarra </a:t>
            </a:r>
            <a:r>
              <a:rPr lang="es-MX" sz="2000" dirty="0">
                <a:solidFill>
                  <a:schemeClr val="tx1"/>
                </a:solidFill>
                <a:latin typeface="Times New Roman" panose="02020603050405020304" pitchFamily="18" charset="0"/>
                <a:cs typeface="Times New Roman" panose="02020603050405020304" pitchFamily="18" charset="0"/>
              </a:rPr>
              <a:t>– </a:t>
            </a:r>
            <a:r>
              <a:rPr lang="es-MX" sz="2000" dirty="0" smtClean="0">
                <a:solidFill>
                  <a:schemeClr val="tx1"/>
                </a:solidFill>
                <a:latin typeface="Times New Roman" panose="02020603050405020304" pitchFamily="18" charset="0"/>
                <a:cs typeface="Times New Roman" panose="02020603050405020304" pitchFamily="18" charset="0"/>
              </a:rPr>
              <a:t>2016</a:t>
            </a:r>
            <a:endParaRPr lang="es-MX" sz="2000" dirty="0">
              <a:solidFill>
                <a:schemeClr val="tx1"/>
              </a:solidFill>
              <a:latin typeface="Times New Roman" panose="02020603050405020304" pitchFamily="18" charset="0"/>
              <a:cs typeface="Times New Roman" panose="02020603050405020304" pitchFamily="18" charset="0"/>
            </a:endParaRPr>
          </a:p>
          <a:p>
            <a:endParaRPr lang="es-MX" sz="2000" dirty="0"/>
          </a:p>
        </p:txBody>
      </p:sp>
      <p:pic>
        <p:nvPicPr>
          <p:cNvPr id="4" name="Imagen 3"/>
          <p:cNvPicPr>
            <a:picLocks noChangeAspect="1"/>
          </p:cNvPicPr>
          <p:nvPr/>
        </p:nvPicPr>
        <p:blipFill>
          <a:blip r:embed="rId2"/>
          <a:stretch>
            <a:fillRect/>
          </a:stretch>
        </p:blipFill>
        <p:spPr>
          <a:xfrm>
            <a:off x="6437" y="0"/>
            <a:ext cx="1700931" cy="1694835"/>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stretch>
            <a:fillRect/>
          </a:stretch>
        </p:blipFill>
        <p:spPr>
          <a:xfrm>
            <a:off x="10369185" y="0"/>
            <a:ext cx="1804572" cy="1719221"/>
          </a:xfrm>
          <a:prstGeom prst="rect">
            <a:avLst/>
          </a:prstGeom>
          <a:ln>
            <a:noFill/>
          </a:ln>
          <a:effectLst>
            <a:outerShdw blurRad="1270000" dist="38100" dir="9780000" algn="r" rotWithShape="0">
              <a:prstClr val="black">
                <a:alpha val="40000"/>
              </a:prstClr>
            </a:outerShdw>
          </a:effectLst>
        </p:spPr>
      </p:pic>
      <p:sp>
        <p:nvSpPr>
          <p:cNvPr id="7" name="CuadroTexto 6"/>
          <p:cNvSpPr txBox="1"/>
          <p:nvPr/>
        </p:nvSpPr>
        <p:spPr>
          <a:xfrm>
            <a:off x="1434218" y="204811"/>
            <a:ext cx="8661817" cy="2677656"/>
          </a:xfrm>
          <a:prstGeom prst="rect">
            <a:avLst/>
          </a:prstGeom>
          <a:noFill/>
        </p:spPr>
        <p:txBody>
          <a:bodyPr wrap="square" rtlCol="0">
            <a:spAutoFit/>
          </a:bodyPr>
          <a:lstStyle/>
          <a:p>
            <a:pPr algn="ctr"/>
            <a:r>
              <a:rPr lang="es-MX" sz="2800" b="1" dirty="0">
                <a:latin typeface="Times New Roman" panose="02020603050405020304" pitchFamily="18" charset="0"/>
                <a:cs typeface="Times New Roman" panose="02020603050405020304" pitchFamily="18" charset="0"/>
              </a:rPr>
              <a:t>UNIVERSIDAD TÉCNICA DEL NORTE </a:t>
            </a:r>
            <a:endParaRPr lang="es-MX" sz="2800" b="1" dirty="0" smtClean="0">
              <a:latin typeface="Times New Roman" panose="02020603050405020304" pitchFamily="18" charset="0"/>
              <a:cs typeface="Times New Roman" panose="02020603050405020304" pitchFamily="18" charset="0"/>
            </a:endParaRPr>
          </a:p>
          <a:p>
            <a:pPr algn="ctr"/>
            <a:endParaRPr lang="es-MX" sz="2800" dirty="0">
              <a:latin typeface="Times New Roman" panose="02020603050405020304" pitchFamily="18" charset="0"/>
              <a:cs typeface="Times New Roman" panose="02020603050405020304" pitchFamily="18" charset="0"/>
            </a:endParaRPr>
          </a:p>
          <a:p>
            <a:pPr algn="ctr"/>
            <a:r>
              <a:rPr lang="es-MX" sz="2800" b="1" dirty="0">
                <a:solidFill>
                  <a:schemeClr val="accent2">
                    <a:lumMod val="50000"/>
                  </a:schemeClr>
                </a:solidFill>
                <a:latin typeface="Times New Roman" panose="02020603050405020304" pitchFamily="18" charset="0"/>
                <a:cs typeface="Times New Roman" panose="02020603050405020304" pitchFamily="18" charset="0"/>
              </a:rPr>
              <a:t>FACULTAD DE CIENCIAS AGROPECUARIAS Y </a:t>
            </a:r>
            <a:r>
              <a:rPr lang="es-MX" sz="2800" b="1" dirty="0" smtClean="0">
                <a:solidFill>
                  <a:schemeClr val="accent2">
                    <a:lumMod val="50000"/>
                  </a:schemeClr>
                </a:solidFill>
                <a:latin typeface="Times New Roman" panose="02020603050405020304" pitchFamily="18" charset="0"/>
                <a:cs typeface="Times New Roman" panose="02020603050405020304" pitchFamily="18" charset="0"/>
              </a:rPr>
              <a:t>AMBIENTALES</a:t>
            </a:r>
          </a:p>
          <a:p>
            <a:pPr algn="ctr"/>
            <a:endParaRPr lang="es-MX" sz="2800" b="1" dirty="0">
              <a:solidFill>
                <a:schemeClr val="bg2">
                  <a:lumMod val="50000"/>
                </a:schemeClr>
              </a:solidFill>
              <a:latin typeface="Times New Roman" panose="02020603050405020304" pitchFamily="18" charset="0"/>
              <a:cs typeface="Times New Roman" panose="02020603050405020304" pitchFamily="18" charset="0"/>
            </a:endParaRPr>
          </a:p>
          <a:p>
            <a:pPr algn="ctr"/>
            <a:r>
              <a:rPr lang="es-MX" sz="2800" b="1" dirty="0">
                <a:solidFill>
                  <a:srgbClr val="006600"/>
                </a:solidFill>
                <a:latin typeface="Times New Roman" panose="02020603050405020304" pitchFamily="18" charset="0"/>
                <a:cs typeface="Times New Roman" panose="02020603050405020304" pitchFamily="18" charset="0"/>
              </a:rPr>
              <a:t>CARRERA DE </a:t>
            </a:r>
            <a:r>
              <a:rPr lang="es-MX" sz="2800" b="1" dirty="0" smtClean="0">
                <a:solidFill>
                  <a:srgbClr val="006600"/>
                </a:solidFill>
                <a:latin typeface="Times New Roman" panose="02020603050405020304" pitchFamily="18" charset="0"/>
                <a:cs typeface="Times New Roman" panose="02020603050405020304" pitchFamily="18" charset="0"/>
              </a:rPr>
              <a:t>INGENIERÍA </a:t>
            </a:r>
            <a:r>
              <a:rPr lang="es-MX" sz="2800" b="1" dirty="0">
                <a:solidFill>
                  <a:srgbClr val="006600"/>
                </a:solidFill>
                <a:latin typeface="Times New Roman" panose="02020603050405020304" pitchFamily="18" charset="0"/>
                <a:cs typeface="Times New Roman" panose="02020603050405020304" pitchFamily="18" charset="0"/>
              </a:rPr>
              <a:t>AGROPECUARIA</a:t>
            </a:r>
          </a:p>
        </p:txBody>
      </p:sp>
      <p:sp>
        <p:nvSpPr>
          <p:cNvPr id="10" name="Rectángulo redondeado 9"/>
          <p:cNvSpPr/>
          <p:nvPr/>
        </p:nvSpPr>
        <p:spPr>
          <a:xfrm>
            <a:off x="6437" y="2932100"/>
            <a:ext cx="12167320" cy="158099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2400" b="1" dirty="0">
                <a:solidFill>
                  <a:schemeClr val="tx1"/>
                </a:solidFill>
                <a:latin typeface="Times New Roman" panose="02020603050405020304" pitchFamily="18" charset="0"/>
                <a:cs typeface="Times New Roman" panose="02020603050405020304" pitchFamily="18" charset="0"/>
              </a:rPr>
              <a:t>EVALUACIÓN DE UN FERTILIZANTE NITROGENADO DE LIBERACIÓN CONTROLADA EN EL CULTIVO DE CEBADA (</a:t>
            </a:r>
            <a:r>
              <a:rPr lang="es-EC" sz="2400" b="1" i="1" dirty="0" err="1">
                <a:solidFill>
                  <a:schemeClr val="tx1"/>
                </a:solidFill>
                <a:latin typeface="Times New Roman" panose="02020603050405020304" pitchFamily="18" charset="0"/>
                <a:cs typeface="Times New Roman" panose="02020603050405020304" pitchFamily="18" charset="0"/>
              </a:rPr>
              <a:t>Hordeum</a:t>
            </a:r>
            <a:r>
              <a:rPr lang="es-EC" sz="2400" b="1" i="1" dirty="0">
                <a:solidFill>
                  <a:schemeClr val="tx1"/>
                </a:solidFill>
                <a:latin typeface="Times New Roman" panose="02020603050405020304" pitchFamily="18" charset="0"/>
                <a:cs typeface="Times New Roman" panose="02020603050405020304" pitchFamily="18" charset="0"/>
              </a:rPr>
              <a:t> </a:t>
            </a:r>
            <a:r>
              <a:rPr lang="es-EC" sz="2400" b="1" i="1" dirty="0" err="1">
                <a:solidFill>
                  <a:schemeClr val="tx1"/>
                </a:solidFill>
                <a:latin typeface="Times New Roman" panose="02020603050405020304" pitchFamily="18" charset="0"/>
                <a:cs typeface="Times New Roman" panose="02020603050405020304" pitchFamily="18" charset="0"/>
              </a:rPr>
              <a:t>vulgare</a:t>
            </a:r>
            <a:r>
              <a:rPr lang="es-EC" sz="2400" b="1" i="1" dirty="0">
                <a:solidFill>
                  <a:schemeClr val="tx1"/>
                </a:solidFill>
                <a:latin typeface="Times New Roman" panose="02020603050405020304" pitchFamily="18" charset="0"/>
                <a:cs typeface="Times New Roman" panose="02020603050405020304" pitchFamily="18" charset="0"/>
              </a:rPr>
              <a:t> </a:t>
            </a:r>
            <a:r>
              <a:rPr lang="es-EC" sz="2400" b="1" dirty="0">
                <a:solidFill>
                  <a:schemeClr val="tx1"/>
                </a:solidFill>
                <a:latin typeface="Times New Roman" panose="02020603050405020304" pitchFamily="18" charset="0"/>
                <a:cs typeface="Times New Roman" panose="02020603050405020304" pitchFamily="18" charset="0"/>
              </a:rPr>
              <a:t>L</a:t>
            </a:r>
            <a:r>
              <a:rPr lang="es-EC" sz="2400" b="1" i="1" dirty="0">
                <a:solidFill>
                  <a:schemeClr val="tx1"/>
                </a:solidFill>
                <a:latin typeface="Times New Roman" panose="02020603050405020304" pitchFamily="18" charset="0"/>
                <a:cs typeface="Times New Roman" panose="02020603050405020304" pitchFamily="18" charset="0"/>
              </a:rPr>
              <a:t>.) </a:t>
            </a:r>
            <a:r>
              <a:rPr lang="es-EC" sz="2400" b="1" dirty="0">
                <a:solidFill>
                  <a:schemeClr val="tx1"/>
                </a:solidFill>
                <a:latin typeface="Times New Roman" panose="02020603050405020304" pitchFamily="18" charset="0"/>
                <a:cs typeface="Times New Roman" panose="02020603050405020304" pitchFamily="18" charset="0"/>
              </a:rPr>
              <a:t>EN LA GRANJA EXPERIMENTAL YUYUCOCHA</a:t>
            </a:r>
            <a:r>
              <a:rPr lang="es-MX" sz="2400" b="1" dirty="0" smtClean="0">
                <a:solidFill>
                  <a:schemeClr val="tx1"/>
                </a:solidFill>
                <a:latin typeface="Times New Roman" panose="02020603050405020304" pitchFamily="18" charset="0"/>
                <a:cs typeface="Times New Roman" panose="02020603050405020304" pitchFamily="18" charset="0"/>
              </a:rPr>
              <a:t>.</a:t>
            </a:r>
            <a:endParaRPr lang="es-MX" sz="2400" b="1" dirty="0">
              <a:solidFill>
                <a:schemeClr val="tx1"/>
              </a:solidFill>
              <a:latin typeface="Times New Roman" panose="02020603050405020304" pitchFamily="18" charset="0"/>
              <a:cs typeface="Times New Roman" panose="02020603050405020304" pitchFamily="18" charset="0"/>
            </a:endParaRPr>
          </a:p>
        </p:txBody>
      </p:sp>
      <p:sp>
        <p:nvSpPr>
          <p:cNvPr id="11" name="10 Rectángulo"/>
          <p:cNvSpPr/>
          <p:nvPr/>
        </p:nvSpPr>
        <p:spPr>
          <a:xfrm>
            <a:off x="8716529" y="4513098"/>
            <a:ext cx="1949824" cy="1738840"/>
          </a:xfrm>
          <a:prstGeom prst="rect">
            <a:avLst/>
          </a:prstGeom>
          <a:blipFill rotWithShape="1">
            <a:blip r:embed="rId4"/>
            <a:srcRect/>
            <a:stretch>
              <a:fillRect l="-85799" t="-37762" r="1"/>
            </a:stretch>
          </a:blipFill>
          <a:effectLst>
            <a:softEdge rad="317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11 Rectángulo"/>
          <p:cNvSpPr/>
          <p:nvPr/>
        </p:nvSpPr>
        <p:spPr>
          <a:xfrm>
            <a:off x="1707368" y="4513098"/>
            <a:ext cx="1977565" cy="1738840"/>
          </a:xfrm>
          <a:prstGeom prst="rect">
            <a:avLst/>
          </a:prstGeom>
          <a:blipFill rotWithShape="1">
            <a:blip r:embed="rId4"/>
            <a:srcRect/>
            <a:stretch>
              <a:fillRect t="-1" r="-100000" b="-60590"/>
            </a:stretch>
          </a:blipFill>
          <a:effectLst>
            <a:softEdge rad="317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520584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167425" y="1181680"/>
            <a:ext cx="11237890" cy="5676320"/>
          </a:xfrm>
        </p:spPr>
        <p:txBody>
          <a:bodyPr>
            <a:normAutofit/>
          </a:bodyPr>
          <a:lstStyle/>
          <a:p>
            <a:pPr marL="0" indent="0" algn="just">
              <a:buNone/>
            </a:pPr>
            <a:r>
              <a:rPr lang="es-MX" sz="2400" dirty="0" smtClean="0">
                <a:solidFill>
                  <a:schemeClr val="tx1"/>
                </a:solidFill>
                <a:latin typeface="Times New Roman" panose="02020603050405020304" pitchFamily="18" charset="0"/>
                <a:cs typeface="Times New Roman" panose="02020603050405020304" pitchFamily="18" charset="0"/>
              </a:rPr>
              <a:t>Se evaluaron doce tratamientos, resultantes de la combinación de tres factores: Tipo de urea, Dosificación y número de Fraccionamientos.</a:t>
            </a:r>
          </a:p>
          <a:p>
            <a:pPr marL="0" indent="0">
              <a:buNone/>
            </a:pPr>
            <a:endParaRPr lang="es-MX" sz="1600" dirty="0" smtClean="0">
              <a:latin typeface="New times roman"/>
            </a:endParaRPr>
          </a:p>
          <a:p>
            <a:pPr marL="0" indent="0">
              <a:buNone/>
            </a:pPr>
            <a:endParaRPr lang="es-MX" sz="1600" b="1" dirty="0"/>
          </a:p>
          <a:p>
            <a:pPr marL="0" indent="0">
              <a:buNone/>
            </a:pPr>
            <a:endParaRPr lang="es-MX" sz="1600" b="1" dirty="0" smtClean="0"/>
          </a:p>
          <a:p>
            <a:pPr marL="0" indent="0">
              <a:buNone/>
            </a:pPr>
            <a:endParaRPr lang="es-MX" sz="1400" b="1" dirty="0" smtClean="0">
              <a:latin typeface="Times New Roman" panose="02020603050405020304" pitchFamily="18" charset="0"/>
              <a:cs typeface="Times New Roman" panose="02020603050405020304" pitchFamily="18" charset="0"/>
            </a:endParaRPr>
          </a:p>
          <a:p>
            <a:pPr marL="0" indent="0">
              <a:buNone/>
            </a:pPr>
            <a:r>
              <a:rPr lang="es-MX" sz="1400" b="1" dirty="0" smtClean="0">
                <a:latin typeface="Times New Roman" panose="02020603050405020304" pitchFamily="18" charset="0"/>
                <a:cs typeface="Times New Roman" panose="02020603050405020304" pitchFamily="18" charset="0"/>
              </a:rPr>
              <a:t>	               </a:t>
            </a:r>
          </a:p>
          <a:p>
            <a:pPr marL="0" indent="0">
              <a:buNone/>
            </a:pPr>
            <a:r>
              <a:rPr lang="es-MX" sz="1600" b="1" dirty="0" smtClean="0">
                <a:latin typeface="Times New Roman" panose="02020603050405020304" pitchFamily="18" charset="0"/>
                <a:cs typeface="Times New Roman" panose="02020603050405020304" pitchFamily="18" charset="0"/>
              </a:rPr>
              <a:t>   </a:t>
            </a:r>
            <a:endParaRPr lang="es-MX" sz="1600" dirty="0">
              <a:latin typeface="Times New Roman" panose="02020603050405020304" pitchFamily="18" charset="0"/>
              <a:cs typeface="Times New Roman" panose="02020603050405020304" pitchFamily="18" charset="0"/>
            </a:endParaRPr>
          </a:p>
          <a:p>
            <a:pPr marL="0" indent="0">
              <a:buNone/>
            </a:pPr>
            <a:endParaRPr lang="es-MX" sz="1600" dirty="0" smtClean="0">
              <a:latin typeface="New times roman"/>
            </a:endParaRPr>
          </a:p>
          <a:p>
            <a:pPr marL="0" indent="0">
              <a:buNone/>
            </a:pPr>
            <a:endParaRPr lang="es-MX" sz="1600" dirty="0">
              <a:latin typeface="New times roman"/>
            </a:endParaRPr>
          </a:p>
        </p:txBody>
      </p:sp>
      <p:sp>
        <p:nvSpPr>
          <p:cNvPr id="2" name="Título 1"/>
          <p:cNvSpPr>
            <a:spLocks noGrp="1"/>
          </p:cNvSpPr>
          <p:nvPr>
            <p:ph type="title"/>
          </p:nvPr>
        </p:nvSpPr>
        <p:spPr>
          <a:xfrm>
            <a:off x="392268" y="133305"/>
            <a:ext cx="10340662" cy="1048375"/>
          </a:xfrm>
        </p:spPr>
        <p:txBody>
          <a:bodyPr>
            <a:normAutofit/>
          </a:bodyPr>
          <a:lstStyle/>
          <a:p>
            <a:pPr algn="ctr"/>
            <a:r>
              <a:rPr lang="es-MX" sz="3200" b="1" dirty="0" smtClean="0">
                <a:solidFill>
                  <a:srgbClr val="002060"/>
                </a:solidFill>
                <a:latin typeface="Times New Roman" panose="02020603050405020304" pitchFamily="18" charset="0"/>
                <a:cs typeface="Times New Roman" panose="02020603050405020304" pitchFamily="18" charset="0"/>
              </a:rPr>
              <a:t>TRATAMIENTOS EVALUADOS</a:t>
            </a:r>
            <a:endParaRPr lang="es-MX" sz="32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842266353"/>
              </p:ext>
            </p:extLst>
          </p:nvPr>
        </p:nvGraphicFramePr>
        <p:xfrm>
          <a:off x="1107584" y="2056441"/>
          <a:ext cx="9594760" cy="4550421"/>
        </p:xfrm>
        <a:graphic>
          <a:graphicData uri="http://schemas.openxmlformats.org/presentationml/2006/ole">
            <mc:AlternateContent xmlns:mc="http://schemas.openxmlformats.org/markup-compatibility/2006">
              <mc:Choice xmlns:v="urn:schemas-microsoft-com:vml" Requires="v">
                <p:oleObj spid="_x0000_s21529" name="Documento" r:id="rId4" imgW="5570789" imgH="4472796" progId="Word.Document.12">
                  <p:embed/>
                </p:oleObj>
              </mc:Choice>
              <mc:Fallback>
                <p:oleObj name="Documento" r:id="rId4" imgW="5570789" imgH="4472796" progId="Word.Document.12">
                  <p:embed/>
                  <p:pic>
                    <p:nvPicPr>
                      <p:cNvPr id="0" name=""/>
                      <p:cNvPicPr/>
                      <p:nvPr/>
                    </p:nvPicPr>
                    <p:blipFill>
                      <a:blip r:embed="rId5"/>
                      <a:stretch>
                        <a:fillRect/>
                      </a:stretch>
                    </p:blipFill>
                    <p:spPr>
                      <a:xfrm>
                        <a:off x="1107584" y="2056441"/>
                        <a:ext cx="9594760" cy="4550421"/>
                      </a:xfrm>
                      <a:prstGeom prst="rect">
                        <a:avLst/>
                      </a:prstGeom>
                    </p:spPr>
                  </p:pic>
                </p:oleObj>
              </mc:Fallback>
            </mc:AlternateContent>
          </a:graphicData>
        </a:graphic>
      </p:graphicFrame>
    </p:spTree>
    <p:extLst>
      <p:ext uri="{BB962C8B-B14F-4D97-AF65-F5344CB8AC3E}">
        <p14:creationId xmlns:p14="http://schemas.microsoft.com/office/powerpoint/2010/main" val="2596643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32340109"/>
              </p:ext>
            </p:extLst>
          </p:nvPr>
        </p:nvGraphicFramePr>
        <p:xfrm>
          <a:off x="321972" y="0"/>
          <a:ext cx="1149723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205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4423" y="242738"/>
            <a:ext cx="3992450" cy="599445"/>
          </a:xfrm>
        </p:spPr>
        <p:txBody>
          <a:bodyPr>
            <a:normAutofit/>
          </a:bodyPr>
          <a:lstStyle/>
          <a:p>
            <a:pPr marL="0" indent="0" algn="just">
              <a:buNone/>
            </a:pPr>
            <a:r>
              <a:rPr lang="es-MX" sz="2400" b="1" dirty="0" smtClean="0">
                <a:solidFill>
                  <a:schemeClr val="tx1"/>
                </a:solidFill>
                <a:latin typeface="Times New Roman" panose="02020603050405020304" pitchFamily="18" charset="0"/>
                <a:cs typeface="Times New Roman" panose="02020603050405020304" pitchFamily="18" charset="0"/>
              </a:rPr>
              <a:t>VARIABLES EVALUADAS</a:t>
            </a:r>
            <a:endParaRPr lang="es-MX" sz="2400" b="1"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9331155" y="768268"/>
            <a:ext cx="2454664" cy="646331"/>
          </a:xfrm>
          <a:prstGeom prst="rect">
            <a:avLst/>
          </a:prstGeom>
          <a:noFill/>
        </p:spPr>
        <p:txBody>
          <a:bodyPr wrap="square" rtlCol="0">
            <a:spAutoFit/>
          </a:bodyPr>
          <a:lstStyle/>
          <a:p>
            <a:r>
              <a:rPr lang="es-MX" dirty="0" smtClean="0"/>
              <a:t>4. Peso de 1000 granos</a:t>
            </a:r>
            <a:endParaRPr lang="es-MX" dirty="0"/>
          </a:p>
        </p:txBody>
      </p:sp>
      <p:sp>
        <p:nvSpPr>
          <p:cNvPr id="24" name="CuadroTexto 23"/>
          <p:cNvSpPr txBox="1"/>
          <p:nvPr/>
        </p:nvSpPr>
        <p:spPr>
          <a:xfrm>
            <a:off x="154961" y="727761"/>
            <a:ext cx="1887863" cy="646331"/>
          </a:xfrm>
          <a:prstGeom prst="rect">
            <a:avLst/>
          </a:prstGeom>
          <a:noFill/>
        </p:spPr>
        <p:txBody>
          <a:bodyPr wrap="square" rtlCol="0">
            <a:spAutoFit/>
          </a:bodyPr>
          <a:lstStyle/>
          <a:p>
            <a:r>
              <a:rPr lang="es-MX" dirty="0" smtClean="0"/>
              <a:t>1. Porcentaje de acame</a:t>
            </a:r>
            <a:endParaRPr lang="es-MX" dirty="0"/>
          </a:p>
        </p:txBody>
      </p:sp>
      <p:sp>
        <p:nvSpPr>
          <p:cNvPr id="29" name="CuadroTexto 28"/>
          <p:cNvSpPr txBox="1"/>
          <p:nvPr/>
        </p:nvSpPr>
        <p:spPr>
          <a:xfrm>
            <a:off x="2042824" y="906768"/>
            <a:ext cx="3870765" cy="369332"/>
          </a:xfrm>
          <a:prstGeom prst="rect">
            <a:avLst/>
          </a:prstGeom>
          <a:noFill/>
        </p:spPr>
        <p:txBody>
          <a:bodyPr wrap="square" rtlCol="0">
            <a:spAutoFit/>
          </a:bodyPr>
          <a:lstStyle/>
          <a:p>
            <a:pPr algn="ctr"/>
            <a:r>
              <a:rPr lang="es-MX" dirty="0" smtClean="0"/>
              <a:t>2. Altura de planta </a:t>
            </a:r>
            <a:r>
              <a:rPr lang="es-MX" dirty="0"/>
              <a:t>(</a:t>
            </a:r>
            <a:r>
              <a:rPr lang="es-MX" dirty="0" smtClean="0"/>
              <a:t>cosecha)</a:t>
            </a:r>
            <a:endParaRPr lang="es-MX" dirty="0"/>
          </a:p>
        </p:txBody>
      </p:sp>
      <p:sp>
        <p:nvSpPr>
          <p:cNvPr id="30" name="CuadroTexto 29"/>
          <p:cNvSpPr txBox="1"/>
          <p:nvPr/>
        </p:nvSpPr>
        <p:spPr>
          <a:xfrm>
            <a:off x="6258975" y="936608"/>
            <a:ext cx="2827882" cy="369332"/>
          </a:xfrm>
          <a:prstGeom prst="rect">
            <a:avLst/>
          </a:prstGeom>
          <a:noFill/>
        </p:spPr>
        <p:txBody>
          <a:bodyPr wrap="square" rtlCol="0">
            <a:spAutoFit/>
          </a:bodyPr>
          <a:lstStyle/>
          <a:p>
            <a:r>
              <a:rPr lang="es-MX" dirty="0" smtClean="0"/>
              <a:t>3.Rendimiento total</a:t>
            </a:r>
            <a:endParaRPr lang="es-MX" dirty="0"/>
          </a:p>
        </p:txBody>
      </p:sp>
      <p:sp>
        <p:nvSpPr>
          <p:cNvPr id="31" name="CuadroTexto 30"/>
          <p:cNvSpPr txBox="1"/>
          <p:nvPr/>
        </p:nvSpPr>
        <p:spPr>
          <a:xfrm>
            <a:off x="186780" y="4088278"/>
            <a:ext cx="4055522" cy="369332"/>
          </a:xfrm>
          <a:prstGeom prst="rect">
            <a:avLst/>
          </a:prstGeom>
          <a:noFill/>
        </p:spPr>
        <p:txBody>
          <a:bodyPr wrap="square" rtlCol="0">
            <a:spAutoFit/>
          </a:bodyPr>
          <a:lstStyle/>
          <a:p>
            <a:pPr algn="ctr"/>
            <a:r>
              <a:rPr lang="es-MX" dirty="0" smtClean="0"/>
              <a:t>5. Producción de materia seca</a:t>
            </a:r>
            <a:endParaRPr lang="es-MX" dirty="0"/>
          </a:p>
        </p:txBody>
      </p:sp>
      <p:sp>
        <p:nvSpPr>
          <p:cNvPr id="32" name="CuadroTexto 31"/>
          <p:cNvSpPr txBox="1"/>
          <p:nvPr/>
        </p:nvSpPr>
        <p:spPr>
          <a:xfrm>
            <a:off x="4242302" y="4096429"/>
            <a:ext cx="3893169" cy="369332"/>
          </a:xfrm>
          <a:prstGeom prst="rect">
            <a:avLst/>
          </a:prstGeom>
          <a:noFill/>
        </p:spPr>
        <p:txBody>
          <a:bodyPr wrap="square" rtlCol="0">
            <a:spAutoFit/>
          </a:bodyPr>
          <a:lstStyle/>
          <a:p>
            <a:r>
              <a:rPr lang="es-MX" dirty="0" smtClean="0"/>
              <a:t>6. Uso eficiente de nitrógeno (EUN)</a:t>
            </a:r>
            <a:endParaRPr lang="es-MX" dirty="0"/>
          </a:p>
        </p:txBody>
      </p:sp>
      <p:pic>
        <p:nvPicPr>
          <p:cNvPr id="18" name="17 Imagen" descr="C:\Users\Usuario\Desktop\Fotos tesis_Ip\IMG_60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0906" y="1708651"/>
            <a:ext cx="2264415" cy="2016760"/>
          </a:xfrm>
          <a:prstGeom prst="rect">
            <a:avLst/>
          </a:prstGeom>
          <a:noFill/>
          <a:ln>
            <a:noFill/>
          </a:ln>
        </p:spPr>
      </p:pic>
      <p:pic>
        <p:nvPicPr>
          <p:cNvPr id="22530" name="Picture 2" descr="C:\Users\Usuario\Desktop\Fotos tesis_Ip\IMG_68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69223" y="1657556"/>
            <a:ext cx="2401566" cy="1992624"/>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Usuario\Desktop\Fotos tesis_Ip\IMG_72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593" y="1447673"/>
            <a:ext cx="3011263" cy="240156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446852" y="1516965"/>
            <a:ext cx="2406978" cy="226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129610" y="4344825"/>
            <a:ext cx="2035252" cy="267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7182" y="4457610"/>
            <a:ext cx="1631830" cy="171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885" y="5312659"/>
            <a:ext cx="2063699" cy="134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uadroTexto 29"/>
          <p:cNvSpPr txBox="1"/>
          <p:nvPr/>
        </p:nvSpPr>
        <p:spPr>
          <a:xfrm>
            <a:off x="9144546" y="4127986"/>
            <a:ext cx="2827882" cy="369332"/>
          </a:xfrm>
          <a:prstGeom prst="rect">
            <a:avLst/>
          </a:prstGeom>
          <a:noFill/>
        </p:spPr>
        <p:txBody>
          <a:bodyPr wrap="square" rtlCol="0">
            <a:spAutoFit/>
          </a:bodyPr>
          <a:lstStyle/>
          <a:p>
            <a:r>
              <a:rPr lang="es-MX" dirty="0" smtClean="0"/>
              <a:t>7. Análisis económico</a:t>
            </a:r>
            <a:endParaRPr lang="es-MX" dirty="0"/>
          </a:p>
        </p:txBody>
      </p:sp>
      <p:pic>
        <p:nvPicPr>
          <p:cNvPr id="22537" name="Picture 9" descr="Resultado de imagen para analisis economi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1155" y="4662755"/>
            <a:ext cx="2567571" cy="199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12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759" y="2683365"/>
            <a:ext cx="10720470" cy="1072710"/>
          </a:xfrm>
        </p:spPr>
        <p:txBody>
          <a:bodyPr>
            <a:normAutofit/>
          </a:bodyPr>
          <a:lstStyle/>
          <a:p>
            <a:pPr marL="0" indent="0">
              <a:buNone/>
            </a:pPr>
            <a:r>
              <a:rPr lang="es-MX" sz="4000" dirty="0">
                <a:solidFill>
                  <a:schemeClr val="tx1"/>
                </a:solidFill>
                <a:latin typeface="Times New Roman" panose="02020603050405020304" pitchFamily="18" charset="0"/>
                <a:cs typeface="Times New Roman" panose="02020603050405020304" pitchFamily="18" charset="0"/>
              </a:rPr>
              <a:t>MANEJO ESPECÍFICO DEL EXPERIMENTO</a:t>
            </a:r>
          </a:p>
        </p:txBody>
      </p:sp>
    </p:spTree>
    <p:extLst>
      <p:ext uri="{BB962C8B-B14F-4D97-AF65-F5344CB8AC3E}">
        <p14:creationId xmlns:p14="http://schemas.microsoft.com/office/powerpoint/2010/main" val="3593553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0759" y="131973"/>
            <a:ext cx="9298545" cy="1387733"/>
          </a:xfrm>
          <a:prstGeom prst="roundRect">
            <a:avLst/>
          </a:prstGeom>
          <a:solidFill>
            <a:schemeClr val="bg1"/>
          </a:solidFill>
          <a:ln>
            <a:solidFill>
              <a:schemeClr val="accent1"/>
            </a:solidFill>
          </a:ln>
        </p:spPr>
        <p:txBody>
          <a:bodyPr>
            <a:normAutofit fontScale="90000"/>
          </a:bodyPr>
          <a:lstStyle/>
          <a:p>
            <a:pPr marL="0" indent="0" algn="ctr">
              <a:buNone/>
            </a:pPr>
            <a:r>
              <a:rPr lang="es-MX" dirty="0" smtClean="0">
                <a:solidFill>
                  <a:schemeClr val="accent2"/>
                </a:solidFill>
                <a:latin typeface="Times New Roman" panose="02020603050405020304" pitchFamily="18" charset="0"/>
                <a:cs typeface="Times New Roman" panose="02020603050405020304" pitchFamily="18" charset="0"/>
              </a:rPr>
              <a:t>PREPARACIÓN DEL TERRENO Y DELIMITACIÓN DEL ENSAYO</a:t>
            </a:r>
            <a:endParaRPr lang="es-MX" dirty="0">
              <a:solidFill>
                <a:schemeClr val="accent2"/>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1412000" y="1623789"/>
            <a:ext cx="1163884" cy="369332"/>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Limpieza</a:t>
            </a:r>
            <a:endParaRPr lang="es-MX"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8419190" y="1694168"/>
            <a:ext cx="2574466" cy="369332"/>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Riego y delimitación</a:t>
            </a:r>
            <a:endParaRPr lang="es-MX"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053347" y="1623789"/>
            <a:ext cx="1167335" cy="369332"/>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Medición</a:t>
            </a:r>
            <a:endParaRPr lang="es-MX" dirty="0">
              <a:latin typeface="Times New Roman" panose="02020603050405020304" pitchFamily="18" charset="0"/>
              <a:cs typeface="Times New Roman" panose="02020603050405020304" pitchFamily="18" charset="0"/>
            </a:endParaRPr>
          </a:p>
        </p:txBody>
      </p:sp>
      <p:sp>
        <p:nvSpPr>
          <p:cNvPr id="12" name="Flecha derecha 11"/>
          <p:cNvSpPr/>
          <p:nvPr/>
        </p:nvSpPr>
        <p:spPr>
          <a:xfrm>
            <a:off x="8282213" y="3746338"/>
            <a:ext cx="811369" cy="553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14 Imagen" descr="C:\Users\Usuario\Desktop\Fotos Tesis\Varios 1\DSC01608.JPG"/>
          <p:cNvPicPr/>
          <p:nvPr/>
        </p:nvPicPr>
        <p:blipFill rotWithShape="1">
          <a:blip r:embed="rId2" cstate="print">
            <a:extLst>
              <a:ext uri="{28A0092B-C50C-407E-A947-70E740481C1C}">
                <a14:useLocalDpi xmlns:a14="http://schemas.microsoft.com/office/drawing/2010/main" val="0"/>
              </a:ext>
            </a:extLst>
          </a:blip>
          <a:srcRect l="18944" r="21952"/>
          <a:stretch/>
        </p:blipFill>
        <p:spPr bwMode="auto">
          <a:xfrm>
            <a:off x="569203" y="2189816"/>
            <a:ext cx="2849478" cy="3666833"/>
          </a:xfrm>
          <a:prstGeom prst="rect">
            <a:avLst/>
          </a:prstGeom>
          <a:noFill/>
          <a:ln>
            <a:noFill/>
          </a:ln>
          <a:extLst>
            <a:ext uri="{53640926-AAD7-44D8-BBD7-CCE9431645EC}">
              <a14:shadowObscured xmlns:a14="http://schemas.microsoft.com/office/drawing/2010/main"/>
            </a:ext>
          </a:extLst>
        </p:spPr>
      </p:pic>
      <p:pic>
        <p:nvPicPr>
          <p:cNvPr id="16" name="15 Imagen" descr="C:\Users\Usuario\Desktop\Fotos Tesis\Varios 1\DSC01567.JPG"/>
          <p:cNvPicPr/>
          <p:nvPr/>
        </p:nvPicPr>
        <p:blipFill rotWithShape="1">
          <a:blip r:embed="rId3" cstate="print">
            <a:extLst>
              <a:ext uri="{28A0092B-C50C-407E-A947-70E740481C1C}">
                <a14:useLocalDpi xmlns:a14="http://schemas.microsoft.com/office/drawing/2010/main" val="0"/>
              </a:ext>
            </a:extLst>
          </a:blip>
          <a:srcRect l="15712" t="-2564" r="20475" b="2992"/>
          <a:stretch/>
        </p:blipFill>
        <p:spPr bwMode="auto">
          <a:xfrm>
            <a:off x="4203529" y="2255586"/>
            <a:ext cx="2866972" cy="3601063"/>
          </a:xfrm>
          <a:prstGeom prst="rect">
            <a:avLst/>
          </a:prstGeom>
          <a:noFill/>
          <a:ln>
            <a:noFill/>
          </a:ln>
          <a:extLst>
            <a:ext uri="{53640926-AAD7-44D8-BBD7-CCE9431645EC}">
              <a14:shadowObscured xmlns:a14="http://schemas.microsoft.com/office/drawing/2010/main"/>
            </a:ext>
          </a:extLst>
        </p:spPr>
      </p:pic>
      <p:pic>
        <p:nvPicPr>
          <p:cNvPr id="23554" name="Picture 2" descr="C:\Users\Usuario\Desktop\Fotos Tesis\Varios 1\DSC016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2492" y="2680668"/>
            <a:ext cx="3667863" cy="275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136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4767579" y="1668771"/>
            <a:ext cx="2601533" cy="1429555"/>
          </a:xfrm>
          <a:prstGeom prst="ellipse">
            <a:avLst/>
          </a:prstGeom>
          <a:solidFill>
            <a:srgbClr val="0070C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chemeClr val="tx1"/>
                </a:solidFill>
                <a:latin typeface="Times New Roman" panose="02020603050405020304" pitchFamily="18" charset="0"/>
                <a:cs typeface="Times New Roman" panose="02020603050405020304" pitchFamily="18" charset="0"/>
              </a:rPr>
              <a:t>En base al cálculo de fertilizantes</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100" name="Proceso alternativo 99"/>
          <p:cNvSpPr/>
          <p:nvPr/>
        </p:nvSpPr>
        <p:spPr>
          <a:xfrm>
            <a:off x="2900145" y="0"/>
            <a:ext cx="5769735" cy="10431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dirty="0" smtClean="0">
                <a:solidFill>
                  <a:schemeClr val="tx1"/>
                </a:solidFill>
                <a:latin typeface="Times New Roman" panose="02020603050405020304" pitchFamily="18" charset="0"/>
                <a:cs typeface="Times New Roman" panose="02020603050405020304" pitchFamily="18" charset="0"/>
              </a:rPr>
              <a:t>Fertilización Química</a:t>
            </a:r>
            <a:endParaRPr lang="es-MX" sz="440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3363436075"/>
              </p:ext>
            </p:extLst>
          </p:nvPr>
        </p:nvGraphicFramePr>
        <p:xfrm>
          <a:off x="596422" y="2207238"/>
          <a:ext cx="3507940" cy="1204024"/>
        </p:xfrm>
        <a:graphic>
          <a:graphicData uri="http://schemas.openxmlformats.org/drawingml/2006/table">
            <a:tbl>
              <a:tblPr>
                <a:tableStyleId>{5C22544A-7EE6-4342-B048-85BDC9FD1C3A}</a:tableStyleId>
              </a:tblPr>
              <a:tblGrid>
                <a:gridCol w="876985"/>
                <a:gridCol w="876985"/>
                <a:gridCol w="876985"/>
                <a:gridCol w="876985"/>
              </a:tblGrid>
              <a:tr h="286672">
                <a:tc>
                  <a:txBody>
                    <a:bodyPr/>
                    <a:lstStyle/>
                    <a:p>
                      <a:pPr algn="l" fontAlgn="b"/>
                      <a:r>
                        <a:rPr lang="es-CO" sz="1100" b="1" u="none" strike="noStrike" dirty="0">
                          <a:solidFill>
                            <a:schemeClr val="tx1"/>
                          </a:solidFill>
                          <a:effectLst/>
                        </a:rPr>
                        <a:t> </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CO" sz="1100" b="1" u="none" strike="noStrike" dirty="0">
                          <a:solidFill>
                            <a:schemeClr val="tx1"/>
                          </a:solidFill>
                          <a:effectLst/>
                        </a:rPr>
                        <a:t>N</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CO" sz="1100" b="1" u="none" strike="noStrike" dirty="0">
                          <a:solidFill>
                            <a:schemeClr val="tx1"/>
                          </a:solidFill>
                          <a:effectLst/>
                        </a:rPr>
                        <a:t>P2O5</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EC" sz="1200" b="1" u="none" strike="noStrike" dirty="0">
                          <a:solidFill>
                            <a:schemeClr val="tx1"/>
                          </a:solidFill>
                          <a:effectLst/>
                        </a:rPr>
                        <a:t>K</a:t>
                      </a:r>
                      <a:r>
                        <a:rPr lang="es-EC" sz="1200" b="1" u="none" strike="noStrike" baseline="-25000" dirty="0">
                          <a:solidFill>
                            <a:schemeClr val="tx1"/>
                          </a:solidFill>
                          <a:effectLst/>
                        </a:rPr>
                        <a:t>2</a:t>
                      </a:r>
                      <a:r>
                        <a:rPr lang="es-EC" sz="1200" b="1" u="none" strike="noStrike" dirty="0">
                          <a:solidFill>
                            <a:schemeClr val="tx1"/>
                          </a:solidFill>
                          <a:effectLst/>
                        </a:rPr>
                        <a:t>O</a:t>
                      </a:r>
                      <a:endParaRPr lang="es-EC" sz="12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9338">
                <a:tc>
                  <a:txBody>
                    <a:bodyPr/>
                    <a:lstStyle/>
                    <a:p>
                      <a:pPr algn="l" fontAlgn="b"/>
                      <a:r>
                        <a:rPr lang="es-CO" sz="1100" u="none" strike="noStrike">
                          <a:solidFill>
                            <a:schemeClr val="tx1"/>
                          </a:solidFill>
                          <a:effectLst/>
                        </a:rPr>
                        <a:t>Bajo </a:t>
                      </a:r>
                      <a:endParaRPr lang="es-CO" sz="1100" b="0" i="0" u="none" strike="noStrike">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s-CO" sz="1100" u="none" strike="noStrike" dirty="0">
                          <a:solidFill>
                            <a:schemeClr val="tx1"/>
                          </a:solidFill>
                          <a:effectLst/>
                        </a:rPr>
                        <a:t>80-100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s-CO" sz="1100" u="none" strike="noStrike" dirty="0">
                          <a:solidFill>
                            <a:schemeClr val="tx1"/>
                          </a:solidFill>
                          <a:effectLst/>
                        </a:rPr>
                        <a:t>60-90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s-CO" sz="1100" u="none" strike="noStrike">
                          <a:solidFill>
                            <a:schemeClr val="tx1"/>
                          </a:solidFill>
                          <a:effectLst/>
                        </a:rPr>
                        <a:t>40-60</a:t>
                      </a:r>
                      <a:endParaRPr lang="es-CO" sz="1100" b="0" i="0" u="none" strike="noStrike">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r>
              <a:tr h="229338">
                <a:tc>
                  <a:txBody>
                    <a:bodyPr/>
                    <a:lstStyle/>
                    <a:p>
                      <a:pPr algn="l" fontAlgn="b"/>
                      <a:r>
                        <a:rPr lang="es-CO" sz="1100" u="none" strike="noStrike">
                          <a:solidFill>
                            <a:schemeClr val="tx1"/>
                          </a:solidFill>
                          <a:effectLst/>
                        </a:rPr>
                        <a:t>Medio</a:t>
                      </a:r>
                      <a:endParaRPr lang="es-CO" sz="1100" b="0" i="0" u="none" strike="noStrike">
                        <a:solidFill>
                          <a:schemeClr val="tx1"/>
                        </a:solidFill>
                        <a:effectLst/>
                        <a:latin typeface="Times New Roman"/>
                      </a:endParaRPr>
                    </a:p>
                  </a:txBody>
                  <a:tcPr marL="9525" marR="9525" marT="9525" marB="0" anchor="b"/>
                </a:tc>
                <a:tc>
                  <a:txBody>
                    <a:bodyPr/>
                    <a:lstStyle/>
                    <a:p>
                      <a:pPr algn="l" fontAlgn="b"/>
                      <a:r>
                        <a:rPr lang="es-CO" sz="1100" u="none" strike="noStrike">
                          <a:solidFill>
                            <a:schemeClr val="tx1"/>
                          </a:solidFill>
                          <a:effectLst/>
                        </a:rPr>
                        <a:t>60-80</a:t>
                      </a:r>
                      <a:endParaRPr lang="es-CO" sz="1100" b="0" i="0" u="none" strike="noStrike">
                        <a:solidFill>
                          <a:schemeClr val="tx1"/>
                        </a:solidFill>
                        <a:effectLst/>
                        <a:latin typeface="Times New Roman"/>
                      </a:endParaRPr>
                    </a:p>
                  </a:txBody>
                  <a:tcPr marL="9525" marR="9525" marT="9525" marB="0" anchor="b"/>
                </a:tc>
                <a:tc>
                  <a:txBody>
                    <a:bodyPr/>
                    <a:lstStyle/>
                    <a:p>
                      <a:pPr algn="l" fontAlgn="b"/>
                      <a:r>
                        <a:rPr lang="es-CO" sz="1100" u="none" strike="noStrike">
                          <a:solidFill>
                            <a:schemeClr val="tx1"/>
                          </a:solidFill>
                          <a:effectLst/>
                        </a:rPr>
                        <a:t>40-60</a:t>
                      </a:r>
                      <a:endParaRPr lang="es-CO" sz="1100" b="0" i="0" u="none" strike="noStrike">
                        <a:solidFill>
                          <a:schemeClr val="tx1"/>
                        </a:solidFill>
                        <a:effectLst/>
                        <a:latin typeface="Times New Roman"/>
                      </a:endParaRPr>
                    </a:p>
                  </a:txBody>
                  <a:tcPr marL="9525" marR="9525" marT="9525" marB="0" anchor="b"/>
                </a:tc>
                <a:tc>
                  <a:txBody>
                    <a:bodyPr/>
                    <a:lstStyle/>
                    <a:p>
                      <a:pPr algn="l" fontAlgn="b"/>
                      <a:r>
                        <a:rPr lang="es-CO" sz="1100" u="none" strike="noStrike">
                          <a:solidFill>
                            <a:schemeClr val="tx1"/>
                          </a:solidFill>
                          <a:effectLst/>
                        </a:rPr>
                        <a:t>30-40</a:t>
                      </a:r>
                      <a:endParaRPr lang="es-CO" sz="1100" b="0" i="0" u="none" strike="noStrike">
                        <a:solidFill>
                          <a:schemeClr val="tx1"/>
                        </a:solidFill>
                        <a:effectLst/>
                        <a:latin typeface="Times New Roman"/>
                      </a:endParaRPr>
                    </a:p>
                  </a:txBody>
                  <a:tcPr marL="9525" marR="9525" marT="9525" marB="0" anchor="b"/>
                </a:tc>
              </a:tr>
              <a:tr h="229338">
                <a:tc>
                  <a:txBody>
                    <a:bodyPr/>
                    <a:lstStyle/>
                    <a:p>
                      <a:pPr algn="l" fontAlgn="b"/>
                      <a:r>
                        <a:rPr lang="es-CO" sz="1100" u="none" strike="noStrike">
                          <a:solidFill>
                            <a:schemeClr val="tx1"/>
                          </a:solidFill>
                          <a:effectLst/>
                        </a:rPr>
                        <a:t>Alto</a:t>
                      </a:r>
                      <a:endParaRPr lang="es-CO" sz="1100" b="0" i="0" u="none" strike="noStrike">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s-CO" sz="1100" u="none" strike="noStrike">
                          <a:solidFill>
                            <a:schemeClr val="tx1"/>
                          </a:solidFill>
                          <a:effectLst/>
                        </a:rPr>
                        <a:t>20-60</a:t>
                      </a:r>
                      <a:endParaRPr lang="es-CO" sz="1100" b="0" i="0" u="none" strike="noStrike">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s-CO" sz="1100" u="none" strike="noStrike">
                          <a:solidFill>
                            <a:schemeClr val="tx1"/>
                          </a:solidFill>
                          <a:effectLst/>
                        </a:rPr>
                        <a:t>0-40</a:t>
                      </a:r>
                      <a:endParaRPr lang="es-CO" sz="1100" b="0" i="0" u="none" strike="noStrike">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s-CO" sz="1100" u="none" strike="noStrike" dirty="0">
                          <a:solidFill>
                            <a:schemeClr val="tx1"/>
                          </a:solidFill>
                          <a:effectLst/>
                        </a:rPr>
                        <a:t>20-30</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r>
              <a:tr h="229338">
                <a:tc gridSpan="2">
                  <a:txBody>
                    <a:bodyPr/>
                    <a:lstStyle/>
                    <a:p>
                      <a:pPr algn="l" fontAlgn="b"/>
                      <a:r>
                        <a:rPr lang="es-CO" sz="1100" u="none" strike="noStrike" dirty="0">
                          <a:solidFill>
                            <a:schemeClr val="tx1"/>
                          </a:solidFill>
                          <a:effectLst/>
                        </a:rPr>
                        <a:t>Fuente: INIAP (2010)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hMerge="1">
                  <a:txBody>
                    <a:bodyPr/>
                    <a:lstStyle/>
                    <a:p>
                      <a:endParaRPr lang="es-CO"/>
                    </a:p>
                  </a:txBody>
                  <a:tcPr/>
                </a:tc>
                <a:tc>
                  <a:txBody>
                    <a:bodyPr/>
                    <a:lstStyle/>
                    <a:p>
                      <a:pPr algn="l" fontAlgn="b"/>
                      <a:endParaRPr lang="es-CO" sz="1100" b="0" i="0" u="none" strike="noStrike">
                        <a:solidFill>
                          <a:schemeClr val="tx1"/>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s-CO" sz="1100" b="0" i="0" u="none" strike="noStrike" dirty="0">
                        <a:solidFill>
                          <a:schemeClr val="tx1"/>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graphicFrame>
        <p:nvGraphicFramePr>
          <p:cNvPr id="58" name="57 Tabla"/>
          <p:cNvGraphicFramePr>
            <a:graphicFrameLocks noGrp="1"/>
          </p:cNvGraphicFramePr>
          <p:nvPr>
            <p:extLst>
              <p:ext uri="{D42A27DB-BD31-4B8C-83A1-F6EECF244321}">
                <p14:modId xmlns:p14="http://schemas.microsoft.com/office/powerpoint/2010/main" val="1706845152"/>
              </p:ext>
            </p:extLst>
          </p:nvPr>
        </p:nvGraphicFramePr>
        <p:xfrm>
          <a:off x="3686355" y="3652490"/>
          <a:ext cx="3836706" cy="1114825"/>
        </p:xfrm>
        <a:graphic>
          <a:graphicData uri="http://schemas.openxmlformats.org/drawingml/2006/table">
            <a:tbl>
              <a:tblPr firstRow="1" firstCol="1" bandRow="1">
                <a:tableStyleId>{5C22544A-7EE6-4342-B048-85BDC9FD1C3A}</a:tableStyleId>
              </a:tblPr>
              <a:tblGrid>
                <a:gridCol w="639451"/>
                <a:gridCol w="639451"/>
                <a:gridCol w="639451"/>
                <a:gridCol w="639451"/>
                <a:gridCol w="639451"/>
                <a:gridCol w="639451"/>
              </a:tblGrid>
              <a:tr h="222965">
                <a:tc gridSpan="6">
                  <a:txBody>
                    <a:bodyPr/>
                    <a:lstStyle/>
                    <a:p>
                      <a:pPr algn="ctr">
                        <a:lnSpc>
                          <a:spcPct val="107000"/>
                        </a:lnSpc>
                        <a:spcAft>
                          <a:spcPts val="0"/>
                        </a:spcAft>
                      </a:pPr>
                      <a:r>
                        <a:rPr lang="es-CO" sz="1200" dirty="0">
                          <a:solidFill>
                            <a:schemeClr val="tx1"/>
                          </a:solidFill>
                          <a:effectLst/>
                        </a:rPr>
                        <a:t>100 % DOSIS (g/6m</a:t>
                      </a:r>
                      <a:r>
                        <a:rPr lang="es-CO" sz="1200" baseline="30000" dirty="0">
                          <a:solidFill>
                            <a:schemeClr val="tx1"/>
                          </a:solidFill>
                          <a:effectLst/>
                        </a:rPr>
                        <a:t>2</a:t>
                      </a:r>
                      <a:r>
                        <a:rPr lang="es-CO" sz="1200" dirty="0">
                          <a:solidFill>
                            <a:schemeClr val="tx1"/>
                          </a:solidFill>
                          <a:effectLst/>
                        </a:rPr>
                        <a:t>)</a:t>
                      </a:r>
                      <a:endParaRPr lang="es-CO" sz="1100" dirty="0">
                        <a:solidFill>
                          <a:schemeClr val="tx1"/>
                        </a:solidFill>
                        <a:effectLst/>
                        <a:latin typeface="Calibri"/>
                        <a:ea typeface="Calibri"/>
                        <a:cs typeface="Times New Roman"/>
                      </a:endParaRPr>
                    </a:p>
                  </a:txBody>
                  <a:tcPr marL="44450" marR="44450" marT="0"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22965">
                <a:tc>
                  <a:txBody>
                    <a:bodyPr/>
                    <a:lstStyle/>
                    <a:p>
                      <a:pPr>
                        <a:lnSpc>
                          <a:spcPct val="115000"/>
                        </a:lnSpc>
                      </a:pPr>
                      <a:endParaRPr lang="es-CO" sz="1100">
                        <a:solidFill>
                          <a:schemeClr val="tx1"/>
                        </a:solidFill>
                        <a:effectLst/>
                        <a:latin typeface="Calibri"/>
                      </a:endParaRPr>
                    </a:p>
                  </a:txBody>
                  <a:tcPr marL="44450" marR="44450" marT="0" marB="0" anchor="b"/>
                </a:tc>
                <a:tc>
                  <a:txBody>
                    <a:bodyPr/>
                    <a:lstStyle/>
                    <a:p>
                      <a:pPr>
                        <a:lnSpc>
                          <a:spcPct val="115000"/>
                        </a:lnSpc>
                      </a:pPr>
                      <a:endParaRPr lang="es-CO" sz="1100" dirty="0">
                        <a:solidFill>
                          <a:schemeClr val="tx1"/>
                        </a:solidFill>
                        <a:effectLst/>
                        <a:latin typeface="Calibri"/>
                      </a:endParaRPr>
                    </a:p>
                  </a:txBody>
                  <a:tcPr marL="44450" marR="44450" marT="0" marB="0" anchor="b"/>
                </a:tc>
                <a:tc>
                  <a:txBody>
                    <a:bodyPr/>
                    <a:lstStyle/>
                    <a:p>
                      <a:pPr algn="ctr">
                        <a:lnSpc>
                          <a:spcPct val="107000"/>
                        </a:lnSpc>
                        <a:spcAft>
                          <a:spcPts val="0"/>
                        </a:spcAft>
                      </a:pPr>
                      <a:r>
                        <a:rPr lang="es-CO" sz="1200" b="1" dirty="0">
                          <a:solidFill>
                            <a:schemeClr val="tx1"/>
                          </a:solidFill>
                          <a:effectLst/>
                        </a:rPr>
                        <a:t>Z00</a:t>
                      </a:r>
                      <a:endParaRPr lang="es-CO" sz="1100" b="1"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b="1" dirty="0">
                          <a:solidFill>
                            <a:schemeClr val="tx1"/>
                          </a:solidFill>
                          <a:effectLst/>
                        </a:rPr>
                        <a:t>Z22</a:t>
                      </a:r>
                      <a:endParaRPr lang="es-CO" sz="1100" b="1"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b="1" dirty="0">
                          <a:solidFill>
                            <a:schemeClr val="tx1"/>
                          </a:solidFill>
                          <a:effectLst/>
                        </a:rPr>
                        <a:t>Z30</a:t>
                      </a:r>
                      <a:endParaRPr lang="es-CO" sz="1100" b="1"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a:solidFill>
                            <a:schemeClr val="tx1"/>
                          </a:solidFill>
                          <a:effectLst/>
                        </a:rPr>
                        <a:t>Total</a:t>
                      </a:r>
                      <a:endParaRPr lang="es-CO" sz="1100" dirty="0">
                        <a:solidFill>
                          <a:schemeClr val="tx1"/>
                        </a:solidFill>
                        <a:effectLst/>
                        <a:latin typeface="Calibri"/>
                        <a:ea typeface="Calibri"/>
                        <a:cs typeface="Times New Roman"/>
                      </a:endParaRPr>
                    </a:p>
                  </a:txBody>
                  <a:tcPr marL="44450" marR="44450" marT="0" marB="0" anchor="b"/>
                </a:tc>
              </a:tr>
              <a:tr h="222965">
                <a:tc rowSpan="3">
                  <a:txBody>
                    <a:bodyPr/>
                    <a:lstStyle/>
                    <a:p>
                      <a:pPr algn="ctr">
                        <a:lnSpc>
                          <a:spcPct val="107000"/>
                        </a:lnSpc>
                        <a:spcAft>
                          <a:spcPts val="0"/>
                        </a:spcAft>
                      </a:pPr>
                      <a:r>
                        <a:rPr lang="es-CO" sz="1200">
                          <a:solidFill>
                            <a:schemeClr val="tx1"/>
                          </a:solidFill>
                          <a:effectLst/>
                        </a:rPr>
                        <a:t>N</a:t>
                      </a:r>
                      <a:br>
                        <a:rPr lang="es-CO" sz="1200">
                          <a:solidFill>
                            <a:schemeClr val="tx1"/>
                          </a:solidFill>
                          <a:effectLst/>
                        </a:rPr>
                      </a:br>
                      <a:r>
                        <a:rPr lang="es-CO" sz="1200">
                          <a:solidFill>
                            <a:schemeClr val="tx1"/>
                          </a:solidFill>
                          <a:effectLst/>
                        </a:rPr>
                        <a:t>(46%)</a:t>
                      </a:r>
                      <a:endParaRPr lang="es-CO" sz="1100">
                        <a:solidFill>
                          <a:schemeClr val="tx1"/>
                        </a:solidFill>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CO" sz="1200">
                          <a:solidFill>
                            <a:schemeClr val="tx1"/>
                          </a:solidFill>
                          <a:effectLst/>
                        </a:rPr>
                        <a:t>F1</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118</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118</a:t>
                      </a:r>
                      <a:endParaRPr lang="es-CO" sz="1100" dirty="0">
                        <a:solidFill>
                          <a:schemeClr val="tx1"/>
                        </a:solidFill>
                        <a:effectLst/>
                        <a:latin typeface="Calibri"/>
                        <a:ea typeface="Calibri"/>
                        <a:cs typeface="Times New Roman"/>
                      </a:endParaRPr>
                    </a:p>
                  </a:txBody>
                  <a:tcPr marL="44450" marR="44450" marT="0" marB="0" anchor="b"/>
                </a:tc>
              </a:tr>
              <a:tr h="222965">
                <a:tc vMerge="1">
                  <a:txBody>
                    <a:bodyPr/>
                    <a:lstStyle/>
                    <a:p>
                      <a:endParaRPr lang="es-CO"/>
                    </a:p>
                  </a:txBody>
                  <a:tcPr/>
                </a:tc>
                <a:tc>
                  <a:txBody>
                    <a:bodyPr/>
                    <a:lstStyle/>
                    <a:p>
                      <a:pPr algn="ctr">
                        <a:lnSpc>
                          <a:spcPct val="107000"/>
                        </a:lnSpc>
                        <a:spcAft>
                          <a:spcPts val="0"/>
                        </a:spcAft>
                      </a:pPr>
                      <a:r>
                        <a:rPr lang="es-CO" sz="1200">
                          <a:solidFill>
                            <a:schemeClr val="tx1"/>
                          </a:solidFill>
                          <a:effectLst/>
                        </a:rPr>
                        <a:t>F2</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59</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59</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smtClean="0">
                          <a:solidFill>
                            <a:schemeClr val="tx1"/>
                          </a:solidFill>
                          <a:effectLst/>
                        </a:rPr>
                        <a:t>118</a:t>
                      </a:r>
                      <a:endParaRPr lang="es-CO" sz="1100" dirty="0">
                        <a:solidFill>
                          <a:schemeClr val="tx1"/>
                        </a:solidFill>
                        <a:effectLst/>
                        <a:latin typeface="Calibri"/>
                        <a:ea typeface="Calibri"/>
                        <a:cs typeface="Times New Roman"/>
                      </a:endParaRPr>
                    </a:p>
                  </a:txBody>
                  <a:tcPr marL="44450" marR="44450" marT="0" marB="0" anchor="b"/>
                </a:tc>
              </a:tr>
              <a:tr h="222965">
                <a:tc vMerge="1">
                  <a:txBody>
                    <a:bodyPr/>
                    <a:lstStyle/>
                    <a:p>
                      <a:endParaRPr lang="es-CO"/>
                    </a:p>
                  </a:txBody>
                  <a:tcPr/>
                </a:tc>
                <a:tc>
                  <a:txBody>
                    <a:bodyPr/>
                    <a:lstStyle/>
                    <a:p>
                      <a:pPr algn="ctr">
                        <a:lnSpc>
                          <a:spcPct val="107000"/>
                        </a:lnSpc>
                        <a:spcAft>
                          <a:spcPts val="0"/>
                        </a:spcAft>
                      </a:pPr>
                      <a:r>
                        <a:rPr lang="es-CO" sz="1200">
                          <a:solidFill>
                            <a:schemeClr val="tx1"/>
                          </a:solidFill>
                          <a:effectLst/>
                        </a:rPr>
                        <a:t>F3</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24</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59</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35</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dirty="0" smtClean="0">
                          <a:solidFill>
                            <a:schemeClr val="tx1"/>
                          </a:solidFill>
                          <a:effectLst/>
                        </a:rPr>
                        <a:t>118</a:t>
                      </a:r>
                      <a:endParaRPr lang="es-CO" sz="1100" dirty="0">
                        <a:solidFill>
                          <a:schemeClr val="tx1"/>
                        </a:solidFill>
                        <a:effectLst/>
                        <a:latin typeface="Calibri"/>
                        <a:ea typeface="Calibri"/>
                        <a:cs typeface="Times New Roman"/>
                      </a:endParaRPr>
                    </a:p>
                  </a:txBody>
                  <a:tcPr marL="44450" marR="44450" marT="0" marB="0" anchor="b"/>
                </a:tc>
              </a:tr>
            </a:tbl>
          </a:graphicData>
        </a:graphic>
      </p:graphicFrame>
      <p:graphicFrame>
        <p:nvGraphicFramePr>
          <p:cNvPr id="61" name="60 Tabla"/>
          <p:cNvGraphicFramePr>
            <a:graphicFrameLocks noGrp="1"/>
          </p:cNvGraphicFramePr>
          <p:nvPr>
            <p:extLst>
              <p:ext uri="{D42A27DB-BD31-4B8C-83A1-F6EECF244321}">
                <p14:modId xmlns:p14="http://schemas.microsoft.com/office/powerpoint/2010/main" val="48536212"/>
              </p:ext>
            </p:extLst>
          </p:nvPr>
        </p:nvGraphicFramePr>
        <p:xfrm>
          <a:off x="3721992" y="5084325"/>
          <a:ext cx="3812148" cy="1110265"/>
        </p:xfrm>
        <a:graphic>
          <a:graphicData uri="http://schemas.openxmlformats.org/drawingml/2006/table">
            <a:tbl>
              <a:tblPr firstRow="1" firstCol="1" bandRow="1">
                <a:tableStyleId>{5C22544A-7EE6-4342-B048-85BDC9FD1C3A}</a:tableStyleId>
              </a:tblPr>
              <a:tblGrid>
                <a:gridCol w="635358"/>
                <a:gridCol w="635358"/>
                <a:gridCol w="635358"/>
                <a:gridCol w="635358"/>
                <a:gridCol w="635358"/>
                <a:gridCol w="635358"/>
              </a:tblGrid>
              <a:tr h="222053">
                <a:tc gridSpan="6">
                  <a:txBody>
                    <a:bodyPr/>
                    <a:lstStyle/>
                    <a:p>
                      <a:pPr algn="ctr">
                        <a:lnSpc>
                          <a:spcPct val="107000"/>
                        </a:lnSpc>
                        <a:spcAft>
                          <a:spcPts val="0"/>
                        </a:spcAft>
                      </a:pPr>
                      <a:r>
                        <a:rPr lang="es-CO" sz="1200" dirty="0">
                          <a:solidFill>
                            <a:schemeClr val="tx1"/>
                          </a:solidFill>
                          <a:effectLst/>
                        </a:rPr>
                        <a:t>80 % DOSIS (g/6m</a:t>
                      </a:r>
                      <a:r>
                        <a:rPr lang="es-CO" sz="1200" baseline="30000" dirty="0">
                          <a:solidFill>
                            <a:schemeClr val="tx1"/>
                          </a:solidFill>
                          <a:effectLst/>
                        </a:rPr>
                        <a:t>2</a:t>
                      </a:r>
                      <a:r>
                        <a:rPr lang="es-CO" sz="1200" dirty="0">
                          <a:solidFill>
                            <a:schemeClr val="tx1"/>
                          </a:solidFill>
                          <a:effectLst/>
                        </a:rPr>
                        <a:t>)</a:t>
                      </a:r>
                      <a:endParaRPr lang="es-CO" sz="1100" dirty="0">
                        <a:solidFill>
                          <a:schemeClr val="tx1"/>
                        </a:solidFill>
                        <a:effectLst/>
                        <a:latin typeface="Calibri"/>
                        <a:ea typeface="Calibri"/>
                        <a:cs typeface="Times New Roman"/>
                      </a:endParaRPr>
                    </a:p>
                  </a:txBody>
                  <a:tcPr marL="44450" marR="44450" marT="0"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22053">
                <a:tc>
                  <a:txBody>
                    <a:bodyPr/>
                    <a:lstStyle/>
                    <a:p>
                      <a:pPr>
                        <a:lnSpc>
                          <a:spcPct val="115000"/>
                        </a:lnSpc>
                      </a:pPr>
                      <a:endParaRPr lang="es-CO" sz="1100">
                        <a:solidFill>
                          <a:schemeClr val="tx1"/>
                        </a:solidFill>
                        <a:effectLst/>
                        <a:latin typeface="Calibri"/>
                      </a:endParaRPr>
                    </a:p>
                  </a:txBody>
                  <a:tcPr marL="44450" marR="44450" marT="0" marB="0" anchor="b"/>
                </a:tc>
                <a:tc>
                  <a:txBody>
                    <a:bodyPr/>
                    <a:lstStyle/>
                    <a:p>
                      <a:pPr>
                        <a:lnSpc>
                          <a:spcPct val="115000"/>
                        </a:lnSpc>
                      </a:pPr>
                      <a:endParaRPr lang="es-CO" sz="1100">
                        <a:solidFill>
                          <a:schemeClr val="tx1"/>
                        </a:solidFill>
                        <a:effectLst/>
                        <a:latin typeface="Calibri"/>
                      </a:endParaRPr>
                    </a:p>
                  </a:txBody>
                  <a:tcPr marL="44450" marR="44450" marT="0" marB="0" anchor="b"/>
                </a:tc>
                <a:tc>
                  <a:txBody>
                    <a:bodyPr/>
                    <a:lstStyle/>
                    <a:p>
                      <a:pPr algn="ctr">
                        <a:lnSpc>
                          <a:spcPct val="107000"/>
                        </a:lnSpc>
                        <a:spcAft>
                          <a:spcPts val="0"/>
                        </a:spcAft>
                      </a:pPr>
                      <a:r>
                        <a:rPr lang="es-CO" sz="1200">
                          <a:solidFill>
                            <a:schemeClr val="tx1"/>
                          </a:solidFill>
                          <a:effectLst/>
                        </a:rPr>
                        <a:t>Z00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Z22</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Z30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CO" sz="1200">
                          <a:solidFill>
                            <a:schemeClr val="tx1"/>
                          </a:solidFill>
                          <a:effectLst/>
                        </a:rPr>
                        <a:t>Total</a:t>
                      </a:r>
                      <a:endParaRPr lang="es-CO" sz="1100">
                        <a:solidFill>
                          <a:schemeClr val="tx1"/>
                        </a:solidFill>
                        <a:effectLst/>
                        <a:latin typeface="Calibri"/>
                        <a:ea typeface="Calibri"/>
                        <a:cs typeface="Times New Roman"/>
                      </a:endParaRPr>
                    </a:p>
                  </a:txBody>
                  <a:tcPr marL="44450" marR="44450" marT="0" marB="0" anchor="b"/>
                </a:tc>
              </a:tr>
              <a:tr h="222053">
                <a:tc rowSpan="3">
                  <a:txBody>
                    <a:bodyPr/>
                    <a:lstStyle/>
                    <a:p>
                      <a:pPr algn="ctr">
                        <a:lnSpc>
                          <a:spcPct val="107000"/>
                        </a:lnSpc>
                        <a:spcAft>
                          <a:spcPts val="0"/>
                        </a:spcAft>
                      </a:pPr>
                      <a:r>
                        <a:rPr lang="es-CO" sz="1200">
                          <a:solidFill>
                            <a:schemeClr val="tx1"/>
                          </a:solidFill>
                          <a:effectLst/>
                        </a:rPr>
                        <a:t>N</a:t>
                      </a:r>
                      <a:br>
                        <a:rPr lang="es-CO" sz="1200">
                          <a:solidFill>
                            <a:schemeClr val="tx1"/>
                          </a:solidFill>
                          <a:effectLst/>
                        </a:rPr>
                      </a:br>
                      <a:r>
                        <a:rPr lang="es-CO" sz="1200">
                          <a:solidFill>
                            <a:schemeClr val="tx1"/>
                          </a:solidFill>
                          <a:effectLst/>
                        </a:rPr>
                        <a:t>(46%)</a:t>
                      </a:r>
                      <a:endParaRPr lang="es-CO" sz="1100">
                        <a:solidFill>
                          <a:schemeClr val="tx1"/>
                        </a:solidFill>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CO" sz="1200">
                          <a:solidFill>
                            <a:schemeClr val="tx1"/>
                          </a:solidFill>
                          <a:effectLst/>
                        </a:rPr>
                        <a:t>F1</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95</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a:solidFill>
                            <a:schemeClr val="tx1"/>
                          </a:solidFill>
                          <a:effectLst/>
                        </a:rPr>
                        <a:t>157</a:t>
                      </a:r>
                      <a:endParaRPr lang="es-CO" sz="1100">
                        <a:solidFill>
                          <a:schemeClr val="tx1"/>
                        </a:solidFill>
                        <a:effectLst/>
                        <a:latin typeface="Calibri"/>
                        <a:ea typeface="Calibri"/>
                        <a:cs typeface="Times New Roman"/>
                      </a:endParaRPr>
                    </a:p>
                  </a:txBody>
                  <a:tcPr marL="44450" marR="44450" marT="0" marB="0" anchor="b"/>
                </a:tc>
              </a:tr>
              <a:tr h="222053">
                <a:tc vMerge="1">
                  <a:txBody>
                    <a:bodyPr/>
                    <a:lstStyle/>
                    <a:p>
                      <a:endParaRPr lang="es-CO"/>
                    </a:p>
                  </a:txBody>
                  <a:tcPr/>
                </a:tc>
                <a:tc>
                  <a:txBody>
                    <a:bodyPr/>
                    <a:lstStyle/>
                    <a:p>
                      <a:pPr algn="ctr">
                        <a:lnSpc>
                          <a:spcPct val="107000"/>
                        </a:lnSpc>
                        <a:spcAft>
                          <a:spcPts val="0"/>
                        </a:spcAft>
                      </a:pPr>
                      <a:r>
                        <a:rPr lang="es-CO" sz="1200">
                          <a:solidFill>
                            <a:schemeClr val="tx1"/>
                          </a:solidFill>
                          <a:effectLst/>
                        </a:rPr>
                        <a:t>F2</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48</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48</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a:solidFill>
                            <a:schemeClr val="tx1"/>
                          </a:solidFill>
                          <a:effectLst/>
                        </a:rPr>
                        <a:t>0</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a:solidFill>
                            <a:schemeClr val="tx1"/>
                          </a:solidFill>
                          <a:effectLst/>
                        </a:rPr>
                        <a:t>157</a:t>
                      </a:r>
                      <a:endParaRPr lang="es-CO" sz="1100">
                        <a:solidFill>
                          <a:schemeClr val="tx1"/>
                        </a:solidFill>
                        <a:effectLst/>
                        <a:latin typeface="Calibri"/>
                        <a:ea typeface="Calibri"/>
                        <a:cs typeface="Times New Roman"/>
                      </a:endParaRPr>
                    </a:p>
                  </a:txBody>
                  <a:tcPr marL="44450" marR="44450" marT="0" marB="0" anchor="b"/>
                </a:tc>
              </a:tr>
              <a:tr h="222053">
                <a:tc vMerge="1">
                  <a:txBody>
                    <a:bodyPr/>
                    <a:lstStyle/>
                    <a:p>
                      <a:endParaRPr lang="es-CO"/>
                    </a:p>
                  </a:txBody>
                  <a:tcPr/>
                </a:tc>
                <a:tc>
                  <a:txBody>
                    <a:bodyPr/>
                    <a:lstStyle/>
                    <a:p>
                      <a:pPr algn="ctr">
                        <a:lnSpc>
                          <a:spcPct val="107000"/>
                        </a:lnSpc>
                        <a:spcAft>
                          <a:spcPts val="0"/>
                        </a:spcAft>
                      </a:pPr>
                      <a:r>
                        <a:rPr lang="es-CO" sz="1200">
                          <a:solidFill>
                            <a:schemeClr val="tx1"/>
                          </a:solidFill>
                          <a:effectLst/>
                        </a:rPr>
                        <a:t>F3</a:t>
                      </a:r>
                      <a:endParaRPr lang="es-CO" sz="110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19</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48</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smtClean="0">
                          <a:solidFill>
                            <a:schemeClr val="tx1"/>
                          </a:solidFill>
                          <a:effectLst/>
                        </a:rPr>
                        <a:t>28</a:t>
                      </a:r>
                      <a:endParaRPr lang="es-CO" sz="1100" dirty="0">
                        <a:solidFill>
                          <a:schemeClr val="tx1"/>
                        </a:solidFill>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EC" sz="1200" dirty="0">
                          <a:solidFill>
                            <a:schemeClr val="tx1"/>
                          </a:solidFill>
                          <a:effectLst/>
                        </a:rPr>
                        <a:t>157</a:t>
                      </a:r>
                      <a:endParaRPr lang="es-CO" sz="1100" dirty="0">
                        <a:solidFill>
                          <a:schemeClr val="tx1"/>
                        </a:solidFill>
                        <a:effectLst/>
                        <a:latin typeface="Calibri"/>
                        <a:ea typeface="Calibri"/>
                        <a:cs typeface="Times New Roman"/>
                      </a:endParaRPr>
                    </a:p>
                  </a:txBody>
                  <a:tcPr marL="44450" marR="44450" marT="0" marB="0" anchor="b"/>
                </a:tc>
              </a:tr>
            </a:tbl>
          </a:graphicData>
        </a:graphic>
      </p:graphicFrame>
      <p:sp>
        <p:nvSpPr>
          <p:cNvPr id="62" name="61 CuadroTexto"/>
          <p:cNvSpPr txBox="1"/>
          <p:nvPr/>
        </p:nvSpPr>
        <p:spPr>
          <a:xfrm>
            <a:off x="218939" y="1401114"/>
            <a:ext cx="4262907" cy="646331"/>
          </a:xfrm>
          <a:prstGeom prst="rect">
            <a:avLst/>
          </a:prstGeom>
          <a:noFill/>
        </p:spPr>
        <p:txBody>
          <a:bodyPr wrap="square" rtlCol="0">
            <a:spAutoFit/>
          </a:bodyPr>
          <a:lstStyle/>
          <a:p>
            <a:pPr algn="ctr"/>
            <a:r>
              <a:rPr lang="es-CO" dirty="0" smtClean="0"/>
              <a:t>Requerimiento nutricionales para el cultivo de cebada</a:t>
            </a:r>
            <a:endParaRPr lang="es-CO" dirty="0"/>
          </a:p>
        </p:txBody>
      </p:sp>
      <p:graphicFrame>
        <p:nvGraphicFramePr>
          <p:cNvPr id="63" name="62 Tabla"/>
          <p:cNvGraphicFramePr>
            <a:graphicFrameLocks noGrp="1"/>
          </p:cNvGraphicFramePr>
          <p:nvPr>
            <p:extLst>
              <p:ext uri="{D42A27DB-BD31-4B8C-83A1-F6EECF244321}">
                <p14:modId xmlns:p14="http://schemas.microsoft.com/office/powerpoint/2010/main" val="2543220427"/>
              </p:ext>
            </p:extLst>
          </p:nvPr>
        </p:nvGraphicFramePr>
        <p:xfrm>
          <a:off x="7916212" y="4177706"/>
          <a:ext cx="4048260" cy="1211016"/>
        </p:xfrm>
        <a:graphic>
          <a:graphicData uri="http://schemas.openxmlformats.org/drawingml/2006/table">
            <a:tbl>
              <a:tblPr>
                <a:tableStyleId>{5C22544A-7EE6-4342-B048-85BDC9FD1C3A}</a:tableStyleId>
              </a:tblPr>
              <a:tblGrid>
                <a:gridCol w="1012065"/>
                <a:gridCol w="1012065"/>
                <a:gridCol w="1012065"/>
                <a:gridCol w="1012065"/>
              </a:tblGrid>
              <a:tr h="723918">
                <a:tc>
                  <a:txBody>
                    <a:bodyPr/>
                    <a:lstStyle/>
                    <a:p>
                      <a:pPr algn="ctr" fontAlgn="b"/>
                      <a:r>
                        <a:rPr lang="es-CO" sz="1100" u="none" strike="noStrike" dirty="0">
                          <a:solidFill>
                            <a:schemeClr val="tx1"/>
                          </a:solidFill>
                          <a:effectLst/>
                        </a:rPr>
                        <a:t>Fosfato </a:t>
                      </a:r>
                      <a:r>
                        <a:rPr lang="es-CO" sz="1100" u="none" strike="noStrike" dirty="0" err="1" smtClean="0">
                          <a:solidFill>
                            <a:schemeClr val="tx1"/>
                          </a:solidFill>
                          <a:effectLst/>
                        </a:rPr>
                        <a:t>Monopotásico</a:t>
                      </a:r>
                      <a:endParaRPr lang="es-CO" sz="1100" b="0" i="0" u="none" strike="noStrike" dirty="0">
                        <a:solidFill>
                          <a:schemeClr val="tx1"/>
                        </a:solidFill>
                        <a:effectLst/>
                        <a:latin typeface="Calibri"/>
                      </a:endParaRPr>
                    </a:p>
                  </a:txBody>
                  <a:tcPr marL="9525" marR="9525" marT="9525" marB="0" anchor="ctr">
                    <a:solidFill>
                      <a:schemeClr val="accent4">
                        <a:lumMod val="60000"/>
                        <a:lumOff val="40000"/>
                      </a:schemeClr>
                    </a:solidFill>
                  </a:tcPr>
                </a:tc>
                <a:tc>
                  <a:txBody>
                    <a:bodyPr/>
                    <a:lstStyle/>
                    <a:p>
                      <a:pPr algn="ctr" fontAlgn="b"/>
                      <a:r>
                        <a:rPr lang="es-CO" sz="1100" u="none" strike="noStrike" dirty="0">
                          <a:solidFill>
                            <a:schemeClr val="tx1"/>
                          </a:solidFill>
                          <a:effectLst/>
                        </a:rPr>
                        <a:t>P2O5</a:t>
                      </a:r>
                      <a:endParaRPr lang="es-CO" sz="1100" b="0" i="0" u="none" strike="noStrike" dirty="0">
                        <a:solidFill>
                          <a:schemeClr val="tx1"/>
                        </a:solidFill>
                        <a:effectLst/>
                        <a:latin typeface="Times New Roman"/>
                      </a:endParaRPr>
                    </a:p>
                  </a:txBody>
                  <a:tcPr marL="9525" marR="9525" marT="9525" marB="0" anchor="ctr"/>
                </a:tc>
                <a:tc>
                  <a:txBody>
                    <a:bodyPr/>
                    <a:lstStyle/>
                    <a:p>
                      <a:pPr algn="ctr" fontAlgn="b"/>
                      <a:r>
                        <a:rPr lang="es-CO" sz="1100" u="none" strike="noStrike" dirty="0">
                          <a:solidFill>
                            <a:schemeClr val="tx1"/>
                          </a:solidFill>
                          <a:effectLst/>
                        </a:rPr>
                        <a:t>(0-52-34)</a:t>
                      </a:r>
                      <a:endParaRPr lang="es-CO" sz="1100" b="0" i="0" u="none" strike="noStrike" dirty="0">
                        <a:solidFill>
                          <a:schemeClr val="tx1"/>
                        </a:solidFill>
                        <a:effectLst/>
                        <a:latin typeface="Calibri"/>
                      </a:endParaRPr>
                    </a:p>
                  </a:txBody>
                  <a:tcPr marL="9525" marR="9525" marT="9525" marB="0" anchor="ctr"/>
                </a:tc>
                <a:tc>
                  <a:txBody>
                    <a:bodyPr/>
                    <a:lstStyle/>
                    <a:p>
                      <a:pPr algn="ctr" fontAlgn="b"/>
                      <a:r>
                        <a:rPr lang="es-CO" sz="1100" u="none" strike="noStrike">
                          <a:solidFill>
                            <a:schemeClr val="tx1"/>
                          </a:solidFill>
                          <a:effectLst/>
                        </a:rPr>
                        <a:t>46 g/6m2</a:t>
                      </a:r>
                      <a:endParaRPr lang="es-CO" sz="1100" b="0" i="0" u="none" strike="noStrike">
                        <a:solidFill>
                          <a:schemeClr val="tx1"/>
                        </a:solidFill>
                        <a:effectLst/>
                        <a:latin typeface="Calibri"/>
                      </a:endParaRPr>
                    </a:p>
                  </a:txBody>
                  <a:tcPr marL="9525" marR="9525" marT="9525" marB="0" anchor="ctr"/>
                </a:tc>
              </a:tr>
              <a:tr h="487098">
                <a:tc>
                  <a:txBody>
                    <a:bodyPr/>
                    <a:lstStyle/>
                    <a:p>
                      <a:pPr algn="ctr" fontAlgn="b"/>
                      <a:r>
                        <a:rPr lang="es-CO" sz="1100" u="none" strike="noStrike" dirty="0">
                          <a:solidFill>
                            <a:schemeClr val="tx1"/>
                          </a:solidFill>
                          <a:effectLst/>
                        </a:rPr>
                        <a:t>Sulfato de </a:t>
                      </a:r>
                      <a:r>
                        <a:rPr lang="es-CO" sz="1100" u="none" strike="noStrike" dirty="0" smtClean="0">
                          <a:solidFill>
                            <a:schemeClr val="tx1"/>
                          </a:solidFill>
                          <a:effectLst/>
                        </a:rPr>
                        <a:t>Potasio</a:t>
                      </a:r>
                      <a:endParaRPr lang="es-CO" sz="1100" b="0" i="0" u="none" strike="noStrike" dirty="0">
                        <a:solidFill>
                          <a:schemeClr val="tx1"/>
                        </a:solidFill>
                        <a:effectLst/>
                        <a:latin typeface="Calibri"/>
                      </a:endParaRPr>
                    </a:p>
                  </a:txBody>
                  <a:tcPr marL="9525" marR="9525" marT="9525" marB="0" anchor="ctr">
                    <a:solidFill>
                      <a:schemeClr val="accent4">
                        <a:lumMod val="60000"/>
                        <a:lumOff val="40000"/>
                      </a:schemeClr>
                    </a:solidFill>
                  </a:tcPr>
                </a:tc>
                <a:tc>
                  <a:txBody>
                    <a:bodyPr/>
                    <a:lstStyle/>
                    <a:p>
                      <a:pPr algn="ctr" fontAlgn="b"/>
                      <a:r>
                        <a:rPr lang="es-EC" sz="1200" u="none" strike="noStrike" dirty="0">
                          <a:solidFill>
                            <a:schemeClr val="tx1"/>
                          </a:solidFill>
                          <a:effectLst/>
                        </a:rPr>
                        <a:t>K</a:t>
                      </a:r>
                      <a:r>
                        <a:rPr lang="es-EC" sz="1200" u="none" strike="noStrike" baseline="-25000" dirty="0">
                          <a:solidFill>
                            <a:schemeClr val="tx1"/>
                          </a:solidFill>
                          <a:effectLst/>
                        </a:rPr>
                        <a:t>2</a:t>
                      </a:r>
                      <a:r>
                        <a:rPr lang="es-EC" sz="1200" u="none" strike="noStrike" dirty="0">
                          <a:solidFill>
                            <a:schemeClr val="tx1"/>
                          </a:solidFill>
                          <a:effectLst/>
                        </a:rPr>
                        <a:t>O</a:t>
                      </a:r>
                      <a:endParaRPr lang="es-EC" sz="1200" b="0" i="0" u="none" strike="noStrike" dirty="0">
                        <a:solidFill>
                          <a:schemeClr val="tx1"/>
                        </a:solidFill>
                        <a:effectLst/>
                        <a:latin typeface="Times New Roman"/>
                      </a:endParaRPr>
                    </a:p>
                  </a:txBody>
                  <a:tcPr marL="9525" marR="9525" marT="9525" marB="0" anchor="ctr"/>
                </a:tc>
                <a:tc>
                  <a:txBody>
                    <a:bodyPr/>
                    <a:lstStyle/>
                    <a:p>
                      <a:pPr algn="ctr" fontAlgn="b"/>
                      <a:r>
                        <a:rPr lang="es-CO" sz="1100" u="none" strike="noStrike">
                          <a:solidFill>
                            <a:schemeClr val="tx1"/>
                          </a:solidFill>
                          <a:effectLst/>
                        </a:rPr>
                        <a:t>(0-0-50-18)</a:t>
                      </a:r>
                      <a:endParaRPr lang="es-CO" sz="1100" b="0" i="0" u="none" strike="noStrike">
                        <a:solidFill>
                          <a:schemeClr val="tx1"/>
                        </a:solidFill>
                        <a:effectLst/>
                        <a:latin typeface="Calibri"/>
                      </a:endParaRPr>
                    </a:p>
                  </a:txBody>
                  <a:tcPr marL="9525" marR="9525" marT="9525" marB="0" anchor="ctr"/>
                </a:tc>
                <a:tc>
                  <a:txBody>
                    <a:bodyPr/>
                    <a:lstStyle/>
                    <a:p>
                      <a:pPr algn="ctr" fontAlgn="b"/>
                      <a:r>
                        <a:rPr lang="es-CO" sz="1100" u="none" strike="noStrike" dirty="0">
                          <a:solidFill>
                            <a:schemeClr val="tx1"/>
                          </a:solidFill>
                          <a:effectLst/>
                        </a:rPr>
                        <a:t>16,8 g/6m2</a:t>
                      </a:r>
                      <a:endParaRPr lang="es-CO" sz="1100" b="0" i="0" u="none" strike="noStrike" dirty="0">
                        <a:solidFill>
                          <a:schemeClr val="tx1"/>
                        </a:solidFill>
                        <a:effectLst/>
                        <a:latin typeface="Calibri"/>
                      </a:endParaRPr>
                    </a:p>
                  </a:txBody>
                  <a:tcPr marL="9525" marR="9525" marT="9525" marB="0" anchor="ct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77690411"/>
              </p:ext>
            </p:extLst>
          </p:nvPr>
        </p:nvGraphicFramePr>
        <p:xfrm>
          <a:off x="7886222" y="2113690"/>
          <a:ext cx="3507940" cy="1100291"/>
        </p:xfrm>
        <a:graphic>
          <a:graphicData uri="http://schemas.openxmlformats.org/drawingml/2006/table">
            <a:tbl>
              <a:tblPr>
                <a:tableStyleId>{5C22544A-7EE6-4342-B048-85BDC9FD1C3A}</a:tableStyleId>
              </a:tblPr>
              <a:tblGrid>
                <a:gridCol w="701588"/>
                <a:gridCol w="701588"/>
                <a:gridCol w="701588"/>
                <a:gridCol w="701588"/>
                <a:gridCol w="701588"/>
              </a:tblGrid>
              <a:tr h="296810">
                <a:tc gridSpan="5">
                  <a:txBody>
                    <a:bodyPr/>
                    <a:lstStyle/>
                    <a:p>
                      <a:pPr algn="ctr" fontAlgn="b"/>
                      <a:r>
                        <a:rPr lang="es-CO" sz="1100" b="1" i="0" u="none" strike="noStrike" dirty="0" smtClean="0">
                          <a:solidFill>
                            <a:schemeClr val="tx1"/>
                          </a:solidFill>
                          <a:effectLst/>
                          <a:latin typeface="Times New Roman"/>
                        </a:rPr>
                        <a:t>Requerimientos  de fertilización en base al análisis de suelo (Kg/ha)</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s-EC" sz="12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s-EC" sz="12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6810">
                <a:tc>
                  <a:txBody>
                    <a:bodyPr/>
                    <a:lstStyle/>
                    <a:p>
                      <a:pPr algn="ctr" fontAlgn="b"/>
                      <a:r>
                        <a:rPr lang="es-CO" sz="1100" b="1" u="none" strike="noStrike" dirty="0">
                          <a:solidFill>
                            <a:schemeClr val="tx1"/>
                          </a:solidFill>
                          <a:effectLst/>
                        </a:rPr>
                        <a:t> </a:t>
                      </a:r>
                      <a:r>
                        <a:rPr lang="es-CO" sz="1100" b="1" u="none" strike="noStrike" dirty="0" smtClean="0">
                          <a:solidFill>
                            <a:schemeClr val="tx1"/>
                          </a:solidFill>
                          <a:effectLst/>
                        </a:rPr>
                        <a:t>Dosis</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100" b="1" u="none" strike="noStrike" dirty="0">
                          <a:solidFill>
                            <a:schemeClr val="tx1"/>
                          </a:solidFill>
                          <a:effectLst/>
                        </a:rPr>
                        <a:t>N</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100" b="1" u="none" strike="noStrike" dirty="0">
                          <a:solidFill>
                            <a:schemeClr val="tx1"/>
                          </a:solidFill>
                          <a:effectLst/>
                        </a:rPr>
                        <a:t>P2O5</a:t>
                      </a:r>
                      <a:endParaRPr lang="es-CO" sz="11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200" b="1" u="none" strike="noStrike" dirty="0">
                          <a:solidFill>
                            <a:schemeClr val="tx1"/>
                          </a:solidFill>
                          <a:effectLst/>
                        </a:rPr>
                        <a:t>K</a:t>
                      </a:r>
                      <a:r>
                        <a:rPr lang="es-EC" sz="1200" b="1" u="none" strike="noStrike" baseline="-25000" dirty="0">
                          <a:solidFill>
                            <a:schemeClr val="tx1"/>
                          </a:solidFill>
                          <a:effectLst/>
                        </a:rPr>
                        <a:t>2</a:t>
                      </a:r>
                      <a:r>
                        <a:rPr lang="es-EC" sz="1200" b="1" u="none" strike="noStrike" dirty="0">
                          <a:solidFill>
                            <a:schemeClr val="tx1"/>
                          </a:solidFill>
                          <a:effectLst/>
                        </a:rPr>
                        <a:t>O</a:t>
                      </a:r>
                      <a:endParaRPr lang="es-EC" sz="12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200" b="1" i="0" u="none" strike="noStrike" dirty="0" smtClean="0">
                          <a:solidFill>
                            <a:schemeClr val="tx1"/>
                          </a:solidFill>
                          <a:effectLst/>
                          <a:latin typeface="Times New Roman"/>
                        </a:rPr>
                        <a:t>S</a:t>
                      </a:r>
                      <a:endParaRPr lang="es-EC" sz="1200" b="1"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9338">
                <a:tc>
                  <a:txBody>
                    <a:bodyPr/>
                    <a:lstStyle/>
                    <a:p>
                      <a:pPr algn="ctr" fontAlgn="b"/>
                      <a:r>
                        <a:rPr lang="es-CO" sz="1100" u="none" strike="noStrike" dirty="0" smtClean="0">
                          <a:solidFill>
                            <a:schemeClr val="tx1"/>
                          </a:solidFill>
                          <a:effectLst/>
                        </a:rPr>
                        <a:t>100%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s-CO" sz="1100" b="0" i="0" u="none" strike="noStrike" dirty="0" smtClean="0">
                          <a:solidFill>
                            <a:schemeClr val="tx1"/>
                          </a:solidFill>
                          <a:effectLst/>
                          <a:latin typeface="Times New Roman"/>
                        </a:rPr>
                        <a:t>90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s-CO" sz="1100" b="0" i="0" u="none" strike="noStrike" dirty="0" smtClean="0">
                          <a:solidFill>
                            <a:schemeClr val="tx1"/>
                          </a:solidFill>
                          <a:effectLst/>
                          <a:latin typeface="Times New Roman"/>
                        </a:rPr>
                        <a:t>40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s-CO" sz="1100" b="0" i="0" u="none" strike="noStrike" dirty="0" smtClean="0">
                          <a:solidFill>
                            <a:schemeClr val="tx1"/>
                          </a:solidFill>
                          <a:effectLst/>
                          <a:latin typeface="Times New Roman"/>
                        </a:rPr>
                        <a:t>40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s-CO" sz="1100" b="0" i="0" u="none" strike="noStrike" dirty="0" smtClean="0">
                          <a:solidFill>
                            <a:schemeClr val="tx1"/>
                          </a:solidFill>
                          <a:effectLst/>
                          <a:latin typeface="Times New Roman"/>
                        </a:rPr>
                        <a:t>20</a:t>
                      </a:r>
                      <a:endParaRPr lang="es-CO" sz="1100" b="0" i="0" u="none" strike="noStrike" dirty="0">
                        <a:solidFill>
                          <a:schemeClr val="tx1"/>
                        </a:solidFill>
                        <a:effectLst/>
                        <a:latin typeface="Times New Roman"/>
                      </a:endParaRPr>
                    </a:p>
                  </a:txBody>
                  <a:tcPr marL="9525" marR="9525" marT="9525" marB="0" anchor="b">
                    <a:lnT w="12700" cap="flat" cmpd="sng" algn="ctr">
                      <a:solidFill>
                        <a:schemeClr val="tx1"/>
                      </a:solidFill>
                      <a:prstDash val="solid"/>
                      <a:round/>
                      <a:headEnd type="none" w="med" len="med"/>
                      <a:tailEnd type="none" w="med" len="med"/>
                    </a:lnT>
                  </a:tcPr>
                </a:tc>
              </a:tr>
              <a:tr h="229338">
                <a:tc>
                  <a:txBody>
                    <a:bodyPr/>
                    <a:lstStyle/>
                    <a:p>
                      <a:pPr algn="ctr" fontAlgn="b"/>
                      <a:r>
                        <a:rPr lang="es-CO" sz="1100" u="none" strike="noStrike" dirty="0" smtClean="0">
                          <a:solidFill>
                            <a:schemeClr val="tx1"/>
                          </a:solidFill>
                          <a:effectLst/>
                        </a:rPr>
                        <a:t>80%</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s-CO" sz="1100" b="0" i="0" u="none" strike="noStrike" dirty="0" smtClean="0">
                          <a:solidFill>
                            <a:schemeClr val="tx1"/>
                          </a:solidFill>
                          <a:effectLst/>
                          <a:latin typeface="Times New Roman"/>
                        </a:rPr>
                        <a:t>72</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s-CO" sz="1100" b="0" i="0" u="none" strike="noStrike" dirty="0" smtClean="0">
                          <a:solidFill>
                            <a:schemeClr val="tx1"/>
                          </a:solidFill>
                          <a:effectLst/>
                          <a:latin typeface="Times New Roman"/>
                        </a:rPr>
                        <a:t>40</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s-CO" sz="1100" b="0" i="0" u="none" strike="noStrike" dirty="0" smtClean="0">
                          <a:solidFill>
                            <a:schemeClr val="tx1"/>
                          </a:solidFill>
                          <a:effectLst/>
                          <a:latin typeface="Times New Roman"/>
                        </a:rPr>
                        <a:t>40</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s-CO" sz="1100" b="0" i="0" u="none" strike="noStrike" dirty="0" smtClean="0">
                          <a:solidFill>
                            <a:schemeClr val="tx1"/>
                          </a:solidFill>
                          <a:effectLst/>
                          <a:latin typeface="Times New Roman"/>
                        </a:rPr>
                        <a:t>20</a:t>
                      </a:r>
                      <a:endParaRPr lang="es-CO" sz="1100" b="0" i="0" u="none" strike="noStrike" dirty="0">
                        <a:solidFill>
                          <a:schemeClr val="tx1"/>
                        </a:solidFill>
                        <a:effectLst/>
                        <a:latin typeface="Times New Roman"/>
                      </a:endParaRPr>
                    </a:p>
                  </a:txBody>
                  <a:tcPr marL="9525" marR="9525" marT="9525" marB="0" anchor="b">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50466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redondeado 15"/>
          <p:cNvSpPr/>
          <p:nvPr/>
        </p:nvSpPr>
        <p:spPr>
          <a:xfrm>
            <a:off x="4703819" y="109531"/>
            <a:ext cx="3422750" cy="768037"/>
          </a:xfrm>
          <a:prstGeom prst="roundRect">
            <a:avLst/>
          </a:prstGeom>
          <a:solidFill>
            <a:schemeClr val="accent4">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latin typeface="Times New Roman" panose="02020603050405020304" pitchFamily="18" charset="0"/>
                <a:cs typeface="Times New Roman" panose="02020603050405020304" pitchFamily="18" charset="0"/>
              </a:rPr>
              <a:t>Siembra, Riego y Fertilización</a:t>
            </a:r>
            <a:endParaRPr lang="es-MX" sz="2400" b="1" dirty="0">
              <a:solidFill>
                <a:schemeClr val="tx1"/>
              </a:solidFill>
              <a:latin typeface="Times New Roman" panose="02020603050405020304" pitchFamily="18" charset="0"/>
              <a:cs typeface="Times New Roman" panose="02020603050405020304" pitchFamily="18" charset="0"/>
            </a:endParaRPr>
          </a:p>
        </p:txBody>
      </p:sp>
      <p:pic>
        <p:nvPicPr>
          <p:cNvPr id="24" name="23 Imagen" descr="C:\Users\Usuario\Desktop\Fotos Tesis\Varios 1\DSC01620.JPG"/>
          <p:cNvPicPr/>
          <p:nvPr/>
        </p:nvPicPr>
        <p:blipFill rotWithShape="1">
          <a:blip r:embed="rId2" cstate="print">
            <a:extLst>
              <a:ext uri="{28A0092B-C50C-407E-A947-70E740481C1C}">
                <a14:useLocalDpi xmlns:a14="http://schemas.microsoft.com/office/drawing/2010/main" val="0"/>
              </a:ext>
            </a:extLst>
          </a:blip>
          <a:srcRect r="23660"/>
          <a:stretch/>
        </p:blipFill>
        <p:spPr bwMode="auto">
          <a:xfrm>
            <a:off x="1212538" y="1250476"/>
            <a:ext cx="2265247" cy="2117986"/>
          </a:xfrm>
          <a:prstGeom prst="rect">
            <a:avLst/>
          </a:prstGeom>
          <a:noFill/>
          <a:ln>
            <a:noFill/>
          </a:ln>
          <a:extLst>
            <a:ext uri="{53640926-AAD7-44D8-BBD7-CCE9431645EC}">
              <a14:shadowObscured xmlns:a14="http://schemas.microsoft.com/office/drawing/2010/main"/>
            </a:ext>
          </a:extLst>
        </p:spPr>
      </p:pic>
      <p:pic>
        <p:nvPicPr>
          <p:cNvPr id="27" name="26 Imagen" descr="C:\Users\Usuario\Desktop\Fotos Tesis\Varios 1\DSC01849.JPG"/>
          <p:cNvPicPr/>
          <p:nvPr/>
        </p:nvPicPr>
        <p:blipFill rotWithShape="1">
          <a:blip r:embed="rId3" cstate="print">
            <a:extLst>
              <a:ext uri="{28A0092B-C50C-407E-A947-70E740481C1C}">
                <a14:useLocalDpi xmlns:a14="http://schemas.microsoft.com/office/drawing/2010/main" val="0"/>
              </a:ext>
            </a:extLst>
          </a:blip>
          <a:srcRect l="32786"/>
          <a:stretch/>
        </p:blipFill>
        <p:spPr bwMode="auto">
          <a:xfrm>
            <a:off x="5140632" y="1250477"/>
            <a:ext cx="1876389" cy="2117986"/>
          </a:xfrm>
          <a:prstGeom prst="rect">
            <a:avLst/>
          </a:prstGeom>
          <a:noFill/>
          <a:ln>
            <a:noFill/>
          </a:ln>
          <a:extLst>
            <a:ext uri="{53640926-AAD7-44D8-BBD7-CCE9431645EC}">
              <a14:shadowObscured xmlns:a14="http://schemas.microsoft.com/office/drawing/2010/main"/>
            </a:ext>
          </a:extLst>
        </p:spPr>
      </p:pic>
      <p:pic>
        <p:nvPicPr>
          <p:cNvPr id="28" name="27 Imagen" descr="C:\Users\Usuario\Desktop\Fotos Tesis\Varios 1\DSC0188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040" y="4409542"/>
            <a:ext cx="2332245" cy="2383070"/>
          </a:xfrm>
          <a:prstGeom prst="rect">
            <a:avLst/>
          </a:prstGeom>
          <a:noFill/>
          <a:ln>
            <a:noFill/>
          </a:ln>
        </p:spPr>
      </p:pic>
      <p:pic>
        <p:nvPicPr>
          <p:cNvPr id="30" name="29 Imagen" descr="C:\Users\Usuario\Desktop\Fotos Tesis\Varios 2\Imagen239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799" y="1250476"/>
            <a:ext cx="1838740" cy="2117987"/>
          </a:xfrm>
          <a:prstGeom prst="rect">
            <a:avLst/>
          </a:prstGeom>
          <a:noFill/>
          <a:ln>
            <a:noFill/>
          </a:ln>
        </p:spPr>
      </p:pic>
      <p:sp>
        <p:nvSpPr>
          <p:cNvPr id="4" name="Rectangle 2"/>
          <p:cNvSpPr>
            <a:spLocks noChangeArrowheads="1"/>
          </p:cNvSpPr>
          <p:nvPr/>
        </p:nvSpPr>
        <p:spPr bwMode="auto">
          <a:xfrm>
            <a:off x="4577176" y="3768149"/>
            <a:ext cx="3009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itchFamily="18" charset="0"/>
              </a:rPr>
              <a:t>Segundo fraccionamiento al voleo Z22       (</a:t>
            </a:r>
            <a:r>
              <a:rPr kumimoji="0" lang="es-ES" altLang="es-CO" sz="12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Brote principal  más 2 cañas  visibles</a:t>
            </a:r>
            <a:r>
              <a:rPr kumimoji="0" lang="es-ES" altLang="es-CO"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s-ES" altLang="es-CO"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25601" name="Imagen 18"/>
          <p:cNvPicPr>
            <a:picLocks noChangeAspect="1" noChangeArrowheads="1"/>
          </p:cNvPicPr>
          <p:nvPr/>
        </p:nvPicPr>
        <p:blipFill>
          <a:blip r:embed="rId6" cstate="print">
            <a:extLst>
              <a:ext uri="{28A0092B-C50C-407E-A947-70E740481C1C}">
                <a14:useLocalDpi xmlns:a14="http://schemas.microsoft.com/office/drawing/2010/main" val="0"/>
              </a:ext>
            </a:extLst>
          </a:blip>
          <a:srcRect l="38622" r="5096"/>
          <a:stretch>
            <a:fillRect/>
          </a:stretch>
        </p:blipFill>
        <p:spPr bwMode="auto">
          <a:xfrm>
            <a:off x="5007265" y="4344687"/>
            <a:ext cx="2143125" cy="2447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8251012" y="3838032"/>
            <a:ext cx="31683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altLang="es-CO"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Tercer fraccionamiento al voleo Z30 (</a:t>
            </a:r>
            <a:r>
              <a:rPr kumimoji="0" lang="es-CO" altLang="es-CO"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Elongacion</a:t>
            </a:r>
            <a:r>
              <a:rPr kumimoji="0" lang="es-CO" altLang="es-CO"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del tallo)</a:t>
            </a:r>
            <a:endParaRPr kumimoji="0" lang="es-CO" altLang="es-C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603" name="Imagen 19" descr="IMG_53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15969" y="4466385"/>
            <a:ext cx="2438400" cy="2105025"/>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1496365" y="3883022"/>
            <a:ext cx="1697594" cy="461665"/>
          </a:xfrm>
          <a:prstGeom prst="rect">
            <a:avLst/>
          </a:prstGeom>
        </p:spPr>
        <p:txBody>
          <a:bodyPr wrap="square">
            <a:spAutoFit/>
          </a:bodyPr>
          <a:lstStyle/>
          <a:p>
            <a:pPr algn="ctr"/>
            <a:r>
              <a:rPr lang="es-ES" sz="1200" dirty="0">
                <a:latin typeface="Times New Roman" panose="02020603050405020304" pitchFamily="18" charset="0"/>
                <a:ea typeface="Calibri" pitchFamily="34" charset="0"/>
                <a:cs typeface="Times New Roman" pitchFamily="18" charset="0"/>
              </a:rPr>
              <a:t>Fertilización inicial Z00 (Siembra)</a:t>
            </a:r>
            <a:endParaRPr lang="es-CO" sz="1200" dirty="0">
              <a:latin typeface="Times New Roman" panose="02020603050405020304" pitchFamily="18" charset="0"/>
              <a:ea typeface="Calibri" pitchFamily="34" charset="0"/>
              <a:cs typeface="Times New Roman" pitchFamily="18" charset="0"/>
            </a:endParaRPr>
          </a:p>
        </p:txBody>
      </p:sp>
    </p:spTree>
    <p:extLst>
      <p:ext uri="{BB962C8B-B14F-4D97-AF65-F5344CB8AC3E}">
        <p14:creationId xmlns:p14="http://schemas.microsoft.com/office/powerpoint/2010/main" val="302318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uario\Desktop\Fotos tesis_Ip\IMG_72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8" t="10206" r="20233"/>
          <a:stretch/>
        </p:blipFill>
        <p:spPr bwMode="auto">
          <a:xfrm>
            <a:off x="141445" y="30809"/>
            <a:ext cx="4243633" cy="233978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771597" y="236112"/>
            <a:ext cx="5011155" cy="845713"/>
          </a:xfrm>
          <a:prstGeom prst="roundRect">
            <a:avLst/>
          </a:prstGeom>
          <a:solidFill>
            <a:schemeClr val="bg1"/>
          </a:solidFill>
        </p:spPr>
        <p:txBody>
          <a:bodyPr/>
          <a:lstStyle/>
          <a:p>
            <a:pPr marL="0" indent="0" algn="ctr">
              <a:buNone/>
            </a:pPr>
            <a:r>
              <a:rPr lang="es-MX" dirty="0" smtClean="0">
                <a:solidFill>
                  <a:schemeClr val="tx1"/>
                </a:solidFill>
                <a:latin typeface="Times New Roman" panose="02020603050405020304" pitchFamily="18" charset="0"/>
                <a:cs typeface="Times New Roman" panose="02020603050405020304" pitchFamily="18" charset="0"/>
              </a:rPr>
              <a:t>Cosecha y Trillado</a:t>
            </a:r>
            <a:endParaRPr lang="es-MX" dirty="0">
              <a:solidFill>
                <a:schemeClr val="tx1"/>
              </a:solidFill>
              <a:latin typeface="Times New Roman" panose="02020603050405020304" pitchFamily="18" charset="0"/>
              <a:cs typeface="Times New Roman" panose="02020603050405020304" pitchFamily="18" charset="0"/>
            </a:endParaRPr>
          </a:p>
        </p:txBody>
      </p:sp>
      <p:sp>
        <p:nvSpPr>
          <p:cNvPr id="12" name="Rectángulo redondeado 11"/>
          <p:cNvSpPr/>
          <p:nvPr/>
        </p:nvSpPr>
        <p:spPr>
          <a:xfrm>
            <a:off x="2263262" y="1536011"/>
            <a:ext cx="1946633" cy="632900"/>
          </a:xfrm>
          <a:prstGeom prst="roundRect">
            <a:avLst/>
          </a:prstGeom>
          <a:solidFill>
            <a:srgbClr val="0070C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chemeClr val="tx1"/>
                </a:solidFill>
                <a:latin typeface="Times New Roman" panose="02020603050405020304" pitchFamily="18" charset="0"/>
                <a:cs typeface="Times New Roman" panose="02020603050405020304" pitchFamily="18" charset="0"/>
              </a:rPr>
              <a:t>Ciclo</a:t>
            </a:r>
          </a:p>
          <a:p>
            <a:pPr algn="ctr"/>
            <a:r>
              <a:rPr lang="es-MX" sz="2400" dirty="0" smtClean="0">
                <a:solidFill>
                  <a:schemeClr val="tx1"/>
                </a:solidFill>
                <a:latin typeface="Times New Roman" panose="02020603050405020304" pitchFamily="18" charset="0"/>
                <a:cs typeface="Times New Roman" panose="02020603050405020304" pitchFamily="18" charset="0"/>
              </a:rPr>
              <a:t>120 días</a:t>
            </a:r>
            <a:endParaRPr lang="es-MX" sz="2400" dirty="0">
              <a:solidFill>
                <a:schemeClr val="tx1"/>
              </a:solidFill>
              <a:latin typeface="Times New Roman" panose="02020603050405020304" pitchFamily="18" charset="0"/>
              <a:cs typeface="Times New Roman" panose="02020603050405020304" pitchFamily="18" charset="0"/>
            </a:endParaRPr>
          </a:p>
        </p:txBody>
      </p:sp>
      <p:sp>
        <p:nvSpPr>
          <p:cNvPr id="13" name="Rectángulo redondeado 12"/>
          <p:cNvSpPr/>
          <p:nvPr/>
        </p:nvSpPr>
        <p:spPr>
          <a:xfrm>
            <a:off x="4466947" y="1272545"/>
            <a:ext cx="3168265" cy="1098052"/>
          </a:xfrm>
          <a:prstGeom prst="roundRect">
            <a:avLst/>
          </a:prstGeom>
          <a:solidFill>
            <a:schemeClr val="accent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chemeClr val="bg1"/>
                </a:solidFill>
                <a:latin typeface="Times New Roman" panose="02020603050405020304" pitchFamily="18" charset="0"/>
                <a:cs typeface="Times New Roman" panose="02020603050405020304" pitchFamily="18" charset="0"/>
              </a:rPr>
              <a:t>Características de Madurez Comercial y</a:t>
            </a:r>
            <a:endParaRPr lang="es-MX" sz="2400" dirty="0">
              <a:solidFill>
                <a:schemeClr val="bg1"/>
              </a:solidFill>
              <a:latin typeface="Times New Roman" panose="02020603050405020304" pitchFamily="18" charset="0"/>
              <a:cs typeface="Times New Roman" panose="02020603050405020304" pitchFamily="18" charset="0"/>
            </a:endParaRPr>
          </a:p>
          <a:p>
            <a:pPr algn="ctr"/>
            <a:r>
              <a:rPr lang="es-MX" sz="2400" dirty="0" smtClean="0">
                <a:solidFill>
                  <a:schemeClr val="bg1"/>
                </a:solidFill>
                <a:latin typeface="Times New Roman" panose="02020603050405020304" pitchFamily="18" charset="0"/>
                <a:cs typeface="Times New Roman" panose="02020603050405020304" pitchFamily="18" charset="0"/>
              </a:rPr>
              <a:t>Fisiológica</a:t>
            </a:r>
            <a:endParaRPr lang="es-MX" sz="2400" dirty="0">
              <a:solidFill>
                <a:schemeClr val="bg1"/>
              </a:solidFill>
              <a:latin typeface="Times New Roman" panose="02020603050405020304" pitchFamily="18" charset="0"/>
              <a:cs typeface="Times New Roman" panose="02020603050405020304" pitchFamily="18" charset="0"/>
            </a:endParaRPr>
          </a:p>
        </p:txBody>
      </p:sp>
      <p:sp>
        <p:nvSpPr>
          <p:cNvPr id="16" name="Rectángulo redondeado 15"/>
          <p:cNvSpPr/>
          <p:nvPr/>
        </p:nvSpPr>
        <p:spPr>
          <a:xfrm>
            <a:off x="7897502" y="1539120"/>
            <a:ext cx="1752749" cy="694681"/>
          </a:xfrm>
          <a:prstGeom prst="roundRect">
            <a:avLst/>
          </a:prstGeom>
          <a:solidFill>
            <a:schemeClr val="accent3">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rgbClr val="002060"/>
                </a:solidFill>
                <a:latin typeface="Times New Roman" panose="02020603050405020304" pitchFamily="18" charset="0"/>
                <a:cs typeface="Times New Roman" panose="02020603050405020304" pitchFamily="18" charset="0"/>
              </a:rPr>
              <a:t>Altura (cm)</a:t>
            </a:r>
          </a:p>
          <a:p>
            <a:pPr algn="ctr"/>
            <a:r>
              <a:rPr lang="es-MX" sz="2400" dirty="0" smtClean="0">
                <a:solidFill>
                  <a:srgbClr val="002060"/>
                </a:solidFill>
                <a:latin typeface="Times New Roman" panose="02020603050405020304" pitchFamily="18" charset="0"/>
                <a:cs typeface="Times New Roman" panose="02020603050405020304" pitchFamily="18" charset="0"/>
              </a:rPr>
              <a:t> 118-129</a:t>
            </a:r>
            <a:endParaRPr lang="es-MX" sz="2400" dirty="0">
              <a:solidFill>
                <a:srgbClr val="002060"/>
              </a:solidFill>
              <a:latin typeface="Times New Roman" panose="02020603050405020304" pitchFamily="18" charset="0"/>
              <a:cs typeface="Times New Roman" panose="02020603050405020304" pitchFamily="18" charset="0"/>
            </a:endParaRPr>
          </a:p>
        </p:txBody>
      </p:sp>
      <p:pic>
        <p:nvPicPr>
          <p:cNvPr id="21" name="20 Imagen" descr="C:\Users\Usuario\Desktop\Fotos tesis_Ip\IMG_67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9" y="3599243"/>
            <a:ext cx="2991720" cy="2924738"/>
          </a:xfrm>
          <a:prstGeom prst="rect">
            <a:avLst/>
          </a:prstGeom>
          <a:noFill/>
          <a:ln>
            <a:noFill/>
          </a:ln>
        </p:spPr>
      </p:pic>
      <p:pic>
        <p:nvPicPr>
          <p:cNvPr id="26627" name="Picture 3" descr="C:\Users\Usuario\Desktop\Fotos tesis_Ip\IMG_73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89" r="15515"/>
          <a:stretch/>
        </p:blipFill>
        <p:spPr bwMode="auto">
          <a:xfrm>
            <a:off x="3233596" y="3599243"/>
            <a:ext cx="3070103" cy="291387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Usuario\Desktop\Fotos tesis_Ip\IMG_732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44" t="674" r="21115" b="15017"/>
          <a:stretch/>
        </p:blipFill>
        <p:spPr bwMode="auto">
          <a:xfrm>
            <a:off x="9149827" y="3638323"/>
            <a:ext cx="3086490" cy="2835709"/>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Users\Usuario\Desktop\Fotos tesis_Ip\IMG_73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723"/>
          <a:stretch/>
        </p:blipFill>
        <p:spPr bwMode="auto">
          <a:xfrm rot="5400000">
            <a:off x="5713249" y="3574905"/>
            <a:ext cx="4066901" cy="24992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11"/>
          <p:cNvSpPr/>
          <p:nvPr/>
        </p:nvSpPr>
        <p:spPr>
          <a:xfrm>
            <a:off x="1502032" y="2668889"/>
            <a:ext cx="3095133" cy="646331"/>
          </a:xfrm>
          <a:prstGeom prst="rect">
            <a:avLst/>
          </a:prstGeom>
          <a:solidFill>
            <a:schemeClr val="bg2">
              <a:lumMod val="90000"/>
            </a:schemeClr>
          </a:solidFill>
        </p:spPr>
        <p:txBody>
          <a:bodyPr wrap="square">
            <a:spAutoFit/>
          </a:bodyPr>
          <a:lstStyle/>
          <a:p>
            <a:pPr algn="ctr">
              <a:spcAft>
                <a:spcPts val="0"/>
              </a:spcAft>
            </a:pPr>
            <a:r>
              <a:rPr lang="es-MX"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Nota:</a:t>
            </a:r>
            <a:r>
              <a:rPr lang="es-MX"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Los </a:t>
            </a:r>
            <a:r>
              <a:rPr lang="es-MX"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datos se obtuvieron solamente de la parcela neta</a:t>
            </a:r>
            <a:endParaRPr lang="es-MX"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435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18195" y="2194752"/>
            <a:ext cx="7508386" cy="3446196"/>
          </a:xfrm>
          <a:prstGeom prst="rect">
            <a:avLst/>
          </a:prstGeom>
          <a:ln>
            <a:noFill/>
          </a:ln>
          <a:effectLst>
            <a:softEdge rad="112500"/>
          </a:effectLst>
        </p:spPr>
      </p:pic>
      <p:sp>
        <p:nvSpPr>
          <p:cNvPr id="3" name="Marcador de contenido 2"/>
          <p:cNvSpPr>
            <a:spLocks noGrp="1"/>
          </p:cNvSpPr>
          <p:nvPr>
            <p:ph idx="1"/>
          </p:nvPr>
        </p:nvSpPr>
        <p:spPr>
          <a:xfrm>
            <a:off x="2318195" y="978794"/>
            <a:ext cx="6890198" cy="759855"/>
          </a:xfrm>
        </p:spPr>
        <p:txBody>
          <a:bodyPr>
            <a:noAutofit/>
          </a:bodyPr>
          <a:lstStyle/>
          <a:p>
            <a:pPr marL="0" indent="0" algn="ctr">
              <a:buNone/>
            </a:pPr>
            <a:r>
              <a:rPr lang="es-MX" sz="4000" dirty="0" smtClean="0">
                <a:solidFill>
                  <a:schemeClr val="tx1"/>
                </a:solidFill>
                <a:latin typeface="Times New Roman" panose="02020603050405020304" pitchFamily="18" charset="0"/>
                <a:cs typeface="Times New Roman" panose="02020603050405020304" pitchFamily="18" charset="0"/>
              </a:rPr>
              <a:t>RESULTADOS Y DISCUSIÓN</a:t>
            </a:r>
            <a:endParaRPr lang="es-MX"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072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303" y="0"/>
            <a:ext cx="11149371" cy="590562"/>
          </a:xfrm>
          <a:prstGeom prst="roundRect">
            <a:avLst/>
          </a:prstGeom>
          <a:solidFill>
            <a:schemeClr val="bg1"/>
          </a:solidFill>
        </p:spPr>
        <p:txBody>
          <a:bodyPr>
            <a:normAutofit fontScale="90000"/>
          </a:bodyPr>
          <a:lstStyle/>
          <a:p>
            <a:pPr marL="0" indent="0" algn="ctr">
              <a:buNone/>
            </a:pPr>
            <a:r>
              <a:rPr lang="es-MX" sz="3200" dirty="0" smtClean="0">
                <a:solidFill>
                  <a:schemeClr val="tx1"/>
                </a:solidFill>
                <a:latin typeface="Times New Roman" panose="02020603050405020304" pitchFamily="18" charset="0"/>
                <a:cs typeface="Times New Roman" panose="02020603050405020304" pitchFamily="18" charset="0"/>
              </a:rPr>
              <a:t>CONDICIONES CLIMÁTICAS EN ÉPOCA DE ESTUDIO</a:t>
            </a:r>
            <a:endParaRPr lang="es-MX" sz="320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4001312611"/>
              </p:ext>
            </p:extLst>
          </p:nvPr>
        </p:nvGraphicFramePr>
        <p:xfrm>
          <a:off x="2854683" y="618186"/>
          <a:ext cx="6000750" cy="6365987"/>
        </p:xfrm>
        <a:graphic>
          <a:graphicData uri="http://schemas.openxmlformats.org/presentationml/2006/ole">
            <mc:AlternateContent xmlns:mc="http://schemas.openxmlformats.org/markup-compatibility/2006">
              <mc:Choice xmlns:v="urn:schemas-microsoft-com:vml" Requires="v">
                <p:oleObj spid="_x0000_s19532" name="Documento" r:id="rId4" imgW="5559264" imgH="6687988" progId="Word.Document.12">
                  <p:embed/>
                </p:oleObj>
              </mc:Choice>
              <mc:Fallback>
                <p:oleObj name="Documento" r:id="rId4" imgW="5559264" imgH="6687988" progId="Word.Document.12">
                  <p:embed/>
                  <p:pic>
                    <p:nvPicPr>
                      <p:cNvPr id="0" name=""/>
                      <p:cNvPicPr/>
                      <p:nvPr/>
                    </p:nvPicPr>
                    <p:blipFill>
                      <a:blip r:embed="rId5"/>
                      <a:stretch>
                        <a:fillRect/>
                      </a:stretch>
                    </p:blipFill>
                    <p:spPr>
                      <a:xfrm>
                        <a:off x="2854683" y="618186"/>
                        <a:ext cx="6000750" cy="6365987"/>
                      </a:xfrm>
                      <a:prstGeom prst="rect">
                        <a:avLst/>
                      </a:prstGeom>
                    </p:spPr>
                  </p:pic>
                </p:oleObj>
              </mc:Fallback>
            </mc:AlternateContent>
          </a:graphicData>
        </a:graphic>
      </p:graphicFrame>
    </p:spTree>
    <p:extLst>
      <p:ext uri="{BB962C8B-B14F-4D97-AF65-F5344CB8AC3E}">
        <p14:creationId xmlns:p14="http://schemas.microsoft.com/office/powerpoint/2010/main" val="427431307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620944828"/>
              </p:ext>
            </p:extLst>
          </p:nvPr>
        </p:nvGraphicFramePr>
        <p:xfrm>
          <a:off x="1" y="1076678"/>
          <a:ext cx="12191999" cy="543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1654954" y="450761"/>
            <a:ext cx="8596668" cy="862306"/>
          </a:xfrm>
        </p:spPr>
        <p:txBody>
          <a:bodyPr>
            <a:normAutofit/>
          </a:bodyPr>
          <a:lstStyle/>
          <a:p>
            <a:pPr marL="0" indent="0" algn="ctr">
              <a:buNone/>
            </a:pPr>
            <a:r>
              <a:rPr lang="es-MX" sz="3200" b="1" dirty="0">
                <a:solidFill>
                  <a:schemeClr val="accent2"/>
                </a:solidFill>
                <a:latin typeface="Times New Roman" panose="02020603050405020304" pitchFamily="18" charset="0"/>
                <a:cs typeface="Times New Roman" panose="02020603050405020304" pitchFamily="18" charset="0"/>
              </a:rPr>
              <a:t>PROBLEMA</a:t>
            </a:r>
            <a:r>
              <a:rPr lang="es-MX" sz="3200" b="1" dirty="0">
                <a:solidFill>
                  <a:schemeClr val="accent2"/>
                </a:solidFill>
                <a:latin typeface="New times roman"/>
              </a:rPr>
              <a:t> </a:t>
            </a:r>
            <a:endParaRPr lang="es-MX" sz="3200" dirty="0">
              <a:solidFill>
                <a:schemeClr val="accent2"/>
              </a:solidFill>
              <a:latin typeface="Times New Roman "/>
            </a:endParaRPr>
          </a:p>
        </p:txBody>
      </p:sp>
    </p:spTree>
    <p:extLst>
      <p:ext uri="{BB962C8B-B14F-4D97-AF65-F5344CB8AC3E}">
        <p14:creationId xmlns:p14="http://schemas.microsoft.com/office/powerpoint/2010/main" val="125222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8143" y="164013"/>
            <a:ext cx="6413678" cy="793295"/>
          </a:xfrm>
        </p:spPr>
        <p:txBody>
          <a:bodyPr>
            <a:no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PORCENTAJE DE ACAME</a:t>
            </a:r>
            <a:endParaRPr lang="es-MX" sz="2800" dirty="0">
              <a:solidFill>
                <a:schemeClr val="tx1"/>
              </a:solidFill>
              <a:effectLst/>
            </a:endParaRPr>
          </a:p>
        </p:txBody>
      </p:sp>
      <p:graphicFrame>
        <p:nvGraphicFramePr>
          <p:cNvPr id="9" name="8 Tabla"/>
          <p:cNvGraphicFramePr>
            <a:graphicFrameLocks noGrp="1"/>
          </p:cNvGraphicFramePr>
          <p:nvPr>
            <p:extLst>
              <p:ext uri="{D42A27DB-BD31-4B8C-83A1-F6EECF244321}">
                <p14:modId xmlns:p14="http://schemas.microsoft.com/office/powerpoint/2010/main" val="6926122"/>
              </p:ext>
            </p:extLst>
          </p:nvPr>
        </p:nvGraphicFramePr>
        <p:xfrm>
          <a:off x="1220967" y="1038888"/>
          <a:ext cx="9421910" cy="4360515"/>
        </p:xfrm>
        <a:graphic>
          <a:graphicData uri="http://schemas.openxmlformats.org/drawingml/2006/table">
            <a:tbl>
              <a:tblPr firstRow="1" firstCol="1" bandRow="1"/>
              <a:tblGrid>
                <a:gridCol w="3263317"/>
                <a:gridCol w="1300420"/>
                <a:gridCol w="1079594"/>
                <a:gridCol w="1275884"/>
                <a:gridCol w="1079594"/>
                <a:gridCol w="1423101"/>
              </a:tblGrid>
              <a:tr h="272527">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           F.V.             </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SC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gl</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CM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F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p-valor</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7">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Bloques                     </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61,98</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30,99</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4,54</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0,0223</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Urea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130,34</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130,34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19,10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0,0002</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27,21</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1</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27,21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3,99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0,0584</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88,01</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2</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44,01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6,45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0,0063</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1,17</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1,17</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0,17</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0,6824</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Urea*Fraccionamiento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67,06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33,53</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4,91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0,0172</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40,61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20,31</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2,98</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0,0718</a:t>
                      </a:r>
                      <a:endParaRPr lang="es-CO" sz="1800" dirty="0">
                        <a:effectLst/>
                        <a:latin typeface="Calibri"/>
                        <a:ea typeface="Calibri"/>
                        <a:cs typeface="Times New Roman"/>
                      </a:endParaRPr>
                    </a:p>
                  </a:txBody>
                  <a:tcPr marL="44450" marR="44450" marT="0" marB="0" anchor="ctr">
                    <a:lnL>
                      <a:noFill/>
                    </a:lnL>
                    <a:lnR>
                      <a:noFill/>
                    </a:lnR>
                    <a:lnT>
                      <a:noFill/>
                    </a:lnT>
                    <a:lnB>
                      <a:noFill/>
                    </a:lnB>
                  </a:tcPr>
                </a:tc>
              </a:tr>
              <a:tr h="545054">
                <a:tc>
                  <a:txBody>
                    <a:bodyPr/>
                    <a:lstStyle/>
                    <a:p>
                      <a:pPr>
                        <a:lnSpc>
                          <a:spcPct val="107000"/>
                        </a:lnSpc>
                        <a:spcAft>
                          <a:spcPts val="0"/>
                        </a:spcAft>
                      </a:pPr>
                      <a:r>
                        <a:rPr lang="es-EC" sz="1800" b="1">
                          <a:solidFill>
                            <a:srgbClr val="000000"/>
                          </a:solidFill>
                          <a:effectLst/>
                          <a:latin typeface="Times New Roman"/>
                          <a:ea typeface="Times New Roman"/>
                          <a:cs typeface="Times New Roman"/>
                        </a:rPr>
                        <a:t>Urea*Dosis*Fraccionamiento</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136,51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68,26</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10,00</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0,0008</a:t>
                      </a:r>
                      <a:endParaRPr lang="es-CO" sz="1800" dirty="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Error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150,14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6,82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527">
                <a:tc>
                  <a:txBody>
                    <a:bodyPr/>
                    <a:lstStyle/>
                    <a:p>
                      <a:pPr>
                        <a:lnSpc>
                          <a:spcPct val="107000"/>
                        </a:lnSpc>
                        <a:spcAft>
                          <a:spcPts val="0"/>
                        </a:spcAft>
                      </a:pPr>
                      <a:r>
                        <a:rPr lang="es-EC" sz="1800">
                          <a:solidFill>
                            <a:srgbClr val="000000"/>
                          </a:solidFill>
                          <a:effectLst/>
                          <a:latin typeface="Times New Roman"/>
                          <a:ea typeface="Times New Roman"/>
                          <a:cs typeface="Times New Roman"/>
                        </a:rPr>
                        <a:t>Total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703,04</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35</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545054">
                <a:tc gridSpan="6">
                  <a:txBody>
                    <a:bodyPr/>
                    <a:lstStyle/>
                    <a:p>
                      <a:pPr>
                        <a:lnSpc>
                          <a:spcPct val="107000"/>
                        </a:lnSpc>
                        <a:spcAft>
                          <a:spcPts val="0"/>
                        </a:spcAft>
                      </a:pPr>
                      <a:r>
                        <a:rPr lang="es-EC" sz="1800" b="1" dirty="0">
                          <a:solidFill>
                            <a:srgbClr val="000000"/>
                          </a:solidFill>
                          <a:effectLst/>
                          <a:latin typeface="Times New Roman"/>
                          <a:ea typeface="Times New Roman"/>
                          <a:cs typeface="Times New Roman"/>
                        </a:rPr>
                        <a:t>p &gt; 0,05</a:t>
                      </a:r>
                      <a:r>
                        <a:rPr lang="es-EC" sz="1800" dirty="0">
                          <a:solidFill>
                            <a:srgbClr val="000000"/>
                          </a:solidFill>
                          <a:effectLst/>
                          <a:latin typeface="Times New Roman"/>
                          <a:ea typeface="Times New Roman"/>
                          <a:cs typeface="Times New Roman"/>
                        </a:rPr>
                        <a:t>          Diferencia no significativa</a:t>
                      </a:r>
                      <a:br>
                        <a:rPr lang="es-EC" sz="1800" dirty="0">
                          <a:solidFill>
                            <a:srgbClr val="000000"/>
                          </a:solidFill>
                          <a:effectLst/>
                          <a:latin typeface="Times New Roman"/>
                          <a:ea typeface="Times New Roman"/>
                          <a:cs typeface="Times New Roman"/>
                        </a:rPr>
                      </a:br>
                      <a:r>
                        <a:rPr lang="es-EC" sz="1800" b="1" dirty="0">
                          <a:solidFill>
                            <a:srgbClr val="000000"/>
                          </a:solidFill>
                          <a:effectLst/>
                          <a:latin typeface="Times New Roman"/>
                          <a:ea typeface="Times New Roman"/>
                          <a:cs typeface="Times New Roman"/>
                        </a:rPr>
                        <a:t>p &lt; 0,05</a:t>
                      </a:r>
                      <a:r>
                        <a:rPr lang="es-EC" sz="1800" dirty="0">
                          <a:solidFill>
                            <a:srgbClr val="000000"/>
                          </a:solidFill>
                          <a:effectLst/>
                          <a:latin typeface="Times New Roman"/>
                          <a:ea typeface="Times New Roman"/>
                          <a:cs typeface="Times New Roman"/>
                        </a:rPr>
                        <a:t>          Diferencia significativa</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72527">
                <a:tc gridSpan="6">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CV= 26%</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
        <p:nvSpPr>
          <p:cNvPr id="10" name="Rectangle 2"/>
          <p:cNvSpPr>
            <a:spLocks noChangeArrowheads="1"/>
          </p:cNvSpPr>
          <p:nvPr/>
        </p:nvSpPr>
        <p:spPr bwMode="auto">
          <a:xfrm>
            <a:off x="1220966" y="5380532"/>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Elaborado</a:t>
            </a: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por:</a:t>
            </a:r>
            <a:r>
              <a:rPr kumimoji="0" lang="es-ES" altLang="es-CO"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ángulo 6"/>
          <p:cNvSpPr/>
          <p:nvPr/>
        </p:nvSpPr>
        <p:spPr>
          <a:xfrm>
            <a:off x="448412" y="6067438"/>
            <a:ext cx="11591639" cy="369332"/>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Rawson y Gómez (2001</a:t>
            </a:r>
            <a:r>
              <a:rPr lang="es-CO" dirty="0" smtClean="0">
                <a:latin typeface="Times New Roman" panose="02020603050405020304" pitchFamily="18" charset="0"/>
                <a:cs typeface="Times New Roman" panose="02020603050405020304" pitchFamily="18" charset="0"/>
              </a:rPr>
              <a:t>) y </a:t>
            </a:r>
            <a:r>
              <a:rPr lang="es-CO" dirty="0">
                <a:latin typeface="Times New Roman" panose="02020603050405020304" pitchFamily="18" charset="0"/>
                <a:cs typeface="Times New Roman" panose="02020603050405020304" pitchFamily="18" charset="0"/>
              </a:rPr>
              <a:t>Baque (2014</a:t>
            </a:r>
            <a:r>
              <a:rPr lang="es-CO" dirty="0" smtClean="0">
                <a:latin typeface="Times New Roman" panose="02020603050405020304" pitchFamily="18" charset="0"/>
                <a:cs typeface="Times New Roman" panose="02020603050405020304" pitchFamily="18" charset="0"/>
              </a:rPr>
              <a:t>), suelos húmedos y viento.</a:t>
            </a:r>
            <a:endParaRPr lang="pt-BR" dirty="0" smtClean="0">
              <a:latin typeface="Times New Roman" panose="02020603050405020304" pitchFamily="18" charset="0"/>
              <a:cs typeface="Times New Roman" panose="02020603050405020304" pitchFamily="18" charset="0"/>
            </a:endParaRPr>
          </a:p>
        </p:txBody>
      </p:sp>
      <p:sp>
        <p:nvSpPr>
          <p:cNvPr id="13" name="Rectángulo 6"/>
          <p:cNvSpPr/>
          <p:nvPr/>
        </p:nvSpPr>
        <p:spPr>
          <a:xfrm>
            <a:off x="436377" y="5653684"/>
            <a:ext cx="11591639" cy="369332"/>
          </a:xfrm>
          <a:prstGeom prst="rect">
            <a:avLst/>
          </a:prstGeom>
        </p:spPr>
        <p:txBody>
          <a:bodyPr wrap="square">
            <a:spAutoFit/>
          </a:bodyPr>
          <a:lstStyle/>
          <a:p>
            <a:pPr fontAlgn="base"/>
            <a:r>
              <a:rPr lang="es-CO" dirty="0" err="1">
                <a:latin typeface="Times New Roman" panose="02020603050405020304" pitchFamily="18" charset="0"/>
                <a:cs typeface="Times New Roman" panose="02020603050405020304" pitchFamily="18" charset="0"/>
              </a:rPr>
              <a:t>Gordón</a:t>
            </a:r>
            <a:r>
              <a:rPr lang="es-CO" dirty="0">
                <a:latin typeface="Times New Roman" panose="02020603050405020304" pitchFamily="18" charset="0"/>
                <a:cs typeface="Times New Roman" panose="02020603050405020304" pitchFamily="18" charset="0"/>
              </a:rPr>
              <a:t> y Camargo (2015</a:t>
            </a:r>
            <a:r>
              <a:rPr lang="es-CO" dirty="0" smtClean="0">
                <a:latin typeface="Times New Roman" panose="02020603050405020304" pitchFamily="18" charset="0"/>
                <a:cs typeface="Times New Roman" panose="02020603050405020304" pitchFamily="18" charset="0"/>
              </a:rPr>
              <a:t>), CV  </a:t>
            </a:r>
            <a:endParaRPr lang="pt-BR" dirty="0" smtClean="0">
              <a:latin typeface="Times New Roman" panose="02020603050405020304" pitchFamily="18" charset="0"/>
              <a:cs typeface="Times New Roman" panose="02020603050405020304" pitchFamily="18" charset="0"/>
            </a:endParaRPr>
          </a:p>
        </p:txBody>
      </p:sp>
      <p:sp>
        <p:nvSpPr>
          <p:cNvPr id="14" name="Rectángulo 6"/>
          <p:cNvSpPr/>
          <p:nvPr/>
        </p:nvSpPr>
        <p:spPr>
          <a:xfrm>
            <a:off x="436376" y="6472558"/>
            <a:ext cx="11591639"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Guerrero (1999), problemas trilla, </a:t>
            </a:r>
            <a:r>
              <a:rPr lang="es-CO" dirty="0" err="1" smtClean="0">
                <a:latin typeface="Times New Roman" panose="02020603050405020304" pitchFamily="18" charset="0"/>
                <a:cs typeface="Times New Roman" panose="02020603050405020304" pitchFamily="18" charset="0"/>
              </a:rPr>
              <a:t>produccion</a:t>
            </a:r>
            <a:r>
              <a:rPr lang="es-CO" dirty="0" smtClean="0">
                <a:latin typeface="Times New Roman" panose="02020603050405020304" pitchFamily="18" charset="0"/>
                <a:cs typeface="Times New Roman" panose="02020603050405020304" pitchFamily="18" charset="0"/>
              </a:rPr>
              <a:t>.</a:t>
            </a:r>
            <a:endParaRPr lang="pt-B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118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Users\Usuario\Pictures\Fotos tesis_Ip\IMG_62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203324">
            <a:off x="-706290" y="4040910"/>
            <a:ext cx="4178858" cy="3121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1" name="Picture 3" descr="C:\Users\Usuario\Pictures\Fotos tesis_Ip\IMG_6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850743">
            <a:off x="9305983" y="4085297"/>
            <a:ext cx="3384729" cy="2528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438150" y="106954"/>
            <a:ext cx="7405351" cy="3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lnSpc>
                <a:spcPct val="107000"/>
              </a:lnSpc>
              <a:spcBef>
                <a:spcPct val="0"/>
              </a:spcBef>
            </a:pPr>
            <a:r>
              <a:rPr lang="es-EC" sz="1600" dirty="0">
                <a:solidFill>
                  <a:srgbClr val="000000"/>
                </a:solidFill>
                <a:latin typeface="Times New Roman"/>
                <a:ea typeface="Times New Roman"/>
                <a:cs typeface="Times New Roman"/>
              </a:rPr>
              <a:t>Prueba DMS 5% </a:t>
            </a:r>
            <a:r>
              <a:rPr lang="es-EC" sz="1600" dirty="0" smtClean="0">
                <a:solidFill>
                  <a:srgbClr val="000000"/>
                </a:solidFill>
                <a:latin typeface="Times New Roman"/>
                <a:ea typeface="Times New Roman"/>
                <a:cs typeface="Times New Roman"/>
              </a:rPr>
              <a:t>de la </a:t>
            </a:r>
            <a:r>
              <a:rPr lang="es-EC" sz="1600" dirty="0">
                <a:solidFill>
                  <a:srgbClr val="000000"/>
                </a:solidFill>
                <a:latin typeface="Times New Roman"/>
                <a:ea typeface="Times New Roman"/>
                <a:cs typeface="Times New Roman"/>
              </a:rPr>
              <a:t>(interacción) en porcentaje de acame</a:t>
            </a:r>
            <a:endParaRPr lang="es-MX" altLang="es-MX" sz="1600" dirty="0">
              <a:solidFill>
                <a:srgbClr val="000000"/>
              </a:solidFill>
              <a:latin typeface="Times New Roman"/>
              <a:ea typeface="Times New Roman"/>
              <a:cs typeface="Times New Roman"/>
            </a:endParaRPr>
          </a:p>
        </p:txBody>
      </p:sp>
      <p:graphicFrame>
        <p:nvGraphicFramePr>
          <p:cNvPr id="7" name="6 Tabla"/>
          <p:cNvGraphicFramePr>
            <a:graphicFrameLocks noGrp="1"/>
          </p:cNvGraphicFramePr>
          <p:nvPr>
            <p:extLst>
              <p:ext uri="{D42A27DB-BD31-4B8C-83A1-F6EECF244321}">
                <p14:modId xmlns:p14="http://schemas.microsoft.com/office/powerpoint/2010/main" val="19229111"/>
              </p:ext>
            </p:extLst>
          </p:nvPr>
        </p:nvGraphicFramePr>
        <p:xfrm>
          <a:off x="161790" y="532812"/>
          <a:ext cx="5808372" cy="3411480"/>
        </p:xfrm>
        <a:graphic>
          <a:graphicData uri="http://schemas.openxmlformats.org/drawingml/2006/table">
            <a:tbl>
              <a:tblPr firstRow="1" firstCol="1" bandRow="1"/>
              <a:tblGrid>
                <a:gridCol w="1339866"/>
                <a:gridCol w="1112520"/>
                <a:gridCol w="1249839"/>
                <a:gridCol w="743147"/>
                <a:gridCol w="428999"/>
                <a:gridCol w="617319"/>
                <a:gridCol w="316682"/>
              </a:tblGrid>
              <a:tr h="250335">
                <a:tc>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Tratamientos</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Códigos</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Medias (%)</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Rangos</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r>
              <a:tr h="250335">
                <a:tc>
                  <a:txBody>
                    <a:bodyPr/>
                    <a:lstStyle/>
                    <a:p>
                      <a:pPr algn="ctr">
                        <a:lnSpc>
                          <a:spcPct val="107000"/>
                        </a:lnSpc>
                        <a:spcAft>
                          <a:spcPts val="0"/>
                        </a:spcAft>
                      </a:pPr>
                      <a:r>
                        <a:rPr lang="es-EC" sz="1600" b="1" i="0" dirty="0">
                          <a:solidFill>
                            <a:schemeClr val="tx1"/>
                          </a:solidFill>
                          <a:effectLst/>
                          <a:latin typeface="Times New Roman"/>
                          <a:ea typeface="Times New Roman"/>
                          <a:cs typeface="Times New Roman"/>
                        </a:rPr>
                        <a:t>T8</a:t>
                      </a:r>
                      <a:endParaRPr lang="es-CO" sz="1600" b="1" i="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1" i="0" dirty="0">
                          <a:solidFill>
                            <a:schemeClr val="tx1"/>
                          </a:solidFill>
                          <a:effectLst/>
                          <a:latin typeface="Times New Roman"/>
                          <a:ea typeface="Times New Roman"/>
                          <a:cs typeface="Times New Roman"/>
                        </a:rPr>
                        <a:t>U2D1F2</a:t>
                      </a:r>
                      <a:endParaRPr lang="es-CO" sz="1600" b="1" i="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1" i="0" dirty="0">
                          <a:solidFill>
                            <a:schemeClr val="tx1"/>
                          </a:solidFill>
                          <a:effectLst/>
                          <a:latin typeface="Times New Roman"/>
                          <a:ea typeface="Times New Roman"/>
                          <a:cs typeface="Times New Roman"/>
                        </a:rPr>
                        <a:t>17,4</a:t>
                      </a:r>
                      <a:endParaRPr lang="es-CO" sz="1600" b="1" i="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1" i="0" dirty="0">
                          <a:solidFill>
                            <a:schemeClr val="tx1"/>
                          </a:solidFill>
                          <a:effectLst/>
                          <a:latin typeface="Times New Roman"/>
                          <a:ea typeface="Times New Roman"/>
                          <a:cs typeface="Times New Roman"/>
                        </a:rPr>
                        <a:t>A</a:t>
                      </a:r>
                      <a:endParaRPr lang="es-CO" sz="1600" b="1" i="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CO" sz="1600" b="1" i="0" dirty="0">
                        <a:solidFill>
                          <a:schemeClr val="tx1"/>
                        </a:solidFill>
                        <a:effectLst/>
                        <a:latin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CO" sz="1600" b="1" i="0" dirty="0">
                        <a:solidFill>
                          <a:schemeClr val="tx1"/>
                        </a:solidFill>
                        <a:effectLst/>
                        <a:latin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50335">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T5</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U1D2F2</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12,5</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B</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T11</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U2D2F2</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12,5</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B</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T9</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U2D1F3</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11,8</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B</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T12</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U2D2F3</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11,1</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 </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B</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C</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T1</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U1D1F1</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10,4</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B</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C</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T3</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a:solidFill>
                            <a:srgbClr val="000000"/>
                          </a:solidFill>
                          <a:effectLst/>
                          <a:latin typeface="Times New Roman"/>
                          <a:ea typeface="Times New Roman"/>
                          <a:cs typeface="Times New Roman"/>
                        </a:rPr>
                        <a:t>U1D1F3</a:t>
                      </a:r>
                      <a:endParaRPr lang="es-CO" sz="1600" b="1"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9,7</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B</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C</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T7</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U2D1F1</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9,7</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B</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C</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T10</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U2D2F1</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9,0</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 </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B</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C</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T4</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U1D2F1</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8,3</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B</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a:solidFill>
                            <a:srgbClr val="000000"/>
                          </a:solidFill>
                          <a:effectLst/>
                          <a:latin typeface="Times New Roman"/>
                          <a:ea typeface="Times New Roman"/>
                          <a:cs typeface="Times New Roman"/>
                        </a:rPr>
                        <a:t>C</a:t>
                      </a:r>
                      <a:endParaRPr lang="es-CO" sz="1600" b="0" i="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rgbClr val="000000"/>
                          </a:solidFill>
                          <a:effectLst/>
                          <a:latin typeface="Times New Roman"/>
                          <a:ea typeface="Times New Roman"/>
                          <a:cs typeface="Times New Roman"/>
                        </a:rPr>
                        <a:t> </a:t>
                      </a:r>
                      <a:endParaRPr lang="es-CO" sz="1600" b="0" i="0" dirty="0">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T2</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U1D1F2</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6,3</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 </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 </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C</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b="0" i="0" dirty="0">
                          <a:solidFill>
                            <a:schemeClr val="tx1"/>
                          </a:solidFill>
                          <a:effectLst/>
                          <a:latin typeface="Times New Roman"/>
                          <a:ea typeface="Times New Roman"/>
                          <a:cs typeface="Times New Roman"/>
                        </a:rPr>
                        <a:t> </a:t>
                      </a:r>
                      <a:endParaRPr lang="es-CO" sz="1600" b="0" i="0" dirty="0">
                        <a:solidFill>
                          <a:schemeClr val="tx1"/>
                        </a:solidFill>
                        <a:effectLst/>
                        <a:latin typeface="Calibri"/>
                        <a:ea typeface="Calibri"/>
                        <a:cs typeface="Times New Roman"/>
                      </a:endParaRPr>
                    </a:p>
                  </a:txBody>
                  <a:tcPr marL="44450" marR="44450" marT="0" marB="0" anchor="b">
                    <a:lnL>
                      <a:noFill/>
                    </a:lnL>
                    <a:lnR>
                      <a:noFill/>
                    </a:lnR>
                    <a:lnT>
                      <a:noFill/>
                    </a:lnT>
                    <a:lnB>
                      <a:noFill/>
                    </a:lnB>
                  </a:tcPr>
                </a:tc>
              </a:tr>
              <a:tr h="250335">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T6</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U1D2F3</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1,4</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 </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i="0" dirty="0">
                          <a:solidFill>
                            <a:srgbClr val="000000"/>
                          </a:solidFill>
                          <a:effectLst/>
                          <a:latin typeface="Times New Roman"/>
                          <a:ea typeface="Times New Roman"/>
                          <a:cs typeface="Times New Roman"/>
                        </a:rPr>
                        <a:t>D</a:t>
                      </a:r>
                      <a:endParaRPr lang="es-CO" sz="1600" b="1" i="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4" name="Rectángulo 6"/>
          <p:cNvSpPr/>
          <p:nvPr/>
        </p:nvSpPr>
        <p:spPr>
          <a:xfrm>
            <a:off x="2822542" y="4927486"/>
            <a:ext cx="10303751" cy="369332"/>
          </a:xfrm>
          <a:prstGeom prst="rect">
            <a:avLst/>
          </a:prstGeom>
        </p:spPr>
        <p:txBody>
          <a:bodyPr wrap="square">
            <a:spAutoFit/>
          </a:bodyPr>
          <a:lstStyle/>
          <a:p>
            <a:pPr fontAlgn="base"/>
            <a:r>
              <a:rPr lang="es-ES" dirty="0">
                <a:latin typeface="Times New Roman" panose="02020603050405020304" pitchFamily="18" charset="0"/>
                <a:cs typeface="Times New Roman" panose="02020603050405020304" pitchFamily="18" charset="0"/>
              </a:rPr>
              <a:t>Alcívar (2013), </a:t>
            </a:r>
            <a:r>
              <a:rPr lang="es-CO" dirty="0" smtClean="0">
                <a:latin typeface="Times New Roman" panose="02020603050405020304" pitchFamily="18" charset="0"/>
                <a:cs typeface="Times New Roman" panose="02020603050405020304" pitchFamily="18" charset="0"/>
              </a:rPr>
              <a:t>conveniente fraccionar el nitrógeno en épocas con precipitación</a:t>
            </a:r>
            <a:endParaRPr lang="pt-BR" dirty="0" smtClean="0">
              <a:latin typeface="Times New Roman" panose="02020603050405020304" pitchFamily="18" charset="0"/>
              <a:cs typeface="Times New Roman" panose="02020603050405020304" pitchFamily="18" charset="0"/>
            </a:endParaRPr>
          </a:p>
        </p:txBody>
      </p:sp>
      <p:sp>
        <p:nvSpPr>
          <p:cNvPr id="15" name="Rectángulo 6"/>
          <p:cNvSpPr/>
          <p:nvPr/>
        </p:nvSpPr>
        <p:spPr>
          <a:xfrm>
            <a:off x="2822544" y="4420618"/>
            <a:ext cx="10303751" cy="369332"/>
          </a:xfrm>
          <a:prstGeom prst="rect">
            <a:avLst/>
          </a:prstGeom>
        </p:spPr>
        <p:txBody>
          <a:bodyPr wrap="square">
            <a:spAutoFit/>
          </a:bodyPr>
          <a:lstStyle/>
          <a:p>
            <a:pPr fontAlgn="base"/>
            <a:r>
              <a:rPr lang="es-EC" dirty="0" smtClean="0">
                <a:latin typeface="Times New Roman" panose="02020603050405020304" pitchFamily="18" charset="0"/>
                <a:cs typeface="Times New Roman" panose="02020603050405020304" pitchFamily="18" charset="0"/>
              </a:rPr>
              <a:t>Intriago </a:t>
            </a:r>
            <a:r>
              <a:rPr lang="es-EC" dirty="0">
                <a:latin typeface="Times New Roman" panose="02020603050405020304" pitchFamily="18" charset="0"/>
                <a:cs typeface="Times New Roman" panose="02020603050405020304" pitchFamily="18" charset="0"/>
              </a:rPr>
              <a:t>(2013</a:t>
            </a:r>
            <a:r>
              <a:rPr lang="es-EC" dirty="0" smtClean="0">
                <a:latin typeface="Times New Roman" panose="02020603050405020304" pitchFamily="18" charset="0"/>
                <a:cs typeface="Times New Roman" panose="02020603050405020304" pitchFamily="18" charset="0"/>
              </a:rPr>
              <a:t>)</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y Mateo (2005) </a:t>
            </a:r>
            <a:r>
              <a:rPr lang="es-CO" dirty="0" smtClean="0">
                <a:latin typeface="Times New Roman" panose="02020603050405020304" pitchFamily="18" charset="0"/>
                <a:cs typeface="Times New Roman" panose="02020603050405020304" pitchFamily="18" charset="0"/>
              </a:rPr>
              <a:t>menores dosis conlleva a reducir el encamado</a:t>
            </a:r>
            <a:endParaRPr lang="pt-BR" dirty="0" smtClean="0">
              <a:latin typeface="Times New Roman" panose="02020603050405020304" pitchFamily="18" charset="0"/>
              <a:cs typeface="Times New Roman" panose="02020603050405020304" pitchFamily="18" charset="0"/>
            </a:endParaRPr>
          </a:p>
        </p:txBody>
      </p:sp>
      <p:sp>
        <p:nvSpPr>
          <p:cNvPr id="17" name="Rectángulo 6"/>
          <p:cNvSpPr/>
          <p:nvPr/>
        </p:nvSpPr>
        <p:spPr>
          <a:xfrm>
            <a:off x="2822543" y="5416868"/>
            <a:ext cx="10303751"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Carrillo (2008), aporte constante de N induce encamado.</a:t>
            </a:r>
            <a:endParaRPr lang="pt-BR" dirty="0" smtClean="0">
              <a:latin typeface="Times New Roman" panose="02020603050405020304" pitchFamily="18" charset="0"/>
              <a:cs typeface="Times New Roman" panose="02020603050405020304" pitchFamily="18" charset="0"/>
            </a:endParaRPr>
          </a:p>
        </p:txBody>
      </p:sp>
      <p:sp>
        <p:nvSpPr>
          <p:cNvPr id="18" name="Rectángulo 6"/>
          <p:cNvSpPr/>
          <p:nvPr/>
        </p:nvSpPr>
        <p:spPr>
          <a:xfrm>
            <a:off x="2822544" y="4024926"/>
            <a:ext cx="10303751"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Carrillo (2008), agua debilita la sistema radicular, por el peso de la planta</a:t>
            </a:r>
            <a:endParaRPr lang="pt-BR" dirty="0" smtClean="0">
              <a:latin typeface="Times New Roman" panose="02020603050405020304" pitchFamily="18" charset="0"/>
              <a:cs typeface="Times New Roman" panose="02020603050405020304" pitchFamily="18" charset="0"/>
            </a:endParaRPr>
          </a:p>
        </p:txBody>
      </p:sp>
      <p:sp>
        <p:nvSpPr>
          <p:cNvPr id="20" name="Rectángulo 6"/>
          <p:cNvSpPr/>
          <p:nvPr/>
        </p:nvSpPr>
        <p:spPr>
          <a:xfrm>
            <a:off x="2822544" y="5912615"/>
            <a:ext cx="11565885"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Asan (2012), permanencia </a:t>
            </a:r>
            <a:r>
              <a:rPr lang="es-ES" dirty="0" smtClean="0">
                <a:latin typeface="Times New Roman" panose="02020603050405020304" pitchFamily="18" charset="0"/>
                <a:cs typeface="Times New Roman" panose="02020603050405020304" pitchFamily="18" charset="0"/>
              </a:rPr>
              <a:t>de 2 a 3 meses</a:t>
            </a:r>
            <a:endParaRPr lang="pt-BR" dirty="0" smtClean="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824"/>
          <a:stretch/>
        </p:blipFill>
        <p:spPr bwMode="auto">
          <a:xfrm>
            <a:off x="6362701" y="5059"/>
            <a:ext cx="5829300" cy="396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ángulo 6"/>
          <p:cNvSpPr/>
          <p:nvPr/>
        </p:nvSpPr>
        <p:spPr>
          <a:xfrm>
            <a:off x="2822544" y="6313270"/>
            <a:ext cx="11565885" cy="369332"/>
          </a:xfrm>
          <a:prstGeom prst="rect">
            <a:avLst/>
          </a:prstGeom>
        </p:spPr>
        <p:txBody>
          <a:bodyPr wrap="square">
            <a:spAutoFit/>
          </a:bodyPr>
          <a:lstStyle/>
          <a:p>
            <a:pPr fontAlgn="base"/>
            <a:r>
              <a:rPr lang="es-CO" dirty="0" err="1" smtClean="0">
                <a:latin typeface="Times New Roman" panose="02020603050405020304" pitchFamily="18" charset="0"/>
                <a:cs typeface="Times New Roman" panose="02020603050405020304" pitchFamily="18" charset="0"/>
              </a:rPr>
              <a:t>Grant</a:t>
            </a:r>
            <a:r>
              <a:rPr lang="es-CO" dirty="0" smtClean="0">
                <a:latin typeface="Times New Roman" panose="02020603050405020304" pitchFamily="18" charset="0"/>
                <a:cs typeface="Times New Roman" panose="02020603050405020304" pitchFamily="18" charset="0"/>
              </a:rPr>
              <a:t> y </a:t>
            </a:r>
            <a:r>
              <a:rPr lang="es-CO" dirty="0" err="1" smtClean="0">
                <a:latin typeface="Times New Roman" panose="02020603050405020304" pitchFamily="18" charset="0"/>
                <a:cs typeface="Times New Roman" panose="02020603050405020304" pitchFamily="18" charset="0"/>
              </a:rPr>
              <a:t>Rawluk</a:t>
            </a:r>
            <a:r>
              <a:rPr lang="es-CO" dirty="0" smtClean="0">
                <a:latin typeface="Times New Roman" panose="02020603050405020304" pitchFamily="18" charset="0"/>
                <a:cs typeface="Times New Roman" panose="02020603050405020304" pitchFamily="18" charset="0"/>
              </a:rPr>
              <a:t> (2010), NBPT (4° y 7° día), convencional 30% (4° día)</a:t>
            </a:r>
            <a:endParaRPr lang="pt-B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573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0966" y="283334"/>
            <a:ext cx="9478851" cy="708338"/>
          </a:xfrm>
          <a:noFill/>
        </p:spPr>
        <p:txBody>
          <a:bodyPr>
            <a:norm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ALTURA DE PLANTA A LA COSECHA</a:t>
            </a:r>
            <a:endParaRPr lang="es-MX" sz="4000" dirty="0">
              <a:solidFill>
                <a:schemeClr val="tx1"/>
              </a:solidFill>
              <a:effectLst/>
            </a:endParaRPr>
          </a:p>
        </p:txBody>
      </p:sp>
      <p:graphicFrame>
        <p:nvGraphicFramePr>
          <p:cNvPr id="6" name="5 Tabla"/>
          <p:cNvGraphicFramePr>
            <a:graphicFrameLocks noGrp="1"/>
          </p:cNvGraphicFramePr>
          <p:nvPr>
            <p:extLst>
              <p:ext uri="{D42A27DB-BD31-4B8C-83A1-F6EECF244321}">
                <p14:modId xmlns:p14="http://schemas.microsoft.com/office/powerpoint/2010/main" val="2357997953"/>
              </p:ext>
            </p:extLst>
          </p:nvPr>
        </p:nvGraphicFramePr>
        <p:xfrm>
          <a:off x="1195381" y="1400799"/>
          <a:ext cx="9751660" cy="4360208"/>
        </p:xfrm>
        <a:graphic>
          <a:graphicData uri="http://schemas.openxmlformats.org/drawingml/2006/table">
            <a:tbl>
              <a:tblPr firstRow="1" firstCol="1" bandRow="1"/>
              <a:tblGrid>
                <a:gridCol w="3634204"/>
                <a:gridCol w="1329882"/>
                <a:gridCol w="1063905"/>
                <a:gridCol w="1075995"/>
                <a:gridCol w="1245253"/>
                <a:gridCol w="1402421"/>
              </a:tblGrid>
              <a:tr h="272373">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           F.V.             </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SC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gl</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CM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F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p-valor</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Bloques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408.11</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204.05</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4.04</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0.0184</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Urea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204.00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204.00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4.04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0.0452</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1.23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1.23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0.02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0.8763</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1.308,82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654.41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12.96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&lt;0.0001</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0.10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0.10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2.0E-03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0.9645</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Urea*Fraccionamiento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1.123,44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561.72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11.12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&lt;0.0001</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130.65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65.33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1.29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0.2756</a:t>
                      </a:r>
                      <a:endParaRPr lang="es-CO" sz="1800">
                        <a:effectLst/>
                        <a:latin typeface="Calibri"/>
                        <a:ea typeface="Calibri"/>
                        <a:cs typeface="Times New Roman"/>
                      </a:endParaRPr>
                    </a:p>
                  </a:txBody>
                  <a:tcPr marL="44450" marR="44450" marT="0" marB="0" anchor="ctr">
                    <a:lnL>
                      <a:noFill/>
                    </a:lnL>
                    <a:lnR>
                      <a:noFill/>
                    </a:lnR>
                    <a:lnT>
                      <a:noFill/>
                    </a:lnT>
                    <a:lnB>
                      <a:noFill/>
                    </a:lnB>
                  </a:tcPr>
                </a:tc>
              </a:tr>
              <a:tr h="544747">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Urea*Dosis*Fraccionamiento</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362.92</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2</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181.46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3.59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0.0285</a:t>
                      </a:r>
                      <a:endParaRPr lang="es-CO" sz="1800" b="1" dirty="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Error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17.473,96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346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50.50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r>
              <a:tr h="272373">
                <a:tc>
                  <a:txBody>
                    <a:bodyPr/>
                    <a:lstStyle/>
                    <a:p>
                      <a:pPr>
                        <a:lnSpc>
                          <a:spcPct val="107000"/>
                        </a:lnSpc>
                        <a:spcAft>
                          <a:spcPts val="0"/>
                        </a:spcAft>
                      </a:pPr>
                      <a:r>
                        <a:rPr lang="es-EC" sz="1800">
                          <a:solidFill>
                            <a:srgbClr val="000000"/>
                          </a:solidFill>
                          <a:effectLst/>
                          <a:latin typeface="Times New Roman"/>
                          <a:ea typeface="Times New Roman"/>
                          <a:cs typeface="Times New Roman"/>
                        </a:rPr>
                        <a:t>Total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2.1013,22</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359</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544747">
                <a:tc gridSpan="6">
                  <a:txBody>
                    <a:bodyPr/>
                    <a:lstStyle/>
                    <a:p>
                      <a:pPr>
                        <a:lnSpc>
                          <a:spcPct val="107000"/>
                        </a:lnSpc>
                        <a:spcAft>
                          <a:spcPts val="0"/>
                        </a:spcAft>
                      </a:pPr>
                      <a:r>
                        <a:rPr lang="es-EC" sz="1800" b="1">
                          <a:solidFill>
                            <a:srgbClr val="000000"/>
                          </a:solidFill>
                          <a:effectLst/>
                          <a:latin typeface="Times New Roman"/>
                          <a:ea typeface="Times New Roman"/>
                          <a:cs typeface="Times New Roman"/>
                        </a:rPr>
                        <a:t>p &gt; 0,05</a:t>
                      </a:r>
                      <a:r>
                        <a:rPr lang="es-EC" sz="1800">
                          <a:solidFill>
                            <a:srgbClr val="000000"/>
                          </a:solidFill>
                          <a:effectLst/>
                          <a:latin typeface="Times New Roman"/>
                          <a:ea typeface="Times New Roman"/>
                          <a:cs typeface="Times New Roman"/>
                        </a:rPr>
                        <a:t>          Diferencia no significativa</a:t>
                      </a:r>
                      <a:br>
                        <a:rPr lang="es-EC" sz="1800">
                          <a:solidFill>
                            <a:srgbClr val="000000"/>
                          </a:solidFill>
                          <a:effectLst/>
                          <a:latin typeface="Times New Roman"/>
                          <a:ea typeface="Times New Roman"/>
                          <a:cs typeface="Times New Roman"/>
                        </a:rPr>
                      </a:br>
                      <a:r>
                        <a:rPr lang="es-EC" sz="1800" b="1">
                          <a:solidFill>
                            <a:srgbClr val="000000"/>
                          </a:solidFill>
                          <a:effectLst/>
                          <a:latin typeface="Times New Roman"/>
                          <a:ea typeface="Times New Roman"/>
                          <a:cs typeface="Times New Roman"/>
                        </a:rPr>
                        <a:t>p &lt; 0,05</a:t>
                      </a:r>
                      <a:r>
                        <a:rPr lang="es-EC" sz="1800">
                          <a:solidFill>
                            <a:srgbClr val="000000"/>
                          </a:solidFill>
                          <a:effectLst/>
                          <a:latin typeface="Times New Roman"/>
                          <a:ea typeface="Times New Roman"/>
                          <a:cs typeface="Times New Roman"/>
                        </a:rPr>
                        <a:t>          Diferencia significativa</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72373">
                <a:tc gridSpan="6">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CV= 5,71%</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
        <p:nvSpPr>
          <p:cNvPr id="7" name="Rectangle 2"/>
          <p:cNvSpPr>
            <a:spLocks noChangeArrowheads="1"/>
          </p:cNvSpPr>
          <p:nvPr/>
        </p:nvSpPr>
        <p:spPr bwMode="auto">
          <a:xfrm>
            <a:off x="1220966" y="568591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a:t>
            </a: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por</a:t>
            </a: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s-ES" altLang="es-CO"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69733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Usuario\Pictures\Fotos tesis_Ip\IMG_68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65146">
            <a:off x="5270723" y="320156"/>
            <a:ext cx="3511855" cy="2623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464865" y="345629"/>
            <a:ext cx="7405351" cy="3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lnSpc>
                <a:spcPct val="107000"/>
              </a:lnSpc>
              <a:spcBef>
                <a:spcPct val="0"/>
              </a:spcBef>
            </a:pPr>
            <a:r>
              <a:rPr lang="es-EC" sz="1600" dirty="0">
                <a:solidFill>
                  <a:srgbClr val="000000"/>
                </a:solidFill>
                <a:latin typeface="Times New Roman"/>
                <a:ea typeface="Times New Roman"/>
                <a:cs typeface="Times New Roman"/>
              </a:rPr>
              <a:t>Prueba DMS 5% </a:t>
            </a:r>
            <a:r>
              <a:rPr lang="es-EC" sz="1600" dirty="0" smtClean="0">
                <a:solidFill>
                  <a:srgbClr val="000000"/>
                </a:solidFill>
                <a:latin typeface="Times New Roman"/>
                <a:ea typeface="Times New Roman"/>
                <a:cs typeface="Times New Roman"/>
              </a:rPr>
              <a:t>de la </a:t>
            </a:r>
            <a:r>
              <a:rPr lang="es-EC" sz="1600" dirty="0">
                <a:solidFill>
                  <a:srgbClr val="000000"/>
                </a:solidFill>
                <a:latin typeface="Times New Roman"/>
                <a:ea typeface="Times New Roman"/>
                <a:cs typeface="Times New Roman"/>
              </a:rPr>
              <a:t>(interacción) en </a:t>
            </a:r>
            <a:r>
              <a:rPr lang="es-EC" sz="1600" dirty="0" smtClean="0">
                <a:solidFill>
                  <a:srgbClr val="000000"/>
                </a:solidFill>
                <a:latin typeface="Times New Roman"/>
                <a:ea typeface="Times New Roman"/>
                <a:cs typeface="Times New Roman"/>
              </a:rPr>
              <a:t>altura de planta a la cosecha</a:t>
            </a:r>
            <a:endParaRPr lang="es-MX" altLang="es-MX" sz="1600" dirty="0">
              <a:solidFill>
                <a:srgbClr val="000000"/>
              </a:solidFill>
              <a:latin typeface="Times New Roman"/>
              <a:ea typeface="Times New Roman"/>
              <a:cs typeface="Times New Roman"/>
            </a:endParaRPr>
          </a:p>
        </p:txBody>
      </p:sp>
      <p:graphicFrame>
        <p:nvGraphicFramePr>
          <p:cNvPr id="2" name="1 Tabla"/>
          <p:cNvGraphicFramePr>
            <a:graphicFrameLocks noGrp="1"/>
          </p:cNvGraphicFramePr>
          <p:nvPr>
            <p:extLst>
              <p:ext uri="{D42A27DB-BD31-4B8C-83A1-F6EECF244321}">
                <p14:modId xmlns:p14="http://schemas.microsoft.com/office/powerpoint/2010/main" val="3202185139"/>
              </p:ext>
            </p:extLst>
          </p:nvPr>
        </p:nvGraphicFramePr>
        <p:xfrm>
          <a:off x="105032" y="701434"/>
          <a:ext cx="5939560" cy="3531593"/>
        </p:xfrm>
        <a:graphic>
          <a:graphicData uri="http://schemas.openxmlformats.org/drawingml/2006/table">
            <a:tbl>
              <a:tblPr firstRow="1" firstCol="1" bandRow="1"/>
              <a:tblGrid>
                <a:gridCol w="1280308"/>
                <a:gridCol w="1240902"/>
                <a:gridCol w="1240902"/>
                <a:gridCol w="768856"/>
                <a:gridCol w="425930"/>
                <a:gridCol w="398262"/>
                <a:gridCol w="399940"/>
                <a:gridCol w="92230"/>
                <a:gridCol w="92230"/>
              </a:tblGrid>
              <a:tr h="271661">
                <a:tc>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Tratamientos</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Códigos</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Medias</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Rangos</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T3</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U1D1F3</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129,12</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A</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r>
              <a:tr h="271661">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T12</a:t>
                      </a:r>
                      <a:endParaRPr lang="es-CO" sz="1600" dirty="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U2D2F3</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128,42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A</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B</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T7</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U2D1F1</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126,37</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A</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B</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T10</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U2D2F1</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126,20</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A</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B</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T6</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U1D2F3</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126,08</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A</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B</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T9</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U2D1F3</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125,38</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B</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T8</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U2D1F2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124,05</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D</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U1D1F2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123,95</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D</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T5</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U1D2F2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123,60</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C</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D</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T11</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U2D2F2</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121,27</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D</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E</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T4</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U1D2F1</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121,25</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D</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Times New Roman"/>
                          <a:cs typeface="Times New Roman"/>
                        </a:rPr>
                        <a:t>E</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r>
              <a:tr h="271661">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T1</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U1D1F1</a:t>
                      </a:r>
                      <a:endParaRPr lang="es-CO" sz="16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118,32</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 </a:t>
                      </a:r>
                      <a:endParaRPr lang="es-CO" sz="16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 </a:t>
                      </a:r>
                      <a:endParaRPr lang="es-CO" sz="16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 </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E</a:t>
                      </a:r>
                      <a:endParaRPr lang="es-CO" sz="16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CO"/>
                    </a:p>
                  </a:txBody>
                  <a:tcPr/>
                </a:tc>
              </a:tr>
            </a:tbl>
          </a:graphicData>
        </a:graphic>
      </p:graphicFrame>
      <p:sp>
        <p:nvSpPr>
          <p:cNvPr id="13" name="Rectángulo 6"/>
          <p:cNvSpPr/>
          <p:nvPr/>
        </p:nvSpPr>
        <p:spPr>
          <a:xfrm>
            <a:off x="232228" y="4986337"/>
            <a:ext cx="10303751" cy="369332"/>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INIAP (2003)</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110 </a:t>
            </a:r>
            <a:r>
              <a:rPr lang="es-EC" dirty="0">
                <a:latin typeface="Times New Roman" panose="02020603050405020304" pitchFamily="18" charset="0"/>
                <a:cs typeface="Times New Roman" panose="02020603050405020304" pitchFamily="18" charset="0"/>
              </a:rPr>
              <a:t>a 130 cm </a:t>
            </a:r>
            <a:endParaRPr lang="pt-BR" dirty="0" smtClean="0">
              <a:latin typeface="Times New Roman" panose="02020603050405020304" pitchFamily="18" charset="0"/>
              <a:cs typeface="Times New Roman" panose="02020603050405020304" pitchFamily="18" charset="0"/>
            </a:endParaRPr>
          </a:p>
        </p:txBody>
      </p:sp>
      <p:sp>
        <p:nvSpPr>
          <p:cNvPr id="21" name="Rectángulo 6"/>
          <p:cNvSpPr/>
          <p:nvPr/>
        </p:nvSpPr>
        <p:spPr>
          <a:xfrm>
            <a:off x="232228" y="5355669"/>
            <a:ext cx="10303751" cy="369332"/>
          </a:xfrm>
          <a:prstGeom prst="rect">
            <a:avLst/>
          </a:prstGeom>
        </p:spPr>
        <p:txBody>
          <a:bodyPr wrap="square">
            <a:spAutoFit/>
          </a:bodyPr>
          <a:lstStyle/>
          <a:p>
            <a:pPr fontAlgn="base"/>
            <a:r>
              <a:rPr lang="es-CO" dirty="0" err="1">
                <a:latin typeface="Times New Roman" panose="02020603050405020304" pitchFamily="18" charset="0"/>
                <a:cs typeface="Times New Roman" panose="02020603050405020304" pitchFamily="18" charset="0"/>
              </a:rPr>
              <a:t>Redagrícola</a:t>
            </a:r>
            <a:r>
              <a:rPr lang="es-CO" dirty="0">
                <a:latin typeface="Times New Roman" panose="02020603050405020304" pitchFamily="18" charset="0"/>
                <a:cs typeface="Times New Roman" panose="02020603050405020304" pitchFamily="18" charset="0"/>
              </a:rPr>
              <a:t> (2013)</a:t>
            </a:r>
            <a:r>
              <a:rPr lang="es-ES" dirty="0" smtClean="0">
                <a:latin typeface="Times New Roman" panose="02020603050405020304" pitchFamily="18" charset="0"/>
                <a:cs typeface="Times New Roman" panose="02020603050405020304" pitchFamily="18" charset="0"/>
              </a:rPr>
              <a:t>, NBPT  incrementa altura de planta </a:t>
            </a:r>
            <a:endParaRPr lang="pt-BR" dirty="0" smtClean="0">
              <a:latin typeface="Times New Roman" panose="02020603050405020304" pitchFamily="18" charset="0"/>
              <a:cs typeface="Times New Roman" panose="02020603050405020304" pitchFamily="18" charset="0"/>
            </a:endParaRPr>
          </a:p>
        </p:txBody>
      </p:sp>
      <p:sp>
        <p:nvSpPr>
          <p:cNvPr id="22" name="Rectángulo 6"/>
          <p:cNvSpPr/>
          <p:nvPr/>
        </p:nvSpPr>
        <p:spPr>
          <a:xfrm>
            <a:off x="232228" y="5819558"/>
            <a:ext cx="10303751"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Morán (2012), estudio en maíz no presento variación considerable</a:t>
            </a:r>
            <a:endParaRPr lang="pt-BR" dirty="0" smtClean="0">
              <a:latin typeface="Times New Roman" panose="02020603050405020304" pitchFamily="18" charset="0"/>
              <a:cs typeface="Times New Roman" panose="02020603050405020304" pitchFamily="18" charset="0"/>
            </a:endParaRPr>
          </a:p>
        </p:txBody>
      </p:sp>
      <p:sp>
        <p:nvSpPr>
          <p:cNvPr id="27" name="Rectangle 2"/>
          <p:cNvSpPr>
            <a:spLocks noChangeArrowheads="1"/>
          </p:cNvSpPr>
          <p:nvPr/>
        </p:nvSpPr>
        <p:spPr bwMode="auto">
          <a:xfrm>
            <a:off x="0" y="4277679"/>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486" y="2688360"/>
            <a:ext cx="5188178" cy="416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6"/>
          <p:cNvSpPr/>
          <p:nvPr/>
        </p:nvSpPr>
        <p:spPr>
          <a:xfrm>
            <a:off x="232228" y="6295041"/>
            <a:ext cx="10303751" cy="369332"/>
          </a:xfrm>
          <a:prstGeom prst="rect">
            <a:avLst/>
          </a:prstGeom>
        </p:spPr>
        <p:txBody>
          <a:bodyPr wrap="square">
            <a:spAutoFit/>
          </a:bodyPr>
          <a:lstStyle/>
          <a:p>
            <a:pPr fontAlgn="base"/>
            <a:r>
              <a:rPr lang="es-CO" dirty="0" err="1" smtClean="0">
                <a:latin typeface="Times New Roman" panose="02020603050405020304" pitchFamily="18" charset="0"/>
                <a:cs typeface="Times New Roman" panose="02020603050405020304" pitchFamily="18" charset="0"/>
              </a:rPr>
              <a:t>Quelal</a:t>
            </a:r>
            <a:r>
              <a:rPr lang="es-CO" dirty="0" smtClean="0">
                <a:latin typeface="Times New Roman" panose="02020603050405020304" pitchFamily="18" charset="0"/>
                <a:cs typeface="Times New Roman" panose="02020603050405020304" pitchFamily="18" charset="0"/>
              </a:rPr>
              <a:t> (204), comportamiento similar, genética de variedades</a:t>
            </a:r>
            <a:endParaRPr lang="pt-B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146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0966" y="283334"/>
            <a:ext cx="9478851" cy="708338"/>
          </a:xfrm>
          <a:noFill/>
        </p:spPr>
        <p:txBody>
          <a:bodyPr>
            <a:norm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Rendimiento total</a:t>
            </a:r>
            <a:endParaRPr lang="es-MX" sz="4000" dirty="0">
              <a:solidFill>
                <a:schemeClr val="tx1"/>
              </a:solidFill>
              <a:effectLst/>
            </a:endParaRPr>
          </a:p>
        </p:txBody>
      </p:sp>
      <p:sp>
        <p:nvSpPr>
          <p:cNvPr id="7" name="Rectangle 2"/>
          <p:cNvSpPr>
            <a:spLocks noChangeArrowheads="1"/>
          </p:cNvSpPr>
          <p:nvPr/>
        </p:nvSpPr>
        <p:spPr bwMode="auto">
          <a:xfrm>
            <a:off x="1220965" y="548667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211382098"/>
              </p:ext>
            </p:extLst>
          </p:nvPr>
        </p:nvGraphicFramePr>
        <p:xfrm>
          <a:off x="1220966" y="1125167"/>
          <a:ext cx="9442741" cy="4252150"/>
        </p:xfrm>
        <a:graphic>
          <a:graphicData uri="http://schemas.openxmlformats.org/drawingml/2006/table">
            <a:tbl>
              <a:tblPr firstRow="1" firstCol="1" bandRow="1"/>
              <a:tblGrid>
                <a:gridCol w="3506676"/>
                <a:gridCol w="1842379"/>
                <a:gridCol w="629883"/>
                <a:gridCol w="1558766"/>
                <a:gridCol w="816759"/>
                <a:gridCol w="1088278"/>
              </a:tblGrid>
              <a:tr h="303725">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           F.V.             </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SC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gl</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CM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F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p-valor</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Bloques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1.467.562,23</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733.781,12</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3,95</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0,0343</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Urea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575.356,54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575.356,54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0,0924</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231.658,90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231.658,90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1,25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0,2763</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984.729,51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492.364,76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2,65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0,0931</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7.935,11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7.935,11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0,04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0,8382</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Urea*Fraccionamiento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183.264,80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91.632,40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0,49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0,6173</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715.056,83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357.528,41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1,92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0,1698</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b="1">
                          <a:solidFill>
                            <a:srgbClr val="000000"/>
                          </a:solidFill>
                          <a:effectLst/>
                          <a:latin typeface="Times New Roman"/>
                          <a:ea typeface="Times New Roman"/>
                          <a:cs typeface="Times New Roman"/>
                        </a:rPr>
                        <a:t>Urea*Dosis*Fraccionamiento</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2.079.492,89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1.039.746,45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5,59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0,0109</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Error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4.088.482,89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185.840,13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r>
              <a:tr h="303725">
                <a:tc>
                  <a:txBody>
                    <a:bodyPr/>
                    <a:lstStyle/>
                    <a:p>
                      <a:pPr>
                        <a:lnSpc>
                          <a:spcPct val="107000"/>
                        </a:lnSpc>
                        <a:spcAft>
                          <a:spcPts val="0"/>
                        </a:spcAft>
                      </a:pPr>
                      <a:r>
                        <a:rPr lang="es-EC" sz="1800">
                          <a:solidFill>
                            <a:srgbClr val="000000"/>
                          </a:solidFill>
                          <a:effectLst/>
                          <a:latin typeface="Times New Roman"/>
                          <a:ea typeface="Times New Roman"/>
                          <a:cs typeface="Times New Roman"/>
                        </a:rPr>
                        <a:t>Total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10.333.539,72</a:t>
                      </a:r>
                      <a:endParaRPr lang="es-CO" sz="1800" dirty="0">
                        <a:effectLst/>
                        <a:latin typeface="Calibri"/>
                        <a:ea typeface="Calibri"/>
                        <a:cs typeface="Times New Roman"/>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35</a:t>
                      </a:r>
                      <a:endParaRPr lang="es-CO" sz="1800" dirty="0">
                        <a:effectLst/>
                        <a:latin typeface="Calibri"/>
                        <a:ea typeface="Calibri"/>
                        <a:cs typeface="Times New Roman"/>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r>
              <a:tr h="607450">
                <a:tc gridSpan="6">
                  <a:txBody>
                    <a:bodyPr/>
                    <a:lstStyle/>
                    <a:p>
                      <a:pPr>
                        <a:lnSpc>
                          <a:spcPct val="107000"/>
                        </a:lnSpc>
                        <a:spcAft>
                          <a:spcPts val="0"/>
                        </a:spcAft>
                      </a:pPr>
                      <a:r>
                        <a:rPr lang="es-EC" sz="1800" dirty="0">
                          <a:solidFill>
                            <a:srgbClr val="000000"/>
                          </a:solidFill>
                          <a:effectLst/>
                          <a:latin typeface="Times New Roman"/>
                          <a:ea typeface="Times New Roman"/>
                          <a:cs typeface="Times New Roman"/>
                        </a:rPr>
                        <a:t>p &gt; 0,05          Diferencia no significativa</a:t>
                      </a:r>
                      <a:br>
                        <a:rPr lang="es-EC" sz="1800" dirty="0">
                          <a:solidFill>
                            <a:srgbClr val="000000"/>
                          </a:solidFill>
                          <a:effectLst/>
                          <a:latin typeface="Times New Roman"/>
                          <a:ea typeface="Times New Roman"/>
                          <a:cs typeface="Times New Roman"/>
                        </a:rPr>
                      </a:br>
                      <a:r>
                        <a:rPr lang="es-EC" sz="1800" dirty="0">
                          <a:solidFill>
                            <a:srgbClr val="000000"/>
                          </a:solidFill>
                          <a:effectLst/>
                          <a:latin typeface="Times New Roman"/>
                          <a:ea typeface="Times New Roman"/>
                          <a:cs typeface="Times New Roman"/>
                        </a:rPr>
                        <a:t>p &lt; 0,05          Diferencia significativa</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03725">
                <a:tc gridSpan="6">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CV= 11,81%</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Tree>
    <p:extLst>
      <p:ext uri="{BB962C8B-B14F-4D97-AF65-F5344CB8AC3E}">
        <p14:creationId xmlns:p14="http://schemas.microsoft.com/office/powerpoint/2010/main" val="2193665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C:\Users\Usuario\Pictures\Fotos tesis_Ip\IMG_729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17973">
            <a:off x="9227713" y="4340947"/>
            <a:ext cx="3368726" cy="2516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0" name="Picture 4" descr="C:\Users\Usuario\Pictures\Fotos tesis_Ip\IMG_672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66000" contrast="24000"/>
                    </a14:imgEffect>
                  </a14:imgLayer>
                </a14:imgProps>
              </a:ext>
              <a:ext uri="{28A0092B-C50C-407E-A947-70E740481C1C}">
                <a14:useLocalDpi xmlns:a14="http://schemas.microsoft.com/office/drawing/2010/main" val="0"/>
              </a:ext>
            </a:extLst>
          </a:blip>
          <a:srcRect/>
          <a:stretch>
            <a:fillRect/>
          </a:stretch>
        </p:blipFill>
        <p:spPr bwMode="auto">
          <a:xfrm>
            <a:off x="3517412" y="1712296"/>
            <a:ext cx="4066474" cy="3037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79" name="Picture 3" descr="C:\Users\Usuario\Pictures\Fotos tesis_Ip\IMG_678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63000" contrast="6000"/>
                    </a14:imgEffect>
                  </a14:imgLayer>
                </a14:imgProps>
              </a:ext>
              <a:ext uri="{28A0092B-C50C-407E-A947-70E740481C1C}">
                <a14:useLocalDpi xmlns:a14="http://schemas.microsoft.com/office/drawing/2010/main" val="0"/>
              </a:ext>
            </a:extLst>
          </a:blip>
          <a:srcRect t="16064"/>
          <a:stretch/>
        </p:blipFill>
        <p:spPr bwMode="auto">
          <a:xfrm rot="20858206">
            <a:off x="28257" y="3707472"/>
            <a:ext cx="4880274" cy="3059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421745" y="141696"/>
            <a:ext cx="7405351" cy="3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lnSpc>
                <a:spcPct val="107000"/>
              </a:lnSpc>
              <a:spcBef>
                <a:spcPct val="0"/>
              </a:spcBef>
            </a:pPr>
            <a:r>
              <a:rPr lang="es-EC" sz="1600" dirty="0">
                <a:solidFill>
                  <a:srgbClr val="000000"/>
                </a:solidFill>
                <a:latin typeface="Times New Roman"/>
                <a:ea typeface="Times New Roman"/>
                <a:cs typeface="Times New Roman"/>
              </a:rPr>
              <a:t>Prueba DMS 5% </a:t>
            </a:r>
            <a:r>
              <a:rPr lang="es-EC" sz="1600" dirty="0" smtClean="0">
                <a:solidFill>
                  <a:srgbClr val="000000"/>
                </a:solidFill>
                <a:latin typeface="Times New Roman"/>
                <a:ea typeface="Times New Roman"/>
                <a:cs typeface="Times New Roman"/>
              </a:rPr>
              <a:t>de la </a:t>
            </a:r>
            <a:r>
              <a:rPr lang="es-EC" sz="1600" dirty="0">
                <a:solidFill>
                  <a:srgbClr val="000000"/>
                </a:solidFill>
                <a:latin typeface="Times New Roman"/>
                <a:ea typeface="Times New Roman"/>
                <a:cs typeface="Times New Roman"/>
              </a:rPr>
              <a:t>(interacción) en </a:t>
            </a:r>
            <a:r>
              <a:rPr lang="es-EC" sz="1600" dirty="0" smtClean="0">
                <a:solidFill>
                  <a:srgbClr val="000000"/>
                </a:solidFill>
                <a:latin typeface="Times New Roman"/>
                <a:ea typeface="Times New Roman"/>
                <a:cs typeface="Times New Roman"/>
              </a:rPr>
              <a:t>rendimiento total</a:t>
            </a:r>
            <a:endParaRPr lang="es-MX" altLang="es-MX" sz="1600" dirty="0">
              <a:solidFill>
                <a:srgbClr val="000000"/>
              </a:solidFill>
              <a:latin typeface="Times New Roman"/>
              <a:ea typeface="Times New Roman"/>
              <a:cs typeface="Times New Roman"/>
            </a:endParaRPr>
          </a:p>
        </p:txBody>
      </p:sp>
      <p:sp>
        <p:nvSpPr>
          <p:cNvPr id="13" name="Rectángulo 6"/>
          <p:cNvSpPr/>
          <p:nvPr/>
        </p:nvSpPr>
        <p:spPr>
          <a:xfrm>
            <a:off x="127370" y="4456152"/>
            <a:ext cx="10303751" cy="369332"/>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INIAP (2003)</a:t>
            </a:r>
            <a:r>
              <a:rPr lang="es-EC"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rendimiento oscila </a:t>
            </a:r>
            <a:r>
              <a:rPr lang="es-ES" dirty="0">
                <a:latin typeface="Times New Roman" panose="02020603050405020304" pitchFamily="18" charset="0"/>
                <a:cs typeface="Times New Roman" panose="02020603050405020304" pitchFamily="18" charset="0"/>
              </a:rPr>
              <a:t>entre 3 a 5 </a:t>
            </a:r>
            <a:r>
              <a:rPr lang="es-ES" dirty="0" err="1">
                <a:latin typeface="Times New Roman" panose="02020603050405020304" pitchFamily="18" charset="0"/>
                <a:cs typeface="Times New Roman" panose="02020603050405020304" pitchFamily="18" charset="0"/>
              </a:rPr>
              <a:t>tn</a:t>
            </a:r>
            <a:r>
              <a:rPr lang="es-ES" dirty="0">
                <a:latin typeface="Times New Roman" panose="02020603050405020304" pitchFamily="18" charset="0"/>
                <a:cs typeface="Times New Roman" panose="02020603050405020304" pitchFamily="18" charset="0"/>
              </a:rPr>
              <a:t>/ha</a:t>
            </a:r>
            <a:r>
              <a:rPr lang="es-ES" b="1" dirty="0">
                <a:latin typeface="Times New Roman" panose="02020603050405020304" pitchFamily="18" charset="0"/>
                <a:cs typeface="Times New Roman" panose="02020603050405020304" pitchFamily="18" charset="0"/>
              </a:rPr>
              <a:t>.</a:t>
            </a:r>
            <a:endParaRPr lang="pt-BR" b="1" dirty="0" smtClean="0">
              <a:latin typeface="Times New Roman" panose="02020603050405020304" pitchFamily="18" charset="0"/>
              <a:cs typeface="Times New Roman" panose="02020603050405020304" pitchFamily="18" charset="0"/>
            </a:endParaRPr>
          </a:p>
        </p:txBody>
      </p:sp>
      <p:sp>
        <p:nvSpPr>
          <p:cNvPr id="21" name="Rectángulo 6"/>
          <p:cNvSpPr/>
          <p:nvPr/>
        </p:nvSpPr>
        <p:spPr>
          <a:xfrm>
            <a:off x="127370" y="4825484"/>
            <a:ext cx="10303751" cy="646331"/>
          </a:xfrm>
          <a:prstGeom prst="rect">
            <a:avLst/>
          </a:prstGeom>
        </p:spPr>
        <p:txBody>
          <a:bodyPr wrap="square">
            <a:spAutoFit/>
          </a:bodyPr>
          <a:lstStyle/>
          <a:p>
            <a:pPr fontAlgn="base"/>
            <a:r>
              <a:rPr lang="es-CO" dirty="0" err="1" smtClean="0">
                <a:latin typeface="Times New Roman" panose="02020603050405020304" pitchFamily="18" charset="0"/>
                <a:cs typeface="Times New Roman" panose="02020603050405020304" pitchFamily="18" charset="0"/>
              </a:rPr>
              <a:t>Fontanetto</a:t>
            </a:r>
            <a:r>
              <a:rPr lang="es-CO" dirty="0" smtClean="0">
                <a:latin typeface="Times New Roman" panose="02020603050405020304" pitchFamily="18" charset="0"/>
                <a:cs typeface="Times New Roman" panose="02020603050405020304" pitchFamily="18" charset="0"/>
              </a:rPr>
              <a:t> </a:t>
            </a:r>
            <a:r>
              <a:rPr lang="es-CO" dirty="0">
                <a:latin typeface="Times New Roman" panose="02020603050405020304" pitchFamily="18" charset="0"/>
                <a:cs typeface="Times New Roman" panose="02020603050405020304" pitchFamily="18" charset="0"/>
              </a:rPr>
              <a:t>et al</a:t>
            </a:r>
            <a:r>
              <a:rPr lang="es-CO" dirty="0" smtClean="0">
                <a:latin typeface="Times New Roman" panose="02020603050405020304" pitchFamily="18" charset="0"/>
                <a:cs typeface="Times New Roman" panose="02020603050405020304" pitchFamily="18" charset="0"/>
              </a:rPr>
              <a:t>. (2011), NBPT estimula producciones de </a:t>
            </a:r>
            <a:r>
              <a:rPr lang="es-ES" dirty="0">
                <a:latin typeface="Times New Roman" panose="02020603050405020304" pitchFamily="18" charset="0"/>
                <a:cs typeface="Times New Roman" panose="02020603050405020304" pitchFamily="18" charset="0"/>
              </a:rPr>
              <a:t>5.389 Kg/ha </a:t>
            </a:r>
            <a:r>
              <a:rPr lang="es-ES" dirty="0" smtClean="0">
                <a:latin typeface="Times New Roman" panose="02020603050405020304" pitchFamily="18" charset="0"/>
                <a:cs typeface="Times New Roman" panose="02020603050405020304" pitchFamily="18" charset="0"/>
              </a:rPr>
              <a:t>superando a la urea convencional </a:t>
            </a:r>
            <a:r>
              <a:rPr lang="es-ES" dirty="0">
                <a:latin typeface="Times New Roman" panose="02020603050405020304" pitchFamily="18" charset="0"/>
                <a:cs typeface="Times New Roman" panose="02020603050405020304" pitchFamily="18" charset="0"/>
              </a:rPr>
              <a:t> 4.562 kg/ha.</a:t>
            </a:r>
            <a:endParaRPr lang="pt-BR" dirty="0" smtClean="0">
              <a:latin typeface="Times New Roman" panose="02020603050405020304" pitchFamily="18" charset="0"/>
              <a:cs typeface="Times New Roman" panose="02020603050405020304" pitchFamily="18" charset="0"/>
            </a:endParaRPr>
          </a:p>
        </p:txBody>
      </p:sp>
      <p:sp>
        <p:nvSpPr>
          <p:cNvPr id="22" name="Rectángulo 6"/>
          <p:cNvSpPr/>
          <p:nvPr/>
        </p:nvSpPr>
        <p:spPr>
          <a:xfrm>
            <a:off x="127370" y="5504562"/>
            <a:ext cx="11606393" cy="369332"/>
          </a:xfrm>
          <a:prstGeom prst="rect">
            <a:avLst/>
          </a:prstGeom>
        </p:spPr>
        <p:txBody>
          <a:bodyPr wrap="square">
            <a:spAutoFit/>
          </a:bodyPr>
          <a:lstStyle/>
          <a:p>
            <a:pPr fontAlgn="base"/>
            <a:r>
              <a:rPr lang="es-CO" dirty="0" smtClean="0">
                <a:latin typeface="Times New Roman" panose="02020603050405020304" pitchFamily="18" charset="0"/>
                <a:cs typeface="Times New Roman" panose="02020603050405020304" pitchFamily="18" charset="0"/>
              </a:rPr>
              <a:t>Morán </a:t>
            </a:r>
            <a:r>
              <a:rPr lang="es-CO" dirty="0">
                <a:latin typeface="Times New Roman" panose="02020603050405020304" pitchFamily="18" charset="0"/>
                <a:cs typeface="Times New Roman" panose="02020603050405020304" pitchFamily="18" charset="0"/>
              </a:rPr>
              <a:t>(2012</a:t>
            </a:r>
            <a:r>
              <a:rPr lang="es-CO" dirty="0" smtClean="0">
                <a:latin typeface="Times New Roman" panose="02020603050405020304" pitchFamily="18" charset="0"/>
                <a:cs typeface="Times New Roman" panose="02020603050405020304" pitchFamily="18" charset="0"/>
              </a:rPr>
              <a:t>), aplicaciones fraccionadas garantizan el incremento en la producción.</a:t>
            </a:r>
            <a:endParaRPr lang="pt-BR" dirty="0" smtClean="0">
              <a:latin typeface="Times New Roman" panose="02020603050405020304" pitchFamily="18" charset="0"/>
              <a:cs typeface="Times New Roman" panose="02020603050405020304"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845022207"/>
              </p:ext>
            </p:extLst>
          </p:nvPr>
        </p:nvGraphicFramePr>
        <p:xfrm>
          <a:off x="30210" y="497501"/>
          <a:ext cx="5920178" cy="3594488"/>
        </p:xfrm>
        <a:graphic>
          <a:graphicData uri="http://schemas.openxmlformats.org/drawingml/2006/table">
            <a:tbl>
              <a:tblPr firstRow="1" firstCol="1" bandRow="1"/>
              <a:tblGrid>
                <a:gridCol w="1259412"/>
                <a:gridCol w="1280162"/>
                <a:gridCol w="1418193"/>
                <a:gridCol w="410602"/>
                <a:gridCol w="504497"/>
                <a:gridCol w="488731"/>
                <a:gridCol w="488731"/>
                <a:gridCol w="69850"/>
              </a:tblGrid>
              <a:tr h="463424">
                <a:tc>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Tratamientos</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Códigos</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Medias (kg/ha)</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Rangos</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36824">
                <a:tc>
                  <a:txBody>
                    <a:bodyPr/>
                    <a:lstStyle/>
                    <a:p>
                      <a:pPr algn="ctr">
                        <a:lnSpc>
                          <a:spcPct val="107000"/>
                        </a:lnSpc>
                        <a:spcAft>
                          <a:spcPts val="0"/>
                        </a:spcAft>
                      </a:pPr>
                      <a:r>
                        <a:rPr lang="es-EC" sz="1600" b="0" dirty="0">
                          <a:effectLst/>
                          <a:latin typeface="Times New Roman"/>
                          <a:ea typeface="Times New Roman"/>
                          <a:cs typeface="Times New Roman"/>
                        </a:rPr>
                        <a:t>T6</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U1D2F3</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4.482,38</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A </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236824">
                <a:tc>
                  <a:txBody>
                    <a:bodyPr/>
                    <a:lstStyle/>
                    <a:p>
                      <a:pPr algn="ctr">
                        <a:lnSpc>
                          <a:spcPct val="107000"/>
                        </a:lnSpc>
                        <a:spcAft>
                          <a:spcPts val="0"/>
                        </a:spcAft>
                      </a:pPr>
                      <a:r>
                        <a:rPr lang="es-EC" sz="1600" b="0" dirty="0">
                          <a:effectLst/>
                          <a:latin typeface="Times New Roman"/>
                          <a:ea typeface="Times New Roman"/>
                          <a:cs typeface="Times New Roman"/>
                        </a:rPr>
                        <a:t>T2</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U1D1F2</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4.075,82</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A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T4</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U1D2F1</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3.877,00</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A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B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dirty="0">
                          <a:effectLst/>
                          <a:latin typeface="Times New Roman"/>
                          <a:ea typeface="Times New Roman"/>
                          <a:cs typeface="Times New Roman"/>
                        </a:rPr>
                        <a:t>T9</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U2D1F3</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3.846,11</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A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C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T10</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U2D2F1</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3.731,46</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D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T3</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U1D1F3</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3.588,43</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B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D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T12</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U2D2F3</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3.570,85</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D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dirty="0">
                          <a:effectLst/>
                          <a:latin typeface="Times New Roman"/>
                          <a:ea typeface="Times New Roman"/>
                          <a:cs typeface="Times New Roman"/>
                        </a:rPr>
                        <a:t>T11</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U2D2F2</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3.463,21</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C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D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T7</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U2D1F1</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3.417,55</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B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C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dirty="0">
                          <a:effectLst/>
                          <a:latin typeface="Times New Roman"/>
                          <a:ea typeface="Times New Roman"/>
                          <a:cs typeface="Times New Roman"/>
                        </a:rPr>
                        <a:t>D </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dirty="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dirty="0">
                          <a:effectLst/>
                          <a:latin typeface="Times New Roman"/>
                          <a:ea typeface="Times New Roman"/>
                          <a:cs typeface="Times New Roman"/>
                        </a:rPr>
                        <a:t>T1</a:t>
                      </a:r>
                      <a:endParaRPr lang="es-CO" sz="16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U1D1F1</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3.378,49</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B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D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dirty="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T5</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U1D2F2</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3.253,75</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C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b="0">
                          <a:effectLst/>
                          <a:latin typeface="Times New Roman"/>
                          <a:ea typeface="Times New Roman"/>
                          <a:cs typeface="Times New Roman"/>
                        </a:rPr>
                        <a:t>D </a:t>
                      </a:r>
                      <a:endParaRPr lang="es-CO" sz="16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800"/>
                        </a:spcAft>
                      </a:pPr>
                      <a:r>
                        <a:rPr lang="es-CO" sz="1600">
                          <a:effectLst/>
                          <a:latin typeface="Calibri"/>
                          <a:ea typeface="Calibri"/>
                          <a:cs typeface="Times New Roman"/>
                        </a:rPr>
                        <a:t> </a:t>
                      </a:r>
                    </a:p>
                  </a:txBody>
                  <a:tcPr marL="0" marR="0" marT="0" marB="0" anchor="ctr">
                    <a:lnL>
                      <a:noFill/>
                    </a:lnL>
                    <a:lnR>
                      <a:noFill/>
                    </a:lnR>
                    <a:lnT>
                      <a:noFill/>
                    </a:lnT>
                    <a:lnB>
                      <a:noFill/>
                    </a:lnB>
                  </a:tcPr>
                </a:tc>
              </a:tr>
              <a:tr h="236824">
                <a:tc>
                  <a:txBody>
                    <a:bodyPr/>
                    <a:lstStyle/>
                    <a:p>
                      <a:pPr algn="ctr">
                        <a:lnSpc>
                          <a:spcPct val="107000"/>
                        </a:lnSpc>
                        <a:spcAft>
                          <a:spcPts val="0"/>
                        </a:spcAft>
                      </a:pPr>
                      <a:r>
                        <a:rPr lang="es-EC" sz="1600" b="0">
                          <a:effectLst/>
                          <a:latin typeface="Times New Roman"/>
                          <a:ea typeface="Times New Roman"/>
                          <a:cs typeface="Times New Roman"/>
                        </a:rPr>
                        <a:t>T8</a:t>
                      </a:r>
                      <a:endParaRPr lang="es-CO" sz="1600" b="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a:effectLst/>
                          <a:latin typeface="Times New Roman"/>
                          <a:ea typeface="Times New Roman"/>
                          <a:cs typeface="Times New Roman"/>
                        </a:rPr>
                        <a:t>U2D1F2</a:t>
                      </a:r>
                      <a:endParaRPr lang="es-CO" sz="1600" b="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dirty="0">
                          <a:effectLst/>
                          <a:latin typeface="Times New Roman"/>
                          <a:ea typeface="Times New Roman"/>
                          <a:cs typeface="Times New Roman"/>
                        </a:rPr>
                        <a:t>3.109,63</a:t>
                      </a:r>
                      <a:endParaRPr lang="es-CO" sz="1600" b="0"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a:effectLst/>
                          <a:latin typeface="Times New Roman"/>
                          <a:ea typeface="Times New Roman"/>
                          <a:cs typeface="Times New Roman"/>
                        </a:rPr>
                        <a:t>  </a:t>
                      </a:r>
                      <a:endParaRPr lang="es-CO" sz="1600" b="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0" dirty="0">
                          <a:effectLst/>
                          <a:latin typeface="Times New Roman"/>
                          <a:ea typeface="Times New Roman"/>
                          <a:cs typeface="Times New Roman"/>
                        </a:rPr>
                        <a:t>D </a:t>
                      </a:r>
                      <a:endParaRPr lang="es-CO" sz="1600" b="0"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CO" sz="1600" dirty="0">
                          <a:effectLst/>
                          <a:latin typeface="Calibri"/>
                          <a:ea typeface="Calibri"/>
                          <a:cs typeface="Times New Roman"/>
                        </a:rPr>
                        <a:t> </a:t>
                      </a:r>
                    </a:p>
                  </a:txBody>
                  <a:tcPr marL="0" marR="0" marT="0" marB="0" anchor="ctr">
                    <a:lnL>
                      <a:noFill/>
                    </a:lnL>
                    <a:lnR>
                      <a:noFill/>
                    </a:lnR>
                    <a:lnT>
                      <a:noFill/>
                    </a:lnT>
                    <a:lnB>
                      <a:noFill/>
                    </a:lnB>
                  </a:tcPr>
                </a:tc>
              </a:tr>
            </a:tbl>
          </a:graphicData>
        </a:graphic>
      </p:graphicFrame>
      <p:sp>
        <p:nvSpPr>
          <p:cNvPr id="9" name="Rectangle 2"/>
          <p:cNvSpPr>
            <a:spLocks noChangeArrowheads="1"/>
          </p:cNvSpPr>
          <p:nvPr/>
        </p:nvSpPr>
        <p:spPr bwMode="auto">
          <a:xfrm>
            <a:off x="332322" y="4091989"/>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ángulo 6"/>
          <p:cNvSpPr/>
          <p:nvPr/>
        </p:nvSpPr>
        <p:spPr>
          <a:xfrm>
            <a:off x="127370" y="6026973"/>
            <a:ext cx="11606393" cy="646331"/>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Bellido (2010)</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aplicar toda la dosis en la siembra </a:t>
            </a:r>
            <a:r>
              <a:rPr lang="es-EC" dirty="0">
                <a:latin typeface="Times New Roman" panose="02020603050405020304" pitchFamily="18" charset="0"/>
                <a:cs typeface="Times New Roman" panose="02020603050405020304" pitchFamily="18" charset="0"/>
              </a:rPr>
              <a:t>puede resultar más efectiva sobre la producción a diferencia de aplicaciones posteriores. </a:t>
            </a:r>
            <a:endParaRPr lang="es-CO" dirty="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99889"/>
            <a:ext cx="60960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923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C:\Users\Usuario\Pictures\Fotos tesis_Ip\IMG_72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81690">
            <a:off x="-559336" y="3040024"/>
            <a:ext cx="5172624" cy="3863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6" name="Picture 6" descr="C:\Users\Usuario\Pictures\Fotos tesis_Ip\IMG_7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489562">
            <a:off x="7701971" y="2741168"/>
            <a:ext cx="4339336" cy="42501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2" name="Picture 2" descr="C:\Users\Usuario\Pictures\Fotos tesis_Ip\IMG_73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46" y="0"/>
            <a:ext cx="5006841" cy="3739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3" name="Picture 3" descr="C:\Users\Usuario\Pictures\Fotos tesis_Ip\IMG_73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88458">
            <a:off x="6902826" y="-615476"/>
            <a:ext cx="5649454" cy="4219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4" name="Picture 4" descr="C:\Users\Usuario\Pictures\Fotos tesis_Ip\IMG_73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68136" y="2001489"/>
            <a:ext cx="5560104" cy="4152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19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Usuario\Pictures\Fotos tesis_Ip\IMG_6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859899">
            <a:off x="7832565" y="180821"/>
            <a:ext cx="3617363" cy="3752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6" name="Picture 2" descr="C:\Users\Usuario\Pictures\Fotos tesis_Ip\IMG_732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23613"/>
          <a:stretch/>
        </p:blipFill>
        <p:spPr bwMode="auto">
          <a:xfrm rot="21259578">
            <a:off x="3846785" y="3475145"/>
            <a:ext cx="3531475" cy="3216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23997" y="180303"/>
            <a:ext cx="9478851" cy="708338"/>
          </a:xfrm>
          <a:noFill/>
        </p:spPr>
        <p:txBody>
          <a:bodyPr>
            <a:norm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Correlación entre rendimiento y porcentaje de acame</a:t>
            </a:r>
            <a:endParaRPr lang="es-MX" sz="4000" dirty="0">
              <a:solidFill>
                <a:schemeClr val="tx1"/>
              </a:solidFill>
              <a:effectLst/>
            </a:endParaRPr>
          </a:p>
        </p:txBody>
      </p:sp>
      <p:sp>
        <p:nvSpPr>
          <p:cNvPr id="7" name="Rectangle 2"/>
          <p:cNvSpPr>
            <a:spLocks noChangeArrowheads="1"/>
          </p:cNvSpPr>
          <p:nvPr/>
        </p:nvSpPr>
        <p:spPr bwMode="auto">
          <a:xfrm>
            <a:off x="139139" y="2944987"/>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191797262"/>
              </p:ext>
            </p:extLst>
          </p:nvPr>
        </p:nvGraphicFramePr>
        <p:xfrm>
          <a:off x="180017" y="855582"/>
          <a:ext cx="6207903" cy="1980055"/>
        </p:xfrm>
        <a:graphic>
          <a:graphicData uri="http://schemas.openxmlformats.org/drawingml/2006/table">
            <a:tbl>
              <a:tblPr firstRow="1" firstCol="1" bandRow="1"/>
              <a:tblGrid>
                <a:gridCol w="1874828"/>
                <a:gridCol w="1304811"/>
                <a:gridCol w="372127"/>
                <a:gridCol w="1161321"/>
                <a:gridCol w="689855"/>
                <a:gridCol w="804961"/>
              </a:tblGrid>
              <a:tr h="280550">
                <a:tc>
                  <a:txBody>
                    <a:bodyPr/>
                    <a:lstStyle/>
                    <a:p>
                      <a:pP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           F.V.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  SC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err="1">
                          <a:solidFill>
                            <a:srgbClr val="000000"/>
                          </a:solidFill>
                          <a:effectLst/>
                          <a:latin typeface="Times New Roman" panose="02020603050405020304" pitchFamily="18" charset="0"/>
                          <a:ea typeface="Times New Roman"/>
                          <a:cs typeface="Times New Roman" panose="02020603050405020304" pitchFamily="18" charset="0"/>
                        </a:rPr>
                        <a:t>gl</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CM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 F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p-valor</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550">
                <a:tc>
                  <a:txBody>
                    <a:bodyPr/>
                    <a:lstStyle/>
                    <a:p>
                      <a:pP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Porcentaje de acame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7.549.536,08</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1</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7.549.536,08</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92,20</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b="1">
                          <a:solidFill>
                            <a:srgbClr val="000000"/>
                          </a:solidFill>
                          <a:effectLst/>
                          <a:latin typeface="Times New Roman" panose="02020603050405020304" pitchFamily="18" charset="0"/>
                          <a:ea typeface="Times New Roman"/>
                          <a:cs typeface="Times New Roman" panose="02020603050405020304" pitchFamily="18" charset="0"/>
                        </a:rPr>
                        <a:t>&lt;0.0001</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80550">
                <a:tc>
                  <a:txBody>
                    <a:bodyPr/>
                    <a:lstStyle/>
                    <a:p>
                      <a:pPr>
                        <a:lnSpc>
                          <a:spcPct val="107000"/>
                        </a:lnSpc>
                        <a:spcAft>
                          <a:spcPts val="0"/>
                        </a:spcAft>
                      </a:pPr>
                      <a:r>
                        <a:rPr lang="es-EC" sz="1400" dirty="0">
                          <a:solidFill>
                            <a:srgbClr val="000000"/>
                          </a:solidFill>
                          <a:effectLst/>
                          <a:latin typeface="Times New Roman" panose="02020603050405020304" pitchFamily="18" charset="0"/>
                          <a:ea typeface="Times New Roman"/>
                          <a:cs typeface="Times New Roman" panose="02020603050405020304" pitchFamily="18" charset="0"/>
                        </a:rPr>
                        <a:t>Error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2.784.003,64</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34</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a:cs typeface="Times New Roman" panose="02020603050405020304" pitchFamily="18" charset="0"/>
                        </a:rPr>
                        <a:t>81.882,46</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     </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       </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6756">
                <a:tc>
                  <a:txBody>
                    <a:bodyPr/>
                    <a:lstStyle/>
                    <a:p>
                      <a:pP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Total                  </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a:cs typeface="Times New Roman" panose="02020603050405020304" pitchFamily="18" charset="0"/>
                        </a:rPr>
                        <a:t>10.333.539,72</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35</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s-CO" sz="1400">
                        <a:effectLst/>
                        <a:latin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a:cs typeface="Times New Roman" panose="02020603050405020304" pitchFamily="18" charset="0"/>
                        </a:rPr>
                        <a:t>     </a:t>
                      </a:r>
                      <a:endParaRPr lang="es-CO" sz="14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a:cs typeface="Times New Roman" panose="02020603050405020304" pitchFamily="18" charset="0"/>
                        </a:rPr>
                        <a:t>       </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r h="561099">
                <a:tc gridSpan="6">
                  <a:txBody>
                    <a:bodyPr/>
                    <a:lstStyle/>
                    <a:p>
                      <a:pPr>
                        <a:lnSpc>
                          <a:spcPct val="107000"/>
                        </a:lnSpc>
                        <a:spcAft>
                          <a:spcPts val="0"/>
                        </a:spcAft>
                      </a:pP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p &gt; 0,05          </a:t>
                      </a:r>
                      <a:r>
                        <a:rPr lang="es-EC" sz="1400" dirty="0">
                          <a:solidFill>
                            <a:srgbClr val="000000"/>
                          </a:solidFill>
                          <a:effectLst/>
                          <a:latin typeface="Times New Roman" panose="02020603050405020304" pitchFamily="18" charset="0"/>
                          <a:ea typeface="Times New Roman"/>
                          <a:cs typeface="Times New Roman" panose="02020603050405020304" pitchFamily="18" charset="0"/>
                        </a:rPr>
                        <a:t>Diferencia no significativa</a:t>
                      </a:r>
                      <a:br>
                        <a:rPr lang="es-EC" sz="1400" dirty="0">
                          <a:solidFill>
                            <a:srgbClr val="000000"/>
                          </a:solidFill>
                          <a:effectLst/>
                          <a:latin typeface="Times New Roman" panose="02020603050405020304" pitchFamily="18" charset="0"/>
                          <a:ea typeface="Times New Roman"/>
                          <a:cs typeface="Times New Roman" panose="02020603050405020304" pitchFamily="18" charset="0"/>
                        </a:rPr>
                      </a:br>
                      <a:r>
                        <a:rPr lang="es-EC" sz="1400" b="1" dirty="0">
                          <a:solidFill>
                            <a:srgbClr val="000000"/>
                          </a:solidFill>
                          <a:effectLst/>
                          <a:latin typeface="Times New Roman" panose="02020603050405020304" pitchFamily="18" charset="0"/>
                          <a:ea typeface="Times New Roman"/>
                          <a:cs typeface="Times New Roman" panose="02020603050405020304" pitchFamily="18" charset="0"/>
                        </a:rPr>
                        <a:t>p &lt; 0,05          </a:t>
                      </a:r>
                      <a:r>
                        <a:rPr lang="es-EC" sz="1400" dirty="0">
                          <a:solidFill>
                            <a:srgbClr val="000000"/>
                          </a:solidFill>
                          <a:effectLst/>
                          <a:latin typeface="Times New Roman" panose="02020603050405020304" pitchFamily="18" charset="0"/>
                          <a:ea typeface="Times New Roman"/>
                          <a:cs typeface="Times New Roman" panose="02020603050405020304" pitchFamily="18" charset="0"/>
                        </a:rPr>
                        <a:t>Diferencia significativa</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80550">
                <a:tc gridSpan="6">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a:cs typeface="Times New Roman" panose="02020603050405020304" pitchFamily="18" charset="0"/>
                        </a:rPr>
                        <a:t>Coeficiente de determinación = 73%</a:t>
                      </a:r>
                      <a:endParaRPr lang="es-CO" sz="14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pic>
        <p:nvPicPr>
          <p:cNvPr id="8" name="7 Imagen"/>
          <p:cNvPicPr/>
          <p:nvPr/>
        </p:nvPicPr>
        <p:blipFill>
          <a:blip r:embed="rId5">
            <a:extLst>
              <a:ext uri="{28A0092B-C50C-407E-A947-70E740481C1C}">
                <a14:useLocalDpi xmlns:a14="http://schemas.microsoft.com/office/drawing/2010/main" val="0"/>
              </a:ext>
            </a:extLst>
          </a:blip>
          <a:srcRect/>
          <a:stretch>
            <a:fillRect/>
          </a:stretch>
        </p:blipFill>
        <p:spPr bwMode="auto">
          <a:xfrm>
            <a:off x="6984124" y="2944987"/>
            <a:ext cx="5117725" cy="3822857"/>
          </a:xfrm>
          <a:prstGeom prst="rect">
            <a:avLst/>
          </a:prstGeom>
          <a:noFill/>
          <a:ln>
            <a:noFill/>
          </a:ln>
        </p:spPr>
      </p:pic>
      <p:sp>
        <p:nvSpPr>
          <p:cNvPr id="6" name="5 Rectángulo"/>
          <p:cNvSpPr/>
          <p:nvPr/>
        </p:nvSpPr>
        <p:spPr>
          <a:xfrm>
            <a:off x="343435" y="4608558"/>
            <a:ext cx="4627809" cy="1631216"/>
          </a:xfrm>
          <a:prstGeom prst="rect">
            <a:avLst/>
          </a:prstGeom>
        </p:spPr>
        <p:txBody>
          <a:bodyPr wrap="square">
            <a:spAutoFit/>
          </a:bodyPr>
          <a:lstStyle/>
          <a:p>
            <a:pPr algn="ctr"/>
            <a:r>
              <a:rPr lang="es-EC" sz="2000" dirty="0" smtClean="0">
                <a:latin typeface="Times New Roman" panose="02020603050405020304" pitchFamily="18" charset="0"/>
                <a:cs typeface="Times New Roman" panose="02020603050405020304" pitchFamily="18" charset="0"/>
              </a:rPr>
              <a:t>A </a:t>
            </a:r>
            <a:r>
              <a:rPr lang="es-EC" sz="2000" dirty="0">
                <a:latin typeface="Times New Roman" panose="02020603050405020304" pitchFamily="18" charset="0"/>
                <a:cs typeface="Times New Roman" panose="02020603050405020304" pitchFamily="18" charset="0"/>
              </a:rPr>
              <a:t>medida que el porcentaje de acame incrementa, el rendimiento se reduce de esta manera se afirma que, el encamado de plantas dentro del cultivo tienen influencia negativa sobre la producción.</a:t>
            </a:r>
            <a:endParaRPr lang="es-CO" sz="2000" dirty="0">
              <a:latin typeface="Times New Roman" panose="02020603050405020304" pitchFamily="18" charset="0"/>
              <a:cs typeface="Times New Roman" panose="02020603050405020304" pitchFamily="18" charset="0"/>
            </a:endParaRPr>
          </a:p>
        </p:txBody>
      </p:sp>
      <p:sp>
        <p:nvSpPr>
          <p:cNvPr id="9" name="8 Rectángulo"/>
          <p:cNvSpPr/>
          <p:nvPr/>
        </p:nvSpPr>
        <p:spPr>
          <a:xfrm>
            <a:off x="497983" y="3453564"/>
            <a:ext cx="4524778" cy="646331"/>
          </a:xfrm>
          <a:prstGeom prst="rect">
            <a:avLst/>
          </a:prstGeom>
        </p:spPr>
        <p:txBody>
          <a:bodyPr wrap="square">
            <a:spAutoFit/>
          </a:bodyPr>
          <a:lstStyle/>
          <a:p>
            <a:pPr algn="ctr"/>
            <a:r>
              <a:rPr lang="es-ES" dirty="0">
                <a:latin typeface="Times New Roman" panose="02020603050405020304" pitchFamily="18" charset="0"/>
                <a:cs typeface="Times New Roman" panose="02020603050405020304" pitchFamily="18" charset="0"/>
              </a:rPr>
              <a:t>E</a:t>
            </a:r>
            <a:r>
              <a:rPr lang="es-ES" dirty="0" smtClean="0">
                <a:latin typeface="Times New Roman" panose="02020603050405020304" pitchFamily="18" charset="0"/>
                <a:cs typeface="Times New Roman" panose="02020603050405020304" pitchFamily="18" charset="0"/>
              </a:rPr>
              <a:t>l </a:t>
            </a:r>
            <a:r>
              <a:rPr lang="es-ES" dirty="0">
                <a:latin typeface="Times New Roman" panose="02020603050405020304" pitchFamily="18" charset="0"/>
                <a:cs typeface="Times New Roman" panose="02020603050405020304" pitchFamily="18" charset="0"/>
              </a:rPr>
              <a:t>73% del rendimiento total es afectado por el </a:t>
            </a:r>
            <a:r>
              <a:rPr lang="es-ES" dirty="0" smtClean="0">
                <a:latin typeface="Times New Roman" panose="02020603050405020304" pitchFamily="18" charset="0"/>
                <a:cs typeface="Times New Roman" panose="02020603050405020304" pitchFamily="18" charset="0"/>
              </a:rPr>
              <a:t>acame.</a:t>
            </a:r>
            <a:endParaRPr lang="es-CO" dirty="0">
              <a:latin typeface="Times New Roman" panose="02020603050405020304" pitchFamily="18" charset="0"/>
              <a:cs typeface="Times New Roman" panose="02020603050405020304" pitchFamily="18" charset="0"/>
            </a:endParaRPr>
          </a:p>
        </p:txBody>
      </p:sp>
      <p:sp>
        <p:nvSpPr>
          <p:cNvPr id="3" name="2 Rectángulo"/>
          <p:cNvSpPr/>
          <p:nvPr/>
        </p:nvSpPr>
        <p:spPr>
          <a:xfrm>
            <a:off x="434919" y="6379384"/>
            <a:ext cx="1445589" cy="369332"/>
          </a:xfrm>
          <a:prstGeom prst="rect">
            <a:avLst/>
          </a:prstGeom>
        </p:spPr>
        <p:txBody>
          <a:bodyPr wrap="none">
            <a:spAutoFit/>
          </a:bodyPr>
          <a:lstStyle/>
          <a:p>
            <a:r>
              <a:rPr lang="es-EC" dirty="0" smtClean="0"/>
              <a:t>Ayala (2007)</a:t>
            </a:r>
            <a:endParaRPr lang="es-CO" dirty="0"/>
          </a:p>
        </p:txBody>
      </p:sp>
    </p:spTree>
    <p:extLst>
      <p:ext uri="{BB962C8B-B14F-4D97-AF65-F5344CB8AC3E}">
        <p14:creationId xmlns:p14="http://schemas.microsoft.com/office/powerpoint/2010/main" val="1281096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2482" y="244698"/>
            <a:ext cx="9478851" cy="708338"/>
          </a:xfrm>
          <a:noFill/>
        </p:spPr>
        <p:txBody>
          <a:bodyPr>
            <a:norm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Peso de 1000 granos</a:t>
            </a:r>
            <a:endParaRPr lang="es-MX" sz="4000" dirty="0">
              <a:solidFill>
                <a:schemeClr val="tx1"/>
              </a:solidFill>
              <a:effectLst/>
            </a:endParaRPr>
          </a:p>
        </p:txBody>
      </p:sp>
      <p:sp>
        <p:nvSpPr>
          <p:cNvPr id="7" name="Rectangle 2"/>
          <p:cNvSpPr>
            <a:spLocks noChangeArrowheads="1"/>
          </p:cNvSpPr>
          <p:nvPr/>
        </p:nvSpPr>
        <p:spPr bwMode="auto">
          <a:xfrm>
            <a:off x="873236" y="5481757"/>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399079588"/>
              </p:ext>
            </p:extLst>
          </p:nvPr>
        </p:nvGraphicFramePr>
        <p:xfrm>
          <a:off x="867574" y="975796"/>
          <a:ext cx="10388560" cy="4423391"/>
        </p:xfrm>
        <a:graphic>
          <a:graphicData uri="http://schemas.openxmlformats.org/drawingml/2006/table">
            <a:tbl>
              <a:tblPr firstRow="1" firstCol="1" bandRow="1"/>
              <a:tblGrid>
                <a:gridCol w="3982656"/>
                <a:gridCol w="1404396"/>
                <a:gridCol w="1165915"/>
                <a:gridCol w="1377898"/>
                <a:gridCol w="1165915"/>
                <a:gridCol w="1291780"/>
              </a:tblGrid>
              <a:tr h="292980">
                <a:tc>
                  <a:txBody>
                    <a:bodyPr/>
                    <a:lstStyle/>
                    <a:p>
                      <a:pPr>
                        <a:lnSpc>
                          <a:spcPct val="107000"/>
                        </a:lnSpc>
                        <a:spcAft>
                          <a:spcPts val="0"/>
                        </a:spcAft>
                      </a:pPr>
                      <a:r>
                        <a:rPr lang="es-EC" sz="1800" b="1" dirty="0">
                          <a:solidFill>
                            <a:srgbClr val="000000"/>
                          </a:solidFill>
                          <a:effectLst/>
                          <a:latin typeface="Times New Roman" panose="02020603050405020304" pitchFamily="18" charset="0"/>
                          <a:ea typeface="Times New Roman"/>
                          <a:cs typeface="Times New Roman" panose="02020603050405020304" pitchFamily="18" charset="0"/>
                        </a:rPr>
                        <a:t>           F.V.             </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a:solidFill>
                            <a:srgbClr val="000000"/>
                          </a:solidFill>
                          <a:effectLst/>
                          <a:latin typeface="Times New Roman" panose="02020603050405020304" pitchFamily="18" charset="0"/>
                          <a:ea typeface="Times New Roman"/>
                          <a:cs typeface="Times New Roman" panose="02020603050405020304" pitchFamily="18" charset="0"/>
                        </a:rPr>
                        <a:t>  SC  </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err="1">
                          <a:solidFill>
                            <a:srgbClr val="000000"/>
                          </a:solidFill>
                          <a:effectLst/>
                          <a:latin typeface="Times New Roman" panose="02020603050405020304" pitchFamily="18" charset="0"/>
                          <a:ea typeface="Times New Roman"/>
                          <a:cs typeface="Times New Roman" panose="02020603050405020304" pitchFamily="18" charset="0"/>
                        </a:rPr>
                        <a:t>gl</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panose="02020603050405020304" pitchFamily="18" charset="0"/>
                          <a:ea typeface="Times New Roman"/>
                          <a:cs typeface="Times New Roman" panose="02020603050405020304" pitchFamily="18" charset="0"/>
                        </a:rPr>
                        <a:t>CM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panose="02020603050405020304" pitchFamily="18" charset="0"/>
                          <a:ea typeface="Times New Roman"/>
                          <a:cs typeface="Times New Roman" panose="02020603050405020304" pitchFamily="18" charset="0"/>
                        </a:rPr>
                        <a:t> F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panose="02020603050405020304" pitchFamily="18" charset="0"/>
                          <a:ea typeface="Times New Roman"/>
                          <a:cs typeface="Times New Roman" panose="02020603050405020304" pitchFamily="18" charset="0"/>
                        </a:rPr>
                        <a:t>p-valor</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Bloques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 28.39</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14.19</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4.95</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0.0090</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Urea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1.81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1.81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0.63</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0.4282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Dosis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12.00</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1</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12.00</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4.19</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0.0435</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Fraccionamiento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24.50</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12.25</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4.27</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0.0167</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Urea*Dosis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0.93</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0.93</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0.32</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0.5711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Urea*Fraccionamiento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19.91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9.95</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3.47</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0.0351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Dosis*Fraccionamiento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32.06</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16.03</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5.59</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0.0051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585959">
                <a:tc>
                  <a:txBody>
                    <a:bodyPr/>
                    <a:lstStyle/>
                    <a:p>
                      <a:pPr>
                        <a:lnSpc>
                          <a:spcPct val="107000"/>
                        </a:lnSpc>
                        <a:spcAft>
                          <a:spcPts val="0"/>
                        </a:spcAft>
                      </a:pPr>
                      <a:r>
                        <a:rPr lang="es-EC" sz="1800" b="1">
                          <a:solidFill>
                            <a:srgbClr val="000000"/>
                          </a:solidFill>
                          <a:effectLst/>
                          <a:latin typeface="Times New Roman" panose="02020603050405020304" pitchFamily="18" charset="0"/>
                          <a:ea typeface="Times New Roman"/>
                          <a:cs typeface="Times New Roman" panose="02020603050405020304" pitchFamily="18" charset="0"/>
                        </a:rPr>
                        <a:t>Urea*Dosis*Fraccionamiento</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39.02</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19.51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6.81</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b="1" dirty="0">
                          <a:solidFill>
                            <a:srgbClr val="000000"/>
                          </a:solidFill>
                          <a:effectLst/>
                          <a:latin typeface="Times New Roman" panose="02020603050405020304" pitchFamily="18" charset="0"/>
                          <a:ea typeface="Times New Roman"/>
                          <a:cs typeface="Times New Roman" panose="02020603050405020304" pitchFamily="18" charset="0"/>
                        </a:rPr>
                        <a:t>0.0017</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Error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269.39</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94</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2.87</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       </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a:noFill/>
                    </a:lnT>
                    <a:lnB>
                      <a:noFill/>
                    </a:lnB>
                  </a:tcPr>
                </a:tc>
              </a:tr>
              <a:tr h="292980">
                <a:tc>
                  <a:txBody>
                    <a:bodyPr/>
                    <a:lstStyle/>
                    <a:p>
                      <a:pPr>
                        <a:lnSpc>
                          <a:spcPct val="107000"/>
                        </a:lnSpc>
                        <a:spcAft>
                          <a:spcPts val="0"/>
                        </a:spcAft>
                      </a:pPr>
                      <a:r>
                        <a:rPr lang="es-EC" sz="1800">
                          <a:solidFill>
                            <a:srgbClr val="000000"/>
                          </a:solidFill>
                          <a:effectLst/>
                          <a:latin typeface="Times New Roman" panose="02020603050405020304" pitchFamily="18" charset="0"/>
                          <a:ea typeface="Times New Roman"/>
                          <a:cs typeface="Times New Roman" panose="02020603050405020304" pitchFamily="18" charset="0"/>
                        </a:rPr>
                        <a:t>Total                       </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428.00</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107</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     </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    </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15000"/>
                        </a:lnSpc>
                      </a:pPr>
                      <a:endParaRPr lang="es-CO" sz="18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r>
              <a:tr h="585959">
                <a:tc gridSpan="6">
                  <a:txBody>
                    <a:bodyPr/>
                    <a:lstStyle/>
                    <a:p>
                      <a:pPr>
                        <a:lnSpc>
                          <a:spcPct val="107000"/>
                        </a:lnSpc>
                        <a:spcAft>
                          <a:spcPts val="0"/>
                        </a:spcAft>
                      </a:pPr>
                      <a:r>
                        <a:rPr lang="es-EC" sz="1800" b="1">
                          <a:solidFill>
                            <a:srgbClr val="000000"/>
                          </a:solidFill>
                          <a:effectLst/>
                          <a:latin typeface="Times New Roman" panose="02020603050405020304" pitchFamily="18" charset="0"/>
                          <a:ea typeface="Times New Roman"/>
                          <a:cs typeface="Times New Roman" panose="02020603050405020304" pitchFamily="18" charset="0"/>
                        </a:rPr>
                        <a:t>p &gt; 0,05</a:t>
                      </a:r>
                      <a:r>
                        <a:rPr lang="es-EC" sz="1800">
                          <a:solidFill>
                            <a:srgbClr val="000000"/>
                          </a:solidFill>
                          <a:effectLst/>
                          <a:latin typeface="Times New Roman" panose="02020603050405020304" pitchFamily="18" charset="0"/>
                          <a:ea typeface="Times New Roman"/>
                          <a:cs typeface="Times New Roman" panose="02020603050405020304" pitchFamily="18" charset="0"/>
                        </a:rPr>
                        <a:t>          Diferencia no significativa</a:t>
                      </a:r>
                      <a:br>
                        <a:rPr lang="es-EC" sz="1800">
                          <a:solidFill>
                            <a:srgbClr val="000000"/>
                          </a:solidFill>
                          <a:effectLst/>
                          <a:latin typeface="Times New Roman" panose="02020603050405020304" pitchFamily="18" charset="0"/>
                          <a:ea typeface="Times New Roman"/>
                          <a:cs typeface="Times New Roman" panose="02020603050405020304" pitchFamily="18" charset="0"/>
                        </a:rPr>
                      </a:br>
                      <a:r>
                        <a:rPr lang="es-EC" sz="1800" b="1">
                          <a:solidFill>
                            <a:srgbClr val="000000"/>
                          </a:solidFill>
                          <a:effectLst/>
                          <a:latin typeface="Times New Roman" panose="02020603050405020304" pitchFamily="18" charset="0"/>
                          <a:ea typeface="Times New Roman"/>
                          <a:cs typeface="Times New Roman" panose="02020603050405020304" pitchFamily="18" charset="0"/>
                        </a:rPr>
                        <a:t>p &lt; 0,05</a:t>
                      </a:r>
                      <a:r>
                        <a:rPr lang="es-EC" sz="1800">
                          <a:solidFill>
                            <a:srgbClr val="000000"/>
                          </a:solidFill>
                          <a:effectLst/>
                          <a:latin typeface="Times New Roman" panose="02020603050405020304" pitchFamily="18" charset="0"/>
                          <a:ea typeface="Times New Roman"/>
                          <a:cs typeface="Times New Roman" panose="02020603050405020304" pitchFamily="18" charset="0"/>
                        </a:rPr>
                        <a:t>          Diferencia significativa</a:t>
                      </a:r>
                      <a:endParaRPr lang="es-CO" sz="180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92980">
                <a:tc gridSpan="6">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a:cs typeface="Times New Roman" panose="02020603050405020304" pitchFamily="18" charset="0"/>
                        </a:rPr>
                        <a:t>CV= 2,70%</a:t>
                      </a:r>
                      <a:endParaRPr lang="es-CO" sz="1800" dirty="0">
                        <a:effectLst/>
                        <a:latin typeface="Times New Roman" panose="02020603050405020304" pitchFamily="18" charset="0"/>
                        <a:ea typeface="Calibri"/>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Tree>
    <p:extLst>
      <p:ext uri="{BB962C8B-B14F-4D97-AF65-F5344CB8AC3E}">
        <p14:creationId xmlns:p14="http://schemas.microsoft.com/office/powerpoint/2010/main" val="994051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C:\Users\Usuario\Desktop\Imágenes\Imagen261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104696" y="0"/>
            <a:ext cx="3515047" cy="2636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5963289" y="3140782"/>
            <a:ext cx="7405351" cy="3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lnSpc>
                <a:spcPct val="107000"/>
              </a:lnSpc>
              <a:spcBef>
                <a:spcPct val="0"/>
              </a:spcBef>
            </a:pPr>
            <a:r>
              <a:rPr lang="es-EC" sz="1600" dirty="0">
                <a:solidFill>
                  <a:srgbClr val="000000"/>
                </a:solidFill>
                <a:latin typeface="Times New Roman"/>
                <a:ea typeface="Times New Roman"/>
                <a:cs typeface="Times New Roman"/>
              </a:rPr>
              <a:t>Prueba DMS 5% </a:t>
            </a:r>
            <a:r>
              <a:rPr lang="es-EC" sz="1600" dirty="0" smtClean="0">
                <a:solidFill>
                  <a:srgbClr val="000000"/>
                </a:solidFill>
                <a:latin typeface="Times New Roman"/>
                <a:ea typeface="Times New Roman"/>
                <a:cs typeface="Times New Roman"/>
              </a:rPr>
              <a:t>de la </a:t>
            </a:r>
            <a:r>
              <a:rPr lang="es-EC" sz="1600" dirty="0">
                <a:solidFill>
                  <a:srgbClr val="000000"/>
                </a:solidFill>
                <a:latin typeface="Times New Roman"/>
                <a:ea typeface="Times New Roman"/>
                <a:cs typeface="Times New Roman"/>
              </a:rPr>
              <a:t>(</a:t>
            </a:r>
            <a:r>
              <a:rPr lang="es-EC" sz="1600" dirty="0" smtClean="0">
                <a:solidFill>
                  <a:srgbClr val="000000"/>
                </a:solidFill>
                <a:latin typeface="Times New Roman"/>
                <a:ea typeface="Times New Roman"/>
                <a:cs typeface="Times New Roman"/>
              </a:rPr>
              <a:t>interacción) peso de 1000 granos</a:t>
            </a:r>
            <a:endParaRPr lang="es-MX" altLang="es-MX" sz="1600" dirty="0">
              <a:solidFill>
                <a:srgbClr val="000000"/>
              </a:solidFill>
              <a:latin typeface="Times New Roman"/>
              <a:ea typeface="Times New Roman"/>
              <a:cs typeface="Times New Roman"/>
            </a:endParaRPr>
          </a:p>
        </p:txBody>
      </p:sp>
      <p:sp>
        <p:nvSpPr>
          <p:cNvPr id="13" name="Rectángulo 6"/>
          <p:cNvSpPr/>
          <p:nvPr/>
        </p:nvSpPr>
        <p:spPr>
          <a:xfrm>
            <a:off x="332321" y="5020781"/>
            <a:ext cx="10303751" cy="369332"/>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INIAP (2003)</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62 g (14</a:t>
            </a:r>
            <a:r>
              <a:rPr lang="es-EC" dirty="0">
                <a:latin typeface="Times New Roman" panose="02020603050405020304" pitchFamily="18" charset="0"/>
                <a:cs typeface="Times New Roman" panose="02020603050405020304" pitchFamily="18" charset="0"/>
              </a:rPr>
              <a:t>% de </a:t>
            </a:r>
            <a:r>
              <a:rPr lang="es-EC" dirty="0" smtClean="0">
                <a:latin typeface="Times New Roman" panose="02020603050405020304" pitchFamily="18" charset="0"/>
                <a:cs typeface="Times New Roman" panose="02020603050405020304" pitchFamily="18" charset="0"/>
              </a:rPr>
              <a:t>humedad)</a:t>
            </a:r>
            <a:endParaRPr lang="pt-BR" dirty="0" smtClean="0">
              <a:latin typeface="Times New Roman" panose="02020603050405020304" pitchFamily="18" charset="0"/>
              <a:cs typeface="Times New Roman" panose="02020603050405020304" pitchFamily="18" charset="0"/>
            </a:endParaRPr>
          </a:p>
        </p:txBody>
      </p:sp>
      <p:sp>
        <p:nvSpPr>
          <p:cNvPr id="21" name="Rectángulo 6"/>
          <p:cNvSpPr/>
          <p:nvPr/>
        </p:nvSpPr>
        <p:spPr>
          <a:xfrm>
            <a:off x="332322" y="5423526"/>
            <a:ext cx="10303751" cy="369332"/>
          </a:xfrm>
          <a:prstGeom prst="rect">
            <a:avLst/>
          </a:prstGeom>
        </p:spPr>
        <p:txBody>
          <a:bodyPr wrap="square">
            <a:spAutoFit/>
          </a:bodyPr>
          <a:lstStyle/>
          <a:p>
            <a:pPr fontAlgn="base"/>
            <a:r>
              <a:rPr lang="es-CO" dirty="0" err="1" smtClean="0">
                <a:latin typeface="Times New Roman" panose="02020603050405020304" pitchFamily="18" charset="0"/>
                <a:cs typeface="Times New Roman" panose="02020603050405020304" pitchFamily="18" charset="0"/>
              </a:rPr>
              <a:t>Quelal</a:t>
            </a:r>
            <a:r>
              <a:rPr lang="es-CO" dirty="0" smtClean="0">
                <a:latin typeface="Times New Roman" panose="02020603050405020304" pitchFamily="18" charset="0"/>
                <a:cs typeface="Times New Roman" panose="02020603050405020304" pitchFamily="18" charset="0"/>
              </a:rPr>
              <a:t> (2014), característica especifica de la </a:t>
            </a:r>
            <a:r>
              <a:rPr lang="es-EC" dirty="0" smtClean="0">
                <a:latin typeface="Times New Roman" panose="02020603050405020304" pitchFamily="18" charset="0"/>
                <a:cs typeface="Times New Roman" panose="02020603050405020304" pitchFamily="18" charset="0"/>
              </a:rPr>
              <a:t>variedad. </a:t>
            </a:r>
            <a:endParaRPr lang="pt-BR" dirty="0" smtClean="0">
              <a:latin typeface="Times New Roman" panose="02020603050405020304" pitchFamily="18" charset="0"/>
              <a:cs typeface="Times New Roman" panose="02020603050405020304" pitchFamily="18" charset="0"/>
            </a:endParaRPr>
          </a:p>
        </p:txBody>
      </p:sp>
      <p:sp>
        <p:nvSpPr>
          <p:cNvPr id="22" name="Rectángulo 6"/>
          <p:cNvSpPr/>
          <p:nvPr/>
        </p:nvSpPr>
        <p:spPr>
          <a:xfrm>
            <a:off x="332322" y="5819035"/>
            <a:ext cx="11606393" cy="646331"/>
          </a:xfrm>
          <a:prstGeom prst="rect">
            <a:avLst/>
          </a:prstGeom>
        </p:spPr>
        <p:txBody>
          <a:bodyPr wrap="square">
            <a:spAutoFit/>
          </a:bodyPr>
          <a:lstStyle/>
          <a:p>
            <a:pPr fontAlgn="base"/>
            <a:r>
              <a:rPr lang="es-CO" dirty="0">
                <a:latin typeface="Times New Roman" panose="02020603050405020304" pitchFamily="18" charset="0"/>
                <a:cs typeface="Times New Roman" panose="02020603050405020304" pitchFamily="18" charset="0"/>
              </a:rPr>
              <a:t>Castro, Domínguez, y </a:t>
            </a:r>
            <a:r>
              <a:rPr lang="es-CO" dirty="0" err="1">
                <a:latin typeface="Times New Roman" panose="02020603050405020304" pitchFamily="18" charset="0"/>
                <a:cs typeface="Times New Roman" panose="02020603050405020304" pitchFamily="18" charset="0"/>
              </a:rPr>
              <a:t>Paccapelo</a:t>
            </a:r>
            <a:r>
              <a:rPr lang="es-CO" dirty="0">
                <a:latin typeface="Times New Roman" panose="02020603050405020304" pitchFamily="18" charset="0"/>
                <a:cs typeface="Times New Roman" panose="02020603050405020304" pitchFamily="18" charset="0"/>
              </a:rPr>
              <a:t> (2011)</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relación </a:t>
            </a:r>
            <a:r>
              <a:rPr lang="es-EC" dirty="0">
                <a:latin typeface="Times New Roman" panose="02020603050405020304" pitchFamily="18" charset="0"/>
                <a:cs typeface="Times New Roman" panose="02020603050405020304" pitchFamily="18" charset="0"/>
              </a:rPr>
              <a:t>directa </a:t>
            </a:r>
            <a:endParaRPr lang="es-EC" dirty="0" smtClean="0">
              <a:latin typeface="Times New Roman" panose="02020603050405020304" pitchFamily="18" charset="0"/>
              <a:cs typeface="Times New Roman" panose="02020603050405020304" pitchFamily="18" charset="0"/>
            </a:endParaRPr>
          </a:p>
          <a:p>
            <a:pPr fontAlgn="base"/>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			con el </a:t>
            </a:r>
            <a:r>
              <a:rPr lang="es-EC" dirty="0">
                <a:latin typeface="Times New Roman" panose="02020603050405020304" pitchFamily="18" charset="0"/>
                <a:cs typeface="Times New Roman" panose="02020603050405020304" pitchFamily="18" charset="0"/>
              </a:rPr>
              <a:t>rendimiento </a:t>
            </a:r>
            <a:r>
              <a:rPr lang="es-EC" dirty="0" smtClean="0">
                <a:latin typeface="Times New Roman" panose="02020603050405020304" pitchFamily="18" charset="0"/>
                <a:cs typeface="Times New Roman" panose="02020603050405020304" pitchFamily="18" charset="0"/>
              </a:rPr>
              <a:t>total. </a:t>
            </a:r>
            <a:endParaRPr lang="pt-BR" dirty="0" smtClean="0">
              <a:latin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332322" y="3692744"/>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8931940"/>
              </p:ext>
            </p:extLst>
          </p:nvPr>
        </p:nvGraphicFramePr>
        <p:xfrm>
          <a:off x="7040125" y="3654436"/>
          <a:ext cx="5151875" cy="3102021"/>
        </p:xfrm>
        <a:graphic>
          <a:graphicData uri="http://schemas.openxmlformats.org/drawingml/2006/table">
            <a:tbl>
              <a:tblPr firstRow="1" firstCol="1" bandRow="1"/>
              <a:tblGrid>
                <a:gridCol w="1274820"/>
                <a:gridCol w="1235582"/>
                <a:gridCol w="1235582"/>
                <a:gridCol w="606103"/>
                <a:gridCol w="556011"/>
                <a:gridCol w="243777"/>
              </a:tblGrid>
              <a:tr h="238617">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Tratamientos</a:t>
                      </a:r>
                      <a:endParaRPr lang="es-CO" sz="1400" dirty="0">
                        <a:effectLst/>
                        <a:latin typeface="Calibri"/>
                        <a:ea typeface="Calibri"/>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Códigos</a:t>
                      </a:r>
                      <a:endParaRPr lang="es-CO" sz="14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Medias (g)</a:t>
                      </a:r>
                      <a:endParaRPr lang="es-CO" sz="14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Rangos</a:t>
                      </a:r>
                      <a:endParaRPr lang="es-CO" sz="14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r>
              <a:tr h="238617">
                <a:tc>
                  <a:txBody>
                    <a:bodyPr/>
                    <a:lstStyle/>
                    <a:p>
                      <a:pPr>
                        <a:lnSpc>
                          <a:spcPct val="107000"/>
                        </a:lnSpc>
                        <a:spcAft>
                          <a:spcPts val="0"/>
                        </a:spcAft>
                      </a:pPr>
                      <a:r>
                        <a:rPr lang="es-EC" sz="1400" dirty="0">
                          <a:solidFill>
                            <a:srgbClr val="000000"/>
                          </a:solidFill>
                          <a:effectLst/>
                          <a:latin typeface="Times New Roman"/>
                          <a:ea typeface="Times New Roman"/>
                          <a:cs typeface="Times New Roman"/>
                        </a:rPr>
                        <a:t>T6</a:t>
                      </a:r>
                      <a:endParaRPr lang="es-CO" sz="14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U1D2F3</a:t>
                      </a:r>
                      <a:endParaRPr lang="es-CO" sz="1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64</a:t>
                      </a:r>
                      <a:endParaRPr lang="es-CO" sz="1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A</a:t>
                      </a:r>
                      <a:endParaRPr lang="es-CO" sz="1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38617">
                <a:tc>
                  <a:txBody>
                    <a:bodyPr/>
                    <a:lstStyle/>
                    <a:p>
                      <a:pPr>
                        <a:lnSpc>
                          <a:spcPct val="107000"/>
                        </a:lnSpc>
                        <a:spcAft>
                          <a:spcPts val="0"/>
                        </a:spcAft>
                      </a:pPr>
                      <a:r>
                        <a:rPr lang="es-EC" sz="1400" b="1">
                          <a:solidFill>
                            <a:srgbClr val="000000"/>
                          </a:solidFill>
                          <a:effectLst/>
                          <a:latin typeface="Times New Roman"/>
                          <a:ea typeface="Times New Roman"/>
                          <a:cs typeface="Times New Roman"/>
                        </a:rPr>
                        <a:t>T2</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U1D1F2</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64</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A</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dirty="0">
                          <a:solidFill>
                            <a:srgbClr val="000000"/>
                          </a:solidFill>
                          <a:effectLst/>
                          <a:latin typeface="Times New Roman"/>
                          <a:ea typeface="Times New Roman"/>
                          <a:cs typeface="Times New Roman"/>
                        </a:rPr>
                        <a:t>T9</a:t>
                      </a:r>
                      <a:endParaRPr lang="es-CO" sz="14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U2D1F3</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64</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A</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a:solidFill>
                            <a:srgbClr val="000000"/>
                          </a:solidFill>
                          <a:effectLst/>
                          <a:latin typeface="Times New Roman"/>
                          <a:ea typeface="Times New Roman"/>
                          <a:cs typeface="Times New Roman"/>
                        </a:rPr>
                        <a:t>T3</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U1D1F3</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64</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A</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a:solidFill>
                            <a:srgbClr val="000000"/>
                          </a:solidFill>
                          <a:effectLst/>
                          <a:latin typeface="Times New Roman"/>
                          <a:ea typeface="Times New Roman"/>
                          <a:cs typeface="Times New Roman"/>
                        </a:rPr>
                        <a:t>T7</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U2D1F1</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63</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A</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B</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T4</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U1D2F1</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63</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A</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B</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a:solidFill>
                            <a:srgbClr val="000000"/>
                          </a:solidFill>
                          <a:effectLst/>
                          <a:latin typeface="Times New Roman"/>
                          <a:ea typeface="Times New Roman"/>
                          <a:cs typeface="Times New Roman"/>
                        </a:rPr>
                        <a:t>T10</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U2D2F1</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63</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A</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B</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a:solidFill>
                            <a:srgbClr val="000000"/>
                          </a:solidFill>
                          <a:effectLst/>
                          <a:latin typeface="Times New Roman"/>
                          <a:ea typeface="Times New Roman"/>
                          <a:cs typeface="Times New Roman"/>
                        </a:rPr>
                        <a:t>T8</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U2D1F2</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62</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B</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C</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a:solidFill>
                            <a:srgbClr val="000000"/>
                          </a:solidFill>
                          <a:effectLst/>
                          <a:latin typeface="Times New Roman"/>
                          <a:ea typeface="Times New Roman"/>
                          <a:cs typeface="Times New Roman"/>
                        </a:rPr>
                        <a:t>T11</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U2D2F2</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a:ea typeface="Times New Roman"/>
                          <a:cs typeface="Times New Roman"/>
                        </a:rPr>
                        <a:t>62</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 </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B</a:t>
                      </a:r>
                      <a:endParaRPr lang="es-CO" sz="14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a:solidFill>
                            <a:srgbClr val="000000"/>
                          </a:solidFill>
                          <a:effectLst/>
                          <a:latin typeface="Times New Roman"/>
                          <a:ea typeface="Times New Roman"/>
                          <a:cs typeface="Times New Roman"/>
                        </a:rPr>
                        <a:t>C</a:t>
                      </a:r>
                      <a:endParaRPr lang="es-CO" sz="140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T12</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U2D2F3</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62</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a:solidFill>
                            <a:srgbClr val="000000"/>
                          </a:solidFill>
                          <a:effectLst/>
                          <a:latin typeface="Times New Roman"/>
                          <a:ea typeface="Times New Roman"/>
                          <a:cs typeface="Times New Roman"/>
                        </a:rPr>
                        <a:t> </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a:solidFill>
                            <a:srgbClr val="000000"/>
                          </a:solidFill>
                          <a:effectLst/>
                          <a:latin typeface="Times New Roman"/>
                          <a:ea typeface="Times New Roman"/>
                          <a:cs typeface="Times New Roman"/>
                        </a:rPr>
                        <a:t>B</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a:solidFill>
                            <a:srgbClr val="000000"/>
                          </a:solidFill>
                          <a:effectLst/>
                          <a:latin typeface="Times New Roman"/>
                          <a:ea typeface="Times New Roman"/>
                          <a:cs typeface="Times New Roman"/>
                        </a:rPr>
                        <a:t>C</a:t>
                      </a:r>
                      <a:endParaRPr lang="es-CO" sz="1400" b="1">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b="1">
                          <a:solidFill>
                            <a:srgbClr val="000000"/>
                          </a:solidFill>
                          <a:effectLst/>
                          <a:latin typeface="Times New Roman"/>
                          <a:ea typeface="Times New Roman"/>
                          <a:cs typeface="Times New Roman"/>
                        </a:rPr>
                        <a:t>T5</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U1D2F2</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400" b="1">
                          <a:solidFill>
                            <a:srgbClr val="000000"/>
                          </a:solidFill>
                          <a:effectLst/>
                          <a:latin typeface="Times New Roman"/>
                          <a:ea typeface="Times New Roman"/>
                          <a:cs typeface="Times New Roman"/>
                        </a:rPr>
                        <a:t>61</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a:solidFill>
                            <a:srgbClr val="000000"/>
                          </a:solidFill>
                          <a:effectLst/>
                          <a:latin typeface="Times New Roman"/>
                          <a:ea typeface="Times New Roman"/>
                          <a:cs typeface="Times New Roman"/>
                        </a:rPr>
                        <a:t> </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a:solidFill>
                            <a:srgbClr val="000000"/>
                          </a:solidFill>
                          <a:effectLst/>
                          <a:latin typeface="Times New Roman"/>
                          <a:ea typeface="Times New Roman"/>
                          <a:cs typeface="Times New Roman"/>
                        </a:rPr>
                        <a:t> </a:t>
                      </a:r>
                      <a:endParaRPr lang="es-CO" sz="1400" b="1">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C</a:t>
                      </a:r>
                      <a:endParaRPr lang="es-CO" sz="1400" b="1" dirty="0">
                        <a:effectLst/>
                        <a:latin typeface="Calibri"/>
                        <a:ea typeface="Calibri"/>
                        <a:cs typeface="Times New Roman"/>
                      </a:endParaRPr>
                    </a:p>
                  </a:txBody>
                  <a:tcPr marL="44450" marR="44450" marT="0" marB="0" anchor="ctr">
                    <a:lnL>
                      <a:noFill/>
                    </a:lnL>
                    <a:lnR>
                      <a:noFill/>
                    </a:lnR>
                    <a:lnT>
                      <a:noFill/>
                    </a:lnT>
                    <a:lnB>
                      <a:noFill/>
                    </a:lnB>
                  </a:tcPr>
                </a:tc>
              </a:tr>
              <a:tr h="238617">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T1</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U1D1F1</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Times New Roman"/>
                          <a:ea typeface="Times New Roman"/>
                          <a:cs typeface="Times New Roman"/>
                        </a:rPr>
                        <a:t>61</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 </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 </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b="1" dirty="0">
                          <a:solidFill>
                            <a:srgbClr val="000000"/>
                          </a:solidFill>
                          <a:effectLst/>
                          <a:latin typeface="Times New Roman"/>
                          <a:ea typeface="Times New Roman"/>
                          <a:cs typeface="Times New Roman"/>
                        </a:rPr>
                        <a:t>C</a:t>
                      </a:r>
                      <a:endParaRPr lang="es-CO" sz="1400" b="1"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163"/>
            <a:ext cx="6558455" cy="48180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descr="C:\Users\Usuario\Desktop\Imágenes\Imagen2617.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35517" y="333064"/>
            <a:ext cx="3980825" cy="2985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45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870663797"/>
              </p:ext>
            </p:extLst>
          </p:nvPr>
        </p:nvGraphicFramePr>
        <p:xfrm>
          <a:off x="295835" y="1317811"/>
          <a:ext cx="11134165" cy="5123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1564583" y="259976"/>
            <a:ext cx="8596668" cy="1320800"/>
          </a:xfrm>
        </p:spPr>
        <p:txBody>
          <a:bodyPr/>
          <a:lstStyle/>
          <a:p>
            <a:pPr marL="0" indent="0" algn="ctr">
              <a:buNone/>
            </a:pPr>
            <a:r>
              <a:rPr lang="es-MX" sz="3200" b="1" dirty="0" smtClean="0">
                <a:solidFill>
                  <a:schemeClr val="accent2"/>
                </a:solidFill>
                <a:latin typeface="Times New Roman" panose="02020603050405020304" pitchFamily="18" charset="0"/>
                <a:cs typeface="Times New Roman" panose="02020603050405020304" pitchFamily="18" charset="0"/>
              </a:rPr>
              <a:t>JUSTIFICACIÓN</a:t>
            </a:r>
            <a:endParaRPr lang="es-MX" sz="32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123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2482" y="244698"/>
            <a:ext cx="9478851" cy="708338"/>
          </a:xfrm>
          <a:noFill/>
        </p:spPr>
        <p:txBody>
          <a:bodyPr>
            <a:normAutofit/>
          </a:bodyPr>
          <a:lstStyle/>
          <a:p>
            <a:pPr marL="0" indent="0" algn="ctr">
              <a:buNone/>
            </a:pPr>
            <a:r>
              <a:rPr lang="es-MX" sz="2800" dirty="0" smtClean="0">
                <a:solidFill>
                  <a:schemeClr val="tx1"/>
                </a:solidFill>
                <a:effectLst/>
                <a:latin typeface="Times New Roman" panose="02020603050405020304" pitchFamily="18" charset="0"/>
                <a:cs typeface="Times New Roman" panose="02020603050405020304" pitchFamily="18" charset="0"/>
              </a:rPr>
              <a:t>Producción de materia seca</a:t>
            </a:r>
            <a:endParaRPr lang="es-MX" sz="4000" dirty="0">
              <a:solidFill>
                <a:schemeClr val="tx1"/>
              </a:solidFill>
              <a:effectLst/>
            </a:endParaRPr>
          </a:p>
        </p:txBody>
      </p:sp>
      <p:sp>
        <p:nvSpPr>
          <p:cNvPr id="7" name="Rectangle 2"/>
          <p:cNvSpPr>
            <a:spLocks noChangeArrowheads="1"/>
          </p:cNvSpPr>
          <p:nvPr/>
        </p:nvSpPr>
        <p:spPr bwMode="auto">
          <a:xfrm>
            <a:off x="731569" y="5350952"/>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390816553"/>
              </p:ext>
            </p:extLst>
          </p:nvPr>
        </p:nvGraphicFramePr>
        <p:xfrm>
          <a:off x="934432" y="950039"/>
          <a:ext cx="9922458" cy="4385966"/>
        </p:xfrm>
        <a:graphic>
          <a:graphicData uri="http://schemas.openxmlformats.org/drawingml/2006/table">
            <a:tbl>
              <a:tblPr firstRow="1" firstCol="1" bandRow="1"/>
              <a:tblGrid>
                <a:gridCol w="3584965"/>
                <a:gridCol w="1526532"/>
                <a:gridCol w="1049491"/>
                <a:gridCol w="1526532"/>
                <a:gridCol w="1049491"/>
                <a:gridCol w="1185447"/>
              </a:tblGrid>
              <a:tr h="285252">
                <a:tc>
                  <a:txBody>
                    <a:bodyPr/>
                    <a:lstStyle/>
                    <a:p>
                      <a:pPr algn="ctr">
                        <a:lnSpc>
                          <a:spcPct val="107000"/>
                        </a:lnSpc>
                        <a:spcAft>
                          <a:spcPts val="0"/>
                        </a:spcAft>
                      </a:pPr>
                      <a:r>
                        <a:rPr lang="es-EC" sz="1800" b="1" dirty="0">
                          <a:solidFill>
                            <a:srgbClr val="000000"/>
                          </a:solidFill>
                          <a:effectLst/>
                          <a:latin typeface="Times New Roman"/>
                          <a:ea typeface="Times New Roman"/>
                          <a:cs typeface="Times New Roman"/>
                        </a:rPr>
                        <a:t>           F.V.            </a:t>
                      </a: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SC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gl</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CM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a:ea typeface="Times New Roman"/>
                          <a:cs typeface="Times New Roman"/>
                        </a:rPr>
                        <a:t> F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800" b="1">
                          <a:solidFill>
                            <a:srgbClr val="000000"/>
                          </a:solidFill>
                          <a:effectLst/>
                          <a:latin typeface="Times New Roman"/>
                          <a:ea typeface="Times New Roman"/>
                          <a:cs typeface="Times New Roman"/>
                        </a:rPr>
                        <a:t>p-valor</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Bloques                     </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348.088,45</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174.044,23</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0,11</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0,8968</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Urea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3.484.631,1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3.484.631,1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2,19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0,1529</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956.125,43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956.125,43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0,60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0,4463</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6.723.387,6</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3.361.693,8</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2,11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0,1446</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1.777.822,2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1.777.822,2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1,12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0,3018</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Urea*Fraccionamiento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3.228.945,8</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1.614.472,9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1,02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0,3786</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Dosis*Fraccionamiento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2.612.474,7</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1.306.237,4</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0,82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0,4528</a:t>
                      </a:r>
                      <a:endParaRPr lang="es-CO" sz="1800">
                        <a:effectLst/>
                        <a:latin typeface="Calibri"/>
                        <a:ea typeface="Calibri"/>
                        <a:cs typeface="Times New Roman"/>
                      </a:endParaRPr>
                    </a:p>
                  </a:txBody>
                  <a:tcPr marL="44450" marR="44450" marT="0" marB="0" anchor="ctr">
                    <a:lnL>
                      <a:noFill/>
                    </a:lnL>
                    <a:lnR>
                      <a:noFill/>
                    </a:lnR>
                    <a:lnT>
                      <a:noFill/>
                    </a:lnT>
                    <a:lnB>
                      <a:noFill/>
                    </a:lnB>
                  </a:tcPr>
                </a:tc>
              </a:tr>
              <a:tr h="570505">
                <a:tc>
                  <a:txBody>
                    <a:bodyPr/>
                    <a:lstStyle/>
                    <a:p>
                      <a:pPr>
                        <a:lnSpc>
                          <a:spcPct val="107000"/>
                        </a:lnSpc>
                        <a:spcAft>
                          <a:spcPts val="0"/>
                        </a:spcAft>
                      </a:pPr>
                      <a:r>
                        <a:rPr lang="es-EC" sz="1800">
                          <a:solidFill>
                            <a:srgbClr val="000000"/>
                          </a:solidFill>
                          <a:effectLst/>
                          <a:latin typeface="Times New Roman"/>
                          <a:ea typeface="Times New Roman"/>
                          <a:cs typeface="Times New Roman"/>
                        </a:rPr>
                        <a:t>Urea*Dosis*Fraccionamiento</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3.829.450,5</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2</a:t>
                      </a:r>
                      <a:endParaRPr lang="es-CO" sz="18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1.914.725,3</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1,20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800">
                          <a:solidFill>
                            <a:srgbClr val="000000"/>
                          </a:solidFill>
                          <a:effectLst/>
                          <a:latin typeface="Times New Roman"/>
                          <a:ea typeface="Times New Roman"/>
                          <a:cs typeface="Times New Roman"/>
                        </a:rPr>
                        <a:t>0,3189</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Error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34.976.060</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800">
                          <a:solidFill>
                            <a:srgbClr val="000000"/>
                          </a:solidFill>
                          <a:effectLst/>
                          <a:latin typeface="Times New Roman"/>
                          <a:ea typeface="Times New Roman"/>
                          <a:cs typeface="Times New Roman"/>
                        </a:rPr>
                        <a:t>22</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1.589.820,9</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07000"/>
                        </a:lnSpc>
                        <a:spcAft>
                          <a:spcPts val="0"/>
                        </a:spcAft>
                      </a:pPr>
                      <a:r>
                        <a:rPr lang="es-EC" sz="1800">
                          <a:solidFill>
                            <a:srgbClr val="000000"/>
                          </a:solidFill>
                          <a:effectLst/>
                          <a:latin typeface="Times New Roman"/>
                          <a:ea typeface="Times New Roman"/>
                          <a:cs typeface="Times New Roman"/>
                        </a:rPr>
                        <a:t>       </a:t>
                      </a:r>
                      <a:endParaRPr lang="es-CO" sz="1800">
                        <a:effectLst/>
                        <a:latin typeface="Calibri"/>
                        <a:ea typeface="Calibri"/>
                        <a:cs typeface="Times New Roman"/>
                      </a:endParaRPr>
                    </a:p>
                  </a:txBody>
                  <a:tcPr marL="44450" marR="44450" marT="0" marB="0" anchor="ctr">
                    <a:lnL>
                      <a:noFill/>
                    </a:lnL>
                    <a:lnR>
                      <a:noFill/>
                    </a:lnR>
                    <a:lnT>
                      <a:noFill/>
                    </a:lnT>
                    <a:lnB>
                      <a:noFill/>
                    </a:lnB>
                  </a:tcPr>
                </a:tc>
              </a:tr>
              <a:tr h="285252">
                <a:tc>
                  <a:txBody>
                    <a:bodyPr/>
                    <a:lstStyle/>
                    <a:p>
                      <a:pPr>
                        <a:lnSpc>
                          <a:spcPct val="107000"/>
                        </a:lnSpc>
                        <a:spcAft>
                          <a:spcPts val="0"/>
                        </a:spcAft>
                      </a:pPr>
                      <a:r>
                        <a:rPr lang="es-EC" sz="1800">
                          <a:solidFill>
                            <a:srgbClr val="000000"/>
                          </a:solidFill>
                          <a:effectLst/>
                          <a:latin typeface="Times New Roman"/>
                          <a:ea typeface="Times New Roman"/>
                          <a:cs typeface="Times New Roman"/>
                        </a:rPr>
                        <a:t>Total                       </a:t>
                      </a:r>
                      <a:endParaRPr lang="es-CO" sz="18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57.936.986</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a:ea typeface="Times New Roman"/>
                          <a:cs typeface="Times New Roman"/>
                        </a:rPr>
                        <a:t>35</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800" dirty="0">
                          <a:solidFill>
                            <a:srgbClr val="000000"/>
                          </a:solidFill>
                          <a:effectLst/>
                          <a:latin typeface="Times New Roman"/>
                          <a:ea typeface="Times New Roman"/>
                          <a:cs typeface="Times New Roman"/>
                        </a:rPr>
                        <a:t>       </a:t>
                      </a:r>
                      <a:endParaRPr lang="es-CO" sz="1800" dirty="0">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r>
              <a:tr h="570505">
                <a:tc gridSpan="6">
                  <a:txBody>
                    <a:bodyPr/>
                    <a:lstStyle/>
                    <a:p>
                      <a:pPr>
                        <a:lnSpc>
                          <a:spcPct val="107000"/>
                        </a:lnSpc>
                        <a:spcAft>
                          <a:spcPts val="0"/>
                        </a:spcAft>
                      </a:pPr>
                      <a:r>
                        <a:rPr lang="es-EC" sz="1800" b="1">
                          <a:solidFill>
                            <a:srgbClr val="000000"/>
                          </a:solidFill>
                          <a:effectLst/>
                          <a:latin typeface="Times New Roman"/>
                          <a:ea typeface="Times New Roman"/>
                          <a:cs typeface="Times New Roman"/>
                        </a:rPr>
                        <a:t>p &gt; 0,05</a:t>
                      </a:r>
                      <a:r>
                        <a:rPr lang="es-EC" sz="1800">
                          <a:solidFill>
                            <a:srgbClr val="000000"/>
                          </a:solidFill>
                          <a:effectLst/>
                          <a:latin typeface="Times New Roman"/>
                          <a:ea typeface="Times New Roman"/>
                          <a:cs typeface="Times New Roman"/>
                        </a:rPr>
                        <a:t>          Diferencia no significativa</a:t>
                      </a:r>
                      <a:br>
                        <a:rPr lang="es-EC" sz="1800">
                          <a:solidFill>
                            <a:srgbClr val="000000"/>
                          </a:solidFill>
                          <a:effectLst/>
                          <a:latin typeface="Times New Roman"/>
                          <a:ea typeface="Times New Roman"/>
                          <a:cs typeface="Times New Roman"/>
                        </a:rPr>
                      </a:br>
                      <a:r>
                        <a:rPr lang="es-EC" sz="1800" b="1">
                          <a:solidFill>
                            <a:srgbClr val="000000"/>
                          </a:solidFill>
                          <a:effectLst/>
                          <a:latin typeface="Times New Roman"/>
                          <a:ea typeface="Times New Roman"/>
                          <a:cs typeface="Times New Roman"/>
                        </a:rPr>
                        <a:t>p &lt; 0,05</a:t>
                      </a:r>
                      <a:r>
                        <a:rPr lang="es-EC" sz="1800">
                          <a:solidFill>
                            <a:srgbClr val="000000"/>
                          </a:solidFill>
                          <a:effectLst/>
                          <a:latin typeface="Times New Roman"/>
                          <a:ea typeface="Times New Roman"/>
                          <a:cs typeface="Times New Roman"/>
                        </a:rPr>
                        <a:t>          Diferencia significativa</a:t>
                      </a:r>
                      <a:endParaRPr lang="es-CO" sz="18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85252">
                <a:tc gridSpan="6">
                  <a:txBody>
                    <a:bodyPr/>
                    <a:lstStyle/>
                    <a:p>
                      <a:pPr algn="ctr">
                        <a:lnSpc>
                          <a:spcPct val="107000"/>
                        </a:lnSpc>
                        <a:spcAft>
                          <a:spcPts val="0"/>
                        </a:spcAft>
                      </a:pPr>
                      <a:endParaRPr lang="es-CO" sz="1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Tree>
    <p:extLst>
      <p:ext uri="{BB962C8B-B14F-4D97-AF65-F5344CB8AC3E}">
        <p14:creationId xmlns:p14="http://schemas.microsoft.com/office/powerpoint/2010/main" val="1118710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Users\Usuario\Desktop\Imágenes\Imagen24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835571">
            <a:off x="7227891" y="4143120"/>
            <a:ext cx="2333974" cy="3111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1" name="Picture 3" descr="C:\Users\Usuario\Desktop\Fotos tesis_Ip\IMG_60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801505" y="572295"/>
            <a:ext cx="3578652" cy="2672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0" name="Picture 2" descr="C:\Users\Usuario\Desktop\Fotos tesis_Ip\IMG_60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5117">
            <a:off x="9091198" y="4040364"/>
            <a:ext cx="3030070" cy="22632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ctángulo 6"/>
          <p:cNvSpPr/>
          <p:nvPr/>
        </p:nvSpPr>
        <p:spPr>
          <a:xfrm>
            <a:off x="96591" y="3345092"/>
            <a:ext cx="8298287" cy="1323439"/>
          </a:xfrm>
          <a:prstGeom prst="rect">
            <a:avLst/>
          </a:prstGeom>
        </p:spPr>
        <p:txBody>
          <a:bodyPr wrap="square">
            <a:spAutoFit/>
          </a:bodyPr>
          <a:lstStyle/>
          <a:p>
            <a:pPr lvl="0" algn="just" fontAlgn="base"/>
            <a:r>
              <a:rPr lang="es-CO" sz="2000" dirty="0" smtClean="0">
                <a:latin typeface="Times New Roman" panose="02020603050405020304" pitchFamily="18" charset="0"/>
                <a:cs typeface="Times New Roman" panose="02020603050405020304" pitchFamily="18" charset="0"/>
              </a:rPr>
              <a:t>Hay recalcar que la materia seca representa una fuente mas de ingresos ya que los agricultores se benefician por la venta de pacas destinadas para la alimentación animal. En la presente investigación </a:t>
            </a:r>
            <a:r>
              <a:rPr lang="es-EC" sz="2000" dirty="0" smtClean="0">
                <a:latin typeface="Times New Roman" panose="02020603050405020304" pitchFamily="18" charset="0"/>
                <a:cs typeface="Times New Roman" panose="02020603050405020304" pitchFamily="18" charset="0"/>
              </a:rPr>
              <a:t>la </a:t>
            </a:r>
            <a:r>
              <a:rPr lang="es-EC" sz="2000" dirty="0">
                <a:latin typeface="Times New Roman" panose="02020603050405020304" pitchFamily="18" charset="0"/>
                <a:cs typeface="Times New Roman" panose="02020603050405020304" pitchFamily="18" charset="0"/>
              </a:rPr>
              <a:t>cantidad  producida en </a:t>
            </a:r>
            <a:r>
              <a:rPr lang="es-EC" sz="2000" dirty="0" smtClean="0">
                <a:latin typeface="Times New Roman" panose="02020603050405020304" pitchFamily="18" charset="0"/>
                <a:cs typeface="Times New Roman" panose="02020603050405020304" pitchFamily="18" charset="0"/>
              </a:rPr>
              <a:t>los </a:t>
            </a:r>
            <a:r>
              <a:rPr lang="es-EC" sz="2000" dirty="0">
                <a:latin typeface="Times New Roman" panose="02020603050405020304" pitchFamily="18" charset="0"/>
                <a:cs typeface="Times New Roman" panose="02020603050405020304" pitchFamily="18" charset="0"/>
              </a:rPr>
              <a:t>tratamientos </a:t>
            </a:r>
            <a:r>
              <a:rPr lang="es-EC" sz="2000" dirty="0" smtClean="0">
                <a:latin typeface="Times New Roman" panose="02020603050405020304" pitchFamily="18" charset="0"/>
                <a:cs typeface="Times New Roman" panose="02020603050405020304" pitchFamily="18" charset="0"/>
              </a:rPr>
              <a:t>varia de 12 </a:t>
            </a:r>
            <a:r>
              <a:rPr lang="es-EC" sz="2000" dirty="0">
                <a:latin typeface="Times New Roman" panose="02020603050405020304" pitchFamily="18" charset="0"/>
                <a:cs typeface="Times New Roman" panose="02020603050405020304" pitchFamily="18" charset="0"/>
              </a:rPr>
              <a:t>a 15 ton </a:t>
            </a:r>
            <a:r>
              <a:rPr lang="es-EC" sz="2000" dirty="0" smtClean="0">
                <a:latin typeface="Times New Roman" panose="02020603050405020304" pitchFamily="18" charset="0"/>
                <a:cs typeface="Times New Roman" panose="02020603050405020304" pitchFamily="18" charset="0"/>
              </a:rPr>
              <a:t>MS/ha.</a:t>
            </a:r>
            <a:endParaRPr lang="pt-BR" sz="2000" dirty="0" smtClean="0">
              <a:latin typeface="Times New Roman" panose="02020603050405020304" pitchFamily="18" charset="0"/>
              <a:cs typeface="Times New Roman" panose="02020603050405020304" pitchFamily="18" charset="0"/>
            </a:endParaRPr>
          </a:p>
        </p:txBody>
      </p:sp>
      <p:sp>
        <p:nvSpPr>
          <p:cNvPr id="2" name="1 Rectángulo"/>
          <p:cNvSpPr/>
          <p:nvPr/>
        </p:nvSpPr>
        <p:spPr>
          <a:xfrm>
            <a:off x="979459" y="834636"/>
            <a:ext cx="8491470" cy="707886"/>
          </a:xfrm>
          <a:prstGeom prst="rect">
            <a:avLst/>
          </a:prstGeom>
        </p:spPr>
        <p:txBody>
          <a:bodyPr wrap="square">
            <a:spAutoFit/>
          </a:bodyPr>
          <a:lstStyle/>
          <a:p>
            <a:r>
              <a:rPr lang="es-CO" sz="2000" dirty="0">
                <a:latin typeface="Times New Roman" panose="02020603050405020304" pitchFamily="18" charset="0"/>
                <a:cs typeface="Times New Roman" panose="02020603050405020304" pitchFamily="18" charset="0"/>
              </a:rPr>
              <a:t>Rawson y Gómez (2001)</a:t>
            </a:r>
            <a:r>
              <a:rPr lang="es-ES" sz="2000" dirty="0">
                <a:latin typeface="Times New Roman" panose="02020603050405020304" pitchFamily="18" charset="0"/>
                <a:cs typeface="Times New Roman" panose="02020603050405020304" pitchFamily="18" charset="0"/>
              </a:rPr>
              <a:t>, e</a:t>
            </a:r>
            <a:r>
              <a:rPr lang="es-EC" sz="2000" dirty="0">
                <a:latin typeface="Times New Roman" panose="02020603050405020304" pitchFamily="18" charset="0"/>
                <a:cs typeface="Times New Roman" panose="02020603050405020304" pitchFamily="18" charset="0"/>
              </a:rPr>
              <a:t>l encamado destruye la estructura de la parte aérea del cultivo esto ocurre cuando las plantas no permanecen verticales </a:t>
            </a:r>
            <a:endParaRPr lang="es-CO" sz="2000" dirty="0">
              <a:latin typeface="Times New Roman" panose="02020603050405020304" pitchFamily="18" charset="0"/>
              <a:cs typeface="Times New Roman" panose="02020603050405020304" pitchFamily="18" charset="0"/>
            </a:endParaRPr>
          </a:p>
        </p:txBody>
      </p:sp>
      <p:sp>
        <p:nvSpPr>
          <p:cNvPr id="3" name="2 Rectángulo"/>
          <p:cNvSpPr/>
          <p:nvPr/>
        </p:nvSpPr>
        <p:spPr>
          <a:xfrm>
            <a:off x="618366" y="1908767"/>
            <a:ext cx="8208136" cy="1323439"/>
          </a:xfrm>
          <a:prstGeom prst="rect">
            <a:avLst/>
          </a:prstGeom>
        </p:spPr>
        <p:txBody>
          <a:bodyPr wrap="square">
            <a:spAutoFit/>
          </a:bodyPr>
          <a:lstStyle/>
          <a:p>
            <a:pPr algn="just"/>
            <a:r>
              <a:rPr lang="es-CO" sz="2000" dirty="0" err="1">
                <a:latin typeface="Times New Roman" panose="02020603050405020304" pitchFamily="18" charset="0"/>
                <a:cs typeface="Times New Roman" panose="02020603050405020304" pitchFamily="18" charset="0"/>
              </a:rPr>
              <a:t>Lázzari</a:t>
            </a:r>
            <a:r>
              <a:rPr lang="es-CO" sz="2000" dirty="0">
                <a:latin typeface="Times New Roman" panose="02020603050405020304" pitchFamily="18" charset="0"/>
                <a:cs typeface="Times New Roman" panose="02020603050405020304" pitchFamily="18" charset="0"/>
              </a:rPr>
              <a:t>, </a:t>
            </a:r>
            <a:r>
              <a:rPr lang="es-CO" sz="2000" dirty="0" err="1">
                <a:latin typeface="Times New Roman" panose="02020603050405020304" pitchFamily="18" charset="0"/>
                <a:cs typeface="Times New Roman" panose="02020603050405020304" pitchFamily="18" charset="0"/>
              </a:rPr>
              <a:t>Landriscini</a:t>
            </a:r>
            <a:r>
              <a:rPr lang="es-CO" sz="2000" dirty="0">
                <a:latin typeface="Times New Roman" panose="02020603050405020304" pitchFamily="18" charset="0"/>
                <a:cs typeface="Times New Roman" panose="02020603050405020304" pitchFamily="18" charset="0"/>
              </a:rPr>
              <a:t>, y </a:t>
            </a:r>
            <a:r>
              <a:rPr lang="es-CO" sz="2000" dirty="0" err="1">
                <a:latin typeface="Times New Roman" panose="02020603050405020304" pitchFamily="18" charset="0"/>
                <a:cs typeface="Times New Roman" panose="02020603050405020304" pitchFamily="18" charset="0"/>
              </a:rPr>
              <a:t>Echangue</a:t>
            </a:r>
            <a:r>
              <a:rPr lang="es-CO" sz="2000" dirty="0">
                <a:latin typeface="Times New Roman" panose="02020603050405020304" pitchFamily="18" charset="0"/>
                <a:cs typeface="Times New Roman" panose="02020603050405020304" pitchFamily="18" charset="0"/>
              </a:rPr>
              <a:t> (2005)</a:t>
            </a:r>
            <a:r>
              <a:rPr lang="es-EC" sz="2000" dirty="0">
                <a:latin typeface="Times New Roman" panose="02020603050405020304" pitchFamily="18" charset="0"/>
                <a:cs typeface="Times New Roman" panose="02020603050405020304" pitchFamily="18" charset="0"/>
              </a:rPr>
              <a:t>, estudio de Argentina realizado en cebada demuestra que los tratamientos con fertilización nitrogenada acumulan una mayor cantidad de materia seca  llegando a producir hasta  12000 Kg MS/ha</a:t>
            </a:r>
            <a:endParaRPr lang="es-CO" sz="2000" dirty="0">
              <a:latin typeface="Times New Roman" panose="02020603050405020304" pitchFamily="18" charset="0"/>
              <a:cs typeface="Times New Roman" panose="02020603050405020304" pitchFamily="18" charset="0"/>
            </a:endParaRPr>
          </a:p>
        </p:txBody>
      </p:sp>
      <p:pic>
        <p:nvPicPr>
          <p:cNvPr id="22532" name="Picture 4" descr="C:\Users\Usuario\Desktop\Imágenes\Imagen24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339958" y="2895599"/>
            <a:ext cx="18288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4" name="Picture 2" descr="C:\Users\Usuario\Pictures\Fotos tesis_Ip\IMG_70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91" y="4780527"/>
            <a:ext cx="2604561" cy="1945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675" name="Picture 3" descr="C:\Users\Usuario\Pictures\Fotos tesis_Ip\IMG_70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285" y="4984630"/>
            <a:ext cx="2508149" cy="1873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6" name="Picture 4" descr="C:\Users\Usuario\Pictures\Fotos tesis_Ip\IMG_73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0494" y="4490665"/>
            <a:ext cx="2992641" cy="2235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995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2482" y="244698"/>
            <a:ext cx="9478851" cy="708338"/>
          </a:xfrm>
          <a:noFill/>
        </p:spPr>
        <p:txBody>
          <a:bodyPr>
            <a:normAutofit/>
          </a:bodyPr>
          <a:lstStyle/>
          <a:p>
            <a:pPr marL="0" indent="0" algn="ctr">
              <a:buNone/>
            </a:pPr>
            <a:r>
              <a:rPr lang="es-EC" sz="2800" dirty="0">
                <a:solidFill>
                  <a:schemeClr val="tx1"/>
                </a:solidFill>
                <a:effectLst/>
              </a:rPr>
              <a:t>Eficiencia del uso de nitrógeno (EUN)</a:t>
            </a:r>
            <a:endParaRPr lang="es-MX" sz="4000" dirty="0">
              <a:solidFill>
                <a:schemeClr val="tx1"/>
              </a:solidFill>
              <a:effectLst/>
            </a:endParaRPr>
          </a:p>
        </p:txBody>
      </p:sp>
      <p:sp>
        <p:nvSpPr>
          <p:cNvPr id="7" name="Rectangle 2"/>
          <p:cNvSpPr>
            <a:spLocks noChangeArrowheads="1"/>
          </p:cNvSpPr>
          <p:nvPr/>
        </p:nvSpPr>
        <p:spPr bwMode="auto">
          <a:xfrm>
            <a:off x="873236" y="5030996"/>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926083035"/>
              </p:ext>
            </p:extLst>
          </p:nvPr>
        </p:nvGraphicFramePr>
        <p:xfrm>
          <a:off x="1022121" y="1053070"/>
          <a:ext cx="9886287" cy="3939659"/>
        </p:xfrm>
        <a:graphic>
          <a:graphicData uri="http://schemas.openxmlformats.org/drawingml/2006/table">
            <a:tbl>
              <a:tblPr firstRow="1" firstCol="1" bandRow="1"/>
              <a:tblGrid>
                <a:gridCol w="3790100"/>
                <a:gridCol w="1336496"/>
                <a:gridCol w="1109544"/>
                <a:gridCol w="1311279"/>
                <a:gridCol w="1109544"/>
                <a:gridCol w="1229324"/>
              </a:tblGrid>
              <a:tr h="254343">
                <a:tc>
                  <a:txBody>
                    <a:bodyPr/>
                    <a:lstStyle/>
                    <a:p>
                      <a:pPr algn="ctr">
                        <a:lnSpc>
                          <a:spcPct val="107000"/>
                        </a:lnSpc>
                        <a:spcAft>
                          <a:spcPts val="0"/>
                        </a:spcAft>
                      </a:pPr>
                      <a:r>
                        <a:rPr lang="es-EC" sz="1600" b="1" dirty="0">
                          <a:solidFill>
                            <a:srgbClr val="000000"/>
                          </a:solidFill>
                          <a:effectLst/>
                          <a:latin typeface="Times New Roman"/>
                          <a:ea typeface="Times New Roman"/>
                          <a:cs typeface="Times New Roman"/>
                        </a:rPr>
                        <a:t>           F.V.             </a:t>
                      </a:r>
                      <a:endParaRPr lang="es-CO"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  SC  </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gl</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CM   </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 F   </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Times New Roman"/>
                          <a:ea typeface="Times New Roman"/>
                          <a:cs typeface="Times New Roman"/>
                        </a:rPr>
                        <a:t>p-valor</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Bloques                     </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8,24</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4,12</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0,83</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0,4482</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Urea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2,80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2,80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0,57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0,4599</a:t>
                      </a:r>
                      <a:endParaRPr lang="es-CO" sz="160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Dosis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48,35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48,35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9,77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0,0049</a:t>
                      </a:r>
                      <a:endParaRPr lang="es-CO" sz="160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Fraccionamiento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19,59</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9,80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1,98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0,1619</a:t>
                      </a:r>
                      <a:endParaRPr lang="es-CO" sz="160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Urea*Dosis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0,88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0,88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0,18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0,6778</a:t>
                      </a:r>
                      <a:endParaRPr lang="es-CO" sz="160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Urea*Fraccionamiento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0,36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0,18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0,04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0,9643</a:t>
                      </a:r>
                      <a:endParaRPr lang="es-CO" sz="160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Dosis*Fraccionamiento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20,11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10,06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2,03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Times New Roman"/>
                          <a:ea typeface="Times New Roman"/>
                          <a:cs typeface="Times New Roman"/>
                        </a:rPr>
                        <a:t>0,1549</a:t>
                      </a:r>
                      <a:endParaRPr lang="es-CO" sz="1600">
                        <a:effectLst/>
                        <a:latin typeface="Calibri"/>
                        <a:ea typeface="Calibri"/>
                        <a:cs typeface="Times New Roman"/>
                      </a:endParaRPr>
                    </a:p>
                  </a:txBody>
                  <a:tcPr marL="44450" marR="44450" marT="0" marB="0" anchor="ctr">
                    <a:lnL>
                      <a:noFill/>
                    </a:lnL>
                    <a:lnR>
                      <a:noFill/>
                    </a:lnR>
                    <a:lnT>
                      <a:noFill/>
                    </a:lnT>
                    <a:lnB>
                      <a:noFill/>
                    </a:lnB>
                  </a:tcPr>
                </a:tc>
              </a:tr>
              <a:tr h="508686">
                <a:tc>
                  <a:txBody>
                    <a:bodyPr/>
                    <a:lstStyle/>
                    <a:p>
                      <a:pPr>
                        <a:lnSpc>
                          <a:spcPct val="107000"/>
                        </a:lnSpc>
                        <a:spcAft>
                          <a:spcPts val="0"/>
                        </a:spcAft>
                      </a:pPr>
                      <a:r>
                        <a:rPr lang="es-EC" sz="1600" b="1" dirty="0">
                          <a:solidFill>
                            <a:srgbClr val="000000"/>
                          </a:solidFill>
                          <a:effectLst/>
                          <a:latin typeface="Times New Roman"/>
                          <a:ea typeface="Times New Roman"/>
                          <a:cs typeface="Times New Roman"/>
                        </a:rPr>
                        <a:t>Urea*Dosis*Fraccionamiento</a:t>
                      </a:r>
                      <a:endParaRPr lang="es-CO" sz="1600" b="1"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36,79</a:t>
                      </a:r>
                      <a:endParaRPr lang="es-CO" sz="16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2</a:t>
                      </a:r>
                      <a:endParaRPr lang="es-CO" sz="160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18,40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3,72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r">
                        <a:lnSpc>
                          <a:spcPct val="107000"/>
                        </a:lnSpc>
                        <a:spcAft>
                          <a:spcPts val="0"/>
                        </a:spcAft>
                      </a:pPr>
                      <a:r>
                        <a:rPr lang="es-EC" sz="1600" b="1" dirty="0">
                          <a:solidFill>
                            <a:srgbClr val="000000"/>
                          </a:solidFill>
                          <a:effectLst/>
                          <a:latin typeface="Times New Roman"/>
                          <a:ea typeface="Times New Roman"/>
                          <a:cs typeface="Times New Roman"/>
                        </a:rPr>
                        <a:t>0,0406</a:t>
                      </a:r>
                      <a:endParaRPr lang="es-CO" sz="1600" b="1" dirty="0">
                        <a:effectLst/>
                        <a:latin typeface="Calibri"/>
                        <a:ea typeface="Calibri"/>
                        <a:cs typeface="Times New Roman"/>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Error                       </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108,85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22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Times New Roman"/>
                          <a:cs typeface="Times New Roman"/>
                        </a:rPr>
                        <a:t>4,95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nSpc>
                          <a:spcPct val="115000"/>
                        </a:lnSpc>
                      </a:pPr>
                      <a:endParaRPr lang="es-CO" sz="1600">
                        <a:effectLst/>
                        <a:latin typeface="Calibri"/>
                      </a:endParaRPr>
                    </a:p>
                  </a:txBody>
                  <a:tcPr marL="44450" marR="44450" marT="0" marB="0" anchor="ctr">
                    <a:lnL>
                      <a:noFill/>
                    </a:lnL>
                    <a:lnR>
                      <a:noFill/>
                    </a:lnR>
                    <a:lnT>
                      <a:noFill/>
                    </a:lnT>
                    <a:lnB>
                      <a:noFill/>
                    </a:lnB>
                  </a:tcPr>
                </a:tc>
                <a:tc>
                  <a:txBody>
                    <a:bodyPr/>
                    <a:lstStyle/>
                    <a:p>
                      <a:pPr>
                        <a:lnSpc>
                          <a:spcPct val="115000"/>
                        </a:lnSpc>
                      </a:pPr>
                      <a:endParaRPr lang="es-CO" sz="1600">
                        <a:effectLst/>
                        <a:latin typeface="Calibri"/>
                      </a:endParaRPr>
                    </a:p>
                  </a:txBody>
                  <a:tcPr marL="44450" marR="44450" marT="0" marB="0" anchor="ctr">
                    <a:lnL>
                      <a:noFill/>
                    </a:lnL>
                    <a:lnR>
                      <a:noFill/>
                    </a:lnR>
                    <a:lnT>
                      <a:noFill/>
                    </a:lnT>
                    <a:lnB>
                      <a:noFill/>
                    </a:lnB>
                  </a:tcPr>
                </a:tc>
              </a:tr>
              <a:tr h="254343">
                <a:tc>
                  <a:txBody>
                    <a:bodyPr/>
                    <a:lstStyle/>
                    <a:p>
                      <a:pPr>
                        <a:lnSpc>
                          <a:spcPct val="107000"/>
                        </a:lnSpc>
                        <a:spcAft>
                          <a:spcPts val="0"/>
                        </a:spcAft>
                      </a:pPr>
                      <a:r>
                        <a:rPr lang="es-EC" sz="1600">
                          <a:solidFill>
                            <a:srgbClr val="000000"/>
                          </a:solidFill>
                          <a:effectLst/>
                          <a:latin typeface="Times New Roman"/>
                          <a:ea typeface="Times New Roman"/>
                          <a:cs typeface="Times New Roman"/>
                        </a:rPr>
                        <a:t>Total                       </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245,97</a:t>
                      </a:r>
                      <a:endParaRPr lang="es-CO" sz="1600" dirty="0">
                        <a:effectLst/>
                        <a:latin typeface="Calibri"/>
                        <a:ea typeface="Calibri"/>
                        <a:cs typeface="Times New Roman"/>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35</a:t>
                      </a:r>
                      <a:endParaRPr lang="es-CO" sz="1600" dirty="0">
                        <a:effectLst/>
                        <a:latin typeface="Calibri"/>
                        <a:ea typeface="Calibri"/>
                        <a:cs typeface="Times New Roman"/>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15000"/>
                        </a:lnSpc>
                      </a:pPr>
                      <a:endParaRPr lang="es-CO" sz="1600" dirty="0">
                        <a:effectLst/>
                        <a:latin typeface="Calibri"/>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15000"/>
                        </a:lnSpc>
                      </a:pPr>
                      <a:endParaRPr lang="es-CO" sz="1600" dirty="0">
                        <a:effectLst/>
                        <a:latin typeface="Calibri"/>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15000"/>
                        </a:lnSpc>
                      </a:pPr>
                      <a:endParaRPr lang="es-CO" sz="1600" dirty="0">
                        <a:effectLst/>
                        <a:latin typeface="Calibri"/>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r>
              <a:tr h="508686">
                <a:tc gridSpan="6">
                  <a:txBody>
                    <a:bodyPr/>
                    <a:lstStyle/>
                    <a:p>
                      <a:pPr>
                        <a:lnSpc>
                          <a:spcPct val="107000"/>
                        </a:lnSpc>
                        <a:spcAft>
                          <a:spcPts val="0"/>
                        </a:spcAft>
                      </a:pPr>
                      <a:r>
                        <a:rPr lang="es-EC" sz="1600" b="1">
                          <a:solidFill>
                            <a:srgbClr val="000000"/>
                          </a:solidFill>
                          <a:effectLst/>
                          <a:latin typeface="Times New Roman"/>
                          <a:ea typeface="Times New Roman"/>
                          <a:cs typeface="Times New Roman"/>
                        </a:rPr>
                        <a:t>p &gt; 0,05</a:t>
                      </a:r>
                      <a:r>
                        <a:rPr lang="es-EC" sz="1600">
                          <a:solidFill>
                            <a:srgbClr val="000000"/>
                          </a:solidFill>
                          <a:effectLst/>
                          <a:latin typeface="Times New Roman"/>
                          <a:ea typeface="Times New Roman"/>
                          <a:cs typeface="Times New Roman"/>
                        </a:rPr>
                        <a:t>          Diferencia no significativa</a:t>
                      </a:r>
                      <a:br>
                        <a:rPr lang="es-EC" sz="1600">
                          <a:solidFill>
                            <a:srgbClr val="000000"/>
                          </a:solidFill>
                          <a:effectLst/>
                          <a:latin typeface="Times New Roman"/>
                          <a:ea typeface="Times New Roman"/>
                          <a:cs typeface="Times New Roman"/>
                        </a:rPr>
                      </a:br>
                      <a:r>
                        <a:rPr lang="es-EC" sz="1600" b="1">
                          <a:solidFill>
                            <a:srgbClr val="000000"/>
                          </a:solidFill>
                          <a:effectLst/>
                          <a:latin typeface="Times New Roman"/>
                          <a:ea typeface="Times New Roman"/>
                          <a:cs typeface="Times New Roman"/>
                        </a:rPr>
                        <a:t>p &lt; 0,05</a:t>
                      </a:r>
                      <a:r>
                        <a:rPr lang="es-EC" sz="1600">
                          <a:solidFill>
                            <a:srgbClr val="000000"/>
                          </a:solidFill>
                          <a:effectLst/>
                          <a:latin typeface="Times New Roman"/>
                          <a:ea typeface="Times New Roman"/>
                          <a:cs typeface="Times New Roman"/>
                        </a:rPr>
                        <a:t>          Diferencia significativa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54343">
                <a:tc gridSpan="6">
                  <a:txBody>
                    <a:bodyPr/>
                    <a:lstStyle/>
                    <a:p>
                      <a:pPr algn="ctr">
                        <a:lnSpc>
                          <a:spcPct val="107000"/>
                        </a:lnSpc>
                        <a:spcAft>
                          <a:spcPts val="0"/>
                        </a:spcAft>
                      </a:pPr>
                      <a:r>
                        <a:rPr lang="es-EC" sz="1600" dirty="0">
                          <a:solidFill>
                            <a:srgbClr val="000000"/>
                          </a:solidFill>
                          <a:effectLst/>
                          <a:latin typeface="Times New Roman"/>
                          <a:ea typeface="Times New Roman"/>
                          <a:cs typeface="Times New Roman"/>
                        </a:rPr>
                        <a:t>CV= 25%</a:t>
                      </a:r>
                      <a:endParaRPr lang="es-CO"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bl>
          </a:graphicData>
        </a:graphic>
      </p:graphicFrame>
      <p:sp>
        <p:nvSpPr>
          <p:cNvPr id="8" name="Rectángulo 11"/>
          <p:cNvSpPr/>
          <p:nvPr/>
        </p:nvSpPr>
        <p:spPr>
          <a:xfrm>
            <a:off x="0" y="5519172"/>
            <a:ext cx="12192000" cy="1338828"/>
          </a:xfrm>
          <a:prstGeom prst="rect">
            <a:avLst/>
          </a:prstGeom>
          <a:solidFill>
            <a:schemeClr val="bg2">
              <a:lumMod val="90000"/>
            </a:schemeClr>
          </a:solidFill>
        </p:spPr>
        <p:txBody>
          <a:bodyPr wrap="square">
            <a:spAutoFit/>
          </a:bodyPr>
          <a:lstStyle/>
          <a:p>
            <a:pPr algn="just">
              <a:lnSpc>
                <a:spcPct val="150000"/>
              </a:lnSpc>
            </a:pPr>
            <a:r>
              <a:rPr lang="es-MX"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Nota:</a:t>
            </a:r>
            <a:r>
              <a:rPr lang="es-MX"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Es necesario recalcar que, previo al análisis estadístico se aplicó la fórmula para obtener el uso eficiente de nitrógeno pertinente, el cual emplea la diferencia entre el rendimiento de los tratamientos y rendimiento de parcelas testigo (Anexo </a:t>
            </a:r>
            <a:r>
              <a:rPr lang="es-EC" dirty="0" smtClean="0">
                <a:latin typeface="Times New Roman" panose="02020603050405020304" pitchFamily="18" charset="0"/>
                <a:cs typeface="Times New Roman" panose="02020603050405020304" pitchFamily="18" charset="0"/>
              </a:rPr>
              <a:t>12) </a:t>
            </a:r>
            <a:r>
              <a:rPr lang="es-EC" dirty="0">
                <a:latin typeface="Times New Roman" panose="02020603050405020304" pitchFamily="18" charset="0"/>
                <a:cs typeface="Times New Roman" panose="02020603050405020304" pitchFamily="18" charset="0"/>
              </a:rPr>
              <a:t>dividido para el N aplicado (Kg</a:t>
            </a:r>
            <a:r>
              <a:rPr lang="es-EC" dirty="0" smtClean="0">
                <a:latin typeface="Times New Roman" panose="02020603050405020304" pitchFamily="18" charset="0"/>
                <a:cs typeface="Times New Roman" panose="02020603050405020304" pitchFamily="18" charset="0"/>
              </a:rPr>
              <a:t>).</a:t>
            </a:r>
            <a:endParaRPr lang="es-C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057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Usuario\Desktop\Imágenes\Imagen2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364"/>
            <a:ext cx="3238500" cy="3466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0" name="Picture 4" descr="C:\Users\Usuario\Desktop\Fotos Tesis\Varios 1\DSC017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3809" y="838201"/>
            <a:ext cx="3870283" cy="2902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2304053" y="58185"/>
            <a:ext cx="7405351" cy="33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lnSpc>
                <a:spcPct val="107000"/>
              </a:lnSpc>
              <a:spcBef>
                <a:spcPct val="0"/>
              </a:spcBef>
            </a:pPr>
            <a:r>
              <a:rPr lang="es-EC" sz="1600" b="1" dirty="0">
                <a:solidFill>
                  <a:srgbClr val="000000"/>
                </a:solidFill>
                <a:latin typeface="Times New Roman" panose="02020603050405020304" pitchFamily="18" charset="0"/>
                <a:ea typeface="Times New Roman"/>
                <a:cs typeface="Times New Roman" panose="02020603050405020304" pitchFamily="18" charset="0"/>
              </a:rPr>
              <a:t>Prueba DMS 5% </a:t>
            </a:r>
            <a:r>
              <a:rPr lang="es-EC" sz="1600" b="1" dirty="0" smtClean="0">
                <a:solidFill>
                  <a:srgbClr val="000000"/>
                </a:solidFill>
                <a:latin typeface="Times New Roman" panose="02020603050405020304" pitchFamily="18" charset="0"/>
                <a:ea typeface="Times New Roman"/>
                <a:cs typeface="Times New Roman" panose="02020603050405020304" pitchFamily="18" charset="0"/>
              </a:rPr>
              <a:t>de la </a:t>
            </a:r>
            <a:r>
              <a:rPr lang="es-EC" sz="1600" b="1" dirty="0">
                <a:solidFill>
                  <a:srgbClr val="000000"/>
                </a:solidFill>
                <a:latin typeface="Times New Roman" panose="02020603050405020304" pitchFamily="18" charset="0"/>
                <a:ea typeface="Times New Roman"/>
                <a:cs typeface="Times New Roman" panose="02020603050405020304" pitchFamily="18" charset="0"/>
              </a:rPr>
              <a:t>(</a:t>
            </a:r>
            <a:r>
              <a:rPr lang="es-EC" sz="1600" b="1" dirty="0" smtClean="0">
                <a:solidFill>
                  <a:srgbClr val="000000"/>
                </a:solidFill>
                <a:latin typeface="Times New Roman" panose="02020603050405020304" pitchFamily="18" charset="0"/>
                <a:ea typeface="Times New Roman"/>
                <a:cs typeface="Times New Roman" panose="02020603050405020304" pitchFamily="18" charset="0"/>
              </a:rPr>
              <a:t>interacción) en </a:t>
            </a:r>
            <a:r>
              <a:rPr lang="es-EC" sz="1600" b="1" dirty="0" smtClean="0">
                <a:latin typeface="Times New Roman" panose="02020603050405020304" pitchFamily="18" charset="0"/>
                <a:cs typeface="Times New Roman" panose="02020603050405020304" pitchFamily="18" charset="0"/>
              </a:rPr>
              <a:t>eficiencia </a:t>
            </a:r>
            <a:r>
              <a:rPr lang="es-EC" sz="1600" b="1" dirty="0">
                <a:latin typeface="Times New Roman" panose="02020603050405020304" pitchFamily="18" charset="0"/>
                <a:cs typeface="Times New Roman" panose="02020603050405020304" pitchFamily="18" charset="0"/>
              </a:rPr>
              <a:t>del uso de nitrógeno (EUN)</a:t>
            </a:r>
            <a:endParaRPr lang="es-MX" altLang="es-MX" sz="1600" b="1" dirty="0">
              <a:solidFill>
                <a:srgbClr val="000000"/>
              </a:solidFill>
              <a:latin typeface="Times New Roman" panose="02020603050405020304" pitchFamily="18" charset="0"/>
              <a:ea typeface="Times New Roman"/>
              <a:cs typeface="Times New Roman" panose="02020603050405020304" pitchFamily="18" charset="0"/>
            </a:endParaRPr>
          </a:p>
        </p:txBody>
      </p:sp>
      <p:sp>
        <p:nvSpPr>
          <p:cNvPr id="2" name="1 Rectángulo"/>
          <p:cNvSpPr/>
          <p:nvPr/>
        </p:nvSpPr>
        <p:spPr>
          <a:xfrm>
            <a:off x="332322" y="6052608"/>
            <a:ext cx="11348816" cy="646331"/>
          </a:xfrm>
          <a:prstGeom prst="rect">
            <a:avLst/>
          </a:prstGeom>
        </p:spPr>
        <p:txBody>
          <a:bodyPr wrap="square">
            <a:spAutoFit/>
          </a:bodyPr>
          <a:lstStyle/>
          <a:p>
            <a:r>
              <a:rPr lang="es-CO" dirty="0" err="1">
                <a:latin typeface="Times New Roman" panose="02020603050405020304" pitchFamily="18" charset="0"/>
                <a:cs typeface="Times New Roman" panose="02020603050405020304" pitchFamily="18" charset="0"/>
              </a:rPr>
              <a:t>Orcellet</a:t>
            </a:r>
            <a:r>
              <a:rPr lang="es-CO" dirty="0">
                <a:latin typeface="Times New Roman" panose="02020603050405020304" pitchFamily="18" charset="0"/>
                <a:cs typeface="Times New Roman" panose="02020603050405020304" pitchFamily="18" charset="0"/>
              </a:rPr>
              <a:t> et al. (</a:t>
            </a:r>
            <a:r>
              <a:rPr lang="es-CO" dirty="0" smtClean="0">
                <a:latin typeface="Times New Roman" panose="02020603050405020304" pitchFamily="18" charset="0"/>
                <a:cs typeface="Times New Roman" panose="02020603050405020304" pitchFamily="18" charset="0"/>
              </a:rPr>
              <a:t>2015), Intriago (2013), </a:t>
            </a:r>
            <a:r>
              <a:rPr lang="es-ES" dirty="0" smtClean="0">
                <a:latin typeface="Times New Roman" panose="02020603050405020304" pitchFamily="18" charset="0"/>
                <a:cs typeface="Times New Roman" panose="02020603050405020304" pitchFamily="18" charset="0"/>
              </a:rPr>
              <a:t>fraccionar en </a:t>
            </a:r>
            <a:r>
              <a:rPr lang="es-ES" dirty="0">
                <a:latin typeface="Times New Roman" panose="02020603050405020304" pitchFamily="18" charset="0"/>
                <a:cs typeface="Times New Roman" panose="02020603050405020304" pitchFamily="18" charset="0"/>
              </a:rPr>
              <a:t>ambientes óptimos, permite alcanzar una máxima eficiencia de uso de </a:t>
            </a:r>
            <a:r>
              <a:rPr lang="es-ES" dirty="0" smtClean="0">
                <a:latin typeface="Times New Roman" panose="02020603050405020304" pitchFamily="18" charset="0"/>
                <a:cs typeface="Times New Roman" panose="02020603050405020304" pitchFamily="18" charset="0"/>
              </a:rPr>
              <a:t>nitrógeno. Practica segura y aumentar eficiencia</a:t>
            </a:r>
            <a:endParaRPr lang="es-CO" dirty="0">
              <a:latin typeface="Times New Roman" panose="02020603050405020304" pitchFamily="18" charset="0"/>
              <a:cs typeface="Times New Roman" panose="02020603050405020304" pitchFamily="18" charset="0"/>
            </a:endParaRPr>
          </a:p>
        </p:txBody>
      </p:sp>
      <p:sp>
        <p:nvSpPr>
          <p:cNvPr id="7" name="6 Rectángulo"/>
          <p:cNvSpPr/>
          <p:nvPr/>
        </p:nvSpPr>
        <p:spPr>
          <a:xfrm>
            <a:off x="332321" y="4196234"/>
            <a:ext cx="11348816" cy="369332"/>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Quintero et al. (2016) </a:t>
            </a:r>
            <a:r>
              <a:rPr lang="es-EC" dirty="0" smtClean="0">
                <a:latin typeface="Times New Roman" panose="02020603050405020304" pitchFamily="18" charset="0"/>
                <a:cs typeface="Times New Roman" panose="02020603050405020304" pitchFamily="18" charset="0"/>
              </a:rPr>
              <a:t>aceptable (</a:t>
            </a:r>
            <a:r>
              <a:rPr lang="es-ES" dirty="0" smtClean="0">
                <a:latin typeface="Times New Roman" panose="02020603050405020304" pitchFamily="18" charset="0"/>
                <a:cs typeface="Times New Roman" panose="02020603050405020304" pitchFamily="18" charset="0"/>
              </a:rPr>
              <a:t>6 </a:t>
            </a:r>
            <a:r>
              <a:rPr lang="es-ES" dirty="0">
                <a:latin typeface="Times New Roman" panose="02020603050405020304" pitchFamily="18" charset="0"/>
                <a:cs typeface="Times New Roman" panose="02020603050405020304" pitchFamily="18" charset="0"/>
              </a:rPr>
              <a:t>a </a:t>
            </a:r>
            <a:r>
              <a:rPr lang="es-ES" dirty="0" smtClean="0">
                <a:latin typeface="Times New Roman" panose="02020603050405020304" pitchFamily="18" charset="0"/>
                <a:cs typeface="Times New Roman" panose="02020603050405020304" pitchFamily="18" charset="0"/>
              </a:rPr>
              <a:t>7 kg) caso máximo de (12 </a:t>
            </a:r>
            <a:r>
              <a:rPr lang="es-ES" dirty="0">
                <a:latin typeface="Times New Roman" panose="02020603050405020304" pitchFamily="18" charset="0"/>
                <a:cs typeface="Times New Roman" panose="02020603050405020304" pitchFamily="18" charset="0"/>
              </a:rPr>
              <a:t>a 14 </a:t>
            </a:r>
            <a:r>
              <a:rPr lang="es-ES" dirty="0" smtClean="0">
                <a:latin typeface="Times New Roman" panose="02020603050405020304" pitchFamily="18" charset="0"/>
                <a:cs typeface="Times New Roman" panose="02020603050405020304" pitchFamily="18" charset="0"/>
              </a:rPr>
              <a:t>kg) </a:t>
            </a:r>
            <a:endParaRPr lang="es-CO" dirty="0">
              <a:latin typeface="Times New Roman" panose="02020603050405020304" pitchFamily="18" charset="0"/>
              <a:cs typeface="Times New Roman" panose="02020603050405020304" pitchFamily="18" charset="0"/>
            </a:endParaRPr>
          </a:p>
        </p:txBody>
      </p:sp>
      <p:sp>
        <p:nvSpPr>
          <p:cNvPr id="8" name="7 Rectángulo"/>
          <p:cNvSpPr/>
          <p:nvPr/>
        </p:nvSpPr>
        <p:spPr>
          <a:xfrm>
            <a:off x="332322" y="4565566"/>
            <a:ext cx="10782146" cy="369332"/>
          </a:xfrm>
          <a:prstGeom prst="rect">
            <a:avLst/>
          </a:prstGeom>
        </p:spPr>
        <p:txBody>
          <a:bodyPr wrap="square">
            <a:spAutoFit/>
          </a:bodyPr>
          <a:lstStyle/>
          <a:p>
            <a:r>
              <a:rPr lang="es-CO" dirty="0" err="1">
                <a:latin typeface="Times New Roman" panose="02020603050405020304" pitchFamily="18" charset="0"/>
                <a:cs typeface="Times New Roman" panose="02020603050405020304" pitchFamily="18" charset="0"/>
              </a:rPr>
              <a:t>Orcellet</a:t>
            </a:r>
            <a:r>
              <a:rPr lang="es-CO" dirty="0">
                <a:latin typeface="Times New Roman" panose="02020603050405020304" pitchFamily="18" charset="0"/>
                <a:cs typeface="Times New Roman" panose="02020603050405020304" pitchFamily="18" charset="0"/>
              </a:rPr>
              <a:t> et al. (2015)</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obtuvo 9 kg al reducir </a:t>
            </a:r>
            <a:r>
              <a:rPr lang="es-EC" dirty="0">
                <a:latin typeface="Times New Roman" panose="02020603050405020304" pitchFamily="18" charset="0"/>
                <a:cs typeface="Times New Roman" panose="02020603050405020304" pitchFamily="18" charset="0"/>
              </a:rPr>
              <a:t>en un 30% la dosis </a:t>
            </a:r>
            <a:r>
              <a:rPr lang="es-EC" dirty="0" smtClean="0">
                <a:latin typeface="Times New Roman" panose="02020603050405020304" pitchFamily="18" charset="0"/>
                <a:cs typeface="Times New Roman" panose="02020603050405020304" pitchFamily="18" charset="0"/>
              </a:rPr>
              <a:t>con 1 aplicación (Z12)</a:t>
            </a:r>
            <a:endParaRPr lang="es-CO" dirty="0">
              <a:latin typeface="Times New Roman" panose="02020603050405020304" pitchFamily="18" charset="0"/>
              <a:cs typeface="Times New Roman" panose="02020603050405020304" pitchFamily="18" charset="0"/>
            </a:endParaRPr>
          </a:p>
        </p:txBody>
      </p:sp>
      <p:sp>
        <p:nvSpPr>
          <p:cNvPr id="10" name="9 Rectángulo"/>
          <p:cNvSpPr/>
          <p:nvPr/>
        </p:nvSpPr>
        <p:spPr>
          <a:xfrm>
            <a:off x="302694" y="5640873"/>
            <a:ext cx="8821646" cy="369332"/>
          </a:xfrm>
          <a:prstGeom prst="rect">
            <a:avLst/>
          </a:prstGeom>
        </p:spPr>
        <p:txBody>
          <a:bodyPr wrap="none">
            <a:spAutoFit/>
          </a:bodyPr>
          <a:lstStyle/>
          <a:p>
            <a:r>
              <a:rPr lang="es-CO" dirty="0" smtClean="0">
                <a:latin typeface="Times New Roman" panose="02020603050405020304" pitchFamily="18" charset="0"/>
                <a:cs typeface="Times New Roman" panose="02020603050405020304" pitchFamily="18" charset="0"/>
              </a:rPr>
              <a:t>García (2004), </a:t>
            </a:r>
            <a:r>
              <a:rPr lang="es-EC" dirty="0" smtClean="0">
                <a:latin typeface="Times New Roman" panose="02020603050405020304" pitchFamily="18" charset="0"/>
                <a:cs typeface="Times New Roman" panose="02020603050405020304" pitchFamily="18" charset="0"/>
              </a:rPr>
              <a:t>las pérdidas de N son superiores cuando la dosis aplicado en la siembra es alta</a:t>
            </a:r>
            <a:endParaRPr lang="es-CO" dirty="0">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883" y="602365"/>
            <a:ext cx="5718545" cy="359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332321" y="4934898"/>
            <a:ext cx="10782146" cy="369332"/>
          </a:xfrm>
          <a:prstGeom prst="rect">
            <a:avLst/>
          </a:prstGeom>
        </p:spPr>
        <p:txBody>
          <a:bodyPr wrap="square">
            <a:spAutoFit/>
          </a:bodyPr>
          <a:lstStyle/>
          <a:p>
            <a:r>
              <a:rPr lang="es-CO" dirty="0" smtClean="0">
                <a:latin typeface="Times New Roman" panose="02020603050405020304" pitchFamily="18" charset="0"/>
                <a:cs typeface="Times New Roman" panose="02020603050405020304" pitchFamily="18" charset="0"/>
              </a:rPr>
              <a:t>Bellido (2010)</a:t>
            </a:r>
            <a:r>
              <a:rPr lang="es-EC" dirty="0" smtClean="0">
                <a:latin typeface="Times New Roman" panose="02020603050405020304" pitchFamily="18" charset="0"/>
                <a:cs typeface="Times New Roman" panose="02020603050405020304" pitchFamily="18" charset="0"/>
              </a:rPr>
              <a:t>, NBPT demuestra mayor eficiencia al reducir dosis</a:t>
            </a:r>
            <a:endParaRPr lang="es-CO" dirty="0">
              <a:latin typeface="Times New Roman" panose="02020603050405020304" pitchFamily="18" charset="0"/>
              <a:cs typeface="Times New Roman" panose="02020603050405020304" pitchFamily="18" charset="0"/>
            </a:endParaRPr>
          </a:p>
        </p:txBody>
      </p:sp>
      <p:sp>
        <p:nvSpPr>
          <p:cNvPr id="11" name="10 Rectángulo"/>
          <p:cNvSpPr/>
          <p:nvPr/>
        </p:nvSpPr>
        <p:spPr>
          <a:xfrm>
            <a:off x="332321" y="5304230"/>
            <a:ext cx="8576963" cy="369332"/>
          </a:xfrm>
          <a:prstGeom prst="rect">
            <a:avLst/>
          </a:prstGeom>
        </p:spPr>
        <p:txBody>
          <a:bodyPr wrap="none">
            <a:spAutoFit/>
          </a:bodyPr>
          <a:lstStyle/>
          <a:p>
            <a:r>
              <a:rPr lang="es-CO" dirty="0" err="1"/>
              <a:t>Boaretto</a:t>
            </a:r>
            <a:r>
              <a:rPr lang="es-CO" dirty="0"/>
              <a:t>, </a:t>
            </a:r>
            <a:r>
              <a:rPr lang="es-CO" dirty="0" err="1"/>
              <a:t>Muraoka</a:t>
            </a:r>
            <a:r>
              <a:rPr lang="es-CO" dirty="0"/>
              <a:t>, y </a:t>
            </a:r>
            <a:r>
              <a:rPr lang="es-CO" dirty="0" err="1"/>
              <a:t>Trevelin</a:t>
            </a:r>
            <a:r>
              <a:rPr lang="es-CO" dirty="0"/>
              <a:t> (2007)</a:t>
            </a:r>
            <a:r>
              <a:rPr lang="es-EC" dirty="0"/>
              <a:t>, </a:t>
            </a:r>
            <a:r>
              <a:rPr lang="es-EC" dirty="0" smtClean="0"/>
              <a:t> óptima absorción en épocas de mayor demanda</a:t>
            </a:r>
            <a:endParaRPr lang="es-CO" dirty="0"/>
          </a:p>
        </p:txBody>
      </p:sp>
    </p:spTree>
    <p:extLst>
      <p:ext uri="{BB962C8B-B14F-4D97-AF65-F5344CB8AC3E}">
        <p14:creationId xmlns:p14="http://schemas.microsoft.com/office/powerpoint/2010/main" val="791023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494209" y="2294709"/>
            <a:ext cx="7203584" cy="3919345"/>
          </a:xfrm>
          <a:prstGeom prst="rect">
            <a:avLst/>
          </a:prstGeom>
        </p:spPr>
      </p:pic>
      <p:sp>
        <p:nvSpPr>
          <p:cNvPr id="3" name="Marcador de contenido 2"/>
          <p:cNvSpPr>
            <a:spLocks noGrp="1"/>
          </p:cNvSpPr>
          <p:nvPr>
            <p:ph idx="1"/>
          </p:nvPr>
        </p:nvSpPr>
        <p:spPr>
          <a:xfrm>
            <a:off x="811369" y="207746"/>
            <a:ext cx="10328855" cy="4560292"/>
          </a:xfrm>
        </p:spPr>
        <p:txBody>
          <a:bodyPr>
            <a:normAutofit/>
          </a:bodyPr>
          <a:lstStyle/>
          <a:p>
            <a:pPr marL="0" indent="0" algn="ctr">
              <a:buNone/>
            </a:pPr>
            <a:endParaRPr lang="es-MX" sz="4400" dirty="0" smtClean="0">
              <a:solidFill>
                <a:schemeClr val="accent2"/>
              </a:solidFill>
              <a:latin typeface="Times New Roman" panose="02020603050405020304" pitchFamily="18" charset="0"/>
              <a:cs typeface="Times New Roman" panose="02020603050405020304" pitchFamily="18" charset="0"/>
            </a:endParaRPr>
          </a:p>
          <a:p>
            <a:pPr marL="0" indent="0" algn="ctr">
              <a:buNone/>
            </a:pPr>
            <a:r>
              <a:rPr lang="es-MX" sz="4800" dirty="0" smtClean="0">
                <a:solidFill>
                  <a:schemeClr val="accent2"/>
                </a:solidFill>
                <a:latin typeface="Times New Roman" panose="02020603050405020304" pitchFamily="18" charset="0"/>
                <a:cs typeface="Times New Roman" panose="02020603050405020304" pitchFamily="18" charset="0"/>
              </a:rPr>
              <a:t>ANÁLISIS ECONÓMICO</a:t>
            </a:r>
            <a:endParaRPr lang="es-MX" sz="48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704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7375" y="2358860"/>
            <a:ext cx="3983863" cy="923330"/>
          </a:xfrm>
          <a:prstGeom prst="rect">
            <a:avLst/>
          </a:prstGeom>
        </p:spPr>
        <p:txBody>
          <a:bodyPr wrap="square">
            <a:spAutoFit/>
          </a:bodyPr>
          <a:lstStyle/>
          <a:p>
            <a:pPr algn="ctr"/>
            <a:r>
              <a:rPr lang="es-EC" dirty="0"/>
              <a:t>Costos fijos de producción de cebada (</a:t>
            </a:r>
            <a:r>
              <a:rPr lang="es-EC" i="1" dirty="0" err="1"/>
              <a:t>Hordeum</a:t>
            </a:r>
            <a:r>
              <a:rPr lang="es-EC" i="1" dirty="0"/>
              <a:t> </a:t>
            </a:r>
            <a:r>
              <a:rPr lang="es-EC" i="1" dirty="0" err="1"/>
              <a:t>vulgare</a:t>
            </a:r>
            <a:r>
              <a:rPr lang="es-EC" dirty="0"/>
              <a:t> L.) </a:t>
            </a:r>
            <a:endParaRPr lang="es-EC" dirty="0" smtClean="0"/>
          </a:p>
          <a:p>
            <a:pPr algn="ctr"/>
            <a:r>
              <a:rPr lang="es-EC" dirty="0" smtClean="0"/>
              <a:t>Ibarra</a:t>
            </a:r>
            <a:r>
              <a:rPr lang="es-EC" dirty="0"/>
              <a:t>. 2017</a:t>
            </a:r>
            <a:endParaRPr lang="es-CO" i="1" dirty="0"/>
          </a:p>
        </p:txBody>
      </p:sp>
      <p:graphicFrame>
        <p:nvGraphicFramePr>
          <p:cNvPr id="9" name="8 Tabla"/>
          <p:cNvGraphicFramePr>
            <a:graphicFrameLocks noGrp="1"/>
          </p:cNvGraphicFramePr>
          <p:nvPr>
            <p:extLst>
              <p:ext uri="{D42A27DB-BD31-4B8C-83A1-F6EECF244321}">
                <p14:modId xmlns:p14="http://schemas.microsoft.com/office/powerpoint/2010/main" val="3944374627"/>
              </p:ext>
            </p:extLst>
          </p:nvPr>
        </p:nvGraphicFramePr>
        <p:xfrm>
          <a:off x="4937270" y="38641"/>
          <a:ext cx="5649164" cy="6633958"/>
        </p:xfrm>
        <a:graphic>
          <a:graphicData uri="http://schemas.openxmlformats.org/drawingml/2006/table">
            <a:tbl>
              <a:tblPr firstRow="1" firstCol="1" bandRow="1"/>
              <a:tblGrid>
                <a:gridCol w="1800585"/>
                <a:gridCol w="1319513"/>
                <a:gridCol w="769716"/>
                <a:gridCol w="989634"/>
                <a:gridCol w="769716"/>
              </a:tblGrid>
              <a:tr h="385229">
                <a:tc>
                  <a:txBody>
                    <a:bodyPr/>
                    <a:lstStyle/>
                    <a:p>
                      <a:pPr algn="ctr">
                        <a:lnSpc>
                          <a:spcPct val="107000"/>
                        </a:lnSpc>
                        <a:spcAft>
                          <a:spcPts val="0"/>
                        </a:spcAft>
                      </a:pPr>
                      <a:r>
                        <a:rPr lang="es-CO" sz="1050" b="1" dirty="0">
                          <a:solidFill>
                            <a:srgbClr val="000000"/>
                          </a:solidFill>
                          <a:effectLst/>
                          <a:latin typeface="Times New Roman"/>
                          <a:ea typeface="Times New Roman"/>
                          <a:cs typeface="Times New Roman"/>
                        </a:rPr>
                        <a:t>Concepto</a:t>
                      </a:r>
                      <a:endParaRPr lang="es-CO" sz="1050" dirty="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50" b="1">
                          <a:solidFill>
                            <a:srgbClr val="000000"/>
                          </a:solidFill>
                          <a:effectLst/>
                          <a:latin typeface="Times New Roman"/>
                          <a:ea typeface="Times New Roman"/>
                          <a:cs typeface="Times New Roman"/>
                        </a:rPr>
                        <a:t>Unidad</a:t>
                      </a:r>
                      <a:endParaRPr lang="es-CO" sz="105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50" b="1">
                          <a:solidFill>
                            <a:srgbClr val="000000"/>
                          </a:solidFill>
                          <a:effectLst/>
                          <a:latin typeface="Times New Roman"/>
                          <a:ea typeface="Times New Roman"/>
                          <a:cs typeface="Times New Roman"/>
                        </a:rPr>
                        <a:t>Cantidad</a:t>
                      </a:r>
                      <a:endParaRPr lang="es-CO" sz="105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50" b="1">
                          <a:solidFill>
                            <a:srgbClr val="000000"/>
                          </a:solidFill>
                          <a:effectLst/>
                          <a:latin typeface="Times New Roman"/>
                          <a:ea typeface="Times New Roman"/>
                          <a:cs typeface="Times New Roman"/>
                        </a:rPr>
                        <a:t>Valor Unitario (USD)</a:t>
                      </a:r>
                      <a:endParaRPr lang="es-CO" sz="105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50" b="1">
                          <a:solidFill>
                            <a:srgbClr val="000000"/>
                          </a:solidFill>
                          <a:effectLst/>
                          <a:latin typeface="Times New Roman"/>
                          <a:ea typeface="Times New Roman"/>
                          <a:cs typeface="Times New Roman"/>
                        </a:rPr>
                        <a:t>Valor total (USD)</a:t>
                      </a:r>
                      <a:endParaRPr lang="es-CO" sz="105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897">
                <a:tc gridSpan="5">
                  <a:txBody>
                    <a:bodyPr/>
                    <a:lstStyle/>
                    <a:p>
                      <a:pPr>
                        <a:lnSpc>
                          <a:spcPct val="107000"/>
                        </a:lnSpc>
                        <a:spcAft>
                          <a:spcPts val="0"/>
                        </a:spcAft>
                      </a:pPr>
                      <a:r>
                        <a:rPr lang="es-CO" sz="1050" b="1">
                          <a:solidFill>
                            <a:srgbClr val="000000"/>
                          </a:solidFill>
                          <a:effectLst/>
                          <a:latin typeface="Times New Roman"/>
                          <a:ea typeface="Times New Roman"/>
                          <a:cs typeface="Times New Roman"/>
                        </a:rPr>
                        <a:t>COSTOS DIRECTOS</a:t>
                      </a: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1. Preparación del Suelo</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Arada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Hora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Rastrada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Hora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2. Mano de Obra</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Siembra (manual)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Jornal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60,00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256819">
                <a:tc>
                  <a:txBody>
                    <a:bodyPr/>
                    <a:lstStyle/>
                    <a:p>
                      <a:pPr>
                        <a:lnSpc>
                          <a:spcPct val="107000"/>
                        </a:lnSpc>
                        <a:spcAft>
                          <a:spcPts val="0"/>
                        </a:spcAft>
                      </a:pPr>
                      <a:r>
                        <a:rPr lang="es-CO" sz="1050">
                          <a:solidFill>
                            <a:srgbClr val="000000"/>
                          </a:solidFill>
                          <a:effectLst/>
                          <a:latin typeface="Times New Roman"/>
                          <a:ea typeface="Times New Roman"/>
                          <a:cs typeface="Times New Roman"/>
                        </a:rPr>
                        <a:t>Tapado de semilla (tractor)</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Hora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Control de malezas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Jornal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Controles fitosanitarios</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Jornal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60,00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3. Semilla</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Semilla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kg</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135</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0,80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108,00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4. Fertilizantes</a:t>
                      </a:r>
                      <a:endParaRPr lang="es-CO" sz="1050">
                        <a:effectLst/>
                        <a:latin typeface="Calibri"/>
                        <a:ea typeface="Calibri"/>
                        <a:cs typeface="Times New Roman"/>
                      </a:endParaRPr>
                    </a:p>
                  </a:txBody>
                  <a:tcPr marL="22660" marR="22660" marT="0" marB="0" anchor="ctr">
                    <a:lnL>
                      <a:noFill/>
                    </a:lnL>
                    <a:lnR>
                      <a:noFill/>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Sulfato de potasio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kg</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28</a:t>
                      </a:r>
                      <a:endParaRPr lang="es-CO" sz="105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1,10</a:t>
                      </a:r>
                      <a:endParaRPr lang="es-CO" sz="105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30,80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Fosfato Monopotásico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kg</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77</a:t>
                      </a:r>
                      <a:endParaRPr lang="es-CO" sz="105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dirty="0">
                          <a:solidFill>
                            <a:srgbClr val="000000"/>
                          </a:solidFill>
                          <a:effectLst/>
                          <a:latin typeface="Times New Roman"/>
                          <a:ea typeface="Times New Roman"/>
                          <a:cs typeface="Times New Roman"/>
                        </a:rPr>
                        <a:t>2,17</a:t>
                      </a:r>
                      <a:endParaRPr lang="es-CO" sz="1050" dirty="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167,09</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dirty="0">
                          <a:solidFill>
                            <a:srgbClr val="000000"/>
                          </a:solidFill>
                          <a:effectLst/>
                          <a:latin typeface="Times New Roman"/>
                          <a:ea typeface="Times New Roman"/>
                          <a:cs typeface="Times New Roman"/>
                        </a:rPr>
                        <a:t>5. Control químico de plagas y enfermedades</a:t>
                      </a:r>
                      <a:endParaRPr lang="es-CO" sz="1050" dirty="0">
                        <a:effectLst/>
                        <a:latin typeface="Calibri"/>
                        <a:ea typeface="Calibri"/>
                        <a:cs typeface="Times New Roman"/>
                      </a:endParaRPr>
                    </a:p>
                  </a:txBody>
                  <a:tcPr marL="22660" marR="22660" marT="0" marB="0" anchor="ctr">
                    <a:lnL>
                      <a:noFill/>
                    </a:lnL>
                    <a:lnR>
                      <a:noFill/>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Vitavax</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gr</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45</a:t>
                      </a:r>
                      <a:endParaRPr lang="es-CO" sz="105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dirty="0">
                          <a:solidFill>
                            <a:srgbClr val="000000"/>
                          </a:solidFill>
                          <a:effectLst/>
                          <a:latin typeface="Times New Roman"/>
                          <a:ea typeface="Times New Roman"/>
                          <a:cs typeface="Times New Roman"/>
                        </a:rPr>
                        <a:t>0,03</a:t>
                      </a:r>
                      <a:endParaRPr lang="es-CO" sz="1050" dirty="0">
                        <a:effectLst/>
                        <a:latin typeface="Calibri"/>
                        <a:ea typeface="Calibri"/>
                        <a:cs typeface="Times New Roman"/>
                      </a:endParaRPr>
                    </a:p>
                  </a:txBody>
                  <a:tcPr marL="22660" marR="22660" marT="0" marB="0" anchor="ctr">
                    <a:lnL>
                      <a:noFill/>
                    </a:lnL>
                    <a:lnR>
                      <a:noFill/>
                    </a:lnR>
                    <a:lnT>
                      <a:noFill/>
                    </a:lnT>
                    <a:lnB>
                      <a:noFill/>
                    </a:lnB>
                    <a:noFill/>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1,13</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Thionagro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200 gr/ha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4,30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4,30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Tilt</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100 cc/ha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3,25</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3,25</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Tryclan</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100 gr/ha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3,99</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3,99</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Rodelta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100 cc/ha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2,80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2,80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6. Control Químico de malezas</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Ally</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15 gr/ha</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8,60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8,60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7. Cosecha</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Sacos</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Unidad</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100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0,18</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18,00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8. Postcosecha</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Secado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Jornal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Ensacado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Jornal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2</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15,00</a:t>
                      </a:r>
                      <a:endParaRPr lang="es-CO" sz="1050">
                        <a:effectLst/>
                        <a:latin typeface="Calibri"/>
                        <a:ea typeface="Calibri"/>
                        <a:cs typeface="Times New Roman"/>
                      </a:endParaRPr>
                    </a:p>
                  </a:txBody>
                  <a:tcPr marL="22660" marR="22660" marT="0" marB="0">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30,00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COSTOS INDIRECTOS</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gridSpan="4">
                  <a:txBody>
                    <a:bodyPr/>
                    <a:lstStyle/>
                    <a:p>
                      <a:pPr>
                        <a:lnSpc>
                          <a:spcPct val="107000"/>
                        </a:lnSpc>
                        <a:spcAft>
                          <a:spcPts val="0"/>
                        </a:spcAft>
                      </a:pPr>
                      <a:r>
                        <a:rPr lang="es-CO" sz="1050" b="1">
                          <a:solidFill>
                            <a:srgbClr val="000000"/>
                          </a:solidFill>
                          <a:effectLst/>
                          <a:latin typeface="Times New Roman"/>
                          <a:ea typeface="Times New Roman"/>
                          <a:cs typeface="Times New Roman"/>
                        </a:rPr>
                        <a:t>9. Servicios de Laboratorio</a:t>
                      </a:r>
                      <a:endParaRPr lang="es-CO" sz="1050">
                        <a:effectLst/>
                        <a:latin typeface="Calibri"/>
                        <a:ea typeface="Calibri"/>
                        <a:cs typeface="Times New Roman"/>
                      </a:endParaRPr>
                    </a:p>
                  </a:txBody>
                  <a:tcPr marL="22660" marR="2266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256819">
                <a:tc>
                  <a:txBody>
                    <a:bodyPr/>
                    <a:lstStyle/>
                    <a:p>
                      <a:pPr>
                        <a:lnSpc>
                          <a:spcPct val="107000"/>
                        </a:lnSpc>
                        <a:spcAft>
                          <a:spcPts val="0"/>
                        </a:spcAft>
                      </a:pPr>
                      <a:r>
                        <a:rPr lang="es-CO" sz="1050">
                          <a:solidFill>
                            <a:srgbClr val="000000"/>
                          </a:solidFill>
                          <a:effectLst/>
                          <a:latin typeface="Times New Roman"/>
                          <a:ea typeface="Times New Roman"/>
                          <a:cs typeface="Times New Roman"/>
                        </a:rPr>
                        <a:t>Análisis de suelo completo</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análisis</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1</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40,00</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40,00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a:solidFill>
                            <a:srgbClr val="000000"/>
                          </a:solidFill>
                          <a:effectLst/>
                          <a:latin typeface="Times New Roman"/>
                          <a:ea typeface="Times New Roman"/>
                          <a:cs typeface="Times New Roman"/>
                        </a:rPr>
                        <a:t>Transporte</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EC" sz="1050">
                          <a:solidFill>
                            <a:srgbClr val="000000"/>
                          </a:solidFill>
                          <a:effectLst/>
                          <a:latin typeface="Times New Roman"/>
                          <a:ea typeface="Calibri"/>
                          <a:cs typeface="Times New Roman"/>
                        </a:rPr>
                        <a:t>20,00</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b="1">
                          <a:solidFill>
                            <a:srgbClr val="000000"/>
                          </a:solidFill>
                          <a:effectLst/>
                          <a:latin typeface="Times New Roman"/>
                          <a:ea typeface="Times New Roman"/>
                          <a:cs typeface="Times New Roman"/>
                        </a:rPr>
                        <a:t>11. Otros</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b="1">
                          <a:solidFill>
                            <a:srgbClr val="000000"/>
                          </a:solidFill>
                          <a:effectLst/>
                          <a:latin typeface="Times New Roman"/>
                          <a:ea typeface="Times New Roman"/>
                          <a:cs typeface="Times New Roman"/>
                        </a:rPr>
                        <a:t>Subtotal</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EC" sz="1050" b="1">
                          <a:solidFill>
                            <a:srgbClr val="000000"/>
                          </a:solidFill>
                          <a:effectLst/>
                          <a:latin typeface="Times New Roman"/>
                          <a:ea typeface="Calibri"/>
                          <a:cs typeface="Times New Roman"/>
                        </a:rPr>
                        <a:t>707,96</a:t>
                      </a:r>
                      <a:endParaRPr lang="es-CO" sz="1050">
                        <a:effectLst/>
                        <a:latin typeface="Calibri"/>
                        <a:ea typeface="Calibri"/>
                        <a:cs typeface="Times New Roman"/>
                      </a:endParaRPr>
                    </a:p>
                  </a:txBody>
                  <a:tcPr marL="22660" marR="22660" marT="0" marB="0" anchor="ctr">
                    <a:lnL>
                      <a:noFill/>
                    </a:lnL>
                    <a:lnR>
                      <a:noFill/>
                    </a:lnR>
                    <a:lnT>
                      <a:noFill/>
                    </a:lnT>
                    <a:lnB>
                      <a:noFill/>
                    </a:lnB>
                  </a:tcPr>
                </a:tc>
              </a:tr>
              <a:tr h="161897">
                <a:tc>
                  <a:txBody>
                    <a:bodyPr/>
                    <a:lstStyle/>
                    <a:p>
                      <a:pPr>
                        <a:lnSpc>
                          <a:spcPct val="107000"/>
                        </a:lnSpc>
                        <a:spcAft>
                          <a:spcPts val="0"/>
                        </a:spcAft>
                      </a:pPr>
                      <a:r>
                        <a:rPr lang="es-CO" sz="1050" b="1">
                          <a:solidFill>
                            <a:srgbClr val="000000"/>
                          </a:solidFill>
                          <a:effectLst/>
                          <a:latin typeface="Times New Roman"/>
                          <a:ea typeface="Times New Roman"/>
                          <a:cs typeface="Times New Roman"/>
                        </a:rPr>
                        <a:t>Imprevistos (5%)</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b="1">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a:noFill/>
                    </a:lnB>
                  </a:tcPr>
                </a:tc>
                <a:tc>
                  <a:txBody>
                    <a:bodyPr/>
                    <a:lstStyle/>
                    <a:p>
                      <a:pPr algn="r">
                        <a:lnSpc>
                          <a:spcPct val="107000"/>
                        </a:lnSpc>
                        <a:spcAft>
                          <a:spcPts val="0"/>
                        </a:spcAft>
                      </a:pPr>
                      <a:r>
                        <a:rPr lang="es-EC" sz="1050" b="1">
                          <a:solidFill>
                            <a:srgbClr val="000000"/>
                          </a:solidFill>
                          <a:effectLst/>
                          <a:latin typeface="Times New Roman"/>
                          <a:ea typeface="Calibri"/>
                          <a:cs typeface="Times New Roman"/>
                        </a:rPr>
                        <a:t>35,40</a:t>
                      </a:r>
                      <a:endParaRPr lang="es-CO" sz="1050">
                        <a:effectLst/>
                        <a:latin typeface="Calibri"/>
                        <a:ea typeface="Calibri"/>
                        <a:cs typeface="Times New Roman"/>
                      </a:endParaRPr>
                    </a:p>
                  </a:txBody>
                  <a:tcPr marL="22660" marR="22660" marT="0" marB="0" anchor="ctr">
                    <a:lnL>
                      <a:noFill/>
                    </a:lnL>
                    <a:lnR>
                      <a:noFill/>
                    </a:lnR>
                    <a:lnT>
                      <a:noFill/>
                    </a:lnT>
                    <a:lnB>
                      <a:noFill/>
                    </a:lnB>
                  </a:tcPr>
                </a:tc>
              </a:tr>
              <a:tr h="256819">
                <a:tc>
                  <a:txBody>
                    <a:bodyPr/>
                    <a:lstStyle/>
                    <a:p>
                      <a:pPr>
                        <a:lnSpc>
                          <a:spcPct val="107000"/>
                        </a:lnSpc>
                        <a:spcAft>
                          <a:spcPts val="0"/>
                        </a:spcAft>
                      </a:pPr>
                      <a:r>
                        <a:rPr lang="es-CO" sz="1050" b="1" dirty="0">
                          <a:solidFill>
                            <a:srgbClr val="000000"/>
                          </a:solidFill>
                          <a:effectLst/>
                          <a:latin typeface="Times New Roman"/>
                          <a:ea typeface="Times New Roman"/>
                          <a:cs typeface="Times New Roman"/>
                        </a:rPr>
                        <a:t>Costo total de producción</a:t>
                      </a:r>
                      <a:endParaRPr lang="es-CO" sz="1050" dirty="0">
                        <a:effectLst/>
                        <a:latin typeface="Calibri"/>
                        <a:ea typeface="Calibri"/>
                        <a:cs typeface="Times New Roman"/>
                      </a:endParaRPr>
                    </a:p>
                  </a:txBody>
                  <a:tcPr marL="22660" marR="226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050">
                          <a:solidFill>
                            <a:srgbClr val="000000"/>
                          </a:solidFill>
                          <a:effectLst/>
                          <a:latin typeface="Times New Roman"/>
                          <a:ea typeface="Times New Roman"/>
                          <a:cs typeface="Times New Roman"/>
                        </a:rPr>
                        <a:t> </a:t>
                      </a:r>
                      <a:endParaRPr lang="es-CO" sz="1050">
                        <a:effectLst/>
                        <a:latin typeface="Calibri"/>
                        <a:ea typeface="Calibri"/>
                        <a:cs typeface="Times New Roman"/>
                      </a:endParaRPr>
                    </a:p>
                  </a:txBody>
                  <a:tcPr marL="22660" marR="226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050" b="1" dirty="0">
                          <a:solidFill>
                            <a:srgbClr val="000000"/>
                          </a:solidFill>
                          <a:effectLst/>
                          <a:latin typeface="Times New Roman"/>
                          <a:ea typeface="Calibri"/>
                          <a:cs typeface="Times New Roman"/>
                        </a:rPr>
                        <a:t>743,35</a:t>
                      </a:r>
                      <a:endParaRPr lang="es-CO" sz="1050" dirty="0">
                        <a:effectLst/>
                        <a:latin typeface="Calibri"/>
                        <a:ea typeface="Calibri"/>
                        <a:cs typeface="Times New Roman"/>
                      </a:endParaRPr>
                    </a:p>
                  </a:txBody>
                  <a:tcPr marL="22660" marR="2266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0" name="Rectangle 2"/>
          <p:cNvSpPr>
            <a:spLocks noChangeArrowheads="1"/>
          </p:cNvSpPr>
          <p:nvPr/>
        </p:nvSpPr>
        <p:spPr bwMode="auto">
          <a:xfrm>
            <a:off x="4891443" y="6644023"/>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60558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00012" y="394780"/>
            <a:ext cx="9028089" cy="400110"/>
          </a:xfrm>
          <a:prstGeom prst="rect">
            <a:avLst/>
          </a:prstGeom>
        </p:spPr>
        <p:txBody>
          <a:bodyPr wrap="square">
            <a:spAutoFit/>
          </a:bodyPr>
          <a:lstStyle/>
          <a:p>
            <a:pPr algn="ctr"/>
            <a:r>
              <a:rPr lang="es-EC" sz="2000" b="1" dirty="0">
                <a:latin typeface="Times New Roman" panose="02020603050405020304" pitchFamily="18" charset="0"/>
                <a:cs typeface="Times New Roman" panose="02020603050405020304" pitchFamily="18" charset="0"/>
              </a:rPr>
              <a:t>Costos que varían en la producción de cebada (</a:t>
            </a:r>
            <a:r>
              <a:rPr lang="es-EC" sz="2000" b="1" i="1" dirty="0" err="1">
                <a:latin typeface="Times New Roman" panose="02020603050405020304" pitchFamily="18" charset="0"/>
                <a:cs typeface="Times New Roman" panose="02020603050405020304" pitchFamily="18" charset="0"/>
              </a:rPr>
              <a:t>Hordeum</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vulgare</a:t>
            </a:r>
            <a:r>
              <a:rPr lang="es-EC" sz="2000" b="1" i="1" dirty="0">
                <a:latin typeface="Times New Roman" panose="02020603050405020304" pitchFamily="18" charset="0"/>
                <a:cs typeface="Times New Roman" panose="02020603050405020304" pitchFamily="18" charset="0"/>
              </a:rPr>
              <a:t> </a:t>
            </a:r>
            <a:r>
              <a:rPr lang="es-EC" sz="2000" b="1" dirty="0">
                <a:latin typeface="Times New Roman" panose="02020603050405020304" pitchFamily="18" charset="0"/>
                <a:cs typeface="Times New Roman" panose="02020603050405020304" pitchFamily="18" charset="0"/>
              </a:rPr>
              <a:t>L.) Ibarra. 2017</a:t>
            </a:r>
            <a:endParaRPr lang="es-CO" sz="2000" b="1" dirty="0">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1195206" y="579200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865157907"/>
              </p:ext>
            </p:extLst>
          </p:nvPr>
        </p:nvGraphicFramePr>
        <p:xfrm>
          <a:off x="1120463" y="1181011"/>
          <a:ext cx="9955369" cy="4548167"/>
        </p:xfrm>
        <a:graphic>
          <a:graphicData uri="http://schemas.openxmlformats.org/drawingml/2006/table">
            <a:tbl>
              <a:tblPr firstRow="1" firstCol="1" bandRow="1"/>
              <a:tblGrid>
                <a:gridCol w="614774"/>
                <a:gridCol w="1384894"/>
                <a:gridCol w="1381589"/>
                <a:gridCol w="1075303"/>
                <a:gridCol w="1382690"/>
                <a:gridCol w="1844320"/>
                <a:gridCol w="1075303"/>
                <a:gridCol w="121193"/>
                <a:gridCol w="1075303"/>
              </a:tblGrid>
              <a:tr h="396707">
                <a:tc gridSpan="2">
                  <a:txBody>
                    <a:bodyPr/>
                    <a:lstStyle/>
                    <a:p>
                      <a:pPr algn="ctr">
                        <a:lnSpc>
                          <a:spcPct val="107000"/>
                        </a:lnSpc>
                        <a:spcAft>
                          <a:spcPts val="0"/>
                        </a:spcAft>
                      </a:pPr>
                      <a:r>
                        <a:rPr lang="es-CO" sz="1600" b="1" dirty="0">
                          <a:solidFill>
                            <a:srgbClr val="000000"/>
                          </a:solidFill>
                          <a:effectLst/>
                          <a:latin typeface="Times New Roman"/>
                          <a:ea typeface="Times New Roman"/>
                          <a:cs typeface="Times New Roman"/>
                        </a:rPr>
                        <a:t>Tratamiento</a:t>
                      </a:r>
                      <a:endParaRPr lang="es-CO" sz="16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Rendimiento medio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(kg/ha) </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Urea Verde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Urea convencional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Mano de Obra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Fraccionamiento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Cosecha  Trillado</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Total costos que varían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CO"/>
                    </a:p>
                  </a:txBody>
                  <a:tcPr/>
                </a:tc>
              </a:tr>
              <a:tr h="700368">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Cód.</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Descripción</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U1D1F1</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3733,33</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92,51</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15,00</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168,92</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276,44</a:t>
                      </a:r>
                      <a:endParaRPr lang="es-CO" sz="16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U1D1F2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4344,44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92,51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203,79</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326,30</a:t>
                      </a:r>
                      <a:endParaRPr lang="es-CO" sz="1600">
                        <a:effectLst/>
                        <a:latin typeface="Calibri"/>
                        <a:ea typeface="Calibri"/>
                        <a:cs typeface="Times New Roman"/>
                      </a:endParaRPr>
                    </a:p>
                  </a:txBody>
                  <a:tcPr marL="44450" marR="44450" marT="0" marB="0" anchor="b">
                    <a:lnL>
                      <a:noFill/>
                    </a:lnL>
                    <a:lnR>
                      <a:noFill/>
                    </a:lnR>
                    <a:lnT>
                      <a:noFill/>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U1D1F3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3966,67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92,51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45,00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179,42</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316,93</a:t>
                      </a:r>
                      <a:endParaRPr lang="es-CO" sz="1600">
                        <a:effectLst/>
                        <a:latin typeface="Calibri"/>
                        <a:ea typeface="Calibri"/>
                        <a:cs typeface="Times New Roman"/>
                      </a:endParaRPr>
                    </a:p>
                  </a:txBody>
                  <a:tcPr marL="44450" marR="44450" marT="0" marB="0" anchor="b">
                    <a:lnL>
                      <a:noFill/>
                    </a:lnL>
                    <a:lnR>
                      <a:noFill/>
                    </a:lnR>
                    <a:lnT>
                      <a:noFill/>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U1D2F1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4222,22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74,10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15,00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193,85</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282,95</a:t>
                      </a:r>
                      <a:endParaRPr lang="es-CO" sz="1600">
                        <a:effectLst/>
                        <a:latin typeface="Calibri"/>
                        <a:ea typeface="Calibri"/>
                        <a:cs typeface="Times New Roman"/>
                      </a:endParaRPr>
                    </a:p>
                  </a:txBody>
                  <a:tcPr marL="44450" marR="44450" marT="0" marB="0" anchor="b">
                    <a:lnL>
                      <a:noFill/>
                    </a:lnL>
                    <a:lnR>
                      <a:noFill/>
                    </a:lnR>
                    <a:lnT>
                      <a:noFill/>
                    </a:lnT>
                    <a:lnB>
                      <a:noFill/>
                    </a:lnB>
                    <a:noFill/>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U1D2F2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3711,11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74,10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162,69</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266,79</a:t>
                      </a:r>
                      <a:endParaRPr lang="es-CO" sz="1600">
                        <a:effectLst/>
                        <a:latin typeface="Calibri"/>
                        <a:ea typeface="Calibri"/>
                        <a:cs typeface="Times New Roman"/>
                      </a:endParaRPr>
                    </a:p>
                  </a:txBody>
                  <a:tcPr marL="44450" marR="44450" marT="0" marB="0" anchor="b">
                    <a:lnL>
                      <a:noFill/>
                    </a:lnL>
                    <a:lnR>
                      <a:noFill/>
                    </a:lnR>
                    <a:lnT>
                      <a:noFill/>
                    </a:lnT>
                    <a:lnB>
                      <a:noFill/>
                    </a:lnB>
                    <a:noFill/>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U1D2F3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4544,44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74,10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Times New Roman"/>
                          <a:ea typeface="Calibri"/>
                          <a:cs typeface="Times New Roman"/>
                        </a:rPr>
                        <a:t>45,00</a:t>
                      </a:r>
                      <a:endParaRPr lang="es-CO" sz="1600" dirty="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224,12</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343,22</a:t>
                      </a:r>
                      <a:endParaRPr lang="es-CO" sz="1600">
                        <a:effectLst/>
                        <a:latin typeface="Calibri"/>
                        <a:ea typeface="Calibri"/>
                        <a:cs typeface="Times New Roman"/>
                      </a:endParaRPr>
                    </a:p>
                  </a:txBody>
                  <a:tcPr marL="44450" marR="44450" marT="0" marB="0" anchor="b">
                    <a:lnL>
                      <a:noFill/>
                    </a:lnL>
                    <a:lnR>
                      <a:noFill/>
                    </a:lnR>
                    <a:lnT>
                      <a:noFill/>
                    </a:lnT>
                    <a:lnB>
                      <a:noFill/>
                    </a:lnB>
                    <a:noFill/>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U2D1F1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3777,78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121,52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15,00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170,88</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307,40</a:t>
                      </a:r>
                      <a:endParaRPr lang="es-CO" sz="1600">
                        <a:effectLst/>
                        <a:latin typeface="Calibri"/>
                        <a:ea typeface="Calibri"/>
                        <a:cs typeface="Times New Roman"/>
                      </a:endParaRPr>
                    </a:p>
                  </a:txBody>
                  <a:tcPr marL="44450" marR="44450" marT="0" marB="0" anchor="b">
                    <a:lnL>
                      <a:noFill/>
                    </a:lnL>
                    <a:lnR>
                      <a:noFill/>
                    </a:lnR>
                    <a:lnT>
                      <a:noFill/>
                    </a:lnT>
                    <a:lnB>
                      <a:noFill/>
                    </a:lnB>
                    <a:noFill/>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U2D1F2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3766,67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121,52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155,48</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dirty="0">
                          <a:solidFill>
                            <a:srgbClr val="000000"/>
                          </a:solidFill>
                          <a:effectLst/>
                          <a:latin typeface="Times New Roman"/>
                          <a:ea typeface="Calibri"/>
                          <a:cs typeface="Times New Roman"/>
                        </a:rPr>
                        <a:t>307,00</a:t>
                      </a:r>
                      <a:endParaRPr lang="es-CO" sz="1600" dirty="0">
                        <a:effectLst/>
                        <a:latin typeface="Calibri"/>
                        <a:ea typeface="Calibri"/>
                        <a:cs typeface="Times New Roman"/>
                      </a:endParaRPr>
                    </a:p>
                  </a:txBody>
                  <a:tcPr marL="44450" marR="44450" marT="0" marB="0" anchor="b">
                    <a:lnL>
                      <a:noFill/>
                    </a:lnL>
                    <a:lnR>
                      <a:noFill/>
                    </a:lnR>
                    <a:lnT>
                      <a:noFill/>
                    </a:lnT>
                    <a:lnB>
                      <a:noFill/>
                    </a:lnB>
                    <a:noFill/>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T9</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U2D1F3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4355,56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121,52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45,00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192,31</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358,83</a:t>
                      </a:r>
                      <a:endParaRPr lang="es-CO" sz="1600">
                        <a:effectLst/>
                        <a:latin typeface="Calibri"/>
                        <a:ea typeface="Calibri"/>
                        <a:cs typeface="Times New Roman"/>
                      </a:endParaRPr>
                    </a:p>
                  </a:txBody>
                  <a:tcPr marL="44450" marR="44450" marT="0" marB="0" anchor="b">
                    <a:lnL>
                      <a:noFill/>
                    </a:lnL>
                    <a:lnR>
                      <a:noFill/>
                    </a:lnR>
                    <a:lnT>
                      <a:noFill/>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U2D2F1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4100,00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97,34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15,00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186,57</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298,91</a:t>
                      </a:r>
                      <a:endParaRPr lang="es-CO" sz="1600">
                        <a:effectLst/>
                        <a:latin typeface="Calibri"/>
                        <a:ea typeface="Calibri"/>
                        <a:cs typeface="Times New Roman"/>
                      </a:endParaRPr>
                    </a:p>
                  </a:txBody>
                  <a:tcPr marL="44450" marR="44450" marT="0" marB="0" anchor="b">
                    <a:lnL>
                      <a:noFill/>
                    </a:lnL>
                    <a:lnR>
                      <a:noFill/>
                    </a:lnR>
                    <a:lnT>
                      <a:noFill/>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U2D2F2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3955,56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97,34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30,00</a:t>
                      </a:r>
                      <a:endParaRPr lang="es-CO" sz="1600">
                        <a:effectLst/>
                        <a:latin typeface="Calibri"/>
                        <a:ea typeface="Calibri"/>
                        <a:cs typeface="Times New Roman"/>
                      </a:endParaRPr>
                    </a:p>
                  </a:txBody>
                  <a:tcPr marL="44450" marR="44450" marT="0" marB="0" anchor="b">
                    <a:lnL>
                      <a:noFill/>
                    </a:lnL>
                    <a:lnR>
                      <a:noFill/>
                    </a:lnR>
                    <a:lnT>
                      <a:noFill/>
                    </a:lnT>
                    <a:lnB>
                      <a:noFill/>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173,16</a:t>
                      </a:r>
                      <a:endParaRPr lang="es-CO" sz="1600">
                        <a:effectLst/>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CO"/>
                    </a:p>
                  </a:txBody>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300,50</a:t>
                      </a:r>
                      <a:endParaRPr lang="es-CO" sz="1600">
                        <a:effectLst/>
                        <a:latin typeface="Calibri"/>
                        <a:ea typeface="Calibri"/>
                        <a:cs typeface="Times New Roman"/>
                      </a:endParaRPr>
                    </a:p>
                  </a:txBody>
                  <a:tcPr marL="44450" marR="44450" marT="0" marB="0" anchor="b">
                    <a:lnL>
                      <a:noFill/>
                    </a:lnL>
                    <a:lnR>
                      <a:noFill/>
                    </a:lnR>
                    <a:lnT>
                      <a:noFill/>
                    </a:lnT>
                    <a:lnB>
                      <a:noFill/>
                    </a:lnB>
                  </a:tcPr>
                </a:tc>
              </a:tr>
              <a:tr h="287591">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T12</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U2D2F3</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4011,11</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97,34</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0,00</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45,00</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a:solidFill>
                            <a:srgbClr val="000000"/>
                          </a:solidFill>
                          <a:effectLst/>
                          <a:latin typeface="Times New Roman"/>
                          <a:ea typeface="Calibri"/>
                          <a:cs typeface="Times New Roman"/>
                        </a:rPr>
                        <a:t>178,54</a:t>
                      </a:r>
                      <a:endParaRPr lang="es-CO" sz="16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CO"/>
                    </a:p>
                  </a:txBody>
                  <a:tcPr/>
                </a:tc>
                <a:tc>
                  <a:txBody>
                    <a:bodyPr/>
                    <a:lstStyle/>
                    <a:p>
                      <a:pPr algn="ctr">
                        <a:lnSpc>
                          <a:spcPct val="107000"/>
                        </a:lnSpc>
                        <a:spcAft>
                          <a:spcPts val="0"/>
                        </a:spcAft>
                      </a:pPr>
                      <a:r>
                        <a:rPr lang="es-EC" sz="1600" b="1" dirty="0">
                          <a:solidFill>
                            <a:srgbClr val="000000"/>
                          </a:solidFill>
                          <a:effectLst/>
                          <a:latin typeface="Times New Roman"/>
                          <a:ea typeface="Calibri"/>
                          <a:cs typeface="Times New Roman"/>
                        </a:rPr>
                        <a:t>320,88</a:t>
                      </a:r>
                      <a:endParaRPr lang="es-CO" sz="16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84078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00012" y="394780"/>
            <a:ext cx="9028089" cy="400110"/>
          </a:xfrm>
          <a:prstGeom prst="rect">
            <a:avLst/>
          </a:prstGeom>
        </p:spPr>
        <p:txBody>
          <a:bodyPr wrap="square">
            <a:spAutoFit/>
          </a:bodyPr>
          <a:lstStyle/>
          <a:p>
            <a:pPr algn="ctr"/>
            <a:r>
              <a:rPr lang="es-EC" sz="2000" b="1" dirty="0">
                <a:latin typeface="Times New Roman" panose="02020603050405020304" pitchFamily="18" charset="0"/>
                <a:cs typeface="Times New Roman" panose="02020603050405020304" pitchFamily="18" charset="0"/>
              </a:rPr>
              <a:t>Análisis económico de los tratamientos. Ibarra, 2017</a:t>
            </a:r>
            <a:endParaRPr lang="es-CO" sz="2000" b="1" dirty="0">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1195206" y="579200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315860417"/>
              </p:ext>
            </p:extLst>
          </p:nvPr>
        </p:nvGraphicFramePr>
        <p:xfrm>
          <a:off x="1081827" y="1068942"/>
          <a:ext cx="10225826" cy="4623516"/>
        </p:xfrm>
        <a:graphic>
          <a:graphicData uri="http://schemas.openxmlformats.org/drawingml/2006/table">
            <a:tbl>
              <a:tblPr firstRow="1" firstCol="1" bandRow="1"/>
              <a:tblGrid>
                <a:gridCol w="627196"/>
                <a:gridCol w="1322166"/>
                <a:gridCol w="1424402"/>
                <a:gridCol w="813286"/>
                <a:gridCol w="1140670"/>
                <a:gridCol w="1139522"/>
                <a:gridCol w="1309531"/>
                <a:gridCol w="1139522"/>
                <a:gridCol w="1309531"/>
              </a:tblGrid>
              <a:tr h="387879">
                <a:tc grid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Tratamiento</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Rendimiento medio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(kg/ha)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Precio (Kg) USD</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Total costos que varían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Total costos fijos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Total costos producción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Ingreso total</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(USD/ha)</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Resultado </a:t>
                      </a:r>
                      <a:br>
                        <a:rPr lang="es-CO" sz="1600" b="1">
                          <a:solidFill>
                            <a:srgbClr val="000000"/>
                          </a:solidFill>
                          <a:effectLst/>
                          <a:latin typeface="Times New Roman"/>
                          <a:ea typeface="Times New Roman"/>
                          <a:cs typeface="Times New Roman"/>
                        </a:rPr>
                      </a:br>
                      <a:r>
                        <a:rPr lang="es-CO" sz="1600" b="1">
                          <a:solidFill>
                            <a:srgbClr val="000000"/>
                          </a:solidFill>
                          <a:effectLst/>
                          <a:latin typeface="Times New Roman"/>
                          <a:ea typeface="Times New Roman"/>
                          <a:cs typeface="Times New Roman"/>
                        </a:rPr>
                        <a:t>B/C</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869">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Cód.</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Descripción</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U1D1F1</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3.733,33</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276,44</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1.019,79</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1.283,83</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1,26</a:t>
                      </a:r>
                      <a:endParaRPr lang="es-CO" sz="16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93064">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U1D1F2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4.344,44</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326,30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1.069,65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1.548,81</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1,45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U1D1F3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3.966,67</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316,93</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1.060,28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1.363,60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1,29</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T4</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U1D2F1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4.222,22</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282,95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1.026,30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1.473,26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1,44</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T5</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U1D2F2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3.711,11</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266,79</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1.010,14</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1.236,43</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1,22</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T6</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U1D2F3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4.544,44</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343,22</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1.086,57</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1.703,30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1,57</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T7</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U2D1F1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3777,78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307,40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1.050,75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1.298,67</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1,24</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T8</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U2D1F2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3.766,67</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307,00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1.050,35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1.181,66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1,13</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T9</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U2D1F3</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4.355,56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358,83</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1.102,18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1.461,52</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1,36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T10</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U2D2F1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b="1">
                          <a:solidFill>
                            <a:srgbClr val="000000"/>
                          </a:solidFill>
                          <a:effectLst/>
                          <a:latin typeface="Times New Roman"/>
                          <a:ea typeface="Times New Roman"/>
                          <a:cs typeface="Times New Roman"/>
                        </a:rPr>
                        <a:t>4.100,00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298,91</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1.042,26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1.417,95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b="1">
                          <a:solidFill>
                            <a:srgbClr val="000000"/>
                          </a:solidFill>
                          <a:effectLst/>
                          <a:latin typeface="Times New Roman"/>
                          <a:ea typeface="Calibri"/>
                          <a:cs typeface="Times New Roman"/>
                        </a:rPr>
                        <a:t>1,33</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T11</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U2D2F2</a:t>
                      </a:r>
                      <a:endParaRPr lang="es-CO" sz="160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3.955,56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300,50</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1.043,85</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1.316,02</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1,26</a:t>
                      </a:r>
                      <a:endParaRPr lang="es-CO" sz="16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r>
              <a:tr h="293064">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T12</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U2D2F3</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4.011,11</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O" sz="1600">
                          <a:solidFill>
                            <a:srgbClr val="000000"/>
                          </a:solidFill>
                          <a:effectLst/>
                          <a:latin typeface="Times New Roman"/>
                          <a:ea typeface="Times New Roman"/>
                          <a:cs typeface="Times New Roman"/>
                        </a:rPr>
                        <a:t>0,38</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320,88</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743,35</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1.064,23</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600">
                          <a:solidFill>
                            <a:srgbClr val="000000"/>
                          </a:solidFill>
                          <a:effectLst/>
                          <a:latin typeface="Times New Roman"/>
                          <a:ea typeface="Calibri"/>
                          <a:cs typeface="Times New Roman"/>
                        </a:rPr>
                        <a:t>1.356,92</a:t>
                      </a:r>
                      <a:endParaRPr lang="es-CO" sz="16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600" dirty="0">
                          <a:solidFill>
                            <a:srgbClr val="000000"/>
                          </a:solidFill>
                          <a:effectLst/>
                          <a:latin typeface="Times New Roman"/>
                          <a:ea typeface="Calibri"/>
                          <a:cs typeface="Times New Roman"/>
                        </a:rPr>
                        <a:t>1,28</a:t>
                      </a:r>
                      <a:endParaRPr lang="es-CO" sz="1600"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1624436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0304" y="1313645"/>
            <a:ext cx="11552350" cy="5396248"/>
          </a:xfrm>
        </p:spPr>
        <p:txBody>
          <a:bodyPr>
            <a:normAutofit/>
          </a:bodyPr>
          <a:lstStyle/>
          <a:p>
            <a:pPr lvl="0"/>
            <a:r>
              <a:rPr lang="es-CO" dirty="0">
                <a:latin typeface="Times New Roman" panose="02020603050405020304" pitchFamily="18" charset="0"/>
                <a:cs typeface="Times New Roman" panose="02020603050405020304" pitchFamily="18" charset="0"/>
              </a:rPr>
              <a:t>Realizar dos y tres épocas de aplicación ya que presentan similar eficiencia en el uso de nitrógeno tanto para la fuente nitrogenada de liberación controlada y de uso convencional, sin embargo hay que señalar tratamientos T4 y T10 con un fraccionamiento demuestran de igual manera valores de 9 kg grano/kg N aplicado</a:t>
            </a:r>
            <a:r>
              <a:rPr lang="es-CO" dirty="0"/>
              <a:t>.</a:t>
            </a:r>
          </a:p>
          <a:p>
            <a:pPr lvl="0" algn="just">
              <a:buFont typeface="Wingdings" panose="05000000000000000000" pitchFamily="2" charset="2"/>
              <a:buChar char="§"/>
            </a:pPr>
            <a:endParaRPr lang="es-EC" sz="2400"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s-CO" dirty="0">
                <a:latin typeface="Times New Roman" panose="02020603050405020304" pitchFamily="18" charset="0"/>
                <a:cs typeface="Times New Roman" panose="02020603050405020304" pitchFamily="18" charset="0"/>
              </a:rPr>
              <a:t>Se identifica al T6 con el fertilizante nitrogenado de uso convencional al 80% de dosis dividida en tres aplicaciones presenta menor  incidencia en el acame 1,4% demostrando un rendimiento de 4,4 </a:t>
            </a:r>
            <a:r>
              <a:rPr lang="es-CO" dirty="0" err="1">
                <a:latin typeface="Times New Roman" panose="02020603050405020304" pitchFamily="18" charset="0"/>
                <a:cs typeface="Times New Roman" panose="02020603050405020304" pitchFamily="18" charset="0"/>
              </a:rPr>
              <a:t>tn</a:t>
            </a:r>
            <a:r>
              <a:rPr lang="es-CO" dirty="0">
                <a:latin typeface="Times New Roman" panose="02020603050405020304" pitchFamily="18" charset="0"/>
                <a:cs typeface="Times New Roman" panose="02020603050405020304" pitchFamily="18" charset="0"/>
              </a:rPr>
              <a:t>/ha, superando en  0,6 </a:t>
            </a:r>
            <a:r>
              <a:rPr lang="es-CO" dirty="0" err="1">
                <a:latin typeface="Times New Roman" panose="02020603050405020304" pitchFamily="18" charset="0"/>
                <a:cs typeface="Times New Roman" panose="02020603050405020304" pitchFamily="18" charset="0"/>
              </a:rPr>
              <a:t>tn</a:t>
            </a:r>
            <a:r>
              <a:rPr lang="es-CO" dirty="0">
                <a:latin typeface="Times New Roman" panose="02020603050405020304" pitchFamily="18" charset="0"/>
                <a:cs typeface="Times New Roman" panose="02020603050405020304" pitchFamily="18" charset="0"/>
              </a:rPr>
              <a:t>/ha al T9 con urea verde que mejor rendimiento obtuvo además existe relación directa con el peso de mil granos que demuestran 64g en los mismos tratamientos ya mencionados.</a:t>
            </a:r>
          </a:p>
          <a:p>
            <a:pPr lvl="0" algn="just">
              <a:buFont typeface="Wingdings" panose="05000000000000000000" pitchFamily="2" charset="2"/>
              <a:buChar char="§"/>
            </a:pPr>
            <a:endParaRPr lang="es-MX" sz="2400" dirty="0" smtClean="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1658145" y="364901"/>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CONCLUSIONES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606544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0304" y="1313645"/>
            <a:ext cx="11552350" cy="5396248"/>
          </a:xfrm>
        </p:spPr>
        <p:txBody>
          <a:bodyPr>
            <a:normAutofit/>
          </a:bodyPr>
          <a:lstStyle/>
          <a:p>
            <a:pPr algn="just">
              <a:buFont typeface="Wingdings" panose="05000000000000000000" pitchFamily="2" charset="2"/>
              <a:buChar char="§"/>
            </a:pPr>
            <a:r>
              <a:rPr lang="es-CO" dirty="0">
                <a:latin typeface="Times New Roman" panose="02020603050405020304" pitchFamily="18" charset="0"/>
                <a:cs typeface="Times New Roman" panose="02020603050405020304" pitchFamily="18" charset="0"/>
              </a:rPr>
              <a:t>El fraccionamiento de la dosis del nitrógeno mejora significativamente el rendimiento, debido a la presencia de nitrógeno en el suelo durante todo el ciclo del cultivo por ende la eficiencia agronómica en el uso de nitrógeno aumenta como se muestra en los tratamientos con dos y tres épocas de aplicación cuyos valores se encuentran encima de los 6 kg de grano por cada kg de nitrógeno aplicado sobresaliendo el T6 con 12 kg, por otro lado el T8 presenta 5 kg por la relación directa con el acame</a:t>
            </a:r>
            <a:r>
              <a:rPr lang="es-CO"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
            </a:pPr>
            <a:endParaRPr lang="es-CO"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s-CO" dirty="0">
                <a:latin typeface="Times New Roman" panose="02020603050405020304" pitchFamily="18" charset="0"/>
                <a:cs typeface="Times New Roman" panose="02020603050405020304" pitchFamily="18" charset="0"/>
              </a:rPr>
              <a:t>Los tratamientos T8, T9, T11 y T12 con la influencia del fertilizante nitrogenado de liberación controlada con dos y tres épocas de aplicación muestran mayor incidencia de acame del 10 al 17% incluyendo también al T5 con urea convencional, sin embargo, la productividad se encuentra dentro de los rangos óptimos del cultivo.</a:t>
            </a:r>
          </a:p>
          <a:p>
            <a:pPr lvl="0" algn="just">
              <a:buFont typeface="Wingdings" panose="05000000000000000000" pitchFamily="2" charset="2"/>
              <a:buChar char="§"/>
            </a:pPr>
            <a:endParaRPr lang="es-CO" sz="2400" dirty="0">
              <a:latin typeface="Times New Roman" panose="02020603050405020304" pitchFamily="18" charset="0"/>
              <a:cs typeface="Times New Roman" panose="02020603050405020304" pitchFamily="18" charset="0"/>
            </a:endParaRPr>
          </a:p>
          <a:p>
            <a:pPr algn="just"/>
            <a:endParaRPr lang="es-MX" sz="2400" dirty="0" smtClean="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1658145" y="364901"/>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CONCLUSIONES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1825608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4687910" y="3636366"/>
            <a:ext cx="3523954" cy="1337141"/>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CO" sz="2000" dirty="0">
                <a:solidFill>
                  <a:schemeClr val="tx1"/>
                </a:solidFill>
                <a:latin typeface="Times New Roman" panose="02020603050405020304" pitchFamily="18" charset="0"/>
                <a:cs typeface="Times New Roman" panose="02020603050405020304" pitchFamily="18" charset="0"/>
              </a:rPr>
              <a:t>Comparar el fertilizante nitrogenado de liberación controlada con el fertilizante de uso convencional.</a:t>
            </a:r>
          </a:p>
          <a:p>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22" name="Rectángulo redondeado 21"/>
          <p:cNvSpPr/>
          <p:nvPr/>
        </p:nvSpPr>
        <p:spPr>
          <a:xfrm>
            <a:off x="594762" y="3860765"/>
            <a:ext cx="2956013" cy="2900643"/>
          </a:xfrm>
          <a:prstGeom prst="roundRect">
            <a:avLst>
              <a:gd name="adj" fmla="val 10000"/>
            </a:avLst>
          </a:prstGeom>
          <a:solidFill>
            <a:schemeClr val="accent3">
              <a:lumMod val="60000"/>
              <a:lumOff val="40000"/>
            </a:schemeClr>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CO" sz="2100" dirty="0">
                <a:solidFill>
                  <a:schemeClr val="tx1"/>
                </a:solidFill>
                <a:latin typeface="Times New Roman" panose="02020603050405020304" pitchFamily="18" charset="0"/>
                <a:cs typeface="Times New Roman" panose="02020603050405020304" pitchFamily="18" charset="0"/>
              </a:rPr>
              <a:t>Evaluar un fertilizante nitrogenado de liberación controlada en el cultivo de cebada (</a:t>
            </a:r>
            <a:r>
              <a:rPr lang="es-CO" sz="2100" i="1" dirty="0" err="1">
                <a:solidFill>
                  <a:schemeClr val="tx1"/>
                </a:solidFill>
                <a:latin typeface="Times New Roman" panose="02020603050405020304" pitchFamily="18" charset="0"/>
                <a:cs typeface="Times New Roman" panose="02020603050405020304" pitchFamily="18" charset="0"/>
              </a:rPr>
              <a:t>Hordeum</a:t>
            </a:r>
            <a:r>
              <a:rPr lang="es-CO" sz="2100" i="1" dirty="0">
                <a:solidFill>
                  <a:schemeClr val="tx1"/>
                </a:solidFill>
                <a:latin typeface="Times New Roman" panose="02020603050405020304" pitchFamily="18" charset="0"/>
                <a:cs typeface="Times New Roman" panose="02020603050405020304" pitchFamily="18" charset="0"/>
              </a:rPr>
              <a:t> </a:t>
            </a:r>
            <a:r>
              <a:rPr lang="es-CO" sz="2100" i="1" dirty="0" err="1">
                <a:solidFill>
                  <a:schemeClr val="tx1"/>
                </a:solidFill>
                <a:latin typeface="Times New Roman" panose="02020603050405020304" pitchFamily="18" charset="0"/>
                <a:cs typeface="Times New Roman" panose="02020603050405020304" pitchFamily="18" charset="0"/>
              </a:rPr>
              <a:t>vulgare</a:t>
            </a:r>
            <a:r>
              <a:rPr lang="es-CO" sz="2100" i="1" dirty="0">
                <a:solidFill>
                  <a:schemeClr val="tx1"/>
                </a:solidFill>
                <a:latin typeface="Times New Roman" panose="02020603050405020304" pitchFamily="18" charset="0"/>
                <a:cs typeface="Times New Roman" panose="02020603050405020304" pitchFamily="18" charset="0"/>
              </a:rPr>
              <a:t> </a:t>
            </a:r>
            <a:r>
              <a:rPr lang="es-CO" sz="2100" dirty="0">
                <a:solidFill>
                  <a:schemeClr val="tx1"/>
                </a:solidFill>
                <a:latin typeface="Times New Roman" panose="02020603050405020304" pitchFamily="18" charset="0"/>
                <a:cs typeface="Times New Roman" panose="02020603050405020304" pitchFamily="18" charset="0"/>
              </a:rPr>
              <a:t>L.</a:t>
            </a:r>
            <a:r>
              <a:rPr lang="es-CO" sz="2100" i="1" dirty="0">
                <a:solidFill>
                  <a:schemeClr val="tx1"/>
                </a:solidFill>
                <a:latin typeface="Times New Roman" panose="02020603050405020304" pitchFamily="18" charset="0"/>
                <a:cs typeface="Times New Roman" panose="02020603050405020304" pitchFamily="18" charset="0"/>
              </a:rPr>
              <a:t>)</a:t>
            </a:r>
            <a:r>
              <a:rPr lang="es-CO" sz="2100" dirty="0">
                <a:solidFill>
                  <a:schemeClr val="tx1"/>
                </a:solidFill>
                <a:latin typeface="Times New Roman" panose="02020603050405020304" pitchFamily="18" charset="0"/>
                <a:cs typeface="Times New Roman" panose="02020603050405020304" pitchFamily="18" charset="0"/>
              </a:rPr>
              <a:t> en la Granja </a:t>
            </a:r>
            <a:r>
              <a:rPr lang="es-CO" sz="2100" dirty="0" smtClean="0">
                <a:solidFill>
                  <a:schemeClr val="tx1"/>
                </a:solidFill>
                <a:latin typeface="Times New Roman" panose="02020603050405020304" pitchFamily="18" charset="0"/>
                <a:cs typeface="Times New Roman" panose="02020603050405020304" pitchFamily="18" charset="0"/>
              </a:rPr>
              <a:t>Experimental </a:t>
            </a:r>
            <a:r>
              <a:rPr lang="es-CO" sz="2100" dirty="0" err="1">
                <a:solidFill>
                  <a:schemeClr val="tx1"/>
                </a:solidFill>
                <a:latin typeface="Times New Roman" panose="02020603050405020304" pitchFamily="18" charset="0"/>
                <a:cs typeface="Times New Roman" panose="02020603050405020304" pitchFamily="18" charset="0"/>
              </a:rPr>
              <a:t>Yuyucocha</a:t>
            </a:r>
            <a:endParaRPr lang="es-CO" sz="2100" dirty="0">
              <a:solidFill>
                <a:schemeClr val="tx1"/>
              </a:solidFill>
              <a:latin typeface="Times New Roman" panose="02020603050405020304" pitchFamily="18" charset="0"/>
              <a:cs typeface="Times New Roman" panose="02020603050405020304" pitchFamily="18" charset="0"/>
            </a:endParaRPr>
          </a:p>
        </p:txBody>
      </p:sp>
      <p:cxnSp>
        <p:nvCxnSpPr>
          <p:cNvPr id="23" name="Conector recto 22"/>
          <p:cNvCxnSpPr>
            <a:stCxn id="29" idx="2"/>
            <a:endCxn id="22" idx="0"/>
          </p:cNvCxnSpPr>
          <p:nvPr/>
        </p:nvCxnSpPr>
        <p:spPr>
          <a:xfrm>
            <a:off x="2072769" y="3376191"/>
            <a:ext cx="0" cy="4845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2" idx="2"/>
            <a:endCxn id="29" idx="0"/>
          </p:cNvCxnSpPr>
          <p:nvPr/>
        </p:nvCxnSpPr>
        <p:spPr>
          <a:xfrm flipH="1">
            <a:off x="2072769" y="1478093"/>
            <a:ext cx="3612294" cy="7209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a:stCxn id="28" idx="0"/>
            <a:endCxn id="2" idx="2"/>
          </p:cNvCxnSpPr>
          <p:nvPr/>
        </p:nvCxnSpPr>
        <p:spPr>
          <a:xfrm flipH="1" flipV="1">
            <a:off x="5685063" y="1478093"/>
            <a:ext cx="2711315" cy="7209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ángulo redondeado 1"/>
          <p:cNvSpPr/>
          <p:nvPr/>
        </p:nvSpPr>
        <p:spPr>
          <a:xfrm>
            <a:off x="4172754" y="300962"/>
            <a:ext cx="3024618" cy="1177131"/>
          </a:xfrm>
          <a:prstGeom prst="round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a:solidFill>
                  <a:schemeClr val="accent2"/>
                </a:solidFill>
                <a:latin typeface="Times New Roman" panose="02020603050405020304" pitchFamily="18" charset="0"/>
                <a:cs typeface="Times New Roman" panose="02020603050405020304" pitchFamily="18" charset="0"/>
              </a:rPr>
              <a:t>OBJETIVOS</a:t>
            </a:r>
            <a:endParaRPr lang="es-MX" sz="3200" dirty="0">
              <a:solidFill>
                <a:schemeClr val="accent2"/>
              </a:solidFill>
            </a:endParaRPr>
          </a:p>
        </p:txBody>
      </p:sp>
      <p:sp>
        <p:nvSpPr>
          <p:cNvPr id="28" name="Rectángulo redondeado 27"/>
          <p:cNvSpPr/>
          <p:nvPr/>
        </p:nvSpPr>
        <p:spPr>
          <a:xfrm>
            <a:off x="6884069" y="2199060"/>
            <a:ext cx="3024618" cy="117713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smtClean="0">
                <a:solidFill>
                  <a:schemeClr val="tx1"/>
                </a:solidFill>
                <a:latin typeface="Times New Roman" panose="02020603050405020304" pitchFamily="18" charset="0"/>
                <a:cs typeface="Times New Roman" panose="02020603050405020304" pitchFamily="18" charset="0"/>
              </a:rPr>
              <a:t>Específicos</a:t>
            </a:r>
            <a:endParaRPr lang="es-MX" sz="3200" dirty="0">
              <a:solidFill>
                <a:schemeClr val="tx1"/>
              </a:solidFill>
            </a:endParaRPr>
          </a:p>
        </p:txBody>
      </p:sp>
      <p:sp>
        <p:nvSpPr>
          <p:cNvPr id="29" name="Rectángulo redondeado 28"/>
          <p:cNvSpPr/>
          <p:nvPr/>
        </p:nvSpPr>
        <p:spPr>
          <a:xfrm>
            <a:off x="560460" y="2199060"/>
            <a:ext cx="3024618" cy="117713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smtClean="0">
                <a:solidFill>
                  <a:schemeClr val="tx1"/>
                </a:solidFill>
                <a:latin typeface="Times New Roman" panose="02020603050405020304" pitchFamily="18" charset="0"/>
                <a:cs typeface="Times New Roman" panose="02020603050405020304" pitchFamily="18" charset="0"/>
              </a:rPr>
              <a:t>General</a:t>
            </a:r>
            <a:endParaRPr lang="es-MX" sz="3200" dirty="0">
              <a:solidFill>
                <a:schemeClr val="tx1"/>
              </a:solidFill>
            </a:endParaRPr>
          </a:p>
        </p:txBody>
      </p:sp>
      <p:sp>
        <p:nvSpPr>
          <p:cNvPr id="13" name="Rectángulo redondeado 13"/>
          <p:cNvSpPr/>
          <p:nvPr/>
        </p:nvSpPr>
        <p:spPr>
          <a:xfrm>
            <a:off x="4797064" y="5404420"/>
            <a:ext cx="3414800" cy="1102423"/>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s-EC" sz="2000" dirty="0" smtClean="0">
              <a:solidFill>
                <a:schemeClr val="tx1"/>
              </a:solidFill>
              <a:latin typeface="Times New Roman" panose="02020603050405020304" pitchFamily="18" charset="0"/>
              <a:cs typeface="Times New Roman" panose="02020603050405020304" pitchFamily="18" charset="0"/>
            </a:endParaRPr>
          </a:p>
          <a:p>
            <a:pPr algn="ctr"/>
            <a:r>
              <a:rPr lang="es-EC" sz="2000" dirty="0" smtClean="0">
                <a:solidFill>
                  <a:schemeClr val="tx1"/>
                </a:solidFill>
                <a:latin typeface="Times New Roman" panose="02020603050405020304" pitchFamily="18" charset="0"/>
                <a:cs typeface="Times New Roman" panose="02020603050405020304" pitchFamily="18" charset="0"/>
              </a:rPr>
              <a:t>Establecer </a:t>
            </a:r>
            <a:r>
              <a:rPr lang="es-EC" sz="2000" dirty="0">
                <a:solidFill>
                  <a:schemeClr val="tx1"/>
                </a:solidFill>
                <a:latin typeface="Times New Roman" panose="02020603050405020304" pitchFamily="18" charset="0"/>
                <a:cs typeface="Times New Roman" panose="02020603050405020304" pitchFamily="18" charset="0"/>
              </a:rPr>
              <a:t>la dosis óptima </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18" name="Rectángulo redondeado 13"/>
          <p:cNvSpPr/>
          <p:nvPr/>
        </p:nvSpPr>
        <p:spPr>
          <a:xfrm>
            <a:off x="8592686" y="5384688"/>
            <a:ext cx="3414800" cy="1102423"/>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C" sz="2000" dirty="0" smtClean="0">
                <a:solidFill>
                  <a:schemeClr val="tx1"/>
                </a:solidFill>
                <a:latin typeface="Times New Roman" panose="02020603050405020304" pitchFamily="18" charset="0"/>
                <a:cs typeface="Times New Roman" panose="02020603050405020304" pitchFamily="18" charset="0"/>
              </a:rPr>
              <a:t>Analizar </a:t>
            </a:r>
            <a:r>
              <a:rPr lang="es-EC" sz="2000" dirty="0">
                <a:solidFill>
                  <a:schemeClr val="tx1"/>
                </a:solidFill>
                <a:latin typeface="Times New Roman" panose="02020603050405020304" pitchFamily="18" charset="0"/>
                <a:cs typeface="Times New Roman" panose="02020603050405020304" pitchFamily="18" charset="0"/>
              </a:rPr>
              <a:t>la rentabilidad de los tratamientos</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20" name="Rectángulo redondeado 13"/>
          <p:cNvSpPr/>
          <p:nvPr/>
        </p:nvSpPr>
        <p:spPr>
          <a:xfrm>
            <a:off x="8592686" y="3618478"/>
            <a:ext cx="3414800" cy="1355029"/>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s-EC" sz="2000" dirty="0" smtClean="0">
              <a:solidFill>
                <a:schemeClr val="tx1"/>
              </a:solidFill>
              <a:latin typeface="Times New Roman" panose="02020603050405020304" pitchFamily="18" charset="0"/>
              <a:cs typeface="Times New Roman" panose="02020603050405020304" pitchFamily="18" charset="0"/>
            </a:endParaRPr>
          </a:p>
          <a:p>
            <a:pPr algn="ctr"/>
            <a:r>
              <a:rPr lang="es-EC" sz="2000" dirty="0" smtClean="0">
                <a:solidFill>
                  <a:schemeClr val="tx1"/>
                </a:solidFill>
                <a:latin typeface="Times New Roman" panose="02020603050405020304" pitchFamily="18" charset="0"/>
                <a:cs typeface="Times New Roman" panose="02020603050405020304" pitchFamily="18" charset="0"/>
              </a:rPr>
              <a:t>Determinar </a:t>
            </a:r>
            <a:r>
              <a:rPr lang="es-EC" sz="2000" dirty="0">
                <a:solidFill>
                  <a:schemeClr val="tx1"/>
                </a:solidFill>
                <a:latin typeface="Times New Roman" panose="02020603050405020304" pitchFamily="18" charset="0"/>
                <a:cs typeface="Times New Roman" panose="02020603050405020304" pitchFamily="18" charset="0"/>
              </a:rPr>
              <a:t>el mejor fraccionamiento</a:t>
            </a:r>
            <a:endParaRPr lang="es-MX"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826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0304" y="1313645"/>
            <a:ext cx="11552350" cy="5396248"/>
          </a:xfrm>
        </p:spPr>
        <p:txBody>
          <a:bodyPr>
            <a:normAutofit/>
          </a:bodyPr>
          <a:lstStyle/>
          <a:p>
            <a:pPr lvl="0" algn="just"/>
            <a:r>
              <a:rPr lang="es-EC" dirty="0">
                <a:latin typeface="Times New Roman" panose="02020603050405020304" pitchFamily="18" charset="0"/>
                <a:cs typeface="Times New Roman" panose="02020603050405020304" pitchFamily="18" charset="0"/>
              </a:rPr>
              <a:t>Independientemente de las fuentes de nitrógeno aplicadas al cultivo no presentaron diferencia significativa en cuanto a producción de materia seca sin embargo, la cantidad producida en los tratamientos es de 12 a 15 </a:t>
            </a:r>
            <a:r>
              <a:rPr lang="es-EC" dirty="0" err="1">
                <a:latin typeface="Times New Roman" panose="02020603050405020304" pitchFamily="18" charset="0"/>
                <a:cs typeface="Times New Roman" panose="02020603050405020304" pitchFamily="18" charset="0"/>
              </a:rPr>
              <a:t>tn</a:t>
            </a:r>
            <a:r>
              <a:rPr lang="es-EC" dirty="0">
                <a:latin typeface="Times New Roman" panose="02020603050405020304" pitchFamily="18" charset="0"/>
                <a:cs typeface="Times New Roman" panose="02020603050405020304" pitchFamily="18" charset="0"/>
              </a:rPr>
              <a:t> MS/ha lo que permite un ingreso económico adicional</a:t>
            </a:r>
            <a:r>
              <a:rPr lang="es-EC" dirty="0" smtClean="0">
                <a:latin typeface="Times New Roman" panose="02020603050405020304" pitchFamily="18" charset="0"/>
                <a:cs typeface="Times New Roman" panose="02020603050405020304" pitchFamily="18" charset="0"/>
              </a:rPr>
              <a:t>.</a:t>
            </a:r>
          </a:p>
          <a:p>
            <a:pPr lvl="0" algn="just"/>
            <a:endParaRPr lang="es-EC"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Los resultados del análisis económico demostraron que todos los tratamientos en estudio son rentables ya que se encuentran con una relación beneficio/costo mayor a uno, destacándose el T6 con el fertilizante nitrogenado de uso convencional la dosis al 80% fraccionadas en tres aplicaciones presentando mejor rentabilidad, cuyo ingreso total fue de 1.703,30 USD/ha y un beneficio/costo de 1,57 dólares, superando con un 14% a la mejor rentabilidad del tratamiento con el  fertilizante nitrogenada de liberación controlada T9 (U2D1F3) con ingreso neto de 1.461,52 y un beneficio/costo de 1,36 dólares.</a:t>
            </a:r>
          </a:p>
          <a:p>
            <a:pPr lvl="0"/>
            <a:endParaRPr lang="es-CO" dirty="0"/>
          </a:p>
        </p:txBody>
      </p:sp>
      <p:sp>
        <p:nvSpPr>
          <p:cNvPr id="2" name="Título 1"/>
          <p:cNvSpPr>
            <a:spLocks noGrp="1"/>
          </p:cNvSpPr>
          <p:nvPr>
            <p:ph type="title"/>
          </p:nvPr>
        </p:nvSpPr>
        <p:spPr>
          <a:xfrm>
            <a:off x="1658145" y="364901"/>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CONCLUSIONES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1961629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8788" y="2266682"/>
            <a:ext cx="11552350" cy="5396248"/>
          </a:xfrm>
        </p:spPr>
        <p:txBody>
          <a:bodyPr>
            <a:normAutofit/>
          </a:bodyPr>
          <a:lstStyle/>
          <a:p>
            <a:pPr lvl="0"/>
            <a:r>
              <a:rPr lang="es-CO" dirty="0">
                <a:latin typeface="Times New Roman" panose="02020603050405020304" pitchFamily="18" charset="0"/>
                <a:cs typeface="Times New Roman" panose="02020603050405020304" pitchFamily="18" charset="0"/>
              </a:rPr>
              <a:t>Aunque los resultados sean superiores con el fertilizante nitrogenado de uso convencional, no hay que descartar los beneficios de la urea verde como alternativa medioambiental ya que reduce la emisión de gases hacia a la atmósfera.</a:t>
            </a:r>
          </a:p>
        </p:txBody>
      </p:sp>
      <p:sp>
        <p:nvSpPr>
          <p:cNvPr id="2" name="Título 1"/>
          <p:cNvSpPr>
            <a:spLocks noGrp="1"/>
          </p:cNvSpPr>
          <p:nvPr>
            <p:ph type="title"/>
          </p:nvPr>
        </p:nvSpPr>
        <p:spPr>
          <a:xfrm>
            <a:off x="1658145" y="364901"/>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CONCLUSIONES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2018654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5909" y="1294326"/>
            <a:ext cx="11552350" cy="5396248"/>
          </a:xfrm>
        </p:spPr>
        <p:txBody>
          <a:bodyPr>
            <a:normAutofit/>
          </a:bodyPr>
          <a:lstStyle/>
          <a:p>
            <a:pPr marL="388620" lvl="0" indent="-342900" algn="just">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Se recomienda emplear el fertilizante nitrogenado de uso convencional con dosis del 80% y tres épocas de aplicación, con base al análisis de suelo ya que presenta los mejores resultados en cuanto a rendimiento y aspectos </a:t>
            </a:r>
            <a:r>
              <a:rPr lang="es-EC" dirty="0" smtClean="0">
                <a:latin typeface="Times New Roman" panose="02020603050405020304" pitchFamily="18" charset="0"/>
                <a:cs typeface="Times New Roman" panose="02020603050405020304" pitchFamily="18" charset="0"/>
              </a:rPr>
              <a:t>económicos.</a:t>
            </a:r>
          </a:p>
          <a:p>
            <a:pPr marL="388620" lvl="0" indent="-342900" algn="just">
              <a:buFont typeface="Wingdings" panose="05000000000000000000" pitchFamily="2" charset="2"/>
              <a:buChar char="§"/>
            </a:pPr>
            <a:endParaRPr lang="es-EC" sz="2400" dirty="0">
              <a:latin typeface="Times New Roman" panose="02020603050405020304" pitchFamily="18" charset="0"/>
              <a:cs typeface="Times New Roman" panose="02020603050405020304" pitchFamily="18" charset="0"/>
            </a:endParaRPr>
          </a:p>
          <a:p>
            <a:pPr marL="388620" lvl="0" indent="-342900" algn="just">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Para el manejo de fertilización nitrogenada en el cultivo de cebada hay que considerar las etapas con mayor demanda de nitrógeno como: la siembra, </a:t>
            </a:r>
            <a:r>
              <a:rPr lang="es-EC" dirty="0" err="1">
                <a:latin typeface="Times New Roman" panose="02020603050405020304" pitchFamily="18" charset="0"/>
                <a:cs typeface="Times New Roman" panose="02020603050405020304" pitchFamily="18" charset="0"/>
              </a:rPr>
              <a:t>macollamiento</a:t>
            </a:r>
            <a:r>
              <a:rPr lang="es-EC" dirty="0">
                <a:latin typeface="Times New Roman" panose="02020603050405020304" pitchFamily="18" charset="0"/>
                <a:cs typeface="Times New Roman" panose="02020603050405020304" pitchFamily="18" charset="0"/>
              </a:rPr>
              <a:t> y espigado como se señala en la escala decimal de </a:t>
            </a:r>
            <a:r>
              <a:rPr lang="es-EC" dirty="0" err="1" smtClean="0">
                <a:latin typeface="Times New Roman" panose="02020603050405020304" pitchFamily="18" charset="0"/>
                <a:cs typeface="Times New Roman" panose="02020603050405020304" pitchFamily="18" charset="0"/>
              </a:rPr>
              <a:t>Zadocks</a:t>
            </a:r>
            <a:endParaRPr lang="es-EC" dirty="0" smtClean="0">
              <a:latin typeface="Times New Roman" panose="02020603050405020304" pitchFamily="18" charset="0"/>
              <a:cs typeface="Times New Roman" panose="02020603050405020304" pitchFamily="18" charset="0"/>
            </a:endParaRPr>
          </a:p>
          <a:p>
            <a:pPr marL="388620" lvl="0" indent="-342900" algn="just">
              <a:buFont typeface="Wingdings" panose="05000000000000000000" pitchFamily="2" charset="2"/>
              <a:buChar char="§"/>
            </a:pPr>
            <a:endParaRPr lang="es-EC" sz="2400" dirty="0">
              <a:latin typeface="Times New Roman" panose="02020603050405020304" pitchFamily="18" charset="0"/>
              <a:cs typeface="Times New Roman" panose="02020603050405020304" pitchFamily="18" charset="0"/>
            </a:endParaRPr>
          </a:p>
          <a:p>
            <a:pPr marL="388620" indent="-342900" algn="just">
              <a:buFont typeface="Wingdings" panose="05000000000000000000" pitchFamily="2" charset="2"/>
              <a:buChar char="§"/>
            </a:pPr>
            <a:r>
              <a:rPr lang="es-CO" dirty="0">
                <a:latin typeface="Times New Roman" panose="02020603050405020304" pitchFamily="18" charset="0"/>
                <a:cs typeface="Times New Roman" panose="02020603050405020304" pitchFamily="18" charset="0"/>
              </a:rPr>
              <a:t>Debido a las diferencias marcadas del fertilizante nitrogenado de liberación controlada sobre la incidencia de acame con respecto al fertilizante nitrogenado de uso convencional se recomienda para futuras investigaciones probar nuevas dosis y fraccionamientos a las empleadas en la presente investigación, para evitar características agronómicas no deseables y ver el efecto sobre los costos de producción</a:t>
            </a:r>
            <a:r>
              <a:rPr lang="es-CO" dirty="0" smtClean="0">
                <a:latin typeface="Times New Roman" panose="02020603050405020304" pitchFamily="18" charset="0"/>
                <a:cs typeface="Times New Roman" panose="02020603050405020304" pitchFamily="18" charset="0"/>
              </a:rPr>
              <a:t>.</a:t>
            </a:r>
            <a:endParaRPr lang="es-CO" sz="2400" dirty="0">
              <a:latin typeface="Times New Roman" panose="02020603050405020304" pitchFamily="18" charset="0"/>
              <a:cs typeface="Times New Roman" panose="02020603050405020304" pitchFamily="18" charset="0"/>
            </a:endParaRPr>
          </a:p>
          <a:p>
            <a:pPr algn="just"/>
            <a:endParaRPr lang="es-MX" sz="2400" dirty="0" smtClean="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1658145" y="364901"/>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RECOMENDACIONES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930578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8788" y="1745087"/>
            <a:ext cx="11552350" cy="5396248"/>
          </a:xfrm>
        </p:spPr>
        <p:txBody>
          <a:bodyPr>
            <a:normAutofit/>
          </a:bodyPr>
          <a:lstStyle/>
          <a:p>
            <a:pPr lvl="0" algn="just">
              <a:lnSpc>
                <a:spcPct val="150000"/>
              </a:lnSpc>
            </a:pPr>
            <a:r>
              <a:rPr lang="es-CO" dirty="0">
                <a:latin typeface="Times New Roman" panose="02020603050405020304" pitchFamily="18" charset="0"/>
                <a:cs typeface="Times New Roman" panose="02020603050405020304" pitchFamily="18" charset="0"/>
              </a:rPr>
              <a:t>Realizar estudios para reducir los problemas del acame evaluando variables que presenten estrecha relación con el mismo como: características del sistema radicular, tallos, biomasa, entre otros</a:t>
            </a:r>
            <a:r>
              <a:rPr lang="es-CO" dirty="0" smtClean="0">
                <a:latin typeface="Times New Roman" panose="02020603050405020304" pitchFamily="18" charset="0"/>
                <a:cs typeface="Times New Roman" panose="02020603050405020304" pitchFamily="18" charset="0"/>
              </a:rPr>
              <a:t>.</a:t>
            </a:r>
          </a:p>
          <a:p>
            <a:pPr lvl="0" algn="just">
              <a:lnSpc>
                <a:spcPct val="150000"/>
              </a:lnSpc>
            </a:pPr>
            <a:endParaRPr lang="es-CO" dirty="0">
              <a:latin typeface="Times New Roman" panose="02020603050405020304" pitchFamily="18" charset="0"/>
              <a:cs typeface="Times New Roman" panose="02020603050405020304" pitchFamily="18" charset="0"/>
            </a:endParaRPr>
          </a:p>
          <a:p>
            <a:pPr lvl="0" algn="just">
              <a:lnSpc>
                <a:spcPct val="150000"/>
              </a:lnSpc>
            </a:pPr>
            <a:r>
              <a:rPr lang="es-CO" dirty="0">
                <a:latin typeface="Times New Roman" panose="02020603050405020304" pitchFamily="18" charset="0"/>
                <a:cs typeface="Times New Roman" panose="02020603050405020304" pitchFamily="18" charset="0"/>
              </a:rPr>
              <a:t>Evaluar el efecto de las fuentes nitrogenadas en cuanto a resistencia a plagas y enfermedades, ya que la correcta nutrición con este elemento expresa y aumenta la capacidad genética de las plantas a soportar daños por patógenos.</a:t>
            </a:r>
          </a:p>
          <a:p>
            <a:pPr lvl="0" algn="just">
              <a:buFont typeface="Wingdings" panose="05000000000000000000" pitchFamily="2" charset="2"/>
              <a:buChar char="§"/>
            </a:pPr>
            <a:endParaRPr lang="es-CO" sz="2400" dirty="0">
              <a:latin typeface="Times New Roman" panose="02020603050405020304" pitchFamily="18" charset="0"/>
              <a:cs typeface="Times New Roman" panose="02020603050405020304" pitchFamily="18" charset="0"/>
            </a:endParaRPr>
          </a:p>
          <a:p>
            <a:pPr lvl="0" algn="just">
              <a:buFont typeface="Wingdings" panose="05000000000000000000" pitchFamily="2" charset="2"/>
              <a:buChar char="§"/>
            </a:pPr>
            <a:endParaRPr lang="es-CO"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endParaRPr lang="es-MX" sz="2400" dirty="0" smtClean="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1658145" y="352022"/>
            <a:ext cx="8596668" cy="768439"/>
          </a:xfrm>
        </p:spPr>
        <p:txBody>
          <a:bodyPr/>
          <a:lstStyle/>
          <a:p>
            <a:pPr marL="0" indent="0" algn="ctr">
              <a:buNone/>
            </a:pPr>
            <a:r>
              <a:rPr lang="es-MX" dirty="0" smtClean="0">
                <a:solidFill>
                  <a:schemeClr val="accent2"/>
                </a:solidFill>
                <a:effectLst/>
                <a:latin typeface="Times New Roman" panose="02020603050405020304" pitchFamily="18" charset="0"/>
                <a:cs typeface="Times New Roman" panose="02020603050405020304" pitchFamily="18" charset="0"/>
              </a:rPr>
              <a:t>RECOMENDACIONES</a:t>
            </a:r>
            <a:r>
              <a:rPr lang="es-MX" dirty="0" smtClean="0">
                <a:solidFill>
                  <a:schemeClr val="accent2"/>
                </a:solidFill>
                <a:effectLst/>
              </a:rPr>
              <a:t> </a:t>
            </a:r>
            <a:endParaRPr lang="es-MX" dirty="0">
              <a:solidFill>
                <a:schemeClr val="accent2"/>
              </a:solidFill>
              <a:effectLst/>
            </a:endParaRPr>
          </a:p>
        </p:txBody>
      </p:sp>
    </p:spTree>
    <p:extLst>
      <p:ext uri="{BB962C8B-B14F-4D97-AF65-F5344CB8AC3E}">
        <p14:creationId xmlns:p14="http://schemas.microsoft.com/office/powerpoint/2010/main" val="3497079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0" name="Picture 12" descr="C:\Users\Usuario\Desktop\Fotos tesis_Ip\IMG_52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4643" y="3844163"/>
            <a:ext cx="2717456" cy="20297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743641" y="1297809"/>
            <a:ext cx="6471881" cy="2852669"/>
          </a:xfrm>
        </p:spPr>
        <p:txBody>
          <a:bodyPr>
            <a:normAutofit/>
          </a:bodyPr>
          <a:lstStyle/>
          <a:p>
            <a:pPr marL="0" indent="0" algn="ctr">
              <a:buNone/>
            </a:pPr>
            <a:endParaRPr lang="es-MX" sz="8000" dirty="0" smtClean="0">
              <a:latin typeface="Times New Roman" panose="02020603050405020304" pitchFamily="18" charset="0"/>
              <a:cs typeface="Times New Roman" panose="02020603050405020304" pitchFamily="18" charset="0"/>
            </a:endParaRPr>
          </a:p>
          <a:p>
            <a:pPr marL="0" indent="0" algn="ctr">
              <a:buNone/>
            </a:pPr>
            <a:r>
              <a:rPr lang="es-MX" sz="8000" dirty="0" smtClean="0">
                <a:solidFill>
                  <a:schemeClr val="tx1"/>
                </a:solidFill>
                <a:latin typeface="Times New Roman" panose="02020603050405020304" pitchFamily="18" charset="0"/>
                <a:cs typeface="Times New Roman" panose="02020603050405020304" pitchFamily="18" charset="0"/>
              </a:rPr>
              <a:t>GRACIAS</a:t>
            </a:r>
            <a:endParaRPr lang="es-MX" sz="8000" dirty="0">
              <a:solidFill>
                <a:schemeClr val="tx1"/>
              </a:solidFill>
              <a:latin typeface="Times New Roman" panose="02020603050405020304" pitchFamily="18" charset="0"/>
              <a:cs typeface="Times New Roman" panose="02020603050405020304" pitchFamily="18" charset="0"/>
            </a:endParaRPr>
          </a:p>
        </p:txBody>
      </p:sp>
      <p:pic>
        <p:nvPicPr>
          <p:cNvPr id="22530" name="Picture 2" descr="C:\Users\Usuario\Desktop\Fotos Tesis\Varios 1\DSC015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7162"/>
            <a:ext cx="2990850" cy="2243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1" name="Picture 3" descr="C:\Users\Usuario\Desktop\Fotos Tesis\Varios 1\DSC017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0" y="914400"/>
            <a:ext cx="2800349" cy="2100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2" name="Picture 4" descr="C:\Users\Usuario\Desktop\Fotos Tesis\Varios 1\DSC018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1100" y="157162"/>
            <a:ext cx="3028950" cy="2271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3" name="Picture 5" descr="C:\Users\Usuario\Desktop\Imágenes\Imagen237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183950" y="578868"/>
            <a:ext cx="2087823" cy="2783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4" name="Picture 6" descr="C:\Users\Usuario\Desktop\Imágenes\Imagen26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205" y="2929763"/>
            <a:ext cx="24384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5" name="Picture 7" descr="C:\Users\Usuario\Desktop\Imágenes\Imagen260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3204" y="4598608"/>
            <a:ext cx="2771695" cy="2307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7" name="Picture 9" descr="C:\Users\Usuario\Desktop\Imágenes\Imagen263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606548">
            <a:off x="2143124" y="5118318"/>
            <a:ext cx="18288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8" name="Picture 10" descr="C:\Users\Usuario\Desktop\Fotos tesis_Ip\DSCN152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91780" y="157162"/>
            <a:ext cx="3105069" cy="2328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9" name="Picture 11" descr="C:\Users\Usuario\Desktop\Fotos tesis_Ip\IMG_468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131" y="2876549"/>
            <a:ext cx="2756588" cy="2058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41" name="Picture 13" descr="C:\Users\Usuario\Desktop\Fotos tesis_Ip\IMG_607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4807685" y="4287487"/>
            <a:ext cx="2804287" cy="2094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42" name="Picture 14" descr="C:\Users\Usuario\Desktop\Fotos tesis_Ip\IMG_670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603049" y="4367987"/>
            <a:ext cx="3650702" cy="2726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43" name="Picture 15" descr="C:\Users\Usuario\Desktop\Fotos tesis_Ip\IMG_692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5012944"/>
            <a:ext cx="2600324" cy="1942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511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4613" y="345326"/>
            <a:ext cx="8596668" cy="974501"/>
          </a:xfrm>
        </p:spPr>
        <p:txBody>
          <a:bodyPr/>
          <a:lstStyle/>
          <a:p>
            <a:pPr marL="0" indent="0" algn="ctr">
              <a:buNone/>
            </a:pPr>
            <a:r>
              <a:rPr lang="es-MX" b="1" dirty="0" smtClean="0">
                <a:solidFill>
                  <a:schemeClr val="accent2"/>
                </a:solidFill>
                <a:latin typeface="Times New Roman" panose="02020603050405020304" pitchFamily="18" charset="0"/>
                <a:cs typeface="Times New Roman" panose="02020603050405020304" pitchFamily="18" charset="0"/>
              </a:rPr>
              <a:t>HIPÓTESIS</a:t>
            </a:r>
            <a:endParaRPr lang="es-MX" dirty="0"/>
          </a:p>
        </p:txBody>
      </p:sp>
      <p:grpSp>
        <p:nvGrpSpPr>
          <p:cNvPr id="6" name="5 Grupo"/>
          <p:cNvGrpSpPr/>
          <p:nvPr/>
        </p:nvGrpSpPr>
        <p:grpSpPr>
          <a:xfrm>
            <a:off x="772732" y="2121815"/>
            <a:ext cx="10406130" cy="1388757"/>
            <a:chOff x="0" y="586061"/>
            <a:chExt cx="12191998" cy="1388757"/>
          </a:xfrm>
        </p:grpSpPr>
        <p:sp>
          <p:nvSpPr>
            <p:cNvPr id="7" name="6 Rectángulo redondeado"/>
            <p:cNvSpPr/>
            <p:nvPr/>
          </p:nvSpPr>
          <p:spPr>
            <a:xfrm>
              <a:off x="0" y="586061"/>
              <a:ext cx="12191998" cy="1388757"/>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8" name="7 Rectángulo"/>
            <p:cNvSpPr/>
            <p:nvPr/>
          </p:nvSpPr>
          <p:spPr>
            <a:xfrm>
              <a:off x="67794" y="653855"/>
              <a:ext cx="12056410" cy="1253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just" defTabSz="1155700">
                <a:lnSpc>
                  <a:spcPct val="90000"/>
                </a:lnSpc>
                <a:spcBef>
                  <a:spcPct val="0"/>
                </a:spcBef>
                <a:spcAft>
                  <a:spcPct val="35000"/>
                </a:spcAft>
              </a:pPr>
              <a:endParaRPr lang="es-MX" sz="2600" b="1" dirty="0" smtClean="0">
                <a:solidFill>
                  <a:schemeClr val="tx1"/>
                </a:solidFill>
                <a:latin typeface="Times New Roman" panose="02020603050405020304" pitchFamily="18" charset="0"/>
                <a:cs typeface="Times New Roman" panose="02020603050405020304" pitchFamily="18" charset="0"/>
              </a:endParaRPr>
            </a:p>
            <a:p>
              <a:pPr algn="just" defTabSz="1155700">
                <a:lnSpc>
                  <a:spcPct val="90000"/>
                </a:lnSpc>
                <a:spcBef>
                  <a:spcPct val="0"/>
                </a:spcBef>
                <a:spcAft>
                  <a:spcPct val="35000"/>
                </a:spcAft>
              </a:pPr>
              <a:r>
                <a:rPr lang="es-MX" sz="2600" b="1" dirty="0" smtClean="0">
                  <a:solidFill>
                    <a:schemeClr val="tx1"/>
                  </a:solidFill>
                  <a:latin typeface="Times New Roman" panose="02020603050405020304" pitchFamily="18" charset="0"/>
                  <a:cs typeface="Times New Roman" panose="02020603050405020304" pitchFamily="18" charset="0"/>
                </a:rPr>
                <a:t>Ho: “</a:t>
              </a:r>
              <a:r>
                <a:rPr lang="es-EC" sz="2600" dirty="0" smtClean="0">
                  <a:solidFill>
                    <a:schemeClr val="tx1"/>
                  </a:solidFill>
                  <a:latin typeface="Times New Roman" panose="02020603050405020304" pitchFamily="18" charset="0"/>
                  <a:cs typeface="Times New Roman" panose="02020603050405020304" pitchFamily="18" charset="0"/>
                </a:rPr>
                <a:t>El </a:t>
              </a:r>
              <a:r>
                <a:rPr lang="es-EC" sz="2600" dirty="0">
                  <a:solidFill>
                    <a:schemeClr val="tx1"/>
                  </a:solidFill>
                  <a:latin typeface="Times New Roman" panose="02020603050405020304" pitchFamily="18" charset="0"/>
                  <a:cs typeface="Times New Roman" panose="02020603050405020304" pitchFamily="18" charset="0"/>
                </a:rPr>
                <a:t>fertilizante nitrogenado de liberación controlada presenta la misma eficiencia que el fertilizante nitrogenado convencional en el cultivo de cebada (</a:t>
              </a:r>
              <a:r>
                <a:rPr lang="es-EC" sz="2600" i="1" dirty="0" err="1">
                  <a:solidFill>
                    <a:schemeClr val="tx1"/>
                  </a:solidFill>
                  <a:latin typeface="Times New Roman" panose="02020603050405020304" pitchFamily="18" charset="0"/>
                  <a:cs typeface="Times New Roman" panose="02020603050405020304" pitchFamily="18" charset="0"/>
                </a:rPr>
                <a:t>Hordeum</a:t>
              </a:r>
              <a:r>
                <a:rPr lang="es-EC" sz="2600" i="1" dirty="0">
                  <a:solidFill>
                    <a:schemeClr val="tx1"/>
                  </a:solidFill>
                  <a:latin typeface="Times New Roman" panose="02020603050405020304" pitchFamily="18" charset="0"/>
                  <a:cs typeface="Times New Roman" panose="02020603050405020304" pitchFamily="18" charset="0"/>
                </a:rPr>
                <a:t> </a:t>
              </a:r>
              <a:r>
                <a:rPr lang="es-EC" sz="2600" i="1" dirty="0" err="1">
                  <a:solidFill>
                    <a:schemeClr val="tx1"/>
                  </a:solidFill>
                  <a:latin typeface="Times New Roman" panose="02020603050405020304" pitchFamily="18" charset="0"/>
                  <a:cs typeface="Times New Roman" panose="02020603050405020304" pitchFamily="18" charset="0"/>
                </a:rPr>
                <a:t>vulgare</a:t>
              </a:r>
              <a:r>
                <a:rPr lang="es-EC" sz="2600" i="1" dirty="0">
                  <a:solidFill>
                    <a:schemeClr val="tx1"/>
                  </a:solidFill>
                  <a:latin typeface="Times New Roman" panose="02020603050405020304" pitchFamily="18" charset="0"/>
                  <a:cs typeface="Times New Roman" panose="02020603050405020304" pitchFamily="18" charset="0"/>
                </a:rPr>
                <a:t> </a:t>
              </a:r>
              <a:r>
                <a:rPr lang="es-EC" sz="2600" dirty="0">
                  <a:solidFill>
                    <a:schemeClr val="tx1"/>
                  </a:solidFill>
                  <a:latin typeface="Times New Roman" panose="02020603050405020304" pitchFamily="18" charset="0"/>
                  <a:cs typeface="Times New Roman" panose="02020603050405020304" pitchFamily="18" charset="0"/>
                </a:rPr>
                <a:t>L</a:t>
              </a:r>
              <a:r>
                <a:rPr lang="es-EC" sz="2600" dirty="0" smtClean="0">
                  <a:solidFill>
                    <a:schemeClr val="tx1"/>
                  </a:solidFill>
                  <a:latin typeface="Times New Roman" panose="02020603050405020304" pitchFamily="18" charset="0"/>
                  <a:cs typeface="Times New Roman" panose="02020603050405020304" pitchFamily="18" charset="0"/>
                </a:rPr>
                <a:t>.)</a:t>
              </a:r>
              <a:r>
                <a:rPr lang="es-EC" sz="2600" b="1" dirty="0" smtClean="0">
                  <a:solidFill>
                    <a:schemeClr val="tx1"/>
                  </a:solidFill>
                  <a:latin typeface="Times New Roman" panose="02020603050405020304" pitchFamily="18" charset="0"/>
                  <a:cs typeface="Times New Roman" panose="02020603050405020304" pitchFamily="18" charset="0"/>
                </a:rPr>
                <a:t>”</a:t>
              </a:r>
              <a:endParaRPr lang="es-CO" sz="2600" b="1" dirty="0">
                <a:solidFill>
                  <a:schemeClr val="tx1"/>
                </a:solidFill>
                <a:latin typeface="Times New Roman" panose="02020603050405020304" pitchFamily="18" charset="0"/>
                <a:cs typeface="Times New Roman" panose="02020603050405020304" pitchFamily="18" charset="0"/>
              </a:endParaRPr>
            </a:p>
            <a:p>
              <a:pPr lvl="0" algn="just" defTabSz="1155700">
                <a:lnSpc>
                  <a:spcPct val="90000"/>
                </a:lnSpc>
                <a:spcBef>
                  <a:spcPct val="0"/>
                </a:spcBef>
                <a:spcAft>
                  <a:spcPct val="35000"/>
                </a:spcAft>
              </a:pPr>
              <a:r>
                <a:rPr lang="es-MX" sz="2800" b="1" dirty="0" smtClean="0">
                  <a:solidFill>
                    <a:schemeClr val="tx1"/>
                  </a:solidFill>
                  <a:latin typeface="Times New Roman" panose="02020603050405020304" pitchFamily="18" charset="0"/>
                  <a:cs typeface="Times New Roman" panose="02020603050405020304" pitchFamily="18" charset="0"/>
                </a:rPr>
                <a:t> </a:t>
              </a:r>
              <a:endParaRPr lang="es-MX" sz="26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8 Grupo"/>
          <p:cNvGrpSpPr/>
          <p:nvPr/>
        </p:nvGrpSpPr>
        <p:grpSpPr>
          <a:xfrm>
            <a:off x="772732" y="4257561"/>
            <a:ext cx="10406130" cy="1388757"/>
            <a:chOff x="0" y="586061"/>
            <a:chExt cx="12191998" cy="1388757"/>
          </a:xfrm>
        </p:grpSpPr>
        <p:sp>
          <p:nvSpPr>
            <p:cNvPr id="10" name="9 Rectángulo redondeado"/>
            <p:cNvSpPr/>
            <p:nvPr/>
          </p:nvSpPr>
          <p:spPr>
            <a:xfrm>
              <a:off x="0" y="586061"/>
              <a:ext cx="12191998" cy="1388757"/>
            </a:xfrm>
            <a:prstGeom prst="roundRect">
              <a:avLst/>
            </a:prstGeom>
          </p:spPr>
          <p:style>
            <a:lnRef idx="3">
              <a:schemeClr val="lt1"/>
            </a:lnRef>
            <a:fillRef idx="1">
              <a:schemeClr val="accent3"/>
            </a:fillRef>
            <a:effectRef idx="1">
              <a:schemeClr val="accent3"/>
            </a:effectRef>
            <a:fontRef idx="minor">
              <a:schemeClr val="lt1"/>
            </a:fontRef>
          </p:style>
        </p:sp>
        <p:sp>
          <p:nvSpPr>
            <p:cNvPr id="11" name="10 Rectángulo"/>
            <p:cNvSpPr/>
            <p:nvPr/>
          </p:nvSpPr>
          <p:spPr>
            <a:xfrm>
              <a:off x="67794" y="653855"/>
              <a:ext cx="12056410" cy="1253169"/>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p>
              <a:pPr algn="just" defTabSz="1155700">
                <a:lnSpc>
                  <a:spcPct val="90000"/>
                </a:lnSpc>
                <a:spcBef>
                  <a:spcPct val="0"/>
                </a:spcBef>
                <a:spcAft>
                  <a:spcPct val="35000"/>
                </a:spcAft>
              </a:pPr>
              <a:endParaRPr lang="es-MX" sz="2600" b="1" dirty="0" smtClean="0">
                <a:solidFill>
                  <a:schemeClr val="tx1"/>
                </a:solidFill>
                <a:latin typeface="Times New Roman" panose="02020603050405020304" pitchFamily="18" charset="0"/>
                <a:cs typeface="Times New Roman" panose="02020603050405020304" pitchFamily="18" charset="0"/>
              </a:endParaRPr>
            </a:p>
            <a:p>
              <a:pPr algn="just" defTabSz="1155700">
                <a:lnSpc>
                  <a:spcPct val="90000"/>
                </a:lnSpc>
                <a:spcBef>
                  <a:spcPct val="0"/>
                </a:spcBef>
                <a:spcAft>
                  <a:spcPct val="35000"/>
                </a:spcAft>
              </a:pPr>
              <a:r>
                <a:rPr lang="es-MX" sz="2600" b="1" dirty="0" smtClean="0">
                  <a:solidFill>
                    <a:schemeClr val="tx1"/>
                  </a:solidFill>
                  <a:latin typeface="Times New Roman" panose="02020603050405020304" pitchFamily="18" charset="0"/>
                  <a:cs typeface="Times New Roman" panose="02020603050405020304" pitchFamily="18" charset="0"/>
                </a:rPr>
                <a:t>Ha</a:t>
              </a:r>
              <a:r>
                <a:rPr lang="es-MX" sz="2600" b="1" dirty="0">
                  <a:solidFill>
                    <a:schemeClr val="tx1"/>
                  </a:solidFill>
                  <a:latin typeface="Times New Roman" panose="02020603050405020304" pitchFamily="18" charset="0"/>
                  <a:cs typeface="Times New Roman" panose="02020603050405020304" pitchFamily="18" charset="0"/>
                </a:rPr>
                <a:t>: </a:t>
              </a:r>
              <a:r>
                <a:rPr lang="es-MX" sz="2600" b="1" dirty="0" smtClean="0">
                  <a:solidFill>
                    <a:schemeClr val="tx1"/>
                  </a:solidFill>
                  <a:latin typeface="Times New Roman" panose="02020603050405020304" pitchFamily="18" charset="0"/>
                  <a:cs typeface="Times New Roman" panose="02020603050405020304" pitchFamily="18" charset="0"/>
                </a:rPr>
                <a:t>“</a:t>
              </a:r>
              <a:r>
                <a:rPr lang="es-EC" sz="2600" dirty="0" smtClean="0">
                  <a:solidFill>
                    <a:schemeClr val="tx1"/>
                  </a:solidFill>
                  <a:latin typeface="Times New Roman" panose="02020603050405020304" pitchFamily="18" charset="0"/>
                  <a:cs typeface="Times New Roman" panose="02020603050405020304" pitchFamily="18" charset="0"/>
                </a:rPr>
                <a:t>El </a:t>
              </a:r>
              <a:r>
                <a:rPr lang="es-EC" sz="2600" dirty="0">
                  <a:solidFill>
                    <a:schemeClr val="tx1"/>
                  </a:solidFill>
                  <a:latin typeface="Times New Roman" panose="02020603050405020304" pitchFamily="18" charset="0"/>
                  <a:cs typeface="Times New Roman" panose="02020603050405020304" pitchFamily="18" charset="0"/>
                </a:rPr>
                <a:t>fertilizante nitrogenado de liberación controlada presenta mayor eficiencia que el fertilizante nitrogenado convencional en el cultivo de cebada (</a:t>
              </a:r>
              <a:r>
                <a:rPr lang="es-EC" sz="2600" i="1" dirty="0" err="1">
                  <a:solidFill>
                    <a:schemeClr val="tx1"/>
                  </a:solidFill>
                  <a:latin typeface="Times New Roman" panose="02020603050405020304" pitchFamily="18" charset="0"/>
                  <a:cs typeface="Times New Roman" panose="02020603050405020304" pitchFamily="18" charset="0"/>
                </a:rPr>
                <a:t>Hordeum</a:t>
              </a:r>
              <a:r>
                <a:rPr lang="es-EC" sz="2600" i="1" dirty="0">
                  <a:solidFill>
                    <a:schemeClr val="tx1"/>
                  </a:solidFill>
                  <a:latin typeface="Times New Roman" panose="02020603050405020304" pitchFamily="18" charset="0"/>
                  <a:cs typeface="Times New Roman" panose="02020603050405020304" pitchFamily="18" charset="0"/>
                </a:rPr>
                <a:t> </a:t>
              </a:r>
              <a:r>
                <a:rPr lang="es-EC" sz="2600" i="1" dirty="0" err="1">
                  <a:solidFill>
                    <a:schemeClr val="tx1"/>
                  </a:solidFill>
                  <a:latin typeface="Times New Roman" panose="02020603050405020304" pitchFamily="18" charset="0"/>
                  <a:cs typeface="Times New Roman" panose="02020603050405020304" pitchFamily="18" charset="0"/>
                </a:rPr>
                <a:t>vulgare</a:t>
              </a:r>
              <a:r>
                <a:rPr lang="es-EC" sz="2600" i="1" dirty="0">
                  <a:solidFill>
                    <a:schemeClr val="tx1"/>
                  </a:solidFill>
                  <a:latin typeface="Times New Roman" panose="02020603050405020304" pitchFamily="18" charset="0"/>
                  <a:cs typeface="Times New Roman" panose="02020603050405020304" pitchFamily="18" charset="0"/>
                </a:rPr>
                <a:t> </a:t>
              </a:r>
              <a:r>
                <a:rPr lang="es-EC" sz="2600" dirty="0">
                  <a:solidFill>
                    <a:schemeClr val="tx1"/>
                  </a:solidFill>
                  <a:latin typeface="Times New Roman" panose="02020603050405020304" pitchFamily="18" charset="0"/>
                  <a:cs typeface="Times New Roman" panose="02020603050405020304" pitchFamily="18" charset="0"/>
                </a:rPr>
                <a:t>L</a:t>
              </a:r>
              <a:r>
                <a:rPr lang="es-EC" sz="2600" dirty="0" smtClean="0">
                  <a:solidFill>
                    <a:schemeClr val="tx1"/>
                  </a:solidFill>
                  <a:latin typeface="Times New Roman" panose="02020603050405020304" pitchFamily="18" charset="0"/>
                  <a:cs typeface="Times New Roman" panose="02020603050405020304" pitchFamily="18" charset="0"/>
                </a:rPr>
                <a:t>.)</a:t>
              </a:r>
              <a:r>
                <a:rPr lang="es-EC" sz="2600" b="1" dirty="0" smtClean="0">
                  <a:solidFill>
                    <a:schemeClr val="tx1"/>
                  </a:solidFill>
                  <a:latin typeface="Times New Roman" panose="02020603050405020304" pitchFamily="18" charset="0"/>
                  <a:cs typeface="Times New Roman" panose="02020603050405020304" pitchFamily="18" charset="0"/>
                </a:rPr>
                <a:t>”</a:t>
              </a:r>
              <a:endParaRPr lang="es-CO" sz="2600" b="1" dirty="0">
                <a:solidFill>
                  <a:schemeClr val="tx1"/>
                </a:solidFill>
                <a:latin typeface="Times New Roman" panose="02020603050405020304" pitchFamily="18" charset="0"/>
                <a:cs typeface="Times New Roman" panose="02020603050405020304" pitchFamily="18" charset="0"/>
              </a:endParaRPr>
            </a:p>
            <a:p>
              <a:pPr lvl="0" algn="just" defTabSz="1155700">
                <a:lnSpc>
                  <a:spcPct val="90000"/>
                </a:lnSpc>
                <a:spcBef>
                  <a:spcPct val="0"/>
                </a:spcBef>
                <a:spcAft>
                  <a:spcPct val="35000"/>
                </a:spcAft>
              </a:pPr>
              <a:endParaRPr lang="es-MX" sz="26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6980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986" y="1974340"/>
            <a:ext cx="4882142" cy="4639235"/>
          </a:xfrm>
        </p:spPr>
        <p:txBody>
          <a:bodyPr>
            <a:normAutofit fontScale="92500"/>
          </a:bodyPr>
          <a:lstStyle/>
          <a:p>
            <a:pPr marL="0" indent="0" algn="ctr">
              <a:buNone/>
            </a:pPr>
            <a:r>
              <a:rPr lang="es-MX" sz="1600" b="1" dirty="0" smtClean="0">
                <a:solidFill>
                  <a:schemeClr val="tx1"/>
                </a:solidFill>
                <a:latin typeface="Times New Roman" panose="02020603050405020304" pitchFamily="18" charset="0"/>
                <a:cs typeface="Times New Roman" panose="02020603050405020304" pitchFamily="18" charset="0"/>
              </a:rPr>
              <a:t>Caracterización </a:t>
            </a:r>
            <a:r>
              <a:rPr lang="es-MX" sz="1600" b="1" dirty="0">
                <a:solidFill>
                  <a:schemeClr val="tx1"/>
                </a:solidFill>
                <a:latin typeface="Times New Roman" panose="02020603050405020304" pitchFamily="18" charset="0"/>
                <a:cs typeface="Times New Roman" panose="02020603050405020304" pitchFamily="18" charset="0"/>
              </a:rPr>
              <a:t>del área de </a:t>
            </a:r>
            <a:r>
              <a:rPr lang="es-MX" sz="1600" b="1" dirty="0" smtClean="0">
                <a:solidFill>
                  <a:schemeClr val="tx1"/>
                </a:solidFill>
                <a:latin typeface="Times New Roman" panose="02020603050405020304" pitchFamily="18" charset="0"/>
                <a:cs typeface="Times New Roman" panose="02020603050405020304" pitchFamily="18" charset="0"/>
              </a:rPr>
              <a:t>estudio</a:t>
            </a:r>
            <a:endParaRPr lang="es-MX" sz="1600" dirty="0"/>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Provincia:	</a:t>
            </a:r>
            <a:r>
              <a:rPr lang="es-MX" dirty="0" smtClean="0">
                <a:solidFill>
                  <a:schemeClr val="tx1"/>
                </a:solidFill>
                <a:latin typeface="Times New Roman" panose="02020603050405020304" pitchFamily="18" charset="0"/>
                <a:cs typeface="Times New Roman" panose="02020603050405020304" pitchFamily="18" charset="0"/>
              </a:rPr>
              <a:t>	Imbabura</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Cantón:</a:t>
            </a:r>
            <a:r>
              <a:rPr lang="es-MX" dirty="0" smtClean="0">
                <a:solidFill>
                  <a:schemeClr val="tx1"/>
                </a:solidFill>
                <a:latin typeface="Times New Roman" panose="02020603050405020304" pitchFamily="18" charset="0"/>
                <a:cs typeface="Times New Roman" panose="02020603050405020304" pitchFamily="18" charset="0"/>
              </a:rPr>
              <a:t>		Ibarra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Parroquia:		</a:t>
            </a:r>
            <a:r>
              <a:rPr lang="es-MX" dirty="0" err="1" smtClean="0">
                <a:solidFill>
                  <a:schemeClr val="tx1"/>
                </a:solidFill>
                <a:latin typeface="Times New Roman" panose="02020603050405020304" pitchFamily="18" charset="0"/>
                <a:cs typeface="Times New Roman" panose="02020603050405020304" pitchFamily="18" charset="0"/>
              </a:rPr>
              <a:t>Caranqui</a:t>
            </a:r>
            <a:r>
              <a:rPr lang="es-MX" dirty="0" smtClean="0">
                <a:solidFill>
                  <a:schemeClr val="tx1"/>
                </a:solidFill>
                <a:latin typeface="Times New Roman" panose="02020603050405020304" pitchFamily="18" charset="0"/>
                <a:cs typeface="Times New Roman" panose="02020603050405020304" pitchFamily="18" charset="0"/>
              </a:rPr>
              <a:t>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Lugar:</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Granja  					Experimental 				</a:t>
            </a:r>
            <a:r>
              <a:rPr lang="es-MX" dirty="0" err="1" smtClean="0">
                <a:solidFill>
                  <a:schemeClr val="tx1"/>
                </a:solidFill>
                <a:latin typeface="Times New Roman" panose="02020603050405020304" pitchFamily="18" charset="0"/>
                <a:cs typeface="Times New Roman" panose="02020603050405020304" pitchFamily="18" charset="0"/>
              </a:rPr>
              <a:t>Yuyucocha</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Altitud:</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2243 </a:t>
            </a:r>
            <a:r>
              <a:rPr lang="es-MX" dirty="0">
                <a:solidFill>
                  <a:schemeClr val="tx1"/>
                </a:solidFill>
                <a:latin typeface="Times New Roman" panose="02020603050405020304" pitchFamily="18" charset="0"/>
                <a:cs typeface="Times New Roman" panose="02020603050405020304" pitchFamily="18" charset="0"/>
              </a:rPr>
              <a:t>m.s.n.m.</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C" b="1" dirty="0">
                <a:solidFill>
                  <a:schemeClr val="tx1"/>
                </a:solidFill>
                <a:latin typeface="Times New Roman" panose="02020603050405020304" pitchFamily="18" charset="0"/>
                <a:cs typeface="Times New Roman" panose="02020603050405020304" pitchFamily="18" charset="0"/>
              </a:rPr>
              <a:t>Coordenada X:	</a:t>
            </a:r>
            <a:r>
              <a:rPr lang="es-EC" dirty="0">
                <a:solidFill>
                  <a:schemeClr val="tx1"/>
                </a:solidFill>
                <a:latin typeface="Times New Roman" panose="02020603050405020304" pitchFamily="18" charset="0"/>
                <a:cs typeface="Times New Roman" panose="02020603050405020304" pitchFamily="18" charset="0"/>
              </a:rPr>
              <a:t>819312 m </a:t>
            </a:r>
            <a:r>
              <a:rPr lang="es-EC" sz="1400" dirty="0">
                <a:solidFill>
                  <a:schemeClr val="tx1"/>
                </a:solidFill>
                <a:latin typeface="Times New Roman" panose="02020603050405020304" pitchFamily="18" charset="0"/>
                <a:cs typeface="Times New Roman" panose="02020603050405020304" pitchFamily="18" charset="0"/>
              </a:rPr>
              <a:t>UTM</a:t>
            </a:r>
            <a:endParaRPr lang="es-CO" sz="14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C" b="1" dirty="0">
                <a:solidFill>
                  <a:schemeClr val="tx1"/>
                </a:solidFill>
                <a:latin typeface="Times New Roman" panose="02020603050405020304" pitchFamily="18" charset="0"/>
                <a:cs typeface="Times New Roman" panose="02020603050405020304" pitchFamily="18" charset="0"/>
              </a:rPr>
              <a:t>Coordenada Y:	</a:t>
            </a:r>
            <a:r>
              <a:rPr lang="es-EC" dirty="0">
                <a:solidFill>
                  <a:schemeClr val="tx1"/>
                </a:solidFill>
                <a:latin typeface="Times New Roman" panose="02020603050405020304" pitchFamily="18" charset="0"/>
                <a:cs typeface="Times New Roman" panose="02020603050405020304" pitchFamily="18" charset="0"/>
              </a:rPr>
              <a:t>10036401 m </a:t>
            </a:r>
            <a:r>
              <a:rPr lang="es-EC" sz="1400" dirty="0" smtClean="0">
                <a:solidFill>
                  <a:schemeClr val="tx1"/>
                </a:solidFill>
                <a:latin typeface="Times New Roman" panose="02020603050405020304" pitchFamily="18" charset="0"/>
                <a:cs typeface="Times New Roman" panose="02020603050405020304" pitchFamily="18" charset="0"/>
              </a:rPr>
              <a:t>UTM</a:t>
            </a:r>
            <a:endParaRPr lang="es-CO" sz="1400" dirty="0">
              <a:solidFill>
                <a:schemeClr val="tx1"/>
              </a:solidFill>
              <a:latin typeface="Times New Roman" panose="02020603050405020304" pitchFamily="18" charset="0"/>
              <a:cs typeface="Times New Roman" panose="02020603050405020304" pitchFamily="18" charset="0"/>
            </a:endParaRPr>
          </a:p>
          <a:p>
            <a:pPr marL="0" indent="0">
              <a:buNone/>
            </a:pPr>
            <a:r>
              <a:rPr lang="es-MX" sz="1200" b="1" dirty="0" smtClean="0">
                <a:solidFill>
                  <a:schemeClr val="tx1"/>
                </a:solidFill>
                <a:latin typeface="Arial" panose="020B0604020202020204" pitchFamily="34" charset="0"/>
                <a:cs typeface="Arial" panose="020B0604020202020204" pitchFamily="34" charset="0"/>
              </a:rPr>
              <a:t>Fuente</a:t>
            </a:r>
            <a:r>
              <a:rPr lang="es-MX" sz="1200" b="1" dirty="0">
                <a:solidFill>
                  <a:schemeClr val="tx1"/>
                </a:solidFill>
                <a:latin typeface="Arial" panose="020B0604020202020204" pitchFamily="34" charset="0"/>
                <a:cs typeface="Arial" panose="020B0604020202020204" pitchFamily="34" charset="0"/>
              </a:rPr>
              <a:t>:</a:t>
            </a:r>
            <a:r>
              <a:rPr lang="es-MX" sz="1200" dirty="0">
                <a:solidFill>
                  <a:schemeClr val="tx1"/>
                </a:solidFill>
                <a:latin typeface="Arial" panose="020B0604020202020204" pitchFamily="34" charset="0"/>
                <a:cs typeface="Arial" panose="020B0604020202020204" pitchFamily="34" charset="0"/>
              </a:rPr>
              <a:t> Estación Meteorológica Granja Experimental </a:t>
            </a:r>
            <a:r>
              <a:rPr lang="es-MX" sz="1200" dirty="0" smtClean="0">
                <a:solidFill>
                  <a:schemeClr val="tx1"/>
                </a:solidFill>
                <a:latin typeface="Arial" panose="020B0604020202020204" pitchFamily="34" charset="0"/>
                <a:cs typeface="Arial" panose="020B0604020202020204" pitchFamily="34" charset="0"/>
              </a:rPr>
              <a:t>Yuyucocha. Ibarra, 2017</a:t>
            </a:r>
            <a:endParaRPr lang="es-MX" sz="1200" dirty="0">
              <a:solidFill>
                <a:schemeClr val="tx1"/>
              </a:solidFill>
              <a:latin typeface="Arial" panose="020B0604020202020204" pitchFamily="34" charset="0"/>
              <a:cs typeface="Arial" panose="020B0604020202020204" pitchFamily="34" charset="0"/>
            </a:endParaRPr>
          </a:p>
        </p:txBody>
      </p:sp>
      <p:sp>
        <p:nvSpPr>
          <p:cNvPr id="2" name="Título 1"/>
          <p:cNvSpPr>
            <a:spLocks noGrp="1"/>
          </p:cNvSpPr>
          <p:nvPr>
            <p:ph type="title"/>
          </p:nvPr>
        </p:nvSpPr>
        <p:spPr>
          <a:xfrm>
            <a:off x="1812957" y="860410"/>
            <a:ext cx="8596668" cy="847270"/>
          </a:xfrm>
        </p:spPr>
        <p:txBody>
          <a:bodyPr>
            <a:normAutofit fontScale="90000"/>
          </a:bodyPr>
          <a:lstStyle/>
          <a:p>
            <a:pPr algn="ctr"/>
            <a:r>
              <a:rPr lang="es-MX" sz="3200" b="1" dirty="0" smtClean="0">
                <a:solidFill>
                  <a:schemeClr val="tx1"/>
                </a:solidFill>
                <a:latin typeface="Times New Roman" panose="02020603050405020304" pitchFamily="18" charset="0"/>
                <a:cs typeface="Times New Roman" panose="02020603050405020304" pitchFamily="18" charset="0"/>
              </a:rPr>
              <a:t>MATERIALES </a:t>
            </a:r>
            <a:r>
              <a:rPr lang="es-MX" sz="3200" b="1" dirty="0">
                <a:solidFill>
                  <a:schemeClr val="tx1"/>
                </a:solidFill>
                <a:latin typeface="Times New Roman" panose="02020603050405020304" pitchFamily="18" charset="0"/>
                <a:cs typeface="Times New Roman" panose="02020603050405020304" pitchFamily="18" charset="0"/>
              </a:rPr>
              <a:t>Y</a:t>
            </a:r>
            <a:r>
              <a:rPr lang="es-MX" sz="3200" b="1" dirty="0" smtClean="0">
                <a:solidFill>
                  <a:schemeClr val="tx1"/>
                </a:solidFill>
                <a:latin typeface="Times New Roman" panose="02020603050405020304" pitchFamily="18" charset="0"/>
                <a:cs typeface="Times New Roman" panose="02020603050405020304" pitchFamily="18" charset="0"/>
              </a:rPr>
              <a:t> MÉTODOS</a:t>
            </a:r>
            <a:r>
              <a:rPr lang="es-MX" sz="3200" b="1" dirty="0" smtClean="0">
                <a:solidFill>
                  <a:srgbClr val="FF0000"/>
                </a:solidFill>
                <a:latin typeface="Times New Roman" panose="02020603050405020304" pitchFamily="18" charset="0"/>
                <a:cs typeface="Times New Roman" panose="02020603050405020304" pitchFamily="18" charset="0"/>
              </a:rPr>
              <a:t/>
            </a:r>
            <a:br>
              <a:rPr lang="es-MX" sz="3200" b="1" dirty="0" smtClean="0">
                <a:solidFill>
                  <a:srgbClr val="FF0000"/>
                </a:solidFill>
                <a:latin typeface="Times New Roman" panose="02020603050405020304" pitchFamily="18" charset="0"/>
                <a:cs typeface="Times New Roman" panose="02020603050405020304" pitchFamily="18" charset="0"/>
              </a:rPr>
            </a:br>
            <a:r>
              <a:rPr lang="es-MX" sz="3200" b="1" dirty="0">
                <a:solidFill>
                  <a:srgbClr val="FF0000"/>
                </a:solidFill>
                <a:latin typeface="Times New Roman" panose="02020603050405020304" pitchFamily="18" charset="0"/>
                <a:cs typeface="Times New Roman" panose="02020603050405020304" pitchFamily="18" charset="0"/>
              </a:rPr>
              <a:t/>
            </a:r>
            <a:br>
              <a:rPr lang="es-MX" sz="3200" b="1" dirty="0">
                <a:solidFill>
                  <a:srgbClr val="FF0000"/>
                </a:solidFill>
                <a:latin typeface="Times New Roman" panose="02020603050405020304" pitchFamily="18" charset="0"/>
                <a:cs typeface="Times New Roman" panose="02020603050405020304" pitchFamily="18" charset="0"/>
              </a:rPr>
            </a:br>
            <a:r>
              <a:rPr lang="es-MX" sz="3200" b="1" dirty="0" smtClean="0">
                <a:solidFill>
                  <a:schemeClr val="tx1"/>
                </a:solidFill>
                <a:latin typeface="Times New Roman" panose="02020603050405020304" pitchFamily="18" charset="0"/>
                <a:cs typeface="Times New Roman" panose="02020603050405020304" pitchFamily="18" charset="0"/>
              </a:rPr>
              <a:t>Ubicación  </a:t>
            </a:r>
            <a:r>
              <a:rPr lang="es-MX" sz="3200" b="1" dirty="0">
                <a:solidFill>
                  <a:schemeClr val="tx1"/>
                </a:solidFill>
                <a:latin typeface="Times New Roman" panose="02020603050405020304" pitchFamily="18" charset="0"/>
                <a:cs typeface="Times New Roman" panose="02020603050405020304" pitchFamily="18" charset="0"/>
              </a:rPr>
              <a:t>Geográfica</a:t>
            </a:r>
            <a:r>
              <a:rPr lang="es-MX" sz="2000" b="1" dirty="0">
                <a:solidFill>
                  <a:schemeClr val="tx1"/>
                </a:solidFill>
                <a:latin typeface="Times New Roman" panose="02020603050405020304" pitchFamily="18" charset="0"/>
                <a:cs typeface="Times New Roman" panose="02020603050405020304" pitchFamily="18" charset="0"/>
              </a:rPr>
              <a:t/>
            </a:r>
            <a:br>
              <a:rPr lang="es-MX" sz="2000" b="1" dirty="0">
                <a:solidFill>
                  <a:schemeClr val="tx1"/>
                </a:solidFill>
                <a:latin typeface="Times New Roman" panose="02020603050405020304" pitchFamily="18" charset="0"/>
                <a:cs typeface="Times New Roman" panose="02020603050405020304" pitchFamily="18" charset="0"/>
              </a:rPr>
            </a:br>
            <a:endParaRPr lang="es-MX" sz="3200" b="1" dirty="0">
              <a:solidFill>
                <a:srgbClr val="FF0000"/>
              </a:solidFill>
              <a:latin typeface="Times New Roman" panose="02020603050405020304" pitchFamily="18" charset="0"/>
              <a:cs typeface="Times New Roman" panose="02020603050405020304" pitchFamily="18" charset="0"/>
            </a:endParaRPr>
          </a:p>
        </p:txBody>
      </p:sp>
      <p:pic>
        <p:nvPicPr>
          <p:cNvPr id="6" name="5 Imagen" descr="C:\Users\Usuario\AppData\Local\Temp\Rar$DRa0.296\UBICACION_elvi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910" y="1707680"/>
            <a:ext cx="7504090" cy="5150320"/>
          </a:xfrm>
          <a:prstGeom prst="rect">
            <a:avLst/>
          </a:prstGeom>
          <a:noFill/>
          <a:ln>
            <a:noFill/>
          </a:ln>
        </p:spPr>
      </p:pic>
    </p:spTree>
    <p:extLst>
      <p:ext uri="{BB962C8B-B14F-4D97-AF65-F5344CB8AC3E}">
        <p14:creationId xmlns:p14="http://schemas.microsoft.com/office/powerpoint/2010/main" val="107304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41588257"/>
              </p:ext>
            </p:extLst>
          </p:nvPr>
        </p:nvGraphicFramePr>
        <p:xfrm>
          <a:off x="0" y="798490"/>
          <a:ext cx="12080383" cy="6207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698344" y="1242604"/>
            <a:ext cx="1556836" cy="369332"/>
          </a:xfrm>
          <a:prstGeom prst="rect">
            <a:avLst/>
          </a:prstGeom>
        </p:spPr>
        <p:txBody>
          <a:bodyPr wrap="none">
            <a:spAutoFit/>
          </a:bodyPr>
          <a:lstStyle/>
          <a:p>
            <a:pPr lvl="0"/>
            <a:r>
              <a:rPr lang="es-MX" b="1" dirty="0">
                <a:latin typeface="Times New Roman" panose="02020603050405020304" pitchFamily="18" charset="0"/>
                <a:cs typeface="Times New Roman" panose="02020603050405020304" pitchFamily="18" charset="0"/>
              </a:rPr>
              <a:t>Herramientas</a:t>
            </a:r>
          </a:p>
        </p:txBody>
      </p:sp>
      <p:sp>
        <p:nvSpPr>
          <p:cNvPr id="6" name="Rectángulo 5"/>
          <p:cNvSpPr/>
          <p:nvPr/>
        </p:nvSpPr>
        <p:spPr>
          <a:xfrm>
            <a:off x="6265009" y="1242604"/>
            <a:ext cx="1018227" cy="369332"/>
          </a:xfrm>
          <a:prstGeom prst="rect">
            <a:avLst/>
          </a:prstGeom>
        </p:spPr>
        <p:txBody>
          <a:bodyPr wrap="none">
            <a:spAutoFit/>
          </a:bodyPr>
          <a:lstStyle/>
          <a:p>
            <a:pPr lvl="0"/>
            <a:r>
              <a:rPr lang="es-MX" b="1" dirty="0" smtClean="0">
                <a:latin typeface="Times New Roman" panose="02020603050405020304" pitchFamily="18" charset="0"/>
                <a:cs typeface="Times New Roman" panose="02020603050405020304" pitchFamily="18" charset="0"/>
              </a:rPr>
              <a:t>Insumos</a:t>
            </a:r>
            <a:endParaRPr lang="es-MX" b="1" dirty="0">
              <a:latin typeface="Times New Roman" panose="02020603050405020304" pitchFamily="18" charset="0"/>
              <a:cs typeface="Times New Roman" panose="02020603050405020304" pitchFamily="18" charset="0"/>
            </a:endParaRPr>
          </a:p>
        </p:txBody>
      </p:sp>
      <p:sp>
        <p:nvSpPr>
          <p:cNvPr id="7" name="Rectángulo 6"/>
          <p:cNvSpPr/>
          <p:nvPr/>
        </p:nvSpPr>
        <p:spPr>
          <a:xfrm>
            <a:off x="9164169" y="1242604"/>
            <a:ext cx="2448106" cy="369332"/>
          </a:xfrm>
          <a:prstGeom prst="rect">
            <a:avLst/>
          </a:prstGeom>
        </p:spPr>
        <p:txBody>
          <a:bodyPr wrap="none">
            <a:spAutoFit/>
          </a:bodyPr>
          <a:lstStyle/>
          <a:p>
            <a:pPr lvl="0"/>
            <a:r>
              <a:rPr lang="es-MX" b="1" dirty="0" smtClean="0">
                <a:latin typeface="Times New Roman" panose="02020603050405020304" pitchFamily="18" charset="0"/>
                <a:cs typeface="Times New Roman" panose="02020603050405020304" pitchFamily="18" charset="0"/>
              </a:rPr>
              <a:t>Material Experimental</a:t>
            </a:r>
            <a:endParaRPr lang="es-MX" b="1" dirty="0">
              <a:latin typeface="Times New Roman" panose="02020603050405020304" pitchFamily="18" charset="0"/>
              <a:cs typeface="Times New Roman" panose="02020603050405020304" pitchFamily="18" charset="0"/>
            </a:endParaRPr>
          </a:p>
        </p:txBody>
      </p:sp>
      <p:sp>
        <p:nvSpPr>
          <p:cNvPr id="8" name="Rectángulo 7"/>
          <p:cNvSpPr/>
          <p:nvPr/>
        </p:nvSpPr>
        <p:spPr>
          <a:xfrm>
            <a:off x="4726543" y="185727"/>
            <a:ext cx="2756079" cy="646331"/>
          </a:xfrm>
          <a:prstGeom prst="rect">
            <a:avLst/>
          </a:prstGeom>
        </p:spPr>
        <p:txBody>
          <a:bodyPr wrap="square">
            <a:spAutoFit/>
          </a:bodyPr>
          <a:lstStyle/>
          <a:p>
            <a:pPr lvl="0"/>
            <a:r>
              <a:rPr lang="es-MX" sz="3600" b="1" dirty="0" smtClean="0">
                <a:latin typeface="Times New Roman" panose="02020603050405020304" pitchFamily="18" charset="0"/>
                <a:cs typeface="Times New Roman" panose="02020603050405020304" pitchFamily="18" charset="0"/>
              </a:rPr>
              <a:t>Materiales</a:t>
            </a:r>
            <a:endParaRPr lang="es-MX"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610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1249" y="37809"/>
            <a:ext cx="9953827" cy="974501"/>
          </a:xfrm>
        </p:spPr>
        <p:txBody>
          <a:bodyPr/>
          <a:lstStyle/>
          <a:p>
            <a:pPr marL="0" indent="0" algn="ctr">
              <a:buNone/>
            </a:pPr>
            <a:r>
              <a:rPr lang="es-MX" dirty="0" smtClean="0">
                <a:solidFill>
                  <a:schemeClr val="tx1"/>
                </a:solidFill>
                <a:latin typeface="Times New Roman" panose="02020603050405020304" pitchFamily="18" charset="0"/>
                <a:cs typeface="Times New Roman" panose="02020603050405020304" pitchFamily="18" charset="0"/>
              </a:rPr>
              <a:t>Urea Verde o de liberación controlada </a:t>
            </a:r>
            <a:endParaRPr lang="es-MX" dirty="0">
              <a:solidFill>
                <a:schemeClr val="tx1"/>
              </a:solidFill>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433964" y="1699576"/>
            <a:ext cx="3902299" cy="19442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rPr>
              <a:t>Asan (2012</a:t>
            </a:r>
            <a:r>
              <a:rPr lang="es-EC" dirty="0" smtClean="0">
                <a:solidFill>
                  <a:schemeClr val="tx1"/>
                </a:solidFill>
                <a:latin typeface="Times New Roman" panose="02020603050405020304" pitchFamily="18" charset="0"/>
                <a:cs typeface="Times New Roman" panose="02020603050405020304" pitchFamily="18" charset="0"/>
              </a:rPr>
              <a:t>),</a:t>
            </a:r>
            <a:r>
              <a:rPr lang="es-ES" dirty="0">
                <a:solidFill>
                  <a:schemeClr val="tx1"/>
                </a:solidFill>
                <a:latin typeface="Times New Roman" panose="02020603050405020304" pitchFamily="18" charset="0"/>
                <a:cs typeface="Times New Roman" panose="02020603050405020304" pitchFamily="18" charset="0"/>
              </a:rPr>
              <a:t> </a:t>
            </a:r>
            <a:r>
              <a:rPr lang="es-ES" dirty="0" smtClean="0">
                <a:solidFill>
                  <a:schemeClr val="tx1"/>
                </a:solidFill>
                <a:latin typeface="Times New Roman" panose="02020603050405020304" pitchFamily="18" charset="0"/>
                <a:cs typeface="Times New Roman" panose="02020603050405020304" pitchFamily="18" charset="0"/>
              </a:rPr>
              <a:t>el </a:t>
            </a:r>
            <a:r>
              <a:rPr lang="pt-BR" dirty="0" smtClean="0">
                <a:solidFill>
                  <a:schemeClr val="tx1"/>
                </a:solidFill>
                <a:latin typeface="Times New Roman" panose="02020603050405020304" pitchFamily="18" charset="0"/>
                <a:cs typeface="Times New Roman" panose="02020603050405020304" pitchFamily="18" charset="0"/>
              </a:rPr>
              <a:t>N-</a:t>
            </a:r>
            <a:r>
              <a:rPr lang="pt-BR" dirty="0">
                <a:solidFill>
                  <a:schemeClr val="tx1"/>
                </a:solidFill>
                <a:latin typeface="Times New Roman" panose="02020603050405020304" pitchFamily="18" charset="0"/>
                <a:cs typeface="Times New Roman" panose="02020603050405020304" pitchFamily="18" charset="0"/>
              </a:rPr>
              <a:t>(n-</a:t>
            </a:r>
            <a:r>
              <a:rPr lang="pt-BR" dirty="0" err="1">
                <a:solidFill>
                  <a:schemeClr val="tx1"/>
                </a:solidFill>
                <a:latin typeface="Times New Roman" panose="02020603050405020304" pitchFamily="18" charset="0"/>
                <a:cs typeface="Times New Roman" panose="02020603050405020304" pitchFamily="18" charset="0"/>
              </a:rPr>
              <a:t>butil</a:t>
            </a:r>
            <a:r>
              <a:rPr lang="pt-BR" dirty="0">
                <a:solidFill>
                  <a:schemeClr val="tx1"/>
                </a:solidFill>
                <a:latin typeface="Times New Roman" panose="02020603050405020304" pitchFamily="18" charset="0"/>
                <a:cs typeface="Times New Roman" panose="02020603050405020304" pitchFamily="18" charset="0"/>
              </a:rPr>
              <a:t>) </a:t>
            </a:r>
            <a:r>
              <a:rPr lang="pt-BR" dirty="0" err="1">
                <a:solidFill>
                  <a:schemeClr val="tx1"/>
                </a:solidFill>
                <a:latin typeface="Times New Roman" panose="02020603050405020304" pitchFamily="18" charset="0"/>
                <a:cs typeface="Times New Roman" panose="02020603050405020304" pitchFamily="18" charset="0"/>
              </a:rPr>
              <a:t>triamida</a:t>
            </a:r>
            <a:r>
              <a:rPr lang="pt-BR" dirty="0">
                <a:solidFill>
                  <a:schemeClr val="tx1"/>
                </a:solidFill>
                <a:latin typeface="Times New Roman" panose="02020603050405020304" pitchFamily="18" charset="0"/>
                <a:cs typeface="Times New Roman" panose="02020603050405020304" pitchFamily="18" charset="0"/>
              </a:rPr>
              <a:t> </a:t>
            </a:r>
            <a:r>
              <a:rPr lang="pt-BR" dirty="0" err="1">
                <a:solidFill>
                  <a:schemeClr val="tx1"/>
                </a:solidFill>
                <a:latin typeface="Times New Roman" panose="02020603050405020304" pitchFamily="18" charset="0"/>
                <a:cs typeface="Times New Roman" panose="02020603050405020304" pitchFamily="18" charset="0"/>
              </a:rPr>
              <a:t>tiofosfórico</a:t>
            </a:r>
            <a:r>
              <a:rPr lang="pt-BR" dirty="0">
                <a:solidFill>
                  <a:schemeClr val="tx1"/>
                </a:solidFill>
                <a:latin typeface="Times New Roman" panose="02020603050405020304" pitchFamily="18" charset="0"/>
                <a:cs typeface="Times New Roman" panose="02020603050405020304" pitchFamily="18" charset="0"/>
              </a:rPr>
              <a:t> </a:t>
            </a:r>
            <a:r>
              <a:rPr lang="pt-BR" dirty="0" smtClean="0">
                <a:solidFill>
                  <a:schemeClr val="tx1"/>
                </a:solidFill>
                <a:latin typeface="Times New Roman" panose="02020603050405020304" pitchFamily="18" charset="0"/>
                <a:cs typeface="Times New Roman" panose="02020603050405020304" pitchFamily="18" charset="0"/>
              </a:rPr>
              <a:t>es </a:t>
            </a:r>
            <a:r>
              <a:rPr lang="pt-BR" dirty="0" err="1" smtClean="0">
                <a:solidFill>
                  <a:schemeClr val="tx1"/>
                </a:solidFill>
                <a:latin typeface="Times New Roman" panose="02020603050405020304" pitchFamily="18" charset="0"/>
                <a:cs typeface="Times New Roman" panose="02020603050405020304" pitchFamily="18" charset="0"/>
              </a:rPr>
              <a:t>un</a:t>
            </a:r>
            <a:r>
              <a:rPr lang="pt-BR" dirty="0" smtClean="0">
                <a:solidFill>
                  <a:schemeClr val="tx1"/>
                </a:solidFill>
                <a:latin typeface="Times New Roman" panose="02020603050405020304" pitchFamily="18" charset="0"/>
                <a:cs typeface="Times New Roman" panose="02020603050405020304" pitchFamily="18" charset="0"/>
              </a:rPr>
              <a:t> </a:t>
            </a:r>
            <a:r>
              <a:rPr lang="es-ES" dirty="0" smtClean="0">
                <a:solidFill>
                  <a:schemeClr val="tx1"/>
                </a:solidFill>
                <a:latin typeface="Times New Roman" panose="02020603050405020304" pitchFamily="18" charset="0"/>
                <a:cs typeface="Times New Roman" panose="02020603050405020304" pitchFamily="18" charset="0"/>
              </a:rPr>
              <a:t>polímero </a:t>
            </a:r>
            <a:r>
              <a:rPr lang="es-ES" dirty="0">
                <a:solidFill>
                  <a:schemeClr val="tx1"/>
                </a:solidFill>
                <a:latin typeface="Times New Roman" panose="02020603050405020304" pitchFamily="18" charset="0"/>
                <a:cs typeface="Times New Roman" panose="02020603050405020304" pitchFamily="18" charset="0"/>
              </a:rPr>
              <a:t>cuya acción es controlar la solubilidad y liberación moderada de la molécula de </a:t>
            </a:r>
            <a:r>
              <a:rPr lang="es-ES" dirty="0" smtClean="0">
                <a:solidFill>
                  <a:schemeClr val="tx1"/>
                </a:solidFill>
                <a:latin typeface="Times New Roman" panose="02020603050405020304" pitchFamily="18" charset="0"/>
                <a:cs typeface="Times New Roman" panose="02020603050405020304" pitchFamily="18" charset="0"/>
              </a:rPr>
              <a:t>urea.</a:t>
            </a:r>
            <a:endParaRPr lang="es-MX" dirty="0">
              <a:solidFill>
                <a:schemeClr val="tx1"/>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3154671" y="5619314"/>
            <a:ext cx="6706451" cy="369332"/>
          </a:xfrm>
          <a:prstGeom prst="rect">
            <a:avLst/>
          </a:prstGeom>
        </p:spPr>
        <p:txBody>
          <a:bodyPr wrap="none">
            <a:spAutoFit/>
          </a:bodyPr>
          <a:lstStyle/>
          <a:p>
            <a:pPr fontAlgn="base"/>
            <a:r>
              <a:rPr lang="es-MX" dirty="0" smtClean="0">
                <a:latin typeface="Times New Roman" panose="02020603050405020304" pitchFamily="18" charset="0"/>
                <a:cs typeface="Times New Roman" panose="02020603050405020304" pitchFamily="18" charset="0"/>
              </a:rPr>
              <a:t>Estructura química del </a:t>
            </a:r>
            <a:r>
              <a:rPr lang="pt-BR" dirty="0">
                <a:latin typeface="Times New Roman" panose="02020603050405020304" pitchFamily="18" charset="0"/>
                <a:cs typeface="Times New Roman" panose="02020603050405020304" pitchFamily="18" charset="0"/>
              </a:rPr>
              <a:t>N-(n-</a:t>
            </a:r>
            <a:r>
              <a:rPr lang="pt-BR" dirty="0" err="1">
                <a:latin typeface="Times New Roman" panose="02020603050405020304" pitchFamily="18" charset="0"/>
                <a:cs typeface="Times New Roman" panose="02020603050405020304" pitchFamily="18" charset="0"/>
              </a:rPr>
              <a:t>butil</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triamida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tiofosfórico</a:t>
            </a:r>
            <a:r>
              <a:rPr lang="pt-BR" dirty="0">
                <a:latin typeface="Times New Roman" panose="02020603050405020304" pitchFamily="18" charset="0"/>
                <a:cs typeface="Times New Roman" panose="02020603050405020304" pitchFamily="18" charset="0"/>
              </a:rPr>
              <a:t> (AGROTAIN</a:t>
            </a:r>
            <a:r>
              <a:rPr lang="pt-BR" dirty="0" smtClean="0">
                <a:latin typeface="Times New Roman" panose="02020603050405020304" pitchFamily="18" charset="0"/>
                <a:cs typeface="Times New Roman" panose="02020603050405020304" pitchFamily="18" charset="0"/>
              </a:rPr>
              <a:t>)</a:t>
            </a:r>
          </a:p>
        </p:txBody>
      </p:sp>
      <p:pic>
        <p:nvPicPr>
          <p:cNvPr id="20484" name="Picture 4" descr="Resultado de imagen para agro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997" y="1605277"/>
            <a:ext cx="2971800" cy="21328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750" y="4466782"/>
            <a:ext cx="3148294"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7" descr="Resultado de imagen para urea verde en plant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4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1714" y="1428673"/>
            <a:ext cx="3533775" cy="2486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273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7664" y="81901"/>
            <a:ext cx="8596668" cy="730174"/>
          </a:xfrm>
        </p:spPr>
        <p:txBody>
          <a:bodyPr>
            <a:normAutofit/>
          </a:bodyPr>
          <a:lstStyle/>
          <a:p>
            <a:pPr marL="0" indent="0" algn="ctr">
              <a:buNone/>
            </a:pPr>
            <a:r>
              <a:rPr lang="es-MX" sz="4000" b="1" dirty="0" smtClean="0">
                <a:solidFill>
                  <a:srgbClr val="002060"/>
                </a:solidFill>
                <a:latin typeface="Times New Roman" panose="02020603050405020304" pitchFamily="18" charset="0"/>
                <a:cs typeface="Times New Roman" panose="02020603050405020304" pitchFamily="18" charset="0"/>
              </a:rPr>
              <a:t>Métodos</a:t>
            </a:r>
            <a:endParaRPr lang="es-MX" sz="4000" b="1" dirty="0">
              <a:solidFill>
                <a:srgbClr val="002060"/>
              </a:solidFill>
              <a:latin typeface="Times New Roman" panose="02020603050405020304" pitchFamily="18" charset="0"/>
              <a:cs typeface="Times New Roman" panose="02020603050405020304" pitchFamily="18" charset="0"/>
            </a:endParaRPr>
          </a:p>
        </p:txBody>
      </p:sp>
      <p:grpSp>
        <p:nvGrpSpPr>
          <p:cNvPr id="8" name="Grupo 7"/>
          <p:cNvGrpSpPr/>
          <p:nvPr/>
        </p:nvGrpSpPr>
        <p:grpSpPr>
          <a:xfrm>
            <a:off x="1437445" y="1805962"/>
            <a:ext cx="9317105" cy="815019"/>
            <a:chOff x="-54869" y="180353"/>
            <a:chExt cx="7205835" cy="1184074"/>
          </a:xfrm>
        </p:grpSpPr>
        <p:sp>
          <p:nvSpPr>
            <p:cNvPr id="9" name="Rectángulo redondeado 8"/>
            <p:cNvSpPr/>
            <p:nvPr/>
          </p:nvSpPr>
          <p:spPr>
            <a:xfrm>
              <a:off x="1186844" y="250720"/>
              <a:ext cx="4389119" cy="111370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redondeado 9"/>
            <p:cNvSpPr/>
            <p:nvPr/>
          </p:nvSpPr>
          <p:spPr>
            <a:xfrm>
              <a:off x="-54869" y="180353"/>
              <a:ext cx="7205835" cy="1169971"/>
            </a:xfrm>
            <a:prstGeom prst="roundRect">
              <a:avLst/>
            </a:prstGeom>
            <a:solidFill>
              <a:schemeClr val="tx2">
                <a:lumMod val="20000"/>
                <a:lumOff val="8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000" kern="1200" dirty="0" smtClean="0">
                  <a:solidFill>
                    <a:schemeClr val="tx1"/>
                  </a:solidFill>
                  <a:latin typeface="Times New Roman" panose="02020603050405020304" pitchFamily="18" charset="0"/>
                  <a:cs typeface="Times New Roman" panose="02020603050405020304" pitchFamily="18" charset="0"/>
                </a:rPr>
                <a:t>Investigación Experimental </a:t>
              </a:r>
              <a:r>
                <a:rPr lang="es-MX" sz="2000" dirty="0" smtClean="0">
                  <a:solidFill>
                    <a:schemeClr val="tx1"/>
                  </a:solidFill>
                  <a:latin typeface="Times New Roman" panose="02020603050405020304" pitchFamily="18" charset="0"/>
                  <a:cs typeface="Times New Roman" panose="02020603050405020304" pitchFamily="18" charset="0"/>
                </a:rPr>
                <a:t>aplicada de </a:t>
              </a:r>
              <a:r>
                <a:rPr lang="es-MX" sz="2000" kern="1200" dirty="0" smtClean="0">
                  <a:solidFill>
                    <a:schemeClr val="tx1"/>
                  </a:solidFill>
                  <a:latin typeface="Times New Roman" panose="02020603050405020304" pitchFamily="18" charset="0"/>
                  <a:cs typeface="Times New Roman" panose="02020603050405020304" pitchFamily="18" charset="0"/>
                </a:rPr>
                <a:t>campo </a:t>
              </a:r>
              <a:endParaRPr lang="es-MX" sz="2000" kern="1200" dirty="0">
                <a:solidFill>
                  <a:schemeClr val="tx1"/>
                </a:solidFill>
                <a:latin typeface="Times New Roman" panose="02020603050405020304" pitchFamily="18" charset="0"/>
                <a:cs typeface="Times New Roman" panose="02020603050405020304" pitchFamily="18" charset="0"/>
              </a:endParaRPr>
            </a:p>
          </p:txBody>
        </p:sp>
      </p:grpSp>
      <p:sp>
        <p:nvSpPr>
          <p:cNvPr id="14" name="Rectángulo redondeado 13"/>
          <p:cNvSpPr/>
          <p:nvPr/>
        </p:nvSpPr>
        <p:spPr>
          <a:xfrm>
            <a:off x="267499" y="4282184"/>
            <a:ext cx="3034776" cy="861015"/>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MX" sz="2000" dirty="0" smtClean="0">
                <a:solidFill>
                  <a:schemeClr val="tx1"/>
                </a:solidFill>
                <a:latin typeface="Times New Roman" panose="02020603050405020304" pitchFamily="18" charset="0"/>
                <a:cs typeface="Times New Roman" panose="02020603050405020304" pitchFamily="18" charset="0"/>
              </a:rPr>
              <a:t>Arreglo Factorial </a:t>
            </a:r>
          </a:p>
          <a:p>
            <a:pPr lvl="0" algn="ctr"/>
            <a:r>
              <a:rPr lang="es-MX" sz="2000" dirty="0">
                <a:solidFill>
                  <a:schemeClr val="tx1"/>
                </a:solidFill>
                <a:latin typeface="Times New Roman" panose="02020603050405020304" pitchFamily="18" charset="0"/>
                <a:cs typeface="Times New Roman" panose="02020603050405020304" pitchFamily="18" charset="0"/>
              </a:rPr>
              <a:t>(</a:t>
            </a:r>
            <a:r>
              <a:rPr lang="es-MX" sz="2000" dirty="0" smtClean="0">
                <a:solidFill>
                  <a:schemeClr val="tx1"/>
                </a:solidFill>
                <a:latin typeface="Times New Roman" panose="02020603050405020304" pitchFamily="18" charset="0"/>
                <a:cs typeface="Times New Roman" panose="02020603050405020304" pitchFamily="18" charset="0"/>
              </a:rPr>
              <a:t>A x B x C).</a:t>
            </a:r>
            <a:endParaRPr lang="es-MX" sz="2000" dirty="0">
              <a:solidFill>
                <a:schemeClr val="tx1"/>
              </a:solidFill>
              <a:latin typeface="Times New Roman" panose="02020603050405020304" pitchFamily="18" charset="0"/>
              <a:cs typeface="Times New Roman" panose="02020603050405020304" pitchFamily="18" charset="0"/>
            </a:endParaRPr>
          </a:p>
          <a:p>
            <a:pPr algn="ctr"/>
            <a:r>
              <a:rPr lang="es-MX" sz="2000" dirty="0" smtClean="0">
                <a:latin typeface="Times New Roman" panose="02020603050405020304" pitchFamily="18" charset="0"/>
                <a:cs typeface="Times New Roman" panose="02020603050405020304" pitchFamily="18" charset="0"/>
              </a:rPr>
              <a:t> </a:t>
            </a:r>
            <a:endParaRPr lang="es-MX" sz="2000" dirty="0">
              <a:latin typeface="Times New Roman" panose="02020603050405020304" pitchFamily="18" charset="0"/>
              <a:cs typeface="Times New Roman" panose="02020603050405020304" pitchFamily="18" charset="0"/>
            </a:endParaRPr>
          </a:p>
        </p:txBody>
      </p:sp>
      <p:sp>
        <p:nvSpPr>
          <p:cNvPr id="17" name="Rectángulo redondeado 16"/>
          <p:cNvSpPr/>
          <p:nvPr/>
        </p:nvSpPr>
        <p:spPr>
          <a:xfrm>
            <a:off x="4949778" y="982787"/>
            <a:ext cx="2292440"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a:latin typeface="Times New Roman" panose="02020603050405020304" pitchFamily="18" charset="0"/>
                <a:cs typeface="Times New Roman" panose="02020603050405020304" pitchFamily="18" charset="0"/>
              </a:rPr>
              <a:t>Tipo de estudio</a:t>
            </a:r>
            <a:r>
              <a:rPr lang="es-MX" sz="2400" dirty="0">
                <a:latin typeface="Times New Roman" panose="02020603050405020304" pitchFamily="18" charset="0"/>
                <a:cs typeface="Times New Roman" panose="02020603050405020304" pitchFamily="18" charset="0"/>
              </a:rPr>
              <a:t> </a:t>
            </a:r>
            <a:endParaRPr lang="es-MX" sz="2400" dirty="0"/>
          </a:p>
        </p:txBody>
      </p:sp>
      <p:sp>
        <p:nvSpPr>
          <p:cNvPr id="18" name="Rectángulo redondeado 17"/>
          <p:cNvSpPr/>
          <p:nvPr/>
        </p:nvSpPr>
        <p:spPr>
          <a:xfrm>
            <a:off x="267499" y="3021744"/>
            <a:ext cx="3025917"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smtClean="0">
                <a:latin typeface="Times New Roman" panose="02020603050405020304" pitchFamily="18" charset="0"/>
                <a:cs typeface="Times New Roman" panose="02020603050405020304" pitchFamily="18" charset="0"/>
              </a:rPr>
              <a:t>Diseño Experimental</a:t>
            </a:r>
            <a:r>
              <a:rPr lang="es-MX" sz="2400" dirty="0" smtClean="0">
                <a:latin typeface="Times New Roman" panose="02020603050405020304" pitchFamily="18" charset="0"/>
                <a:cs typeface="Times New Roman" panose="02020603050405020304" pitchFamily="18" charset="0"/>
              </a:rPr>
              <a:t> </a:t>
            </a:r>
            <a:endParaRPr lang="es-MX" sz="2400" dirty="0"/>
          </a:p>
        </p:txBody>
      </p:sp>
      <p:sp>
        <p:nvSpPr>
          <p:cNvPr id="19" name="Rectángulo redondeado 18"/>
          <p:cNvSpPr/>
          <p:nvPr/>
        </p:nvSpPr>
        <p:spPr>
          <a:xfrm>
            <a:off x="3552421" y="4457303"/>
            <a:ext cx="2794715"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smtClean="0">
                <a:latin typeface="Times New Roman" panose="02020603050405020304" pitchFamily="18" charset="0"/>
                <a:cs typeface="Times New Roman" panose="02020603050405020304" pitchFamily="18" charset="0"/>
              </a:rPr>
              <a:t>Factores en estudio</a:t>
            </a:r>
            <a:r>
              <a:rPr lang="es-MX" sz="2400" dirty="0" smtClean="0">
                <a:latin typeface="Times New Roman" panose="02020603050405020304" pitchFamily="18" charset="0"/>
                <a:cs typeface="Times New Roman" panose="02020603050405020304" pitchFamily="18" charset="0"/>
              </a:rPr>
              <a:t> </a:t>
            </a:r>
            <a:endParaRPr lang="es-MX" sz="2400" dirty="0"/>
          </a:p>
        </p:txBody>
      </p:sp>
      <p:sp>
        <p:nvSpPr>
          <p:cNvPr id="21" name="Rectángulo redondeado 20"/>
          <p:cNvSpPr/>
          <p:nvPr/>
        </p:nvSpPr>
        <p:spPr>
          <a:xfrm>
            <a:off x="6545747" y="5798341"/>
            <a:ext cx="1725769" cy="510778"/>
          </a:xfrm>
          <a:prstGeom prst="roundRect">
            <a:avLst/>
          </a:prstGeom>
          <a:solidFill>
            <a:schemeClr val="accent2">
              <a:lumMod val="60000"/>
              <a:lumOff val="40000"/>
            </a:schemeClr>
          </a:solidFill>
          <a:ln>
            <a:solidFill>
              <a:srgbClr val="0070C0"/>
            </a:solidFill>
          </a:ln>
        </p:spPr>
        <p:txBody>
          <a:bodyPr wrap="square">
            <a:spAutoFit/>
          </a:bodyPr>
          <a:lstStyle/>
          <a:p>
            <a:pPr lvl="0"/>
            <a:r>
              <a:rPr lang="es-MX" sz="2400" b="1" dirty="0" smtClean="0">
                <a:latin typeface="Times New Roman" panose="02020603050405020304" pitchFamily="18" charset="0"/>
                <a:cs typeface="Times New Roman" panose="02020603050405020304" pitchFamily="18" charset="0"/>
              </a:rPr>
              <a:t>Factor C</a:t>
            </a:r>
            <a:endParaRPr lang="es-MX" sz="2400" dirty="0"/>
          </a:p>
        </p:txBody>
      </p:sp>
      <p:sp>
        <p:nvSpPr>
          <p:cNvPr id="22" name="Rectángulo redondeado 21"/>
          <p:cNvSpPr/>
          <p:nvPr/>
        </p:nvSpPr>
        <p:spPr>
          <a:xfrm>
            <a:off x="6545750" y="3161431"/>
            <a:ext cx="1725769"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smtClean="0">
                <a:latin typeface="Times New Roman" panose="02020603050405020304" pitchFamily="18" charset="0"/>
                <a:cs typeface="Times New Roman" panose="02020603050405020304" pitchFamily="18" charset="0"/>
              </a:rPr>
              <a:t>Factor A</a:t>
            </a:r>
            <a:r>
              <a:rPr lang="es-MX" sz="2400" dirty="0" smtClean="0">
                <a:latin typeface="Times New Roman" panose="02020603050405020304" pitchFamily="18" charset="0"/>
                <a:cs typeface="Times New Roman" panose="02020603050405020304" pitchFamily="18" charset="0"/>
              </a:rPr>
              <a:t> </a:t>
            </a:r>
            <a:endParaRPr lang="es-MX" sz="2400" dirty="0"/>
          </a:p>
        </p:txBody>
      </p:sp>
      <p:sp>
        <p:nvSpPr>
          <p:cNvPr id="23" name="Rectángulo redondeado 22"/>
          <p:cNvSpPr/>
          <p:nvPr/>
        </p:nvSpPr>
        <p:spPr>
          <a:xfrm>
            <a:off x="8594341" y="2828428"/>
            <a:ext cx="3460284" cy="1133174"/>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MX" sz="2000" b="1" dirty="0" smtClean="0">
                <a:solidFill>
                  <a:schemeClr val="tx1"/>
                </a:solidFill>
                <a:latin typeface="Times New Roman" panose="02020603050405020304" pitchFamily="18" charset="0"/>
                <a:cs typeface="Times New Roman" panose="02020603050405020304" pitchFamily="18" charset="0"/>
              </a:rPr>
              <a:t>Tipo de Urea </a:t>
            </a:r>
          </a:p>
          <a:p>
            <a:pPr marL="28575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Común o convencional</a:t>
            </a:r>
          </a:p>
          <a:p>
            <a:pPr marL="28575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Liberación controlada</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24" name="Rectángulo redondeado 23"/>
          <p:cNvSpPr/>
          <p:nvPr/>
        </p:nvSpPr>
        <p:spPr>
          <a:xfrm>
            <a:off x="8594341" y="5349620"/>
            <a:ext cx="3460284" cy="1408220"/>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MX" sz="2000" b="1" dirty="0" smtClean="0">
                <a:solidFill>
                  <a:schemeClr val="tx1"/>
                </a:solidFill>
                <a:latin typeface="Times New Roman" panose="02020603050405020304" pitchFamily="18" charset="0"/>
                <a:cs typeface="Times New Roman" panose="02020603050405020304" pitchFamily="18" charset="0"/>
              </a:rPr>
              <a:t>Fraccionamientos </a:t>
            </a:r>
            <a:endParaRPr lang="es-MX" sz="2000" b="1" dirty="0">
              <a:solidFill>
                <a:schemeClr val="tx1"/>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Siembra (Z00)</a:t>
            </a:r>
          </a:p>
          <a:p>
            <a:pPr marL="285750" lvl="0" indent="-285750">
              <a:buFont typeface="Arial" panose="020B0604020202020204" pitchFamily="34" charset="0"/>
              <a:buChar char="•"/>
            </a:pPr>
            <a:r>
              <a:rPr lang="es-MX" sz="2000" dirty="0" err="1" smtClean="0">
                <a:solidFill>
                  <a:schemeClr val="tx1"/>
                </a:solidFill>
                <a:latin typeface="Times New Roman" panose="02020603050405020304" pitchFamily="18" charset="0"/>
                <a:cs typeface="Times New Roman" panose="02020603050405020304" pitchFamily="18" charset="0"/>
              </a:rPr>
              <a:t>Macollamiento</a:t>
            </a:r>
            <a:r>
              <a:rPr lang="es-MX" sz="2000" dirty="0" smtClean="0">
                <a:solidFill>
                  <a:schemeClr val="tx1"/>
                </a:solidFill>
                <a:latin typeface="Times New Roman" panose="02020603050405020304" pitchFamily="18" charset="0"/>
                <a:cs typeface="Times New Roman" panose="02020603050405020304" pitchFamily="18" charset="0"/>
              </a:rPr>
              <a:t> (Z22)</a:t>
            </a:r>
          </a:p>
          <a:p>
            <a:pPr marL="285750" lvl="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Elongación de tallo (Z30)</a:t>
            </a:r>
            <a:endParaRPr lang="es-MX" sz="2000" dirty="0">
              <a:latin typeface="Times New Roman" panose="02020603050405020304" pitchFamily="18" charset="0"/>
              <a:cs typeface="Times New Roman" panose="02020603050405020304" pitchFamily="18" charset="0"/>
            </a:endParaRPr>
          </a:p>
        </p:txBody>
      </p:sp>
      <p:cxnSp>
        <p:nvCxnSpPr>
          <p:cNvPr id="27" name="Conector recto 26"/>
          <p:cNvCxnSpPr>
            <a:stCxn id="17" idx="2"/>
            <a:endCxn id="10" idx="0"/>
          </p:cNvCxnSpPr>
          <p:nvPr/>
        </p:nvCxnSpPr>
        <p:spPr>
          <a:xfrm>
            <a:off x="6095998" y="1493565"/>
            <a:ext cx="0" cy="3123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a:endCxn id="18" idx="0"/>
          </p:cNvCxnSpPr>
          <p:nvPr/>
        </p:nvCxnSpPr>
        <p:spPr>
          <a:xfrm>
            <a:off x="1776028" y="2635112"/>
            <a:ext cx="4430" cy="386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a:stCxn id="18" idx="2"/>
            <a:endCxn id="14" idx="0"/>
          </p:cNvCxnSpPr>
          <p:nvPr/>
        </p:nvCxnSpPr>
        <p:spPr>
          <a:xfrm>
            <a:off x="1780458" y="3532522"/>
            <a:ext cx="4429" cy="749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ector recto 85"/>
          <p:cNvCxnSpPr>
            <a:stCxn id="22" idx="1"/>
            <a:endCxn id="19" idx="0"/>
          </p:cNvCxnSpPr>
          <p:nvPr/>
        </p:nvCxnSpPr>
        <p:spPr>
          <a:xfrm flipH="1">
            <a:off x="4949779" y="3416820"/>
            <a:ext cx="1595971" cy="10404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ector recto 86"/>
          <p:cNvCxnSpPr>
            <a:stCxn id="19" idx="2"/>
            <a:endCxn id="21" idx="1"/>
          </p:cNvCxnSpPr>
          <p:nvPr/>
        </p:nvCxnSpPr>
        <p:spPr>
          <a:xfrm>
            <a:off x="4949779" y="4968081"/>
            <a:ext cx="1595968" cy="1085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ector recto 87"/>
          <p:cNvCxnSpPr>
            <a:stCxn id="19" idx="1"/>
            <a:endCxn id="14" idx="3"/>
          </p:cNvCxnSpPr>
          <p:nvPr/>
        </p:nvCxnSpPr>
        <p:spPr>
          <a:xfrm flipH="1">
            <a:off x="3302275" y="4712692"/>
            <a:ext cx="2501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ector recto 85"/>
          <p:cNvCxnSpPr>
            <a:stCxn id="34" idx="1"/>
          </p:cNvCxnSpPr>
          <p:nvPr/>
        </p:nvCxnSpPr>
        <p:spPr>
          <a:xfrm flipH="1" flipV="1">
            <a:off x="6347136" y="4709428"/>
            <a:ext cx="198612" cy="32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ectángulo redondeado 22"/>
          <p:cNvSpPr/>
          <p:nvPr/>
        </p:nvSpPr>
        <p:spPr>
          <a:xfrm>
            <a:off x="8594341" y="4104023"/>
            <a:ext cx="3460284" cy="1133174"/>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MX" sz="2000" b="1" dirty="0" smtClean="0">
                <a:solidFill>
                  <a:schemeClr val="tx1"/>
                </a:solidFill>
                <a:latin typeface="Times New Roman" panose="02020603050405020304" pitchFamily="18" charset="0"/>
                <a:cs typeface="Times New Roman" panose="02020603050405020304" pitchFamily="18" charset="0"/>
              </a:rPr>
              <a:t>Dosificación </a:t>
            </a:r>
          </a:p>
          <a:p>
            <a:pPr marL="28575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100 %</a:t>
            </a:r>
          </a:p>
          <a:p>
            <a:pPr marL="285750" indent="-28575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80 %</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34" name="Rectángulo redondeado 20"/>
          <p:cNvSpPr/>
          <p:nvPr/>
        </p:nvSpPr>
        <p:spPr>
          <a:xfrm>
            <a:off x="6545748" y="4457303"/>
            <a:ext cx="1725769" cy="510778"/>
          </a:xfrm>
          <a:prstGeom prst="roundRect">
            <a:avLst/>
          </a:prstGeom>
          <a:solidFill>
            <a:schemeClr val="accent2">
              <a:lumMod val="60000"/>
              <a:lumOff val="40000"/>
            </a:schemeClr>
          </a:solidFill>
          <a:ln>
            <a:solidFill>
              <a:srgbClr val="0070C0"/>
            </a:solidFill>
          </a:ln>
        </p:spPr>
        <p:txBody>
          <a:bodyPr wrap="square">
            <a:spAutoFit/>
          </a:bodyPr>
          <a:lstStyle/>
          <a:p>
            <a:pPr lvl="0"/>
            <a:r>
              <a:rPr lang="es-MX" sz="2400" b="1" dirty="0" smtClean="0">
                <a:latin typeface="Times New Roman" panose="02020603050405020304" pitchFamily="18" charset="0"/>
                <a:cs typeface="Times New Roman" panose="02020603050405020304" pitchFamily="18" charset="0"/>
              </a:rPr>
              <a:t>Factor B</a:t>
            </a:r>
            <a:endParaRPr lang="es-MX" sz="2400" dirty="0"/>
          </a:p>
        </p:txBody>
      </p:sp>
    </p:spTree>
    <p:extLst>
      <p:ext uri="{BB962C8B-B14F-4D97-AF65-F5344CB8AC3E}">
        <p14:creationId xmlns:p14="http://schemas.microsoft.com/office/powerpoint/2010/main" val="1491693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8841</TotalTime>
  <Words>3649</Words>
  <Application>Microsoft Office PowerPoint</Application>
  <PresentationFormat>Personalizado</PresentationFormat>
  <Paragraphs>1470</Paragraphs>
  <Slides>44</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46" baseType="lpstr">
      <vt:lpstr>Forma de onda</vt:lpstr>
      <vt:lpstr>Documento</vt:lpstr>
      <vt:lpstr>Presentación de PowerPoint</vt:lpstr>
      <vt:lpstr>PROBLEMA </vt:lpstr>
      <vt:lpstr>JUSTIFICACIÓN</vt:lpstr>
      <vt:lpstr>Presentación de PowerPoint</vt:lpstr>
      <vt:lpstr>HIPÓTESIS</vt:lpstr>
      <vt:lpstr>MATERIALES Y MÉTODOS  Ubicación  Geográfica </vt:lpstr>
      <vt:lpstr>Presentación de PowerPoint</vt:lpstr>
      <vt:lpstr>Urea Verde o de liberación controlada </vt:lpstr>
      <vt:lpstr>Métodos</vt:lpstr>
      <vt:lpstr>TRATAMIENTOS EVALUADOS</vt:lpstr>
      <vt:lpstr>Presentación de PowerPoint</vt:lpstr>
      <vt:lpstr>VARIABLES EVALUADAS</vt:lpstr>
      <vt:lpstr>MANEJO ESPECÍFICO DEL EXPERIMENTO</vt:lpstr>
      <vt:lpstr>PREPARACIÓN DEL TERRENO Y DELIMITACIÓN DEL ENSAYO</vt:lpstr>
      <vt:lpstr>Presentación de PowerPoint</vt:lpstr>
      <vt:lpstr>Presentación de PowerPoint</vt:lpstr>
      <vt:lpstr>Cosecha y Trillado</vt:lpstr>
      <vt:lpstr>Presentación de PowerPoint</vt:lpstr>
      <vt:lpstr>CONDICIONES CLIMÁTICAS EN ÉPOCA DE ESTUDIO</vt:lpstr>
      <vt:lpstr>PORCENTAJE DE ACAME</vt:lpstr>
      <vt:lpstr>Presentación de PowerPoint</vt:lpstr>
      <vt:lpstr>ALTURA DE PLANTA A LA COSECHA</vt:lpstr>
      <vt:lpstr>Presentación de PowerPoint</vt:lpstr>
      <vt:lpstr>Rendimiento total</vt:lpstr>
      <vt:lpstr>Presentación de PowerPoint</vt:lpstr>
      <vt:lpstr>Presentación de PowerPoint</vt:lpstr>
      <vt:lpstr>Correlación entre rendimiento y porcentaje de acame</vt:lpstr>
      <vt:lpstr>Peso de 1000 granos</vt:lpstr>
      <vt:lpstr>Presentación de PowerPoint</vt:lpstr>
      <vt:lpstr>Producción de materia seca</vt:lpstr>
      <vt:lpstr>Presentación de PowerPoint</vt:lpstr>
      <vt:lpstr>Eficiencia del uso de nitrógeno (EUN)</vt:lpstr>
      <vt:lpstr>Presentación de PowerPoint</vt:lpstr>
      <vt:lpstr>Presentación de PowerPoint</vt:lpstr>
      <vt:lpstr>Presentación de PowerPoint</vt:lpstr>
      <vt:lpstr>Presentación de PowerPoint</vt:lpstr>
      <vt:lpstr>Presentación de PowerPoint</vt:lpstr>
      <vt:lpstr>CONCLUSIONES </vt:lpstr>
      <vt:lpstr>CONCLUSIONES </vt:lpstr>
      <vt:lpstr>CONCLUSIONES </vt:lpstr>
      <vt:lpstr>CONCLUSIONES </vt:lpstr>
      <vt:lpstr>RECOMENDACIONES </vt:lpstr>
      <vt:lpstr>RECOMENDACIONES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DE RETENEDORES DE AGUA EN LA PRODUCCIÓN DE LECHUGA (Lactuca sativa L.) VARIEDAD CRESPA SALAD EN LA GRANJA YUYUCOCHA PROVINCIA DE IMBABURA.   Plan de trabajo de grado para obtener el titulo de Ingeniero Agropecuario.     Autor: Néstor Vélez</dc:title>
  <dc:creator>PC</dc:creator>
  <cp:lastModifiedBy>Usuario</cp:lastModifiedBy>
  <cp:revision>477</cp:revision>
  <dcterms:created xsi:type="dcterms:W3CDTF">2015-09-02T02:17:23Z</dcterms:created>
  <dcterms:modified xsi:type="dcterms:W3CDTF">2017-07-26T22:04:58Z</dcterms:modified>
</cp:coreProperties>
</file>