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7" r:id="rId1"/>
  </p:sldMasterIdLst>
  <p:notesMasterIdLst>
    <p:notesMasterId r:id="rId41"/>
  </p:notesMasterIdLst>
  <p:handoutMasterIdLst>
    <p:handoutMasterId r:id="rId42"/>
  </p:handoutMasterIdLst>
  <p:sldIdLst>
    <p:sldId id="256" r:id="rId2"/>
    <p:sldId id="279" r:id="rId3"/>
    <p:sldId id="270" r:id="rId4"/>
    <p:sldId id="268" r:id="rId5"/>
    <p:sldId id="262" r:id="rId6"/>
    <p:sldId id="286" r:id="rId7"/>
    <p:sldId id="280" r:id="rId8"/>
    <p:sldId id="271" r:id="rId9"/>
    <p:sldId id="284" r:id="rId10"/>
    <p:sldId id="297" r:id="rId11"/>
    <p:sldId id="294" r:id="rId12"/>
    <p:sldId id="298" r:id="rId13"/>
    <p:sldId id="292" r:id="rId14"/>
    <p:sldId id="285" r:id="rId15"/>
    <p:sldId id="269" r:id="rId16"/>
    <p:sldId id="273" r:id="rId17"/>
    <p:sldId id="287" r:id="rId18"/>
    <p:sldId id="296" r:id="rId19"/>
    <p:sldId id="274" r:id="rId20"/>
    <p:sldId id="281" r:id="rId21"/>
    <p:sldId id="282" r:id="rId22"/>
    <p:sldId id="277" r:id="rId23"/>
    <p:sldId id="301" r:id="rId24"/>
    <p:sldId id="288" r:id="rId25"/>
    <p:sldId id="310" r:id="rId26"/>
    <p:sldId id="311" r:id="rId27"/>
    <p:sldId id="289" r:id="rId28"/>
    <p:sldId id="291" r:id="rId29"/>
    <p:sldId id="290" r:id="rId30"/>
    <p:sldId id="304" r:id="rId31"/>
    <p:sldId id="305" r:id="rId32"/>
    <p:sldId id="313" r:id="rId33"/>
    <p:sldId id="295" r:id="rId34"/>
    <p:sldId id="306" r:id="rId35"/>
    <p:sldId id="307" r:id="rId36"/>
    <p:sldId id="308" r:id="rId37"/>
    <p:sldId id="309" r:id="rId38"/>
    <p:sldId id="312" r:id="rId39"/>
    <p:sldId id="27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F7A3"/>
    <a:srgbClr val="F08CEB"/>
    <a:srgbClr val="FFDA65"/>
    <a:srgbClr val="D7EA64"/>
    <a:srgbClr val="B4E8EE"/>
    <a:srgbClr val="F4E0AE"/>
    <a:srgbClr val="F3A7EF"/>
    <a:srgbClr val="C5D3F1"/>
    <a:srgbClr val="D1A3FF"/>
    <a:srgbClr val="B2C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1" autoAdjust="0"/>
    <p:restoredTop sz="94660"/>
  </p:normalViewPr>
  <p:slideViewPr>
    <p:cSldViewPr snapToGrid="0">
      <p:cViewPr>
        <p:scale>
          <a:sx n="60" d="100"/>
          <a:sy n="60" d="100"/>
        </p:scale>
        <p:origin x="-1020" y="-3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1" Type="http://schemas.openxmlformats.org/officeDocument/2006/relationships/oleObject" Target="file:///C:\Users\usuario\AppData\Roaming\Microsoft\Excel\Libro1%20(version%201).xlsb"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usuario\AppData\Roaming\Microsoft\Excel\Libro1%20(version%201).xlsb"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usuario\AppData\Roaming\Microsoft\Excel\Libro1%20(version%201).xlsb"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usuario\AppData\Roaming\Microsoft\Excel\Libro1%20(version%201).xlsb"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1" Type="http://schemas.openxmlformats.org/officeDocument/2006/relationships/oleObject" Target="file:///C:\Users\usuario\Documents\TESIS%20CHOTA\FICHAS_REGISTRO_VALLE_CHOTA\FICHAS_REGISTRO_VALLE_CHOTA1\5.CHOTA\GR&#193;FICOS%20CHOT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usuario\Documents\TESIS%20CHOTA\FICHAS_REGISTRO_VALLE_CHOTA\FICHAS_REGISTRO_VALLE_CHOTA1\1.SAN%20ALFONSO\GR&#193;FICOS%20SAN%20ALFONSO%20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uario\Documents\TESIS%20CHOTA\FICHAS_REGISTRO_VALLE_CHOTA\FICHAS_REGISTRO_VALLE_CHOTA1\3.JUNCAL\graficos%20juncal.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uario\Documents\TESIS%20CHOTA\FICHAS_REGISTRO_VALLE_CHOTA\FICHAS_REGISTRO_VALLE_CHOTA1\2.CARPUELA\GR&#193;FICO%20CARPUEL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usuario\Documents\TESIS%20CHOTA\FICHAS_REGISTRO_VALLE_CHOTA\FICHAS_REGISTRO_VALLE_CHOTA1\4.SAN%20VICENTE%20DE%20PUSIR\GR&#193;FICAS%20PUSIR%20CHIQUI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'LISTA AVES VALLE CHOTA'!$R$5</c:f>
              <c:strCache>
                <c:ptCount val="1"/>
                <c:pt idx="0">
                  <c:v>ESPECIES </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'LISTA AVES VALLE CHOTA'!$Q$6:$Q$28</c:f>
              <c:strCache>
                <c:ptCount val="23"/>
                <c:pt idx="0">
                  <c:v>Embericidae </c:v>
                </c:pt>
                <c:pt idx="1">
                  <c:v>Tyrannidae</c:v>
                </c:pt>
                <c:pt idx="2">
                  <c:v>Trochilidae </c:v>
                </c:pt>
                <c:pt idx="3">
                  <c:v>Columbidae</c:v>
                </c:pt>
                <c:pt idx="4">
                  <c:v>Acciptridae</c:v>
                </c:pt>
                <c:pt idx="5">
                  <c:v>Hirundinidae </c:v>
                </c:pt>
                <c:pt idx="6">
                  <c:v>Ardedae</c:v>
                </c:pt>
                <c:pt idx="7">
                  <c:v>Cardinalidae </c:v>
                </c:pt>
                <c:pt idx="8">
                  <c:v>Cathartidae</c:v>
                </c:pt>
                <c:pt idx="9">
                  <c:v>Fringilidae</c:v>
                </c:pt>
                <c:pt idx="10">
                  <c:v>Scolopacidae</c:v>
                </c:pt>
                <c:pt idx="11">
                  <c:v>Thraupidae </c:v>
                </c:pt>
                <c:pt idx="12">
                  <c:v>Apodidae </c:v>
                </c:pt>
                <c:pt idx="13">
                  <c:v>caprimulgidae </c:v>
                </c:pt>
                <c:pt idx="14">
                  <c:v>Cuculidae </c:v>
                </c:pt>
                <c:pt idx="15">
                  <c:v>falconidae</c:v>
                </c:pt>
                <c:pt idx="16">
                  <c:v>Furnariidae</c:v>
                </c:pt>
                <c:pt idx="17">
                  <c:v>Mimidae</c:v>
                </c:pt>
                <c:pt idx="18">
                  <c:v>Phaethontidae</c:v>
                </c:pt>
                <c:pt idx="19">
                  <c:v>Strigidae</c:v>
                </c:pt>
                <c:pt idx="20">
                  <c:v>Troglodytidae </c:v>
                </c:pt>
                <c:pt idx="21">
                  <c:v>Turdidae</c:v>
                </c:pt>
                <c:pt idx="22">
                  <c:v>Vireonidae</c:v>
                </c:pt>
              </c:strCache>
            </c:strRef>
          </c:cat>
          <c:val>
            <c:numRef>
              <c:f>'LISTA AVES VALLE CHOTA'!$R$6:$R$28</c:f>
              <c:numCache>
                <c:formatCode>General</c:formatCode>
                <c:ptCount val="23"/>
                <c:pt idx="0">
                  <c:v>9</c:v>
                </c:pt>
                <c:pt idx="1">
                  <c:v>8</c:v>
                </c:pt>
                <c:pt idx="2">
                  <c:v>5</c:v>
                </c:pt>
                <c:pt idx="3">
                  <c:v>4</c:v>
                </c:pt>
                <c:pt idx="4">
                  <c:v>3</c:v>
                </c:pt>
                <c:pt idx="5">
                  <c:v>3</c:v>
                </c:pt>
                <c:pt idx="6">
                  <c:v>2</c:v>
                </c:pt>
                <c:pt idx="7">
                  <c:v>2</c:v>
                </c:pt>
                <c:pt idx="8">
                  <c:v>2</c:v>
                </c:pt>
                <c:pt idx="9">
                  <c:v>2</c:v>
                </c:pt>
                <c:pt idx="10">
                  <c:v>2</c:v>
                </c:pt>
                <c:pt idx="11">
                  <c:v>2</c:v>
                </c:pt>
                <c:pt idx="12">
                  <c:v>1</c:v>
                </c:pt>
                <c:pt idx="13">
                  <c:v>1</c:v>
                </c:pt>
                <c:pt idx="14">
                  <c:v>1</c:v>
                </c:pt>
                <c:pt idx="15">
                  <c:v>1</c:v>
                </c:pt>
                <c:pt idx="16">
                  <c:v>1</c:v>
                </c:pt>
                <c:pt idx="17">
                  <c:v>1</c:v>
                </c:pt>
                <c:pt idx="18">
                  <c:v>1</c:v>
                </c:pt>
                <c:pt idx="19">
                  <c:v>1</c:v>
                </c:pt>
                <c:pt idx="20">
                  <c:v>1</c:v>
                </c:pt>
                <c:pt idx="21">
                  <c:v>1</c:v>
                </c:pt>
                <c:pt idx="22">
                  <c:v>1</c:v>
                </c:pt>
              </c:numCache>
            </c:numRef>
          </c:val>
          <c:extLst xmlns:c16r2="http://schemas.microsoft.com/office/drawing/2015/06/chart">
            <c:ext xmlns:c16="http://schemas.microsoft.com/office/drawing/2014/chart" uri="{C3380CC4-5D6E-409C-BE32-E72D297353CC}">
              <c16:uniqueId val="{00000000-1D1A-4372-B45D-F0CCA6982348}"/>
            </c:ext>
          </c:extLst>
        </c:ser>
        <c:dLbls>
          <c:showLegendKey val="0"/>
          <c:showVal val="0"/>
          <c:showCatName val="0"/>
          <c:showSerName val="0"/>
          <c:showPercent val="0"/>
          <c:showBubbleSize val="0"/>
        </c:dLbls>
        <c:gapWidth val="164"/>
        <c:overlap val="-22"/>
        <c:axId val="191018112"/>
        <c:axId val="191020032"/>
      </c:barChart>
      <c:catAx>
        <c:axId val="191018112"/>
        <c:scaling>
          <c:orientation val="minMax"/>
        </c:scaling>
        <c:delete val="0"/>
        <c:axPos val="b"/>
        <c:title>
          <c:tx>
            <c:rich>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r>
                  <a:rPr lang="es-EC" sz="1800" baseline="0">
                    <a:solidFill>
                      <a:sysClr val="windowText" lastClr="000000"/>
                    </a:solidFill>
                  </a:rPr>
                  <a:t>FAMILA </a:t>
                </a:r>
              </a:p>
            </c:rich>
          </c:tx>
          <c:layout/>
          <c:overlay val="0"/>
          <c:spPr>
            <a:noFill/>
            <a:ln>
              <a:noFill/>
            </a:ln>
            <a:effectLst/>
          </c:sp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CO"/>
          </a:p>
        </c:txPr>
        <c:crossAx val="191020032"/>
        <c:crosses val="autoZero"/>
        <c:auto val="1"/>
        <c:lblAlgn val="ctr"/>
        <c:lblOffset val="100"/>
        <c:noMultiLvlLbl val="0"/>
      </c:catAx>
      <c:valAx>
        <c:axId val="191020032"/>
        <c:scaling>
          <c:orientation val="minMax"/>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s-EC" sz="1400" baseline="0">
                    <a:solidFill>
                      <a:sysClr val="windowText" lastClr="000000"/>
                    </a:solidFill>
                  </a:rPr>
                  <a:t>N° DE ESPECIES </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1018112"/>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92D050"/>
      </a:solidFill>
      <a:round/>
    </a:ln>
    <a:effectLst/>
  </c:spPr>
  <c:txPr>
    <a:bodyPr/>
    <a:lstStyle/>
    <a:p>
      <a:pPr>
        <a:defRPr/>
      </a:pPr>
      <a:endParaRPr lang="es-CO"/>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800" b="1" i="0" u="none" strike="noStrike" kern="1200" cap="none" spc="20" baseline="0">
                <a:solidFill>
                  <a:schemeClr val="tx1"/>
                </a:solidFill>
                <a:latin typeface="+mn-lt"/>
                <a:ea typeface="+mn-ea"/>
                <a:cs typeface="+mn-cs"/>
              </a:defRPr>
            </a:pPr>
            <a:r>
              <a:rPr lang="en-US" sz="1800" b="1" dirty="0" smtClean="0">
                <a:solidFill>
                  <a:schemeClr val="tx1"/>
                </a:solidFill>
              </a:rPr>
              <a:t>RIBERA Y</a:t>
            </a:r>
            <a:r>
              <a:rPr lang="en-US" sz="1800" b="1" baseline="0" dirty="0" smtClean="0">
                <a:solidFill>
                  <a:schemeClr val="tx1"/>
                </a:solidFill>
              </a:rPr>
              <a:t> LLANURA DE INUNDACIÓN</a:t>
            </a:r>
            <a:endParaRPr lang="en-US" sz="1800" b="1" dirty="0">
              <a:solidFill>
                <a:schemeClr val="tx1"/>
              </a:solidFill>
            </a:endParaRPr>
          </a:p>
        </c:rich>
      </c:tx>
      <c:layout>
        <c:manualLayout>
          <c:xMode val="edge"/>
          <c:yMode val="edge"/>
          <c:x val="0.28889664412608679"/>
          <c:y val="0.16007327521915132"/>
        </c:manualLayout>
      </c:layout>
      <c:overlay val="0"/>
      <c:spPr>
        <a:noFill/>
        <a:ln>
          <a:noFill/>
        </a:ln>
        <a:effectLst/>
      </c:spPr>
    </c:title>
    <c:autoTitleDeleted val="0"/>
    <c:plotArea>
      <c:layout>
        <c:manualLayout>
          <c:layoutTarget val="inner"/>
          <c:xMode val="edge"/>
          <c:yMode val="edge"/>
          <c:x val="0.25118672220904342"/>
          <c:y val="0.24123314430936713"/>
          <c:w val="0.53920300617825845"/>
          <c:h val="0.70015394847761703"/>
        </c:manualLayout>
      </c:layout>
      <c:pieChart>
        <c:varyColors val="1"/>
        <c:ser>
          <c:idx val="0"/>
          <c:order val="0"/>
          <c:tx>
            <c:strRef>
              <c:f>Hoja1!$B$1</c:f>
              <c:strCache>
                <c:ptCount val="1"/>
                <c:pt idx="0">
                  <c:v>Ventas</c:v>
                </c:pt>
              </c:strCache>
            </c:strRef>
          </c:tx>
          <c:explosion val="6"/>
          <c:dPt>
            <c:idx val="0"/>
            <c:bubble3D val="0"/>
            <c:explosion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dPt>
          <c:dPt>
            <c:idx val="1"/>
            <c:bubble3D val="0"/>
            <c:explosion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dPt>
          <c:dPt>
            <c:idx val="2"/>
            <c:bubble3D val="0"/>
            <c:explosion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dPt>
          <c:dLbls>
            <c:dLbl>
              <c:idx val="0"/>
              <c:layout>
                <c:manualLayout>
                  <c:x val="-6.5464533772887218E-2"/>
                  <c:y val="0.16344642925062861"/>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s-CO"/>
                </a:p>
              </c:txPr>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4.912561232858618E-4"/>
                  <c:y val="-0.29313615823377354"/>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s-CO"/>
                </a:p>
              </c:txPr>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5.921605597024223E-2"/>
                  <c:y val="0.16053650714947237"/>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s-CO"/>
                </a:p>
              </c:txPr>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es-CO"/>
              </a:p>
            </c:txP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Hoja1!$A$2:$A$4</c:f>
              <c:strCache>
                <c:ptCount val="3"/>
                <c:pt idx="0">
                  <c:v>IMPACTOS SEVEROS</c:v>
                </c:pt>
                <c:pt idx="1">
                  <c:v>IMPACTOS MODERADOS</c:v>
                </c:pt>
                <c:pt idx="2">
                  <c:v>IMPACTOS LEVES </c:v>
                </c:pt>
              </c:strCache>
            </c:strRef>
          </c:cat>
          <c:val>
            <c:numRef>
              <c:f>Hoja1!$B$2:$B$4</c:f>
              <c:numCache>
                <c:formatCode>General</c:formatCode>
                <c:ptCount val="3"/>
                <c:pt idx="0">
                  <c:v>5</c:v>
                </c:pt>
                <c:pt idx="1">
                  <c:v>25</c:v>
                </c:pt>
                <c:pt idx="2">
                  <c:v>5</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CO"/>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none" spc="20" baseline="0">
                <a:solidFill>
                  <a:schemeClr val="tx1"/>
                </a:solidFill>
                <a:latin typeface="+mn-lt"/>
                <a:ea typeface="+mn-ea"/>
                <a:cs typeface="+mn-cs"/>
              </a:defRPr>
            </a:pPr>
            <a:r>
              <a:rPr lang="en-US" sz="1800" b="1" dirty="0" smtClean="0">
                <a:solidFill>
                  <a:schemeClr val="tx1"/>
                </a:solidFill>
              </a:rPr>
              <a:t>ÁREAS CULTIVADAS</a:t>
            </a:r>
            <a:endParaRPr lang="en-US" sz="1800" b="1" dirty="0">
              <a:solidFill>
                <a:schemeClr val="tx1"/>
              </a:solidFill>
            </a:endParaRPr>
          </a:p>
        </c:rich>
      </c:tx>
      <c:layout>
        <c:manualLayout>
          <c:xMode val="edge"/>
          <c:yMode val="edge"/>
          <c:x val="0.38992292713880949"/>
          <c:y val="6.9841695466312428E-2"/>
        </c:manualLayout>
      </c:layout>
      <c:overlay val="0"/>
      <c:spPr>
        <a:noFill/>
        <a:ln>
          <a:noFill/>
        </a:ln>
        <a:effectLst/>
      </c:spPr>
    </c:title>
    <c:autoTitleDeleted val="0"/>
    <c:plotArea>
      <c:layout>
        <c:manualLayout>
          <c:layoutTarget val="inner"/>
          <c:xMode val="edge"/>
          <c:yMode val="edge"/>
          <c:x val="0.21005044152017194"/>
          <c:y val="0.19343307384582117"/>
          <c:w val="0.55955268830526261"/>
          <c:h val="0.67433190975600965"/>
        </c:manualLayout>
      </c:layout>
      <c:pieChart>
        <c:varyColors val="1"/>
        <c:ser>
          <c:idx val="0"/>
          <c:order val="0"/>
          <c:tx>
            <c:strRef>
              <c:f>Hoja1!$B$1</c:f>
              <c:strCache>
                <c:ptCount val="1"/>
                <c:pt idx="0">
                  <c:v>Ventas</c:v>
                </c:pt>
              </c:strCache>
            </c:strRef>
          </c:tx>
          <c:dPt>
            <c:idx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dPt>
          <c:dPt>
            <c:idx val="1"/>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dPt>
          <c:dPt>
            <c:idx val="2"/>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dPt>
          <c:dLbls>
            <c:dLbl>
              <c:idx val="0"/>
              <c:layout>
                <c:manualLayout>
                  <c:x val="-0.14398442453599958"/>
                  <c:y val="5.5459555277827817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0.1085334202743269"/>
                  <c:y val="-0.22146998388364342"/>
                </c:manualLayout>
              </c:layou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9.2511092850217358E-2"/>
                  <c:y val="0.16635448864176788"/>
                </c:manualLayout>
              </c:layou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s-CO"/>
              </a:p>
            </c:txP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Hoja1!$A$2:$A$4</c:f>
              <c:strCache>
                <c:ptCount val="3"/>
                <c:pt idx="0">
                  <c:v>IMPACTOS SEVEROS</c:v>
                </c:pt>
                <c:pt idx="1">
                  <c:v>IMPACTOS MODERADOS</c:v>
                </c:pt>
                <c:pt idx="2">
                  <c:v>IMPACTOS LEVES </c:v>
                </c:pt>
              </c:strCache>
            </c:strRef>
          </c:cat>
          <c:val>
            <c:numRef>
              <c:f>Hoja1!$B$2:$B$4</c:f>
              <c:numCache>
                <c:formatCode>General</c:formatCode>
                <c:ptCount val="3"/>
                <c:pt idx="0">
                  <c:v>11</c:v>
                </c:pt>
                <c:pt idx="1">
                  <c:v>12</c:v>
                </c:pt>
                <c:pt idx="2">
                  <c:v>5</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CO"/>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none" spc="20" baseline="0">
                <a:solidFill>
                  <a:schemeClr val="tx1"/>
                </a:solidFill>
                <a:latin typeface="+mn-lt"/>
                <a:ea typeface="+mn-ea"/>
                <a:cs typeface="+mn-cs"/>
              </a:defRPr>
            </a:pPr>
            <a:r>
              <a:rPr lang="en-US" sz="1800" b="1" dirty="0">
                <a:solidFill>
                  <a:schemeClr val="tx1"/>
                </a:solidFill>
              </a:rPr>
              <a:t>VEGETACIÓN</a:t>
            </a:r>
            <a:r>
              <a:rPr lang="en-US" sz="1800" b="1" baseline="0" dirty="0">
                <a:solidFill>
                  <a:schemeClr val="tx1"/>
                </a:solidFill>
              </a:rPr>
              <a:t> XEROFÍTICA</a:t>
            </a:r>
            <a:endParaRPr lang="en-US" sz="1800" b="1" dirty="0">
              <a:solidFill>
                <a:schemeClr val="tx1"/>
              </a:solidFill>
            </a:endParaRPr>
          </a:p>
        </c:rich>
      </c:tx>
      <c:layout>
        <c:manualLayout>
          <c:xMode val="edge"/>
          <c:yMode val="edge"/>
          <c:x val="0.33571582241645659"/>
          <c:y val="7.9363031010012644E-2"/>
        </c:manualLayout>
      </c:layout>
      <c:overlay val="0"/>
      <c:spPr>
        <a:noFill/>
        <a:ln>
          <a:noFill/>
        </a:ln>
        <a:effectLst/>
      </c:spPr>
    </c:title>
    <c:autoTitleDeleted val="0"/>
    <c:plotArea>
      <c:layout>
        <c:manualLayout>
          <c:layoutTarget val="inner"/>
          <c:xMode val="edge"/>
          <c:yMode val="edge"/>
          <c:x val="0.26185498150075309"/>
          <c:y val="0.20718080801950253"/>
          <c:w val="0.51935040361222706"/>
          <c:h val="0.6778729680656288"/>
        </c:manualLayout>
      </c:layout>
      <c:pieChart>
        <c:varyColors val="1"/>
        <c:ser>
          <c:idx val="0"/>
          <c:order val="0"/>
          <c:tx>
            <c:strRef>
              <c:f>Hoja1!$B$1</c:f>
              <c:strCache>
                <c:ptCount val="1"/>
                <c:pt idx="0">
                  <c:v>Ventas</c:v>
                </c:pt>
              </c:strCache>
            </c:strRef>
          </c:tx>
          <c:dPt>
            <c:idx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dPt>
          <c:dPt>
            <c:idx val="1"/>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dPt>
          <c:dPt>
            <c:idx val="2"/>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dPt>
          <c:dLbls>
            <c:dLbl>
              <c:idx val="0"/>
              <c:layout>
                <c:manualLayout>
                  <c:x val="-8.4074279723254167E-2"/>
                  <c:y val="0.15565952689290999"/>
                </c:manualLayout>
              </c:layou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0.10726125647062418"/>
                  <c:y val="2.6157856591454389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9.9003018652230823E-2"/>
                  <c:y val="-0.21470831264837939"/>
                </c:manualLayout>
              </c:layou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s-CO"/>
              </a:p>
            </c:txP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Hoja1!$A$2:$A$4</c:f>
              <c:strCache>
                <c:ptCount val="3"/>
                <c:pt idx="0">
                  <c:v>IMPACTOS SEVEROS</c:v>
                </c:pt>
                <c:pt idx="1">
                  <c:v>IMPACTOS MODERADOS</c:v>
                </c:pt>
                <c:pt idx="2">
                  <c:v>IMPACTOS LEVES </c:v>
                </c:pt>
              </c:strCache>
            </c:strRef>
          </c:cat>
          <c:val>
            <c:numRef>
              <c:f>Hoja1!$B$2:$B$4</c:f>
              <c:numCache>
                <c:formatCode>General</c:formatCode>
                <c:ptCount val="3"/>
                <c:pt idx="0">
                  <c:v>5</c:v>
                </c:pt>
                <c:pt idx="1">
                  <c:v>3</c:v>
                </c:pt>
                <c:pt idx="2">
                  <c:v>22</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CO"/>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Hoja1!$D$30</c:f>
              <c:strCache>
                <c:ptCount val="1"/>
                <c:pt idx="0">
                  <c:v>SUMIN General</c:v>
                </c:pt>
              </c:strCache>
            </c:strRef>
          </c:tx>
          <c:dPt>
            <c:idx val="0"/>
            <c:bubble3D val="0"/>
            <c:spPr>
              <a:solidFill>
                <a:srgbClr val="92D050"/>
              </a:solidFill>
            </c:spPr>
          </c:dPt>
          <c:dPt>
            <c:idx val="1"/>
            <c:bubble3D val="0"/>
            <c:spPr>
              <a:solidFill>
                <a:srgbClr val="6C8EDA"/>
              </a:solidFill>
            </c:spPr>
          </c:dPt>
          <c:dPt>
            <c:idx val="2"/>
            <c:bubble3D val="0"/>
            <c:spPr>
              <a:solidFill>
                <a:srgbClr val="FFDA65"/>
              </a:solidFill>
            </c:spPr>
          </c:dPt>
          <c:dLbls>
            <c:showLegendKey val="0"/>
            <c:showVal val="0"/>
            <c:showCatName val="0"/>
            <c:showSerName val="0"/>
            <c:showPercent val="1"/>
            <c:showBubbleSize val="0"/>
            <c:showLeaderLines val="1"/>
          </c:dLbls>
          <c:cat>
            <c:strRef>
              <c:f>Hoja1!$C$31:$C$33</c:f>
              <c:strCache>
                <c:ptCount val="3"/>
                <c:pt idx="0">
                  <c:v>Prioridad máxima de conservación</c:v>
                </c:pt>
                <c:pt idx="1">
                  <c:v>Atención especial</c:v>
                </c:pt>
                <c:pt idx="2">
                  <c:v>No prioritarias </c:v>
                </c:pt>
              </c:strCache>
            </c:strRef>
          </c:cat>
          <c:val>
            <c:numRef>
              <c:f>Hoja1!$D$31:$D$33</c:f>
              <c:numCache>
                <c:formatCode>General</c:formatCode>
                <c:ptCount val="3"/>
                <c:pt idx="0">
                  <c:v>18</c:v>
                </c:pt>
                <c:pt idx="1">
                  <c:v>24</c:v>
                </c:pt>
                <c:pt idx="2">
                  <c:v>14</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a:defRPr sz="1800"/>
      </a:pPr>
      <a:endParaRPr lang="es-CO"/>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O" dirty="0"/>
              <a:t>SUMIN </a:t>
            </a:r>
            <a:r>
              <a:rPr lang="es-CO" dirty="0" smtClean="0"/>
              <a:t>Áreas cultivadas</a:t>
            </a:r>
            <a:endParaRPr lang="es-CO" dirty="0"/>
          </a:p>
        </c:rich>
      </c:tx>
      <c:layout/>
      <c:overlay val="0"/>
    </c:title>
    <c:autoTitleDeleted val="0"/>
    <c:plotArea>
      <c:layout/>
      <c:pieChart>
        <c:varyColors val="1"/>
        <c:ser>
          <c:idx val="0"/>
          <c:order val="0"/>
          <c:tx>
            <c:strRef>
              <c:f>Hoja1!$D$45</c:f>
              <c:strCache>
                <c:ptCount val="1"/>
                <c:pt idx="0">
                  <c:v>SUMIN Cultivo</c:v>
                </c:pt>
              </c:strCache>
            </c:strRef>
          </c:tx>
          <c:spPr>
            <a:solidFill>
              <a:srgbClr val="92D050"/>
            </a:solidFill>
          </c:spPr>
          <c:dPt>
            <c:idx val="1"/>
            <c:bubble3D val="0"/>
            <c:spPr>
              <a:solidFill>
                <a:srgbClr val="6C8EDA"/>
              </a:solidFill>
            </c:spPr>
          </c:dPt>
          <c:dPt>
            <c:idx val="2"/>
            <c:bubble3D val="0"/>
            <c:spPr>
              <a:solidFill>
                <a:srgbClr val="FFDA65"/>
              </a:solidFill>
            </c:spPr>
          </c:dPt>
          <c:dLbls>
            <c:showLegendKey val="0"/>
            <c:showVal val="0"/>
            <c:showCatName val="0"/>
            <c:showSerName val="0"/>
            <c:showPercent val="1"/>
            <c:showBubbleSize val="0"/>
            <c:showLeaderLines val="1"/>
          </c:dLbls>
          <c:cat>
            <c:strRef>
              <c:f>Hoja1!$C$46:$C$48</c:f>
              <c:strCache>
                <c:ptCount val="3"/>
                <c:pt idx="0">
                  <c:v>Prioridad máxima de conservación</c:v>
                </c:pt>
                <c:pt idx="1">
                  <c:v>Atención especial</c:v>
                </c:pt>
                <c:pt idx="2">
                  <c:v>No prioritarias </c:v>
                </c:pt>
              </c:strCache>
            </c:strRef>
          </c:cat>
          <c:val>
            <c:numRef>
              <c:f>Hoja1!$D$46:$D$48</c:f>
              <c:numCache>
                <c:formatCode>General</c:formatCode>
                <c:ptCount val="3"/>
                <c:pt idx="0">
                  <c:v>10</c:v>
                </c:pt>
                <c:pt idx="1">
                  <c:v>15</c:v>
                </c:pt>
                <c:pt idx="2">
                  <c:v>15</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a:defRPr sz="1600"/>
      </a:pPr>
      <a:endParaRPr lang="es-C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O" dirty="0"/>
              <a:t>SUMIN </a:t>
            </a:r>
            <a:r>
              <a:rPr lang="es-CO" dirty="0" smtClean="0"/>
              <a:t>Ribera y llanura de inundación</a:t>
            </a:r>
            <a:endParaRPr lang="es-CO" dirty="0"/>
          </a:p>
        </c:rich>
      </c:tx>
      <c:layout/>
      <c:overlay val="0"/>
    </c:title>
    <c:autoTitleDeleted val="0"/>
    <c:plotArea>
      <c:layout/>
      <c:pieChart>
        <c:varyColors val="1"/>
        <c:ser>
          <c:idx val="0"/>
          <c:order val="0"/>
          <c:tx>
            <c:strRef>
              <c:f>Hoja1!$D$59</c:f>
              <c:strCache>
                <c:ptCount val="1"/>
                <c:pt idx="0">
                  <c:v>SUMIN Ribera</c:v>
                </c:pt>
              </c:strCache>
            </c:strRef>
          </c:tx>
          <c:dPt>
            <c:idx val="0"/>
            <c:bubble3D val="0"/>
            <c:spPr>
              <a:solidFill>
                <a:srgbClr val="92D050"/>
              </a:solidFill>
            </c:spPr>
          </c:dPt>
          <c:dPt>
            <c:idx val="1"/>
            <c:bubble3D val="0"/>
            <c:spPr>
              <a:solidFill>
                <a:srgbClr val="6C8EDA"/>
              </a:solidFill>
            </c:spPr>
          </c:dPt>
          <c:dPt>
            <c:idx val="2"/>
            <c:bubble3D val="0"/>
            <c:spPr>
              <a:solidFill>
                <a:srgbClr val="FFDA65"/>
              </a:solidFill>
            </c:spPr>
          </c:dPt>
          <c:dLbls>
            <c:showLegendKey val="0"/>
            <c:showVal val="0"/>
            <c:showCatName val="0"/>
            <c:showSerName val="0"/>
            <c:showPercent val="1"/>
            <c:showBubbleSize val="0"/>
            <c:showLeaderLines val="1"/>
          </c:dLbls>
          <c:cat>
            <c:strRef>
              <c:f>Hoja1!$C$60:$C$62</c:f>
              <c:strCache>
                <c:ptCount val="3"/>
                <c:pt idx="0">
                  <c:v>Prioridad máxima de conservación</c:v>
                </c:pt>
                <c:pt idx="1">
                  <c:v>Atención especial</c:v>
                </c:pt>
                <c:pt idx="2">
                  <c:v>No prioritarias </c:v>
                </c:pt>
              </c:strCache>
            </c:strRef>
          </c:cat>
          <c:val>
            <c:numRef>
              <c:f>Hoja1!$D$60:$D$62</c:f>
              <c:numCache>
                <c:formatCode>General</c:formatCode>
                <c:ptCount val="3"/>
                <c:pt idx="0">
                  <c:v>7</c:v>
                </c:pt>
                <c:pt idx="1">
                  <c:v>20</c:v>
                </c:pt>
                <c:pt idx="2">
                  <c:v>15</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a:defRPr sz="1600"/>
      </a:pPr>
      <a:endParaRPr lang="es-CO"/>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Hoja1!$D$75</c:f>
              <c:strCache>
                <c:ptCount val="1"/>
                <c:pt idx="0">
                  <c:v>SUMIN Veg. Xérica</c:v>
                </c:pt>
              </c:strCache>
            </c:strRef>
          </c:tx>
          <c:dPt>
            <c:idx val="0"/>
            <c:bubble3D val="0"/>
            <c:spPr>
              <a:solidFill>
                <a:srgbClr val="92D050"/>
              </a:solidFill>
            </c:spPr>
          </c:dPt>
          <c:dPt>
            <c:idx val="1"/>
            <c:bubble3D val="0"/>
            <c:spPr>
              <a:solidFill>
                <a:srgbClr val="6C8EDA"/>
              </a:solidFill>
            </c:spPr>
          </c:dPt>
          <c:dPt>
            <c:idx val="2"/>
            <c:bubble3D val="0"/>
            <c:spPr>
              <a:solidFill>
                <a:srgbClr val="FFDA65"/>
              </a:solidFill>
            </c:spPr>
          </c:dPt>
          <c:dLbls>
            <c:showLegendKey val="0"/>
            <c:showVal val="0"/>
            <c:showCatName val="0"/>
            <c:showSerName val="0"/>
            <c:showPercent val="1"/>
            <c:showBubbleSize val="0"/>
            <c:showLeaderLines val="1"/>
          </c:dLbls>
          <c:cat>
            <c:strRef>
              <c:f>Hoja1!$C$76:$C$78</c:f>
              <c:strCache>
                <c:ptCount val="3"/>
                <c:pt idx="0">
                  <c:v>Prioridad máxima de conservación</c:v>
                </c:pt>
                <c:pt idx="1">
                  <c:v>Atención especial</c:v>
                </c:pt>
                <c:pt idx="2">
                  <c:v>No prioritarias </c:v>
                </c:pt>
              </c:strCache>
            </c:strRef>
          </c:cat>
          <c:val>
            <c:numRef>
              <c:f>Hoja1!$D$76:$D$78</c:f>
              <c:numCache>
                <c:formatCode>General</c:formatCode>
                <c:ptCount val="3"/>
                <c:pt idx="0">
                  <c:v>8</c:v>
                </c:pt>
                <c:pt idx="1">
                  <c:v>15</c:v>
                </c:pt>
                <c:pt idx="2">
                  <c:v>12</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a:defRPr sz="1600"/>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EC"/>
              <a:t>CULTIVO </a:t>
            </a:r>
          </a:p>
        </c:rich>
      </c:tx>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cat>
            <c:strRef>
              <c:f>Hoja1!$G$8:$G$25</c:f>
              <c:strCache>
                <c:ptCount val="18"/>
                <c:pt idx="0">
                  <c:v>Tyrannidae</c:v>
                </c:pt>
                <c:pt idx="1">
                  <c:v>Emberizidae </c:v>
                </c:pt>
                <c:pt idx="2">
                  <c:v>Trochilidae </c:v>
                </c:pt>
                <c:pt idx="3">
                  <c:v>Accipitridae</c:v>
                </c:pt>
                <c:pt idx="4">
                  <c:v>Columbidae</c:v>
                </c:pt>
                <c:pt idx="5">
                  <c:v>Hirundinidae </c:v>
                </c:pt>
                <c:pt idx="6">
                  <c:v>Cardinalidae </c:v>
                </c:pt>
                <c:pt idx="7">
                  <c:v>Fringilidae</c:v>
                </c:pt>
                <c:pt idx="8">
                  <c:v>Thraupidae </c:v>
                </c:pt>
                <c:pt idx="9">
                  <c:v>Cathartidae</c:v>
                </c:pt>
                <c:pt idx="10">
                  <c:v>Cuculidade </c:v>
                </c:pt>
                <c:pt idx="11">
                  <c:v>Falconidae</c:v>
                </c:pt>
                <c:pt idx="12">
                  <c:v>Furnariidae</c:v>
                </c:pt>
                <c:pt idx="13">
                  <c:v>Mimidae</c:v>
                </c:pt>
                <c:pt idx="14">
                  <c:v>Troglodytidae </c:v>
                </c:pt>
                <c:pt idx="15">
                  <c:v>Turdidae</c:v>
                </c:pt>
                <c:pt idx="16">
                  <c:v>Vireonidae</c:v>
                </c:pt>
                <c:pt idx="17">
                  <c:v>Parulidae </c:v>
                </c:pt>
              </c:strCache>
            </c:strRef>
          </c:cat>
          <c:val>
            <c:numRef>
              <c:f>Hoja1!$H$8:$H$25</c:f>
              <c:numCache>
                <c:formatCode>General</c:formatCode>
                <c:ptCount val="18"/>
                <c:pt idx="0">
                  <c:v>6</c:v>
                </c:pt>
                <c:pt idx="1">
                  <c:v>5</c:v>
                </c:pt>
                <c:pt idx="2">
                  <c:v>5</c:v>
                </c:pt>
                <c:pt idx="3">
                  <c:v>3</c:v>
                </c:pt>
                <c:pt idx="4">
                  <c:v>3</c:v>
                </c:pt>
                <c:pt idx="5">
                  <c:v>3</c:v>
                </c:pt>
                <c:pt idx="6">
                  <c:v>2</c:v>
                </c:pt>
                <c:pt idx="7">
                  <c:v>2</c:v>
                </c:pt>
                <c:pt idx="8">
                  <c:v>2</c:v>
                </c:pt>
                <c:pt idx="9">
                  <c:v>1</c:v>
                </c:pt>
                <c:pt idx="10">
                  <c:v>1</c:v>
                </c:pt>
                <c:pt idx="11">
                  <c:v>1</c:v>
                </c:pt>
                <c:pt idx="12">
                  <c:v>1</c:v>
                </c:pt>
                <c:pt idx="13">
                  <c:v>1</c:v>
                </c:pt>
                <c:pt idx="14">
                  <c:v>1</c:v>
                </c:pt>
                <c:pt idx="15">
                  <c:v>1</c:v>
                </c:pt>
                <c:pt idx="16">
                  <c:v>1</c:v>
                </c:pt>
                <c:pt idx="17">
                  <c:v>1</c:v>
                </c:pt>
              </c:numCache>
            </c:numRef>
          </c:val>
        </c:ser>
        <c:dLbls>
          <c:showLegendKey val="0"/>
          <c:showVal val="0"/>
          <c:showCatName val="0"/>
          <c:showSerName val="0"/>
          <c:showPercent val="0"/>
          <c:showBubbleSize val="0"/>
        </c:dLbls>
        <c:gapWidth val="150"/>
        <c:axId val="191358848"/>
        <c:axId val="191361024"/>
      </c:barChart>
      <c:catAx>
        <c:axId val="191358848"/>
        <c:scaling>
          <c:orientation val="minMax"/>
        </c:scaling>
        <c:delete val="0"/>
        <c:axPos val="b"/>
        <c:title>
          <c:tx>
            <c:rich>
              <a:bodyPr rot="0" vert="horz"/>
              <a:lstStyle/>
              <a:p>
                <a:pPr>
                  <a:defRPr sz="1200"/>
                </a:pPr>
                <a:r>
                  <a:rPr lang="es-EC" sz="1200"/>
                  <a:t>FAMILIA</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400"/>
            </a:pPr>
            <a:endParaRPr lang="es-CO"/>
          </a:p>
        </c:txPr>
        <c:crossAx val="191361024"/>
        <c:crosses val="autoZero"/>
        <c:auto val="1"/>
        <c:lblAlgn val="ctr"/>
        <c:lblOffset val="100"/>
        <c:noMultiLvlLbl val="0"/>
      </c:catAx>
      <c:valAx>
        <c:axId val="191361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200"/>
                </a:pPr>
                <a:r>
                  <a:rPr lang="es-EC" sz="1200"/>
                  <a:t>ESPECIES </a:t>
                </a:r>
              </a:p>
            </c:rich>
          </c:tx>
          <c:layout/>
          <c:overlay val="0"/>
          <c:spPr>
            <a:noFill/>
            <a:ln>
              <a:noFill/>
            </a:ln>
            <a:effectLst/>
          </c:spPr>
        </c:title>
        <c:numFmt formatCode="General" sourceLinked="1"/>
        <c:majorTickMark val="out"/>
        <c:minorTickMark val="none"/>
        <c:tickLblPos val="nextTo"/>
        <c:spPr>
          <a:noFill/>
          <a:ln>
            <a:noFill/>
          </a:ln>
          <a:effectLst/>
        </c:spPr>
        <c:txPr>
          <a:bodyPr rot="-60000000" vert="horz"/>
          <a:lstStyle/>
          <a:p>
            <a:pPr>
              <a:defRPr/>
            </a:pPr>
            <a:endParaRPr lang="es-CO"/>
          </a:p>
        </c:txPr>
        <c:crossAx val="191358848"/>
        <c:crosses val="autoZero"/>
        <c:crossBetween val="between"/>
      </c:valAx>
      <c:spPr>
        <a:noFill/>
        <a:ln>
          <a:noFill/>
        </a:ln>
        <a:effectLst/>
      </c:spPr>
    </c:plotArea>
    <c:plotVisOnly val="1"/>
    <c:dispBlanksAs val="gap"/>
    <c:showDLblsOverMax val="0"/>
  </c:chart>
  <c:spPr>
    <a:solidFill>
      <a:srgbClr val="FFFFFF"/>
    </a:solidFill>
    <a:ln w="9525" cap="flat" cmpd="sng" algn="ctr">
      <a:solidFill>
        <a:schemeClr val="tx1">
          <a:lumMod val="15000"/>
          <a:lumOff val="85000"/>
        </a:schemeClr>
      </a:solidFill>
      <a:round/>
    </a:ln>
    <a:effectLst/>
  </c:spPr>
  <c:txPr>
    <a:bodyPr/>
    <a:lstStyle/>
    <a:p>
      <a:pPr>
        <a:defRPr sz="1100"/>
      </a:pPr>
      <a:endParaRPr lang="es-CO"/>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RIBERA</a:t>
            </a:r>
          </a:p>
        </c:rich>
      </c:tx>
      <c:layout/>
      <c:overlay val="0"/>
      <c:spPr>
        <a:noFill/>
        <a:ln>
          <a:noFill/>
        </a:ln>
        <a:effectLst/>
      </c:spPr>
    </c:title>
    <c:autoTitleDeleted val="0"/>
    <c:plotArea>
      <c:layout/>
      <c:barChart>
        <c:barDir val="col"/>
        <c:grouping val="clustered"/>
        <c:varyColors val="0"/>
        <c:ser>
          <c:idx val="0"/>
          <c:order val="0"/>
          <c:tx>
            <c:strRef>
              <c:f>'FAMILIA 2'!$H$21</c:f>
              <c:strCache>
                <c:ptCount val="1"/>
                <c:pt idx="0">
                  <c:v>N° ESPECIES </c:v>
                </c:pt>
              </c:strCache>
            </c:strRef>
          </c:tx>
          <c:spPr>
            <a:solidFill>
              <a:schemeClr val="accent1"/>
            </a:solidFill>
            <a:ln>
              <a:noFill/>
            </a:ln>
            <a:effectLst/>
          </c:spPr>
          <c:invertIfNegative val="0"/>
          <c:cat>
            <c:strRef>
              <c:f>'FAMILIA 2'!$G$22:$G$41</c:f>
              <c:strCache>
                <c:ptCount val="20"/>
                <c:pt idx="0">
                  <c:v>Trochilidae </c:v>
                </c:pt>
                <c:pt idx="1">
                  <c:v>Emberizidae</c:v>
                </c:pt>
                <c:pt idx="2">
                  <c:v>Tyrannidae</c:v>
                </c:pt>
                <c:pt idx="3">
                  <c:v>Accipitridae</c:v>
                </c:pt>
                <c:pt idx="4">
                  <c:v>Ardeidae</c:v>
                </c:pt>
                <c:pt idx="5">
                  <c:v>Cardinalidae </c:v>
                </c:pt>
                <c:pt idx="6">
                  <c:v>Columbidae</c:v>
                </c:pt>
                <c:pt idx="7">
                  <c:v>Fringilidae</c:v>
                </c:pt>
                <c:pt idx="8">
                  <c:v>Hirundinidae </c:v>
                </c:pt>
                <c:pt idx="9">
                  <c:v>Scolopacidae</c:v>
                </c:pt>
                <c:pt idx="10">
                  <c:v>Thraupidae </c:v>
                </c:pt>
                <c:pt idx="11">
                  <c:v>Turdidae</c:v>
                </c:pt>
                <c:pt idx="12">
                  <c:v>Caprimulgidae </c:v>
                </c:pt>
                <c:pt idx="13">
                  <c:v>Cathartidae </c:v>
                </c:pt>
                <c:pt idx="14">
                  <c:v>Cuculidae </c:v>
                </c:pt>
                <c:pt idx="15">
                  <c:v>Falconidae</c:v>
                </c:pt>
                <c:pt idx="16">
                  <c:v>Furnariidae</c:v>
                </c:pt>
                <c:pt idx="17">
                  <c:v>Mimidae</c:v>
                </c:pt>
                <c:pt idx="18">
                  <c:v>Phaethontidae</c:v>
                </c:pt>
                <c:pt idx="19">
                  <c:v>Troglodytidae </c:v>
                </c:pt>
              </c:strCache>
            </c:strRef>
          </c:cat>
          <c:val>
            <c:numRef>
              <c:f>'FAMILIA 2'!$H$22:$H$41</c:f>
              <c:numCache>
                <c:formatCode>General</c:formatCode>
                <c:ptCount val="20"/>
                <c:pt idx="0">
                  <c:v>6</c:v>
                </c:pt>
                <c:pt idx="1">
                  <c:v>5</c:v>
                </c:pt>
                <c:pt idx="2">
                  <c:v>5</c:v>
                </c:pt>
                <c:pt idx="3">
                  <c:v>2</c:v>
                </c:pt>
                <c:pt idx="4">
                  <c:v>2</c:v>
                </c:pt>
                <c:pt idx="5">
                  <c:v>2</c:v>
                </c:pt>
                <c:pt idx="6">
                  <c:v>2</c:v>
                </c:pt>
                <c:pt idx="7">
                  <c:v>2</c:v>
                </c:pt>
                <c:pt idx="8">
                  <c:v>2</c:v>
                </c:pt>
                <c:pt idx="9">
                  <c:v>2</c:v>
                </c:pt>
                <c:pt idx="10">
                  <c:v>2</c:v>
                </c:pt>
                <c:pt idx="11">
                  <c:v>2</c:v>
                </c:pt>
                <c:pt idx="12">
                  <c:v>1</c:v>
                </c:pt>
                <c:pt idx="13">
                  <c:v>1</c:v>
                </c:pt>
                <c:pt idx="14">
                  <c:v>1</c:v>
                </c:pt>
                <c:pt idx="15">
                  <c:v>1</c:v>
                </c:pt>
                <c:pt idx="16">
                  <c:v>1</c:v>
                </c:pt>
                <c:pt idx="17">
                  <c:v>1</c:v>
                </c:pt>
                <c:pt idx="18">
                  <c:v>1</c:v>
                </c:pt>
                <c:pt idx="19">
                  <c:v>1</c:v>
                </c:pt>
              </c:numCache>
            </c:numRef>
          </c:val>
        </c:ser>
        <c:dLbls>
          <c:showLegendKey val="0"/>
          <c:showVal val="0"/>
          <c:showCatName val="0"/>
          <c:showSerName val="0"/>
          <c:showPercent val="0"/>
          <c:showBubbleSize val="0"/>
        </c:dLbls>
        <c:gapWidth val="150"/>
        <c:axId val="191455232"/>
        <c:axId val="191457152"/>
      </c:barChart>
      <c:catAx>
        <c:axId val="191455232"/>
        <c:scaling>
          <c:orientation val="minMax"/>
        </c:scaling>
        <c:delete val="0"/>
        <c:axPos val="b"/>
        <c:title>
          <c:tx>
            <c:rich>
              <a:bodyPr rot="0" vert="horz"/>
              <a:lstStyle/>
              <a:p>
                <a:pPr>
                  <a:defRPr/>
                </a:pPr>
                <a:r>
                  <a:rPr lang="es-EC"/>
                  <a:t>FAMILIA</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400"/>
            </a:pPr>
            <a:endParaRPr lang="es-CO"/>
          </a:p>
        </c:txPr>
        <c:crossAx val="191457152"/>
        <c:crosses val="autoZero"/>
        <c:auto val="1"/>
        <c:lblAlgn val="ctr"/>
        <c:lblOffset val="100"/>
        <c:noMultiLvlLbl val="0"/>
      </c:catAx>
      <c:valAx>
        <c:axId val="191457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s-EC"/>
                  <a:t>N° ESPECIES </a:t>
                </a:r>
              </a:p>
            </c:rich>
          </c:tx>
          <c:layout/>
          <c:overlay val="0"/>
          <c:spPr>
            <a:noFill/>
            <a:ln>
              <a:noFill/>
            </a:ln>
            <a:effectLst/>
          </c:spPr>
        </c:title>
        <c:numFmt formatCode="General" sourceLinked="1"/>
        <c:majorTickMark val="out"/>
        <c:minorTickMark val="none"/>
        <c:tickLblPos val="nextTo"/>
        <c:spPr>
          <a:noFill/>
          <a:ln>
            <a:noFill/>
          </a:ln>
          <a:effectLst/>
        </c:spPr>
        <c:txPr>
          <a:bodyPr rot="-60000000" vert="horz"/>
          <a:lstStyle/>
          <a:p>
            <a:pPr>
              <a:defRPr/>
            </a:pPr>
            <a:endParaRPr lang="es-CO"/>
          </a:p>
        </c:txPr>
        <c:crossAx val="191455232"/>
        <c:crosses val="autoZero"/>
        <c:crossBetween val="between"/>
      </c:valAx>
      <c:spPr>
        <a:noFill/>
        <a:ln>
          <a:noFill/>
        </a:ln>
        <a:effectLst/>
      </c:spPr>
    </c:plotArea>
    <c:plotVisOnly val="1"/>
    <c:dispBlanksAs val="gap"/>
    <c:showDLblsOverMax val="0"/>
  </c:chart>
  <c:spPr>
    <a:solidFill>
      <a:srgbClr val="FFFFFF"/>
    </a:solidFill>
    <a:ln w="9525" cap="flat" cmpd="sng" algn="ctr">
      <a:solidFill>
        <a:schemeClr val="tx1">
          <a:lumMod val="15000"/>
          <a:lumOff val="85000"/>
        </a:schemeClr>
      </a:solidFill>
      <a:round/>
    </a:ln>
    <a:effectLst/>
  </c:spPr>
  <c:txPr>
    <a:bodyPr/>
    <a:lstStyle/>
    <a:p>
      <a:pPr>
        <a:defRPr sz="1200"/>
      </a:pPr>
      <a:endParaRPr lang="es-CO"/>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baseline="0">
                <a:solidFill>
                  <a:sysClr val="windowText" lastClr="000000"/>
                </a:solidFill>
              </a:rPr>
              <a:t>VEGETACIÓN XÉRICA</a:t>
            </a:r>
          </a:p>
        </c:rich>
      </c:tx>
      <c:layout/>
      <c:overlay val="0"/>
      <c:spPr>
        <a:noFill/>
        <a:ln>
          <a:noFill/>
        </a:ln>
        <a:effectLst/>
      </c:spPr>
    </c:title>
    <c:autoTitleDeleted val="0"/>
    <c:plotArea>
      <c:layout/>
      <c:barChart>
        <c:barDir val="col"/>
        <c:grouping val="clustered"/>
        <c:varyColors val="0"/>
        <c:ser>
          <c:idx val="0"/>
          <c:order val="0"/>
          <c:tx>
            <c:strRef>
              <c:f>'FAMILIA 3'!$G$4</c:f>
              <c:strCache>
                <c:ptCount val="1"/>
                <c:pt idx="0">
                  <c:v>N° ESPECIES </c:v>
                </c:pt>
              </c:strCache>
            </c:strRef>
          </c:tx>
          <c:spPr>
            <a:solidFill>
              <a:schemeClr val="accent1"/>
            </a:solidFill>
            <a:ln>
              <a:noFill/>
            </a:ln>
            <a:effectLst/>
          </c:spPr>
          <c:invertIfNegative val="0"/>
          <c:cat>
            <c:strRef>
              <c:f>'FAMILIA 3'!$F$5:$F$22</c:f>
              <c:strCache>
                <c:ptCount val="18"/>
                <c:pt idx="0">
                  <c:v>Emberizidae </c:v>
                </c:pt>
                <c:pt idx="1">
                  <c:v>Columbidae</c:v>
                </c:pt>
                <c:pt idx="2">
                  <c:v>Trochilidae </c:v>
                </c:pt>
                <c:pt idx="3">
                  <c:v>Tyrannidae</c:v>
                </c:pt>
                <c:pt idx="4">
                  <c:v>Accipitridae</c:v>
                </c:pt>
                <c:pt idx="5">
                  <c:v>Cardinalidae </c:v>
                </c:pt>
                <c:pt idx="6">
                  <c:v>Cathartidae</c:v>
                </c:pt>
                <c:pt idx="7">
                  <c:v>Hirundinidae </c:v>
                </c:pt>
                <c:pt idx="8">
                  <c:v>caprimulgidae </c:v>
                </c:pt>
                <c:pt idx="9">
                  <c:v>Cuculidae</c:v>
                </c:pt>
                <c:pt idx="10">
                  <c:v>Falconidae</c:v>
                </c:pt>
                <c:pt idx="11">
                  <c:v>Fringillidae</c:v>
                </c:pt>
                <c:pt idx="12">
                  <c:v>Furnariidae</c:v>
                </c:pt>
                <c:pt idx="13">
                  <c:v>Mimidae</c:v>
                </c:pt>
                <c:pt idx="14">
                  <c:v>Strigidae</c:v>
                </c:pt>
                <c:pt idx="15">
                  <c:v>Thraupidae </c:v>
                </c:pt>
                <c:pt idx="16">
                  <c:v>Troglodytidae </c:v>
                </c:pt>
                <c:pt idx="17">
                  <c:v>Turdidae</c:v>
                </c:pt>
              </c:strCache>
            </c:strRef>
          </c:cat>
          <c:val>
            <c:numRef>
              <c:f>'FAMILIA 3'!$G$5:$G$22</c:f>
              <c:numCache>
                <c:formatCode>General</c:formatCode>
                <c:ptCount val="18"/>
                <c:pt idx="0">
                  <c:v>6</c:v>
                </c:pt>
                <c:pt idx="1">
                  <c:v>4</c:v>
                </c:pt>
                <c:pt idx="2">
                  <c:v>3</c:v>
                </c:pt>
                <c:pt idx="3">
                  <c:v>3</c:v>
                </c:pt>
                <c:pt idx="4">
                  <c:v>2</c:v>
                </c:pt>
                <c:pt idx="5">
                  <c:v>2</c:v>
                </c:pt>
                <c:pt idx="6">
                  <c:v>2</c:v>
                </c:pt>
                <c:pt idx="7">
                  <c:v>2</c:v>
                </c:pt>
                <c:pt idx="8">
                  <c:v>1</c:v>
                </c:pt>
                <c:pt idx="9">
                  <c:v>1</c:v>
                </c:pt>
                <c:pt idx="10">
                  <c:v>1</c:v>
                </c:pt>
                <c:pt idx="11">
                  <c:v>1</c:v>
                </c:pt>
                <c:pt idx="12">
                  <c:v>1</c:v>
                </c:pt>
                <c:pt idx="13">
                  <c:v>1</c:v>
                </c:pt>
                <c:pt idx="14">
                  <c:v>1</c:v>
                </c:pt>
                <c:pt idx="15">
                  <c:v>1</c:v>
                </c:pt>
                <c:pt idx="16">
                  <c:v>1</c:v>
                </c:pt>
                <c:pt idx="17">
                  <c:v>1</c:v>
                </c:pt>
              </c:numCache>
            </c:numRef>
          </c:val>
        </c:ser>
        <c:dLbls>
          <c:showLegendKey val="0"/>
          <c:showVal val="0"/>
          <c:showCatName val="0"/>
          <c:showSerName val="0"/>
          <c:showPercent val="0"/>
          <c:showBubbleSize val="0"/>
        </c:dLbls>
        <c:gapWidth val="150"/>
        <c:axId val="192272256"/>
        <c:axId val="192274432"/>
      </c:barChart>
      <c:catAx>
        <c:axId val="192272256"/>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s-EC" sz="1200" baseline="0">
                    <a:solidFill>
                      <a:sysClr val="windowText" lastClr="000000"/>
                    </a:solidFill>
                  </a:rPr>
                  <a:t>FAMILIA</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s-CO"/>
          </a:p>
        </c:txPr>
        <c:crossAx val="192274432"/>
        <c:crosses val="autoZero"/>
        <c:auto val="1"/>
        <c:lblAlgn val="ctr"/>
        <c:lblOffset val="100"/>
        <c:noMultiLvlLbl val="0"/>
      </c:catAx>
      <c:valAx>
        <c:axId val="192274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s-EC" sz="1200" baseline="0">
                    <a:solidFill>
                      <a:sysClr val="windowText" lastClr="000000"/>
                    </a:solidFill>
                  </a:rPr>
                  <a:t>N° ESPECIES </a:t>
                </a:r>
              </a:p>
            </c:rich>
          </c:tx>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CO"/>
          </a:p>
        </c:txPr>
        <c:crossAx val="192272256"/>
        <c:crosses val="autoZero"/>
        <c:crossBetween val="between"/>
      </c:valAx>
      <c:spPr>
        <a:noFill/>
        <a:ln>
          <a:noFill/>
        </a:ln>
        <a:effectLst/>
      </c:spPr>
    </c:plotArea>
    <c:plotVisOnly val="1"/>
    <c:dispBlanksAs val="gap"/>
    <c:showDLblsOverMax val="0"/>
  </c:chart>
  <c:spPr>
    <a:solidFill>
      <a:srgbClr val="FFFFFF"/>
    </a:solidFill>
    <a:ln w="9525" cap="flat" cmpd="sng" algn="ctr">
      <a:solidFill>
        <a:schemeClr val="tx1">
          <a:lumMod val="15000"/>
          <a:lumOff val="85000"/>
        </a:schemeClr>
      </a:solidFill>
      <a:round/>
    </a:ln>
    <a:effectLst/>
  </c:spPr>
  <c:txPr>
    <a:bodyPr/>
    <a:lstStyle/>
    <a:p>
      <a:pPr>
        <a:defRPr/>
      </a:pPr>
      <a:endParaRPr lang="es-CO"/>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a:pPr>
            <a:r>
              <a:rPr lang="es-CO" sz="2200"/>
              <a:t>Chota</a:t>
            </a:r>
          </a:p>
        </c:rich>
      </c:tx>
      <c:layout>
        <c:manualLayout>
          <c:xMode val="edge"/>
          <c:yMode val="edge"/>
          <c:x val="0.83340348570734823"/>
          <c:y val="5.2338559241332273E-2"/>
        </c:manualLayout>
      </c:layout>
      <c:overlay val="0"/>
    </c:title>
    <c:autoTitleDeleted val="0"/>
    <c:plotArea>
      <c:layout/>
      <c:scatterChart>
        <c:scatterStyle val="smoothMarker"/>
        <c:varyColors val="0"/>
        <c:ser>
          <c:idx val="0"/>
          <c:order val="0"/>
          <c:tx>
            <c:strRef>
              <c:f>Hoja1!$C$2</c:f>
              <c:strCache>
                <c:ptCount val="1"/>
                <c:pt idx="0">
                  <c:v>Riqueza Observada</c:v>
                </c:pt>
              </c:strCache>
            </c:strRef>
          </c:tx>
          <c:marker>
            <c:spPr>
              <a:solidFill>
                <a:srgbClr val="FF0000"/>
              </a:solidFill>
            </c:spPr>
          </c:marker>
          <c:xVal>
            <c:numRef>
              <c:f>Hoja1!$B$3:$B$11</c:f>
              <c:numCache>
                <c:formatCode>General</c:formatCode>
                <c:ptCount val="9"/>
                <c:pt idx="0">
                  <c:v>0</c:v>
                </c:pt>
                <c:pt idx="1">
                  <c:v>1</c:v>
                </c:pt>
                <c:pt idx="2">
                  <c:v>2</c:v>
                </c:pt>
                <c:pt idx="3">
                  <c:v>3</c:v>
                </c:pt>
                <c:pt idx="4">
                  <c:v>4</c:v>
                </c:pt>
                <c:pt idx="5">
                  <c:v>5</c:v>
                </c:pt>
                <c:pt idx="6">
                  <c:v>6</c:v>
                </c:pt>
                <c:pt idx="7">
                  <c:v>7</c:v>
                </c:pt>
                <c:pt idx="8">
                  <c:v>8</c:v>
                </c:pt>
              </c:numCache>
            </c:numRef>
          </c:xVal>
          <c:yVal>
            <c:numRef>
              <c:f>Hoja1!$C$3:$C$11</c:f>
              <c:numCache>
                <c:formatCode>General</c:formatCode>
                <c:ptCount val="9"/>
                <c:pt idx="0">
                  <c:v>0</c:v>
                </c:pt>
                <c:pt idx="1">
                  <c:v>11.96</c:v>
                </c:pt>
                <c:pt idx="2">
                  <c:v>19.510000000000002</c:v>
                </c:pt>
                <c:pt idx="3">
                  <c:v>24.13</c:v>
                </c:pt>
                <c:pt idx="4">
                  <c:v>27.94</c:v>
                </c:pt>
                <c:pt idx="5">
                  <c:v>31.3</c:v>
                </c:pt>
                <c:pt idx="6">
                  <c:v>33.79</c:v>
                </c:pt>
                <c:pt idx="7">
                  <c:v>35.85</c:v>
                </c:pt>
                <c:pt idx="8">
                  <c:v>38</c:v>
                </c:pt>
              </c:numCache>
            </c:numRef>
          </c:yVal>
          <c:smooth val="1"/>
        </c:ser>
        <c:ser>
          <c:idx val="1"/>
          <c:order val="1"/>
          <c:tx>
            <c:strRef>
              <c:f>Hoja1!$D$2</c:f>
              <c:strCache>
                <c:ptCount val="1"/>
                <c:pt idx="0">
                  <c:v>Chao 2 </c:v>
                </c:pt>
              </c:strCache>
            </c:strRef>
          </c:tx>
          <c:xVal>
            <c:numRef>
              <c:f>Hoja1!$B$3:$B$11</c:f>
              <c:numCache>
                <c:formatCode>General</c:formatCode>
                <c:ptCount val="9"/>
                <c:pt idx="0">
                  <c:v>0</c:v>
                </c:pt>
                <c:pt idx="1">
                  <c:v>1</c:v>
                </c:pt>
                <c:pt idx="2">
                  <c:v>2</c:v>
                </c:pt>
                <c:pt idx="3">
                  <c:v>3</c:v>
                </c:pt>
                <c:pt idx="4">
                  <c:v>4</c:v>
                </c:pt>
                <c:pt idx="5">
                  <c:v>5</c:v>
                </c:pt>
                <c:pt idx="6">
                  <c:v>6</c:v>
                </c:pt>
                <c:pt idx="7">
                  <c:v>7</c:v>
                </c:pt>
                <c:pt idx="8">
                  <c:v>8</c:v>
                </c:pt>
              </c:numCache>
            </c:numRef>
          </c:xVal>
          <c:yVal>
            <c:numRef>
              <c:f>Hoja1!$D$3:$D$11</c:f>
              <c:numCache>
                <c:formatCode>General</c:formatCode>
                <c:ptCount val="9"/>
                <c:pt idx="0">
                  <c:v>0</c:v>
                </c:pt>
                <c:pt idx="1">
                  <c:v>11.96</c:v>
                </c:pt>
                <c:pt idx="2">
                  <c:v>38.67</c:v>
                </c:pt>
                <c:pt idx="3">
                  <c:v>39.61</c:v>
                </c:pt>
                <c:pt idx="4">
                  <c:v>46.2</c:v>
                </c:pt>
                <c:pt idx="5">
                  <c:v>49.06</c:v>
                </c:pt>
                <c:pt idx="6">
                  <c:v>50.54</c:v>
                </c:pt>
                <c:pt idx="7">
                  <c:v>53.06</c:v>
                </c:pt>
                <c:pt idx="8">
                  <c:v>50.44</c:v>
                </c:pt>
              </c:numCache>
            </c:numRef>
          </c:yVal>
          <c:smooth val="1"/>
        </c:ser>
        <c:ser>
          <c:idx val="2"/>
          <c:order val="2"/>
          <c:tx>
            <c:strRef>
              <c:f>Hoja1!$E$2</c:f>
              <c:strCache>
                <c:ptCount val="1"/>
                <c:pt idx="0">
                  <c:v>Jack 1 </c:v>
                </c:pt>
              </c:strCache>
            </c:strRef>
          </c:tx>
          <c:xVal>
            <c:numRef>
              <c:f>Hoja1!$B$3:$B$11</c:f>
              <c:numCache>
                <c:formatCode>General</c:formatCode>
                <c:ptCount val="9"/>
                <c:pt idx="0">
                  <c:v>0</c:v>
                </c:pt>
                <c:pt idx="1">
                  <c:v>1</c:v>
                </c:pt>
                <c:pt idx="2">
                  <c:v>2</c:v>
                </c:pt>
                <c:pt idx="3">
                  <c:v>3</c:v>
                </c:pt>
                <c:pt idx="4">
                  <c:v>4</c:v>
                </c:pt>
                <c:pt idx="5">
                  <c:v>5</c:v>
                </c:pt>
                <c:pt idx="6">
                  <c:v>6</c:v>
                </c:pt>
                <c:pt idx="7">
                  <c:v>7</c:v>
                </c:pt>
                <c:pt idx="8">
                  <c:v>8</c:v>
                </c:pt>
              </c:numCache>
            </c:numRef>
          </c:xVal>
          <c:yVal>
            <c:numRef>
              <c:f>Hoja1!$E$3:$E$11</c:f>
              <c:numCache>
                <c:formatCode>General</c:formatCode>
                <c:ptCount val="9"/>
                <c:pt idx="0">
                  <c:v>0</c:v>
                </c:pt>
                <c:pt idx="1">
                  <c:v>11.96</c:v>
                </c:pt>
                <c:pt idx="2">
                  <c:v>27.12</c:v>
                </c:pt>
                <c:pt idx="3">
                  <c:v>34.49</c:v>
                </c:pt>
                <c:pt idx="4">
                  <c:v>40.090000000000003</c:v>
                </c:pt>
                <c:pt idx="5">
                  <c:v>44.52</c:v>
                </c:pt>
                <c:pt idx="6">
                  <c:v>47.64</c:v>
                </c:pt>
                <c:pt idx="7">
                  <c:v>50.04</c:v>
                </c:pt>
                <c:pt idx="8">
                  <c:v>52</c:v>
                </c:pt>
              </c:numCache>
            </c:numRef>
          </c:yVal>
          <c:smooth val="1"/>
        </c:ser>
        <c:ser>
          <c:idx val="3"/>
          <c:order val="3"/>
          <c:tx>
            <c:strRef>
              <c:f>Hoja1!$F$2</c:f>
              <c:strCache>
                <c:ptCount val="1"/>
                <c:pt idx="0">
                  <c:v>Jack 2</c:v>
                </c:pt>
              </c:strCache>
            </c:strRef>
          </c:tx>
          <c:xVal>
            <c:numRef>
              <c:f>Hoja1!$B$3:$B$11</c:f>
              <c:numCache>
                <c:formatCode>General</c:formatCode>
                <c:ptCount val="9"/>
                <c:pt idx="0">
                  <c:v>0</c:v>
                </c:pt>
                <c:pt idx="1">
                  <c:v>1</c:v>
                </c:pt>
                <c:pt idx="2">
                  <c:v>2</c:v>
                </c:pt>
                <c:pt idx="3">
                  <c:v>3</c:v>
                </c:pt>
                <c:pt idx="4">
                  <c:v>4</c:v>
                </c:pt>
                <c:pt idx="5">
                  <c:v>5</c:v>
                </c:pt>
                <c:pt idx="6">
                  <c:v>6</c:v>
                </c:pt>
                <c:pt idx="7">
                  <c:v>7</c:v>
                </c:pt>
                <c:pt idx="8">
                  <c:v>8</c:v>
                </c:pt>
              </c:numCache>
            </c:numRef>
          </c:xVal>
          <c:yVal>
            <c:numRef>
              <c:f>Hoja1!$F$3:$F$11</c:f>
              <c:numCache>
                <c:formatCode>General</c:formatCode>
                <c:ptCount val="9"/>
                <c:pt idx="0">
                  <c:v>0</c:v>
                </c:pt>
                <c:pt idx="1">
                  <c:v>0</c:v>
                </c:pt>
                <c:pt idx="2">
                  <c:v>27.12</c:v>
                </c:pt>
                <c:pt idx="3">
                  <c:v>38.630000000000003</c:v>
                </c:pt>
                <c:pt idx="4">
                  <c:v>46.02</c:v>
                </c:pt>
                <c:pt idx="5">
                  <c:v>51.08</c:v>
                </c:pt>
                <c:pt idx="6">
                  <c:v>54.54</c:v>
                </c:pt>
                <c:pt idx="7">
                  <c:v>57.17</c:v>
                </c:pt>
                <c:pt idx="8">
                  <c:v>58.21</c:v>
                </c:pt>
              </c:numCache>
            </c:numRef>
          </c:yVal>
          <c:smooth val="1"/>
        </c:ser>
        <c:ser>
          <c:idx val="4"/>
          <c:order val="4"/>
          <c:tx>
            <c:strRef>
              <c:f>Hoja1!$G$2</c:f>
              <c:strCache>
                <c:ptCount val="1"/>
                <c:pt idx="0">
                  <c:v>Bootstrap </c:v>
                </c:pt>
              </c:strCache>
            </c:strRef>
          </c:tx>
          <c:xVal>
            <c:numRef>
              <c:f>Hoja1!$B$3:$B$11</c:f>
              <c:numCache>
                <c:formatCode>General</c:formatCode>
                <c:ptCount val="9"/>
                <c:pt idx="0">
                  <c:v>0</c:v>
                </c:pt>
                <c:pt idx="1">
                  <c:v>1</c:v>
                </c:pt>
                <c:pt idx="2">
                  <c:v>2</c:v>
                </c:pt>
                <c:pt idx="3">
                  <c:v>3</c:v>
                </c:pt>
                <c:pt idx="4">
                  <c:v>4</c:v>
                </c:pt>
                <c:pt idx="5">
                  <c:v>5</c:v>
                </c:pt>
                <c:pt idx="6">
                  <c:v>6</c:v>
                </c:pt>
                <c:pt idx="7">
                  <c:v>7</c:v>
                </c:pt>
                <c:pt idx="8">
                  <c:v>8</c:v>
                </c:pt>
              </c:numCache>
            </c:numRef>
          </c:xVal>
          <c:yVal>
            <c:numRef>
              <c:f>Hoja1!$G$3:$G$11</c:f>
              <c:numCache>
                <c:formatCode>General</c:formatCode>
                <c:ptCount val="9"/>
                <c:pt idx="0">
                  <c:v>0</c:v>
                </c:pt>
                <c:pt idx="1">
                  <c:v>11.96</c:v>
                </c:pt>
                <c:pt idx="2">
                  <c:v>23.31</c:v>
                </c:pt>
                <c:pt idx="3">
                  <c:v>28.97</c:v>
                </c:pt>
                <c:pt idx="4">
                  <c:v>33.49</c:v>
                </c:pt>
                <c:pt idx="5">
                  <c:v>37.33</c:v>
                </c:pt>
                <c:pt idx="6">
                  <c:v>40.11</c:v>
                </c:pt>
                <c:pt idx="7">
                  <c:v>42.32</c:v>
                </c:pt>
                <c:pt idx="8">
                  <c:v>44.51</c:v>
                </c:pt>
              </c:numCache>
            </c:numRef>
          </c:yVal>
          <c:smooth val="1"/>
        </c:ser>
        <c:dLbls>
          <c:showLegendKey val="0"/>
          <c:showVal val="0"/>
          <c:showCatName val="0"/>
          <c:showSerName val="0"/>
          <c:showPercent val="0"/>
          <c:showBubbleSize val="0"/>
        </c:dLbls>
        <c:axId val="107264640"/>
        <c:axId val="107270912"/>
      </c:scatterChart>
      <c:valAx>
        <c:axId val="107264640"/>
        <c:scaling>
          <c:orientation val="minMax"/>
        </c:scaling>
        <c:delete val="0"/>
        <c:axPos val="b"/>
        <c:title>
          <c:tx>
            <c:rich>
              <a:bodyPr/>
              <a:lstStyle/>
              <a:p>
                <a:pPr>
                  <a:defRPr sz="1600"/>
                </a:pPr>
                <a:r>
                  <a:rPr lang="es-CO" sz="1600"/>
                  <a:t>Transectos</a:t>
                </a:r>
              </a:p>
            </c:rich>
          </c:tx>
          <c:layout/>
          <c:overlay val="0"/>
        </c:title>
        <c:numFmt formatCode="General" sourceLinked="1"/>
        <c:majorTickMark val="none"/>
        <c:minorTickMark val="none"/>
        <c:tickLblPos val="nextTo"/>
        <c:crossAx val="107270912"/>
        <c:crosses val="autoZero"/>
        <c:crossBetween val="midCat"/>
      </c:valAx>
      <c:valAx>
        <c:axId val="107270912"/>
        <c:scaling>
          <c:orientation val="minMax"/>
          <c:min val="0"/>
        </c:scaling>
        <c:delete val="0"/>
        <c:axPos val="l"/>
        <c:majorGridlines/>
        <c:title>
          <c:tx>
            <c:rich>
              <a:bodyPr/>
              <a:lstStyle/>
              <a:p>
                <a:pPr>
                  <a:defRPr sz="1600"/>
                </a:pPr>
                <a:r>
                  <a:rPr lang="es-CO" sz="1600"/>
                  <a:t>Especies</a:t>
                </a:r>
              </a:p>
            </c:rich>
          </c:tx>
          <c:layout/>
          <c:overlay val="0"/>
        </c:title>
        <c:numFmt formatCode="General" sourceLinked="1"/>
        <c:majorTickMark val="none"/>
        <c:minorTickMark val="none"/>
        <c:tickLblPos val="nextTo"/>
        <c:crossAx val="107264640"/>
        <c:crosses val="autoZero"/>
        <c:crossBetween val="midCat"/>
      </c:valAx>
    </c:plotArea>
    <c:legend>
      <c:legendPos val="r"/>
      <c:layout/>
      <c:overlay val="0"/>
      <c:txPr>
        <a:bodyPr/>
        <a:lstStyle/>
        <a:p>
          <a:pPr>
            <a:defRPr sz="1600"/>
          </a:pPr>
          <a:endParaRPr lang="es-CO"/>
        </a:p>
      </c:txPr>
    </c:legend>
    <c:plotVisOnly val="1"/>
    <c:dispBlanksAs val="gap"/>
    <c:showDLblsOverMax val="0"/>
  </c:chart>
  <c:spPr>
    <a:ln>
      <a:solidFill>
        <a:schemeClr val="bg1"/>
      </a:solidFill>
    </a:ln>
  </c:spPr>
  <c:txPr>
    <a:bodyPr/>
    <a:lstStyle/>
    <a:p>
      <a:pPr>
        <a:defRPr sz="1400"/>
      </a:pPr>
      <a:endParaRPr lang="es-C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O" dirty="0" smtClean="0"/>
              <a:t>San</a:t>
            </a:r>
            <a:r>
              <a:rPr lang="es-CO" baseline="0" dirty="0" smtClean="0"/>
              <a:t> Alfonso</a:t>
            </a:r>
            <a:endParaRPr lang="es-CO" dirty="0"/>
          </a:p>
        </c:rich>
      </c:tx>
      <c:layout/>
      <c:overlay val="0"/>
    </c:title>
    <c:autoTitleDeleted val="0"/>
    <c:plotArea>
      <c:layout/>
      <c:scatterChart>
        <c:scatterStyle val="smoothMarker"/>
        <c:varyColors val="0"/>
        <c:ser>
          <c:idx val="0"/>
          <c:order val="0"/>
          <c:tx>
            <c:strRef>
              <c:f>Hoja1!$B$1</c:f>
              <c:strCache>
                <c:ptCount val="1"/>
                <c:pt idx="0">
                  <c:v>Riqueza Observada</c:v>
                </c:pt>
              </c:strCache>
            </c:strRef>
          </c:tx>
          <c:marker>
            <c:spPr>
              <a:solidFill>
                <a:srgbClr val="FF0000"/>
              </a:solidFill>
            </c:spPr>
          </c:marker>
          <c:xVal>
            <c:numRef>
              <c:f>Hoja1!$A$2:$A$11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Hoja1!$B$2:$B$11</c:f>
              <c:numCache>
                <c:formatCode>General</c:formatCode>
                <c:ptCount val="10"/>
                <c:pt idx="0">
                  <c:v>0</c:v>
                </c:pt>
                <c:pt idx="1">
                  <c:v>18.8</c:v>
                </c:pt>
                <c:pt idx="2">
                  <c:v>27.2</c:v>
                </c:pt>
                <c:pt idx="3">
                  <c:v>32.79</c:v>
                </c:pt>
                <c:pt idx="4">
                  <c:v>36.85</c:v>
                </c:pt>
                <c:pt idx="5">
                  <c:v>40.33</c:v>
                </c:pt>
                <c:pt idx="6">
                  <c:v>42.44</c:v>
                </c:pt>
                <c:pt idx="7">
                  <c:v>44.23</c:v>
                </c:pt>
                <c:pt idx="8">
                  <c:v>45.85</c:v>
                </c:pt>
                <c:pt idx="9">
                  <c:v>47</c:v>
                </c:pt>
              </c:numCache>
            </c:numRef>
          </c:yVal>
          <c:smooth val="1"/>
        </c:ser>
        <c:ser>
          <c:idx val="1"/>
          <c:order val="1"/>
          <c:tx>
            <c:strRef>
              <c:f>Hoja1!$C$1</c:f>
              <c:strCache>
                <c:ptCount val="1"/>
                <c:pt idx="0">
                  <c:v>Chao 2 </c:v>
                </c:pt>
              </c:strCache>
            </c:strRef>
          </c:tx>
          <c:xVal>
            <c:numRef>
              <c:f>Hoja1!$A$2:$A$11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Hoja1!$C$2:$C$11</c:f>
              <c:numCache>
                <c:formatCode>General</c:formatCode>
                <c:ptCount val="10"/>
                <c:pt idx="0">
                  <c:v>0</c:v>
                </c:pt>
                <c:pt idx="1">
                  <c:v>18.8</c:v>
                </c:pt>
                <c:pt idx="2">
                  <c:v>34.9</c:v>
                </c:pt>
                <c:pt idx="3">
                  <c:v>43.7</c:v>
                </c:pt>
                <c:pt idx="4">
                  <c:v>46.77</c:v>
                </c:pt>
                <c:pt idx="5">
                  <c:v>49.58</c:v>
                </c:pt>
                <c:pt idx="6">
                  <c:v>49.42</c:v>
                </c:pt>
                <c:pt idx="7">
                  <c:v>50.36</c:v>
                </c:pt>
                <c:pt idx="8">
                  <c:v>51.08</c:v>
                </c:pt>
                <c:pt idx="9">
                  <c:v>51.89</c:v>
                </c:pt>
              </c:numCache>
            </c:numRef>
          </c:yVal>
          <c:smooth val="1"/>
        </c:ser>
        <c:ser>
          <c:idx val="2"/>
          <c:order val="2"/>
          <c:tx>
            <c:strRef>
              <c:f>Hoja1!$D$1</c:f>
              <c:strCache>
                <c:ptCount val="1"/>
                <c:pt idx="0">
                  <c:v>Jack 1 </c:v>
                </c:pt>
              </c:strCache>
            </c:strRef>
          </c:tx>
          <c:xVal>
            <c:numRef>
              <c:f>Hoja1!$A$2:$A$11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Hoja1!$D$2:$D$11</c:f>
              <c:numCache>
                <c:formatCode>General</c:formatCode>
                <c:ptCount val="10"/>
                <c:pt idx="0">
                  <c:v>0</c:v>
                </c:pt>
                <c:pt idx="1">
                  <c:v>18.8</c:v>
                </c:pt>
                <c:pt idx="2">
                  <c:v>35.74</c:v>
                </c:pt>
                <c:pt idx="3">
                  <c:v>44.18</c:v>
                </c:pt>
                <c:pt idx="4">
                  <c:v>49.09</c:v>
                </c:pt>
                <c:pt idx="5">
                  <c:v>52.75</c:v>
                </c:pt>
                <c:pt idx="6">
                  <c:v>54.12</c:v>
                </c:pt>
                <c:pt idx="7">
                  <c:v>55.07</c:v>
                </c:pt>
                <c:pt idx="8">
                  <c:v>56.19</c:v>
                </c:pt>
                <c:pt idx="9">
                  <c:v>56.78</c:v>
                </c:pt>
              </c:numCache>
            </c:numRef>
          </c:yVal>
          <c:smooth val="1"/>
        </c:ser>
        <c:ser>
          <c:idx val="3"/>
          <c:order val="3"/>
          <c:tx>
            <c:strRef>
              <c:f>Hoja1!$E$1</c:f>
              <c:strCache>
                <c:ptCount val="1"/>
                <c:pt idx="0">
                  <c:v>Jack 2 </c:v>
                </c:pt>
              </c:strCache>
            </c:strRef>
          </c:tx>
          <c:xVal>
            <c:numRef>
              <c:f>Hoja1!$A$2:$A$11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Hoja1!$E$2:$E$11</c:f>
              <c:numCache>
                <c:formatCode>General</c:formatCode>
                <c:ptCount val="10"/>
                <c:pt idx="0">
                  <c:v>0</c:v>
                </c:pt>
                <c:pt idx="1">
                  <c:v>0</c:v>
                </c:pt>
                <c:pt idx="2">
                  <c:v>35.74</c:v>
                </c:pt>
                <c:pt idx="3">
                  <c:v>48.43</c:v>
                </c:pt>
                <c:pt idx="4">
                  <c:v>53.92</c:v>
                </c:pt>
                <c:pt idx="5">
                  <c:v>57.32</c:v>
                </c:pt>
                <c:pt idx="6">
                  <c:v>57.45</c:v>
                </c:pt>
                <c:pt idx="7">
                  <c:v>57.84</c:v>
                </c:pt>
                <c:pt idx="8">
                  <c:v>58.6</c:v>
                </c:pt>
                <c:pt idx="9">
                  <c:v>59.21</c:v>
                </c:pt>
              </c:numCache>
            </c:numRef>
          </c:yVal>
          <c:smooth val="1"/>
        </c:ser>
        <c:ser>
          <c:idx val="4"/>
          <c:order val="4"/>
          <c:tx>
            <c:strRef>
              <c:f>Hoja1!$F$1</c:f>
              <c:strCache>
                <c:ptCount val="1"/>
                <c:pt idx="0">
                  <c:v>Bootstrap </c:v>
                </c:pt>
              </c:strCache>
            </c:strRef>
          </c:tx>
          <c:xVal>
            <c:numRef>
              <c:f>Hoja1!$A$2:$A$11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Hoja1!$F$2:$F$11</c:f>
              <c:numCache>
                <c:formatCode>General</c:formatCode>
                <c:ptCount val="10"/>
                <c:pt idx="0">
                  <c:v>0</c:v>
                </c:pt>
                <c:pt idx="1">
                  <c:v>18.8</c:v>
                </c:pt>
                <c:pt idx="2">
                  <c:v>31.47</c:v>
                </c:pt>
                <c:pt idx="3">
                  <c:v>38.18</c:v>
                </c:pt>
                <c:pt idx="4">
                  <c:v>42.66</c:v>
                </c:pt>
                <c:pt idx="5">
                  <c:v>46.3</c:v>
                </c:pt>
                <c:pt idx="6">
                  <c:v>48.23</c:v>
                </c:pt>
                <c:pt idx="7">
                  <c:v>49.7</c:v>
                </c:pt>
                <c:pt idx="8">
                  <c:v>51.13</c:v>
                </c:pt>
                <c:pt idx="9">
                  <c:v>52.01</c:v>
                </c:pt>
              </c:numCache>
            </c:numRef>
          </c:yVal>
          <c:smooth val="1"/>
        </c:ser>
        <c:dLbls>
          <c:showLegendKey val="0"/>
          <c:showVal val="0"/>
          <c:showCatName val="0"/>
          <c:showSerName val="0"/>
          <c:showPercent val="0"/>
          <c:showBubbleSize val="0"/>
        </c:dLbls>
        <c:axId val="107033728"/>
        <c:axId val="107035648"/>
      </c:scatterChart>
      <c:valAx>
        <c:axId val="107033728"/>
        <c:scaling>
          <c:orientation val="minMax"/>
        </c:scaling>
        <c:delete val="0"/>
        <c:axPos val="b"/>
        <c:title>
          <c:tx>
            <c:rich>
              <a:bodyPr/>
              <a:lstStyle/>
              <a:p>
                <a:pPr>
                  <a:defRPr/>
                </a:pPr>
                <a:r>
                  <a:rPr lang="es-CO"/>
                  <a:t>Transectos</a:t>
                </a:r>
              </a:p>
            </c:rich>
          </c:tx>
          <c:layout/>
          <c:overlay val="0"/>
        </c:title>
        <c:numFmt formatCode="General" sourceLinked="1"/>
        <c:majorTickMark val="none"/>
        <c:minorTickMark val="none"/>
        <c:tickLblPos val="nextTo"/>
        <c:crossAx val="107035648"/>
        <c:crosses val="autoZero"/>
        <c:crossBetween val="midCat"/>
      </c:valAx>
      <c:valAx>
        <c:axId val="107035648"/>
        <c:scaling>
          <c:orientation val="minMax"/>
          <c:min val="0"/>
        </c:scaling>
        <c:delete val="0"/>
        <c:axPos val="l"/>
        <c:majorGridlines/>
        <c:title>
          <c:tx>
            <c:rich>
              <a:bodyPr/>
              <a:lstStyle/>
              <a:p>
                <a:pPr>
                  <a:defRPr sz="1050"/>
                </a:pPr>
                <a:r>
                  <a:rPr lang="es-CO" sz="1050"/>
                  <a:t>Especies</a:t>
                </a:r>
              </a:p>
            </c:rich>
          </c:tx>
          <c:layout/>
          <c:overlay val="0"/>
        </c:title>
        <c:numFmt formatCode="General" sourceLinked="1"/>
        <c:majorTickMark val="none"/>
        <c:minorTickMark val="none"/>
        <c:tickLblPos val="nextTo"/>
        <c:crossAx val="107033728"/>
        <c:crosses val="autoZero"/>
        <c:crossBetween val="midCat"/>
      </c:valAx>
    </c:plotArea>
    <c:legend>
      <c:legendPos val="r"/>
      <c:layout/>
      <c:overlay val="0"/>
      <c:txPr>
        <a:bodyPr/>
        <a:lstStyle/>
        <a:p>
          <a:pPr>
            <a:defRPr sz="1400"/>
          </a:pPr>
          <a:endParaRPr lang="es-CO"/>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a:pPr>
            <a:r>
              <a:rPr lang="es-CO" sz="2200"/>
              <a:t>Juncal</a:t>
            </a:r>
          </a:p>
        </c:rich>
      </c:tx>
      <c:layout/>
      <c:overlay val="0"/>
    </c:title>
    <c:autoTitleDeleted val="0"/>
    <c:plotArea>
      <c:layout/>
      <c:scatterChart>
        <c:scatterStyle val="smoothMarker"/>
        <c:varyColors val="0"/>
        <c:ser>
          <c:idx val="1"/>
          <c:order val="0"/>
          <c:tx>
            <c:strRef>
              <c:f>Hoja1!$B$2</c:f>
              <c:strCache>
                <c:ptCount val="1"/>
                <c:pt idx="0">
                  <c:v>Reales </c:v>
                </c:pt>
              </c:strCache>
            </c:strRef>
          </c:tx>
          <c:marker>
            <c:spPr>
              <a:solidFill>
                <a:srgbClr val="FF0000"/>
              </a:solidFill>
            </c:spPr>
          </c:marker>
          <c:dLbls>
            <c:delete val="1"/>
          </c:dLbls>
          <c:yVal>
            <c:numRef>
              <c:f>Hoja1!$B$3:$B$12</c:f>
              <c:numCache>
                <c:formatCode>General</c:formatCode>
                <c:ptCount val="10"/>
                <c:pt idx="0">
                  <c:v>0</c:v>
                </c:pt>
                <c:pt idx="1">
                  <c:v>15.46</c:v>
                </c:pt>
                <c:pt idx="2">
                  <c:v>23.08</c:v>
                </c:pt>
                <c:pt idx="3">
                  <c:v>27.39</c:v>
                </c:pt>
                <c:pt idx="4">
                  <c:v>30.37</c:v>
                </c:pt>
                <c:pt idx="5">
                  <c:v>32.29</c:v>
                </c:pt>
                <c:pt idx="6">
                  <c:v>33.94</c:v>
                </c:pt>
                <c:pt idx="7">
                  <c:v>35.31</c:v>
                </c:pt>
                <c:pt idx="8">
                  <c:v>36.229999999999997</c:v>
                </c:pt>
                <c:pt idx="9">
                  <c:v>37</c:v>
                </c:pt>
              </c:numCache>
            </c:numRef>
          </c:yVal>
          <c:smooth val="1"/>
        </c:ser>
        <c:ser>
          <c:idx val="2"/>
          <c:order val="1"/>
          <c:tx>
            <c:strRef>
              <c:f>Hoja1!$C$2</c:f>
              <c:strCache>
                <c:ptCount val="1"/>
                <c:pt idx="0">
                  <c:v>chao 2 </c:v>
                </c:pt>
              </c:strCache>
            </c:strRef>
          </c:tx>
          <c:dLbls>
            <c:delete val="1"/>
          </c:dLbls>
          <c:yVal>
            <c:numRef>
              <c:f>Hoja1!$C$3:$C$12</c:f>
              <c:numCache>
                <c:formatCode>General</c:formatCode>
                <c:ptCount val="10"/>
                <c:pt idx="0">
                  <c:v>0</c:v>
                </c:pt>
                <c:pt idx="1">
                  <c:v>15.46</c:v>
                </c:pt>
                <c:pt idx="2">
                  <c:v>42.19</c:v>
                </c:pt>
                <c:pt idx="3">
                  <c:v>35.6</c:v>
                </c:pt>
                <c:pt idx="4">
                  <c:v>36.450000000000003</c:v>
                </c:pt>
                <c:pt idx="5">
                  <c:v>37.96</c:v>
                </c:pt>
                <c:pt idx="6">
                  <c:v>40.17</c:v>
                </c:pt>
                <c:pt idx="7">
                  <c:v>40.79</c:v>
                </c:pt>
                <c:pt idx="8">
                  <c:v>40.51</c:v>
                </c:pt>
                <c:pt idx="9">
                  <c:v>40.11</c:v>
                </c:pt>
              </c:numCache>
            </c:numRef>
          </c:yVal>
          <c:smooth val="1"/>
        </c:ser>
        <c:ser>
          <c:idx val="3"/>
          <c:order val="2"/>
          <c:tx>
            <c:strRef>
              <c:f>Hoja1!$D$2</c:f>
              <c:strCache>
                <c:ptCount val="1"/>
                <c:pt idx="0">
                  <c:v>Jack 1 </c:v>
                </c:pt>
              </c:strCache>
            </c:strRef>
          </c:tx>
          <c:dLbls>
            <c:delete val="1"/>
          </c:dLbls>
          <c:yVal>
            <c:numRef>
              <c:f>Hoja1!$D$3:$D$12</c:f>
              <c:numCache>
                <c:formatCode>General</c:formatCode>
                <c:ptCount val="10"/>
                <c:pt idx="0">
                  <c:v>0</c:v>
                </c:pt>
                <c:pt idx="1">
                  <c:v>15.46</c:v>
                </c:pt>
                <c:pt idx="2">
                  <c:v>31.08</c:v>
                </c:pt>
                <c:pt idx="3">
                  <c:v>36.53</c:v>
                </c:pt>
                <c:pt idx="4">
                  <c:v>39.130000000000003</c:v>
                </c:pt>
                <c:pt idx="5">
                  <c:v>40.24</c:v>
                </c:pt>
                <c:pt idx="6">
                  <c:v>41.81</c:v>
                </c:pt>
                <c:pt idx="7">
                  <c:v>42.68</c:v>
                </c:pt>
                <c:pt idx="8">
                  <c:v>43.05</c:v>
                </c:pt>
                <c:pt idx="9">
                  <c:v>43.22</c:v>
                </c:pt>
              </c:numCache>
            </c:numRef>
          </c:yVal>
          <c:smooth val="1"/>
        </c:ser>
        <c:ser>
          <c:idx val="4"/>
          <c:order val="3"/>
          <c:tx>
            <c:strRef>
              <c:f>Hoja1!$E$2</c:f>
              <c:strCache>
                <c:ptCount val="1"/>
                <c:pt idx="0">
                  <c:v>Jack 2 </c:v>
                </c:pt>
              </c:strCache>
            </c:strRef>
          </c:tx>
          <c:dLbls>
            <c:delete val="1"/>
          </c:dLbls>
          <c:yVal>
            <c:numRef>
              <c:f>Hoja1!$E$3:$E$12</c:f>
              <c:numCache>
                <c:formatCode>General</c:formatCode>
                <c:ptCount val="10"/>
                <c:pt idx="0">
                  <c:v>0</c:v>
                </c:pt>
                <c:pt idx="1">
                  <c:v>0</c:v>
                </c:pt>
                <c:pt idx="2">
                  <c:v>31.08</c:v>
                </c:pt>
                <c:pt idx="3">
                  <c:v>39.409999999999997</c:v>
                </c:pt>
                <c:pt idx="4">
                  <c:v>41.54</c:v>
                </c:pt>
                <c:pt idx="5">
                  <c:v>42.4</c:v>
                </c:pt>
                <c:pt idx="6">
                  <c:v>44.15</c:v>
                </c:pt>
                <c:pt idx="7">
                  <c:v>44.58</c:v>
                </c:pt>
                <c:pt idx="8">
                  <c:v>44.36</c:v>
                </c:pt>
                <c:pt idx="9">
                  <c:v>43.9</c:v>
                </c:pt>
              </c:numCache>
            </c:numRef>
          </c:yVal>
          <c:smooth val="1"/>
        </c:ser>
        <c:ser>
          <c:idx val="5"/>
          <c:order val="4"/>
          <c:tx>
            <c:strRef>
              <c:f>Hoja1!$F$2</c:f>
              <c:strCache>
                <c:ptCount val="1"/>
                <c:pt idx="0">
                  <c:v>Boostrap </c:v>
                </c:pt>
              </c:strCache>
            </c:strRef>
          </c:tx>
          <c:dLbls>
            <c:delete val="1"/>
          </c:dLbls>
          <c:yVal>
            <c:numRef>
              <c:f>Hoja1!$F$3:$F$12</c:f>
              <c:numCache>
                <c:formatCode>General</c:formatCode>
                <c:ptCount val="10"/>
                <c:pt idx="0">
                  <c:v>0</c:v>
                </c:pt>
                <c:pt idx="1">
                  <c:v>15.46</c:v>
                </c:pt>
                <c:pt idx="2">
                  <c:v>27.08</c:v>
                </c:pt>
                <c:pt idx="3">
                  <c:v>31.83</c:v>
                </c:pt>
                <c:pt idx="4">
                  <c:v>34.729999999999997</c:v>
                </c:pt>
                <c:pt idx="5">
                  <c:v>36.29</c:v>
                </c:pt>
                <c:pt idx="6">
                  <c:v>37.869999999999997</c:v>
                </c:pt>
                <c:pt idx="7">
                  <c:v>39.04</c:v>
                </c:pt>
                <c:pt idx="8">
                  <c:v>39.75</c:v>
                </c:pt>
                <c:pt idx="9">
                  <c:v>40.299999999999997</c:v>
                </c:pt>
              </c:numCache>
            </c:numRef>
          </c:yVal>
          <c:smooth val="1"/>
        </c:ser>
        <c:dLbls>
          <c:dLblPos val="r"/>
          <c:showLegendKey val="0"/>
          <c:showVal val="1"/>
          <c:showCatName val="1"/>
          <c:showSerName val="0"/>
          <c:showPercent val="0"/>
          <c:showBubbleSize val="0"/>
        </c:dLbls>
        <c:axId val="15078144"/>
        <c:axId val="15080064"/>
      </c:scatterChart>
      <c:valAx>
        <c:axId val="15078144"/>
        <c:scaling>
          <c:orientation val="minMax"/>
        </c:scaling>
        <c:delete val="0"/>
        <c:axPos val="b"/>
        <c:title>
          <c:tx>
            <c:rich>
              <a:bodyPr/>
              <a:lstStyle/>
              <a:p>
                <a:pPr>
                  <a:defRPr/>
                </a:pPr>
                <a:r>
                  <a:rPr lang="es-CO"/>
                  <a:t>Transectos</a:t>
                </a:r>
              </a:p>
            </c:rich>
          </c:tx>
          <c:layout/>
          <c:overlay val="0"/>
        </c:title>
        <c:majorTickMark val="out"/>
        <c:minorTickMark val="none"/>
        <c:tickLblPos val="nextTo"/>
        <c:crossAx val="15080064"/>
        <c:crosses val="autoZero"/>
        <c:crossBetween val="midCat"/>
      </c:valAx>
      <c:valAx>
        <c:axId val="15080064"/>
        <c:scaling>
          <c:orientation val="minMax"/>
          <c:max val="50"/>
          <c:min val="0"/>
        </c:scaling>
        <c:delete val="0"/>
        <c:axPos val="l"/>
        <c:majorGridlines/>
        <c:title>
          <c:tx>
            <c:rich>
              <a:bodyPr/>
              <a:lstStyle/>
              <a:p>
                <a:pPr>
                  <a:defRPr/>
                </a:pPr>
                <a:r>
                  <a:rPr lang="es-CO"/>
                  <a:t>Especies</a:t>
                </a:r>
              </a:p>
            </c:rich>
          </c:tx>
          <c:layout/>
          <c:overlay val="0"/>
        </c:title>
        <c:numFmt formatCode="General" sourceLinked="1"/>
        <c:majorTickMark val="out"/>
        <c:minorTickMark val="none"/>
        <c:tickLblPos val="nextTo"/>
        <c:crossAx val="15078144"/>
        <c:crosses val="autoZero"/>
        <c:crossBetween val="midCat"/>
        <c:majorUnit val="10"/>
      </c:valAx>
    </c:plotArea>
    <c:legend>
      <c:legendPos val="r"/>
      <c:layout/>
      <c:overlay val="0"/>
    </c:legend>
    <c:plotVisOnly val="1"/>
    <c:dispBlanksAs val="gap"/>
    <c:showDLblsOverMax val="0"/>
  </c:chart>
  <c:txPr>
    <a:bodyPr/>
    <a:lstStyle/>
    <a:p>
      <a:pPr>
        <a:defRPr sz="1400"/>
      </a:pPr>
      <a:endParaRPr lang="es-C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a:pPr>
            <a:r>
              <a:rPr lang="es-CO" sz="2200"/>
              <a:t>Carpuela</a:t>
            </a:r>
          </a:p>
        </c:rich>
      </c:tx>
      <c:layout/>
      <c:overlay val="0"/>
    </c:title>
    <c:autoTitleDeleted val="0"/>
    <c:plotArea>
      <c:layout/>
      <c:scatterChart>
        <c:scatterStyle val="smoothMarker"/>
        <c:varyColors val="0"/>
        <c:ser>
          <c:idx val="0"/>
          <c:order val="0"/>
          <c:tx>
            <c:strRef>
              <c:f>Hoja1!$C$2</c:f>
              <c:strCache>
                <c:ptCount val="1"/>
                <c:pt idx="0">
                  <c:v>Riqueza observada</c:v>
                </c:pt>
              </c:strCache>
            </c:strRef>
          </c:tx>
          <c:marker>
            <c:spPr>
              <a:solidFill>
                <a:srgbClr val="FF0000"/>
              </a:solidFill>
            </c:spPr>
          </c:marker>
          <c:xVal>
            <c:numRef>
              <c:f>Hoja1!$B$3:$B$12</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Hoja1!$C$3:$C$12</c:f>
              <c:numCache>
                <c:formatCode>General</c:formatCode>
                <c:ptCount val="10"/>
                <c:pt idx="0">
                  <c:v>0</c:v>
                </c:pt>
                <c:pt idx="1">
                  <c:v>18.36</c:v>
                </c:pt>
                <c:pt idx="2">
                  <c:v>26.35</c:v>
                </c:pt>
                <c:pt idx="3">
                  <c:v>31.42</c:v>
                </c:pt>
                <c:pt idx="4">
                  <c:v>34.74</c:v>
                </c:pt>
                <c:pt idx="5">
                  <c:v>37.200000000000003</c:v>
                </c:pt>
                <c:pt idx="6">
                  <c:v>39.15</c:v>
                </c:pt>
                <c:pt idx="7">
                  <c:v>41.18</c:v>
                </c:pt>
                <c:pt idx="8">
                  <c:v>42.15</c:v>
                </c:pt>
                <c:pt idx="9">
                  <c:v>43</c:v>
                </c:pt>
              </c:numCache>
            </c:numRef>
          </c:yVal>
          <c:smooth val="1"/>
        </c:ser>
        <c:ser>
          <c:idx val="1"/>
          <c:order val="1"/>
          <c:tx>
            <c:strRef>
              <c:f>Hoja1!$D$2</c:f>
              <c:strCache>
                <c:ptCount val="1"/>
                <c:pt idx="0">
                  <c:v>Chao 2</c:v>
                </c:pt>
              </c:strCache>
            </c:strRef>
          </c:tx>
          <c:xVal>
            <c:numRef>
              <c:f>Hoja1!$B$3:$B$12</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Hoja1!$D$3:$D$12</c:f>
              <c:numCache>
                <c:formatCode>General</c:formatCode>
                <c:ptCount val="10"/>
                <c:pt idx="0">
                  <c:v>0</c:v>
                </c:pt>
                <c:pt idx="1">
                  <c:v>18.36</c:v>
                </c:pt>
                <c:pt idx="2">
                  <c:v>34.729999999999997</c:v>
                </c:pt>
                <c:pt idx="3">
                  <c:v>38.340000000000003</c:v>
                </c:pt>
                <c:pt idx="4">
                  <c:v>40.99</c:v>
                </c:pt>
                <c:pt idx="5">
                  <c:v>43.87</c:v>
                </c:pt>
                <c:pt idx="6">
                  <c:v>45.09</c:v>
                </c:pt>
                <c:pt idx="7">
                  <c:v>46.34</c:v>
                </c:pt>
                <c:pt idx="8">
                  <c:v>45.5</c:v>
                </c:pt>
                <c:pt idx="9">
                  <c:v>45.26</c:v>
                </c:pt>
              </c:numCache>
            </c:numRef>
          </c:yVal>
          <c:smooth val="1"/>
        </c:ser>
        <c:ser>
          <c:idx val="2"/>
          <c:order val="2"/>
          <c:tx>
            <c:strRef>
              <c:f>Hoja1!$E$2</c:f>
              <c:strCache>
                <c:ptCount val="1"/>
                <c:pt idx="0">
                  <c:v>Jack 1</c:v>
                </c:pt>
              </c:strCache>
            </c:strRef>
          </c:tx>
          <c:xVal>
            <c:numRef>
              <c:f>Hoja1!$B$3:$B$12</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Hoja1!$E$3:$E$12</c:f>
              <c:numCache>
                <c:formatCode>General</c:formatCode>
                <c:ptCount val="10"/>
                <c:pt idx="0">
                  <c:v>0</c:v>
                </c:pt>
                <c:pt idx="1">
                  <c:v>18.36</c:v>
                </c:pt>
                <c:pt idx="2">
                  <c:v>34.65</c:v>
                </c:pt>
                <c:pt idx="3">
                  <c:v>41.09</c:v>
                </c:pt>
                <c:pt idx="4">
                  <c:v>44.63</c:v>
                </c:pt>
                <c:pt idx="5">
                  <c:v>46.97</c:v>
                </c:pt>
                <c:pt idx="6">
                  <c:v>48.68</c:v>
                </c:pt>
                <c:pt idx="7">
                  <c:v>50.35</c:v>
                </c:pt>
                <c:pt idx="8">
                  <c:v>50.19</c:v>
                </c:pt>
                <c:pt idx="9">
                  <c:v>50.11</c:v>
                </c:pt>
              </c:numCache>
            </c:numRef>
          </c:yVal>
          <c:smooth val="1"/>
        </c:ser>
        <c:ser>
          <c:idx val="3"/>
          <c:order val="3"/>
          <c:tx>
            <c:strRef>
              <c:f>Hoja1!$F$2</c:f>
              <c:strCache>
                <c:ptCount val="1"/>
                <c:pt idx="0">
                  <c:v>Jack 2 </c:v>
                </c:pt>
              </c:strCache>
            </c:strRef>
          </c:tx>
          <c:xVal>
            <c:numRef>
              <c:f>Hoja1!$B$3:$B$12</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Hoja1!$F$3:$F$12</c:f>
              <c:numCache>
                <c:formatCode>General</c:formatCode>
                <c:ptCount val="10"/>
                <c:pt idx="0">
                  <c:v>0</c:v>
                </c:pt>
                <c:pt idx="1">
                  <c:v>0</c:v>
                </c:pt>
                <c:pt idx="2">
                  <c:v>34.65</c:v>
                </c:pt>
                <c:pt idx="3">
                  <c:v>44.13</c:v>
                </c:pt>
                <c:pt idx="4">
                  <c:v>47.83</c:v>
                </c:pt>
                <c:pt idx="5">
                  <c:v>50.41</c:v>
                </c:pt>
                <c:pt idx="6">
                  <c:v>51.73</c:v>
                </c:pt>
                <c:pt idx="7">
                  <c:v>52.53</c:v>
                </c:pt>
                <c:pt idx="8">
                  <c:v>50.74</c:v>
                </c:pt>
                <c:pt idx="9">
                  <c:v>49.53</c:v>
                </c:pt>
              </c:numCache>
            </c:numRef>
          </c:yVal>
          <c:smooth val="1"/>
        </c:ser>
        <c:ser>
          <c:idx val="4"/>
          <c:order val="4"/>
          <c:tx>
            <c:strRef>
              <c:f>Hoja1!$G$2</c:f>
              <c:strCache>
                <c:ptCount val="1"/>
                <c:pt idx="0">
                  <c:v>Bootstrap </c:v>
                </c:pt>
              </c:strCache>
            </c:strRef>
          </c:tx>
          <c:xVal>
            <c:numRef>
              <c:f>Hoja1!$B$3:$B$12</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Hoja1!$G$3:$G$12</c:f>
              <c:numCache>
                <c:formatCode>General</c:formatCode>
                <c:ptCount val="10"/>
                <c:pt idx="0">
                  <c:v>0</c:v>
                </c:pt>
                <c:pt idx="1">
                  <c:v>18.36</c:v>
                </c:pt>
                <c:pt idx="2">
                  <c:v>30.5</c:v>
                </c:pt>
                <c:pt idx="3">
                  <c:v>36.11</c:v>
                </c:pt>
                <c:pt idx="4">
                  <c:v>39.57</c:v>
                </c:pt>
                <c:pt idx="5">
                  <c:v>41.95</c:v>
                </c:pt>
                <c:pt idx="6">
                  <c:v>43.84</c:v>
                </c:pt>
                <c:pt idx="7">
                  <c:v>45.81</c:v>
                </c:pt>
                <c:pt idx="8">
                  <c:v>46.43</c:v>
                </c:pt>
                <c:pt idx="9">
                  <c:v>46.98</c:v>
                </c:pt>
              </c:numCache>
            </c:numRef>
          </c:yVal>
          <c:smooth val="1"/>
        </c:ser>
        <c:dLbls>
          <c:showLegendKey val="0"/>
          <c:showVal val="0"/>
          <c:showCatName val="0"/>
          <c:showSerName val="0"/>
          <c:showPercent val="0"/>
          <c:showBubbleSize val="0"/>
        </c:dLbls>
        <c:axId val="15137024"/>
        <c:axId val="100929920"/>
      </c:scatterChart>
      <c:valAx>
        <c:axId val="15137024"/>
        <c:scaling>
          <c:orientation val="minMax"/>
        </c:scaling>
        <c:delete val="0"/>
        <c:axPos val="b"/>
        <c:title>
          <c:tx>
            <c:rich>
              <a:bodyPr/>
              <a:lstStyle/>
              <a:p>
                <a:pPr>
                  <a:defRPr/>
                </a:pPr>
                <a:r>
                  <a:rPr lang="es-CO"/>
                  <a:t>Transectos</a:t>
                </a:r>
              </a:p>
            </c:rich>
          </c:tx>
          <c:layout/>
          <c:overlay val="0"/>
        </c:title>
        <c:numFmt formatCode="General" sourceLinked="1"/>
        <c:majorTickMark val="none"/>
        <c:minorTickMark val="none"/>
        <c:tickLblPos val="nextTo"/>
        <c:crossAx val="100929920"/>
        <c:crosses val="autoZero"/>
        <c:crossBetween val="midCat"/>
      </c:valAx>
      <c:valAx>
        <c:axId val="100929920"/>
        <c:scaling>
          <c:orientation val="minMax"/>
          <c:max val="60"/>
          <c:min val="0"/>
        </c:scaling>
        <c:delete val="0"/>
        <c:axPos val="l"/>
        <c:majorGridlines/>
        <c:title>
          <c:tx>
            <c:rich>
              <a:bodyPr/>
              <a:lstStyle/>
              <a:p>
                <a:pPr>
                  <a:defRPr/>
                </a:pPr>
                <a:r>
                  <a:rPr lang="es-CO"/>
                  <a:t>Especies</a:t>
                </a:r>
              </a:p>
            </c:rich>
          </c:tx>
          <c:layout/>
          <c:overlay val="0"/>
        </c:title>
        <c:numFmt formatCode="General" sourceLinked="1"/>
        <c:majorTickMark val="none"/>
        <c:minorTickMark val="none"/>
        <c:tickLblPos val="nextTo"/>
        <c:crossAx val="15137024"/>
        <c:crosses val="autoZero"/>
        <c:crossBetween val="midCat"/>
        <c:majorUnit val="10"/>
        <c:minorUnit val="2"/>
      </c:valAx>
    </c:plotArea>
    <c:legend>
      <c:legendPos val="r"/>
      <c:layout/>
      <c:overlay val="0"/>
      <c:txPr>
        <a:bodyPr/>
        <a:lstStyle/>
        <a:p>
          <a:pPr>
            <a:defRPr sz="1600"/>
          </a:pPr>
          <a:endParaRPr lang="es-CO"/>
        </a:p>
      </c:txPr>
    </c:legend>
    <c:plotVisOnly val="1"/>
    <c:dispBlanksAs val="gap"/>
    <c:showDLblsOverMax val="0"/>
  </c:chart>
  <c:txPr>
    <a:bodyPr/>
    <a:lstStyle/>
    <a:p>
      <a:pPr>
        <a:defRPr sz="1400"/>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a:pPr>
            <a:r>
              <a:rPr lang="es-CO" sz="2200"/>
              <a:t>Pusir Chiquito</a:t>
            </a:r>
          </a:p>
        </c:rich>
      </c:tx>
      <c:layout>
        <c:manualLayout>
          <c:xMode val="edge"/>
          <c:yMode val="edge"/>
          <c:x val="0.30939112681290665"/>
          <c:y val="2.8557061703209492E-2"/>
        </c:manualLayout>
      </c:layout>
      <c:overlay val="0"/>
    </c:title>
    <c:autoTitleDeleted val="0"/>
    <c:plotArea>
      <c:layout/>
      <c:scatterChart>
        <c:scatterStyle val="smoothMarker"/>
        <c:varyColors val="0"/>
        <c:ser>
          <c:idx val="0"/>
          <c:order val="0"/>
          <c:tx>
            <c:strRef>
              <c:f>Hoja1!$C$2</c:f>
              <c:strCache>
                <c:ptCount val="1"/>
                <c:pt idx="0">
                  <c:v>Riqueza Observada</c:v>
                </c:pt>
              </c:strCache>
            </c:strRef>
          </c:tx>
          <c:xVal>
            <c:numRef>
              <c:f>Hoja1!$B$3:$B$12</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Hoja1!$C$3:$C$12</c:f>
              <c:numCache>
                <c:formatCode>General</c:formatCode>
                <c:ptCount val="10"/>
                <c:pt idx="0">
                  <c:v>0</c:v>
                </c:pt>
                <c:pt idx="1">
                  <c:v>13.69</c:v>
                </c:pt>
                <c:pt idx="2">
                  <c:v>20.82</c:v>
                </c:pt>
                <c:pt idx="3">
                  <c:v>25.67</c:v>
                </c:pt>
                <c:pt idx="4">
                  <c:v>29.27</c:v>
                </c:pt>
                <c:pt idx="5">
                  <c:v>31.95</c:v>
                </c:pt>
                <c:pt idx="6">
                  <c:v>34.299999999999997</c:v>
                </c:pt>
                <c:pt idx="7">
                  <c:v>36.08</c:v>
                </c:pt>
                <c:pt idx="8">
                  <c:v>37.6</c:v>
                </c:pt>
                <c:pt idx="9">
                  <c:v>39</c:v>
                </c:pt>
              </c:numCache>
            </c:numRef>
          </c:yVal>
          <c:smooth val="1"/>
        </c:ser>
        <c:ser>
          <c:idx val="1"/>
          <c:order val="1"/>
          <c:tx>
            <c:strRef>
              <c:f>Hoja1!$D$2</c:f>
              <c:strCache>
                <c:ptCount val="1"/>
                <c:pt idx="0">
                  <c:v>Chao 2</c:v>
                </c:pt>
              </c:strCache>
            </c:strRef>
          </c:tx>
          <c:xVal>
            <c:numRef>
              <c:f>Hoja1!$B$3:$B$12</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Hoja1!$D$3:$D$12</c:f>
              <c:numCache>
                <c:formatCode>General</c:formatCode>
                <c:ptCount val="10"/>
                <c:pt idx="0">
                  <c:v>0</c:v>
                </c:pt>
                <c:pt idx="1">
                  <c:v>13.69</c:v>
                </c:pt>
                <c:pt idx="2">
                  <c:v>30.52</c:v>
                </c:pt>
                <c:pt idx="3">
                  <c:v>35.590000000000003</c:v>
                </c:pt>
                <c:pt idx="4">
                  <c:v>39.130000000000003</c:v>
                </c:pt>
                <c:pt idx="5">
                  <c:v>40.020000000000003</c:v>
                </c:pt>
                <c:pt idx="6">
                  <c:v>41.94</c:v>
                </c:pt>
                <c:pt idx="7">
                  <c:v>43.04</c:v>
                </c:pt>
                <c:pt idx="8">
                  <c:v>44.37</c:v>
                </c:pt>
                <c:pt idx="9">
                  <c:v>47.38</c:v>
                </c:pt>
              </c:numCache>
            </c:numRef>
          </c:yVal>
          <c:smooth val="1"/>
        </c:ser>
        <c:ser>
          <c:idx val="2"/>
          <c:order val="2"/>
          <c:tx>
            <c:strRef>
              <c:f>Hoja1!$E$2</c:f>
              <c:strCache>
                <c:ptCount val="1"/>
                <c:pt idx="0">
                  <c:v>Jack 1 </c:v>
                </c:pt>
              </c:strCache>
            </c:strRef>
          </c:tx>
          <c:xVal>
            <c:numRef>
              <c:f>Hoja1!$B$3:$B$12</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Hoja1!$E$3:$E$12</c:f>
              <c:numCache>
                <c:formatCode>General</c:formatCode>
                <c:ptCount val="10"/>
                <c:pt idx="0">
                  <c:v>0</c:v>
                </c:pt>
                <c:pt idx="1">
                  <c:v>13.69</c:v>
                </c:pt>
                <c:pt idx="2">
                  <c:v>28.18</c:v>
                </c:pt>
                <c:pt idx="3">
                  <c:v>35.54</c:v>
                </c:pt>
                <c:pt idx="4">
                  <c:v>40.119999999999997</c:v>
                </c:pt>
                <c:pt idx="5">
                  <c:v>42.9</c:v>
                </c:pt>
                <c:pt idx="6">
                  <c:v>45.36</c:v>
                </c:pt>
                <c:pt idx="7">
                  <c:v>46.71</c:v>
                </c:pt>
                <c:pt idx="8">
                  <c:v>47.96</c:v>
                </c:pt>
                <c:pt idx="9">
                  <c:v>49.67</c:v>
                </c:pt>
              </c:numCache>
            </c:numRef>
          </c:yVal>
          <c:smooth val="1"/>
        </c:ser>
        <c:ser>
          <c:idx val="3"/>
          <c:order val="3"/>
          <c:tx>
            <c:strRef>
              <c:f>Hoja1!$F$2</c:f>
              <c:strCache>
                <c:ptCount val="1"/>
                <c:pt idx="0">
                  <c:v>Jack 2 </c:v>
                </c:pt>
              </c:strCache>
            </c:strRef>
          </c:tx>
          <c:xVal>
            <c:numRef>
              <c:f>Hoja1!$B$3:$B$12</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Hoja1!$F$3:$F$12</c:f>
              <c:numCache>
                <c:formatCode>General</c:formatCode>
                <c:ptCount val="10"/>
                <c:pt idx="0">
                  <c:v>0</c:v>
                </c:pt>
                <c:pt idx="1">
                  <c:v>0</c:v>
                </c:pt>
                <c:pt idx="2">
                  <c:v>28.18</c:v>
                </c:pt>
                <c:pt idx="3">
                  <c:v>39.31</c:v>
                </c:pt>
                <c:pt idx="4">
                  <c:v>44.62</c:v>
                </c:pt>
                <c:pt idx="5">
                  <c:v>47.24</c:v>
                </c:pt>
                <c:pt idx="6">
                  <c:v>49.33</c:v>
                </c:pt>
                <c:pt idx="7">
                  <c:v>50.23</c:v>
                </c:pt>
                <c:pt idx="8">
                  <c:v>51.66</c:v>
                </c:pt>
                <c:pt idx="9">
                  <c:v>54.92</c:v>
                </c:pt>
              </c:numCache>
            </c:numRef>
          </c:yVal>
          <c:smooth val="1"/>
        </c:ser>
        <c:ser>
          <c:idx val="4"/>
          <c:order val="4"/>
          <c:tx>
            <c:strRef>
              <c:f>Hoja1!$G$2</c:f>
              <c:strCache>
                <c:ptCount val="1"/>
                <c:pt idx="0">
                  <c:v>Bootstrap </c:v>
                </c:pt>
              </c:strCache>
            </c:strRef>
          </c:tx>
          <c:xVal>
            <c:numRef>
              <c:f>Hoja1!$B$3:$B$12</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Hoja1!$G$3:$G$12</c:f>
              <c:numCache>
                <c:formatCode>General</c:formatCode>
                <c:ptCount val="10"/>
                <c:pt idx="0">
                  <c:v>0</c:v>
                </c:pt>
                <c:pt idx="1">
                  <c:v>13.69</c:v>
                </c:pt>
                <c:pt idx="2">
                  <c:v>24.5</c:v>
                </c:pt>
                <c:pt idx="3">
                  <c:v>30.32</c:v>
                </c:pt>
                <c:pt idx="4">
                  <c:v>34.380000000000003</c:v>
                </c:pt>
                <c:pt idx="5">
                  <c:v>37.159999999999997</c:v>
                </c:pt>
                <c:pt idx="6">
                  <c:v>39.630000000000003</c:v>
                </c:pt>
                <c:pt idx="7">
                  <c:v>41.27</c:v>
                </c:pt>
                <c:pt idx="8">
                  <c:v>42.67</c:v>
                </c:pt>
                <c:pt idx="9">
                  <c:v>44.06</c:v>
                </c:pt>
              </c:numCache>
            </c:numRef>
          </c:yVal>
          <c:smooth val="1"/>
        </c:ser>
        <c:dLbls>
          <c:showLegendKey val="0"/>
          <c:showVal val="0"/>
          <c:showCatName val="0"/>
          <c:showSerName val="0"/>
          <c:showPercent val="0"/>
          <c:showBubbleSize val="0"/>
        </c:dLbls>
        <c:axId val="100985088"/>
        <c:axId val="106901888"/>
      </c:scatterChart>
      <c:valAx>
        <c:axId val="100985088"/>
        <c:scaling>
          <c:orientation val="minMax"/>
        </c:scaling>
        <c:delete val="0"/>
        <c:axPos val="b"/>
        <c:title>
          <c:tx>
            <c:rich>
              <a:bodyPr/>
              <a:lstStyle/>
              <a:p>
                <a:pPr>
                  <a:defRPr sz="1600"/>
                </a:pPr>
                <a:r>
                  <a:rPr lang="es-CO" sz="1600"/>
                  <a:t>Transectos</a:t>
                </a:r>
              </a:p>
            </c:rich>
          </c:tx>
          <c:layout/>
          <c:overlay val="0"/>
        </c:title>
        <c:numFmt formatCode="General" sourceLinked="1"/>
        <c:majorTickMark val="none"/>
        <c:minorTickMark val="none"/>
        <c:tickLblPos val="nextTo"/>
        <c:crossAx val="106901888"/>
        <c:crosses val="autoZero"/>
        <c:crossBetween val="midCat"/>
      </c:valAx>
      <c:valAx>
        <c:axId val="106901888"/>
        <c:scaling>
          <c:orientation val="minMax"/>
          <c:min val="0"/>
        </c:scaling>
        <c:delete val="0"/>
        <c:axPos val="l"/>
        <c:majorGridlines/>
        <c:title>
          <c:tx>
            <c:rich>
              <a:bodyPr/>
              <a:lstStyle/>
              <a:p>
                <a:pPr>
                  <a:defRPr sz="1600"/>
                </a:pPr>
                <a:r>
                  <a:rPr lang="es-CO" sz="1600"/>
                  <a:t>Especies</a:t>
                </a:r>
              </a:p>
            </c:rich>
          </c:tx>
          <c:layout/>
          <c:overlay val="0"/>
        </c:title>
        <c:numFmt formatCode="General" sourceLinked="1"/>
        <c:majorTickMark val="none"/>
        <c:minorTickMark val="none"/>
        <c:tickLblPos val="nextTo"/>
        <c:crossAx val="100985088"/>
        <c:crosses val="autoZero"/>
        <c:crossBetween val="midCat"/>
      </c:valAx>
    </c:plotArea>
    <c:legend>
      <c:legendPos val="r"/>
      <c:layout/>
      <c:overlay val="0"/>
    </c:legend>
    <c:plotVisOnly val="1"/>
    <c:dispBlanksAs val="gap"/>
    <c:showDLblsOverMax val="0"/>
  </c:chart>
  <c:txPr>
    <a:bodyPr/>
    <a:lstStyle/>
    <a:p>
      <a:pPr>
        <a:defRPr sz="1400"/>
      </a:pPr>
      <a:endParaRPr lang="es-CO"/>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07/relationships/hdphoto" Target="../media/hdphoto5.wdp"/><Relationship Id="rId1" Type="http://schemas.openxmlformats.org/officeDocument/2006/relationships/image" Target="../media/image11.jpe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07/relationships/hdphoto" Target="../media/hdphoto5.wdp"/><Relationship Id="rId1" Type="http://schemas.openxmlformats.org/officeDocument/2006/relationships/image" Target="../media/image11.jpe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EBBB2-3A9A-4F32-9386-646FA8A101C9}"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es-CO"/>
        </a:p>
      </dgm:t>
    </dgm:pt>
    <dgm:pt modelId="{AA81CBD5-A567-4196-BBFD-4D5789A00692}">
      <dgm:prSet custT="1"/>
      <dgm:spPr>
        <a:solidFill>
          <a:srgbClr val="D7EA64"/>
        </a:solidFill>
      </dgm:spPr>
      <dgm:t>
        <a:bodyPr/>
        <a:lstStyle/>
        <a:p>
          <a:pPr rtl="0">
            <a:lnSpc>
              <a:spcPct val="150000"/>
            </a:lnSpc>
          </a:pPr>
          <a:r>
            <a:rPr lang="es-EC" sz="2400" b="1" dirty="0" smtClean="0">
              <a:solidFill>
                <a:sysClr val="windowText" lastClr="000000"/>
              </a:solidFill>
              <a:latin typeface="Times New Roman" pitchFamily="18" charset="0"/>
              <a:cs typeface="Times New Roman" pitchFamily="18" charset="0"/>
            </a:rPr>
            <a:t>PREGUNTAS DIRECTRICES</a:t>
          </a:r>
          <a:endParaRPr lang="es-CO" sz="2400" b="1" dirty="0">
            <a:solidFill>
              <a:sysClr val="windowText" lastClr="000000"/>
            </a:solidFill>
            <a:latin typeface="Times New Roman" pitchFamily="18" charset="0"/>
            <a:cs typeface="Times New Roman" pitchFamily="18" charset="0"/>
          </a:endParaRPr>
        </a:p>
      </dgm:t>
    </dgm:pt>
    <dgm:pt modelId="{0245946E-E00D-4AD6-AA9F-E75696E85123}" type="parTrans" cxnId="{9C9962C5-FF1F-4C8E-8FCA-C5EF65B8446D}">
      <dgm:prSet/>
      <dgm:spPr/>
      <dgm:t>
        <a:bodyPr/>
        <a:lstStyle/>
        <a:p>
          <a:endParaRPr lang="es-CO" sz="2400">
            <a:latin typeface="Times New Roman" pitchFamily="18" charset="0"/>
            <a:cs typeface="Times New Roman" pitchFamily="18" charset="0"/>
          </a:endParaRPr>
        </a:p>
      </dgm:t>
    </dgm:pt>
    <dgm:pt modelId="{AC9D8538-B334-4793-93BE-7E60DDD9ACFA}" type="sibTrans" cxnId="{9C9962C5-FF1F-4C8E-8FCA-C5EF65B8446D}">
      <dgm:prSet/>
      <dgm:spPr/>
      <dgm:t>
        <a:bodyPr/>
        <a:lstStyle/>
        <a:p>
          <a:endParaRPr lang="es-CO" sz="2400">
            <a:latin typeface="Times New Roman" pitchFamily="18" charset="0"/>
            <a:cs typeface="Times New Roman" pitchFamily="18" charset="0"/>
          </a:endParaRPr>
        </a:p>
      </dgm:t>
    </dgm:pt>
    <dgm:pt modelId="{EC78C070-18F5-4CA0-9416-3E95ACFAB071}">
      <dgm:prSet custT="1"/>
      <dgm:spPr>
        <a:solidFill>
          <a:srgbClr val="99CCFF"/>
        </a:solidFill>
      </dgm:spPr>
      <dgm:t>
        <a:bodyPr/>
        <a:lstStyle/>
        <a:p>
          <a:pPr rtl="0">
            <a:lnSpc>
              <a:spcPct val="150000"/>
            </a:lnSpc>
          </a:pPr>
          <a:r>
            <a:rPr lang="es-CO" sz="2400" dirty="0" smtClean="0">
              <a:solidFill>
                <a:sysClr val="windowText" lastClr="000000"/>
              </a:solidFill>
              <a:latin typeface="Times New Roman" pitchFamily="18" charset="0"/>
              <a:cs typeface="Times New Roman" pitchFamily="18" charset="0"/>
            </a:rPr>
            <a:t>¿Cuáles son las amenazas sobre la composición de avifauna en los distintos hábitats dentro de las comunidades del Valle Interandino del Chota? </a:t>
          </a:r>
          <a:endParaRPr lang="es-CO" sz="2400" dirty="0">
            <a:solidFill>
              <a:sysClr val="windowText" lastClr="000000"/>
            </a:solidFill>
            <a:latin typeface="Times New Roman" pitchFamily="18" charset="0"/>
            <a:cs typeface="Times New Roman" pitchFamily="18" charset="0"/>
          </a:endParaRPr>
        </a:p>
      </dgm:t>
    </dgm:pt>
    <dgm:pt modelId="{4FE3C301-8DCE-40BB-824B-197B28EAA978}" type="parTrans" cxnId="{25CF617B-16E5-4C76-A0C8-01749A2BBDE4}">
      <dgm:prSet/>
      <dgm:spPr/>
      <dgm:t>
        <a:bodyPr/>
        <a:lstStyle/>
        <a:p>
          <a:endParaRPr lang="es-CO" sz="2400">
            <a:latin typeface="Times New Roman" pitchFamily="18" charset="0"/>
            <a:cs typeface="Times New Roman" pitchFamily="18" charset="0"/>
          </a:endParaRPr>
        </a:p>
      </dgm:t>
    </dgm:pt>
    <dgm:pt modelId="{98C11409-CDEC-4131-93B1-9DD453311CBC}" type="sibTrans" cxnId="{25CF617B-16E5-4C76-A0C8-01749A2BBDE4}">
      <dgm:prSet/>
      <dgm:spPr/>
      <dgm:t>
        <a:bodyPr/>
        <a:lstStyle/>
        <a:p>
          <a:endParaRPr lang="es-CO" sz="2400">
            <a:latin typeface="Times New Roman" pitchFamily="18" charset="0"/>
            <a:cs typeface="Times New Roman" pitchFamily="18" charset="0"/>
          </a:endParaRPr>
        </a:p>
      </dgm:t>
    </dgm:pt>
    <dgm:pt modelId="{16069BC4-EDDC-4D4C-B297-FC9AEE73EAC7}">
      <dgm:prSet custT="1"/>
      <dgm:spPr>
        <a:solidFill>
          <a:srgbClr val="FFDA65"/>
        </a:solidFill>
      </dgm:spPr>
      <dgm:t>
        <a:bodyPr/>
        <a:lstStyle/>
        <a:p>
          <a:pPr rtl="0">
            <a:lnSpc>
              <a:spcPct val="150000"/>
            </a:lnSpc>
          </a:pPr>
          <a:r>
            <a:rPr lang="es-CO" sz="2400" dirty="0" smtClean="0">
              <a:solidFill>
                <a:sysClr val="windowText" lastClr="000000"/>
              </a:solidFill>
              <a:latin typeface="Times New Roman" pitchFamily="18" charset="0"/>
              <a:cs typeface="Times New Roman" pitchFamily="18" charset="0"/>
            </a:rPr>
            <a:t>¿Qué estrategias se pueden aplicar para la conservación de la diversidad ornitológica presente en el Valle Interandino del Chota?</a:t>
          </a:r>
          <a:endParaRPr lang="es-CO" sz="2400" dirty="0">
            <a:solidFill>
              <a:sysClr val="windowText" lastClr="000000"/>
            </a:solidFill>
            <a:latin typeface="Times New Roman" pitchFamily="18" charset="0"/>
            <a:cs typeface="Times New Roman" pitchFamily="18" charset="0"/>
          </a:endParaRPr>
        </a:p>
      </dgm:t>
    </dgm:pt>
    <dgm:pt modelId="{22F2F4DC-9763-41A9-A3D9-A3A7FF672F84}" type="parTrans" cxnId="{6FE58312-D25E-45A7-A773-DA8BC984B3B0}">
      <dgm:prSet/>
      <dgm:spPr/>
      <dgm:t>
        <a:bodyPr/>
        <a:lstStyle/>
        <a:p>
          <a:endParaRPr lang="es-CO" sz="2400">
            <a:latin typeface="Times New Roman" pitchFamily="18" charset="0"/>
            <a:cs typeface="Times New Roman" pitchFamily="18" charset="0"/>
          </a:endParaRPr>
        </a:p>
      </dgm:t>
    </dgm:pt>
    <dgm:pt modelId="{A906C471-87B2-4FB4-A459-A5B1FACC8EAB}" type="sibTrans" cxnId="{6FE58312-D25E-45A7-A773-DA8BC984B3B0}">
      <dgm:prSet/>
      <dgm:spPr/>
      <dgm:t>
        <a:bodyPr/>
        <a:lstStyle/>
        <a:p>
          <a:endParaRPr lang="es-CO" sz="2400">
            <a:latin typeface="Times New Roman" pitchFamily="18" charset="0"/>
            <a:cs typeface="Times New Roman" pitchFamily="18" charset="0"/>
          </a:endParaRPr>
        </a:p>
      </dgm:t>
    </dgm:pt>
    <dgm:pt modelId="{DDD4100B-2134-46AB-BA5A-2FB05CC5C4D7}" type="pres">
      <dgm:prSet presAssocID="{353EBBB2-3A9A-4F32-9386-646FA8A101C9}" presName="hierChild1" presStyleCnt="0">
        <dgm:presLayoutVars>
          <dgm:orgChart val="1"/>
          <dgm:chPref val="1"/>
          <dgm:dir/>
          <dgm:animOne val="branch"/>
          <dgm:animLvl val="lvl"/>
          <dgm:resizeHandles/>
        </dgm:presLayoutVars>
      </dgm:prSet>
      <dgm:spPr/>
      <dgm:t>
        <a:bodyPr/>
        <a:lstStyle/>
        <a:p>
          <a:endParaRPr lang="es-CO"/>
        </a:p>
      </dgm:t>
    </dgm:pt>
    <dgm:pt modelId="{67EADAE5-C214-4A4A-B497-9C76098700AA}" type="pres">
      <dgm:prSet presAssocID="{AA81CBD5-A567-4196-BBFD-4D5789A00692}" presName="hierRoot1" presStyleCnt="0">
        <dgm:presLayoutVars>
          <dgm:hierBranch val="init"/>
        </dgm:presLayoutVars>
      </dgm:prSet>
      <dgm:spPr/>
    </dgm:pt>
    <dgm:pt modelId="{8F840612-316D-4EA1-BCF2-1BBD914F2FBB}" type="pres">
      <dgm:prSet presAssocID="{AA81CBD5-A567-4196-BBFD-4D5789A00692}" presName="rootComposite1" presStyleCnt="0"/>
      <dgm:spPr/>
    </dgm:pt>
    <dgm:pt modelId="{82094DBB-5C9A-48E5-B491-660F48936D99}" type="pres">
      <dgm:prSet presAssocID="{AA81CBD5-A567-4196-BBFD-4D5789A00692}" presName="rootText1" presStyleLbl="node0" presStyleIdx="0" presStyleCnt="1" custLinFactNeighborX="-2110" custLinFactNeighborY="72615">
        <dgm:presLayoutVars>
          <dgm:chPref val="3"/>
        </dgm:presLayoutVars>
      </dgm:prSet>
      <dgm:spPr/>
      <dgm:t>
        <a:bodyPr/>
        <a:lstStyle/>
        <a:p>
          <a:endParaRPr lang="es-CO"/>
        </a:p>
      </dgm:t>
    </dgm:pt>
    <dgm:pt modelId="{8434C065-0F30-4367-BB97-5C7D5F56FDC4}" type="pres">
      <dgm:prSet presAssocID="{AA81CBD5-A567-4196-BBFD-4D5789A00692}" presName="rootConnector1" presStyleLbl="node1" presStyleIdx="0" presStyleCnt="0"/>
      <dgm:spPr/>
      <dgm:t>
        <a:bodyPr/>
        <a:lstStyle/>
        <a:p>
          <a:endParaRPr lang="es-CO"/>
        </a:p>
      </dgm:t>
    </dgm:pt>
    <dgm:pt modelId="{5A27B3A2-CA5E-476A-BDF8-CA7E96CB9D10}" type="pres">
      <dgm:prSet presAssocID="{AA81CBD5-A567-4196-BBFD-4D5789A00692}" presName="hierChild2" presStyleCnt="0"/>
      <dgm:spPr/>
    </dgm:pt>
    <dgm:pt modelId="{79DB4CF8-CF76-4285-9C5B-9E5627096526}" type="pres">
      <dgm:prSet presAssocID="{4FE3C301-8DCE-40BB-824B-197B28EAA978}" presName="Name64" presStyleLbl="parChTrans1D2" presStyleIdx="0" presStyleCnt="2"/>
      <dgm:spPr/>
      <dgm:t>
        <a:bodyPr/>
        <a:lstStyle/>
        <a:p>
          <a:endParaRPr lang="es-CO"/>
        </a:p>
      </dgm:t>
    </dgm:pt>
    <dgm:pt modelId="{6324FADA-B78E-48FF-952F-B543A7F94F5C}" type="pres">
      <dgm:prSet presAssocID="{EC78C070-18F5-4CA0-9416-3E95ACFAB071}" presName="hierRoot2" presStyleCnt="0">
        <dgm:presLayoutVars>
          <dgm:hierBranch val="init"/>
        </dgm:presLayoutVars>
      </dgm:prSet>
      <dgm:spPr/>
    </dgm:pt>
    <dgm:pt modelId="{E816BF6F-5344-40BB-95F1-F45FC6446ECA}" type="pres">
      <dgm:prSet presAssocID="{EC78C070-18F5-4CA0-9416-3E95ACFAB071}" presName="rootComposite" presStyleCnt="0"/>
      <dgm:spPr/>
    </dgm:pt>
    <dgm:pt modelId="{ECF85103-CD7D-4167-A22B-CD9205A34C95}" type="pres">
      <dgm:prSet presAssocID="{EC78C070-18F5-4CA0-9416-3E95ACFAB071}" presName="rootText" presStyleLbl="node2" presStyleIdx="0" presStyleCnt="2" custScaleX="100732" custScaleY="199676">
        <dgm:presLayoutVars>
          <dgm:chPref val="3"/>
        </dgm:presLayoutVars>
      </dgm:prSet>
      <dgm:spPr/>
      <dgm:t>
        <a:bodyPr/>
        <a:lstStyle/>
        <a:p>
          <a:endParaRPr lang="es-CO"/>
        </a:p>
      </dgm:t>
    </dgm:pt>
    <dgm:pt modelId="{E91D5EA0-6A81-4CE3-A323-26996F3E415D}" type="pres">
      <dgm:prSet presAssocID="{EC78C070-18F5-4CA0-9416-3E95ACFAB071}" presName="rootConnector" presStyleLbl="node2" presStyleIdx="0" presStyleCnt="2"/>
      <dgm:spPr/>
      <dgm:t>
        <a:bodyPr/>
        <a:lstStyle/>
        <a:p>
          <a:endParaRPr lang="es-CO"/>
        </a:p>
      </dgm:t>
    </dgm:pt>
    <dgm:pt modelId="{1AD405BE-B381-4838-A83F-37713C1DA2E3}" type="pres">
      <dgm:prSet presAssocID="{EC78C070-18F5-4CA0-9416-3E95ACFAB071}" presName="hierChild4" presStyleCnt="0"/>
      <dgm:spPr/>
    </dgm:pt>
    <dgm:pt modelId="{E9F1CD52-1C40-46EF-BDD9-214F2433B3CD}" type="pres">
      <dgm:prSet presAssocID="{EC78C070-18F5-4CA0-9416-3E95ACFAB071}" presName="hierChild5" presStyleCnt="0"/>
      <dgm:spPr/>
    </dgm:pt>
    <dgm:pt modelId="{CF33D8BD-3F32-4A69-B04F-9B07534C7CFC}" type="pres">
      <dgm:prSet presAssocID="{22F2F4DC-9763-41A9-A3D9-A3A7FF672F84}" presName="Name64" presStyleLbl="parChTrans1D2" presStyleIdx="1" presStyleCnt="2"/>
      <dgm:spPr/>
      <dgm:t>
        <a:bodyPr/>
        <a:lstStyle/>
        <a:p>
          <a:endParaRPr lang="es-CO"/>
        </a:p>
      </dgm:t>
    </dgm:pt>
    <dgm:pt modelId="{26F3810F-FC26-4235-AF0B-34A515B2DA9E}" type="pres">
      <dgm:prSet presAssocID="{16069BC4-EDDC-4D4C-B297-FC9AEE73EAC7}" presName="hierRoot2" presStyleCnt="0">
        <dgm:presLayoutVars>
          <dgm:hierBranch val="init"/>
        </dgm:presLayoutVars>
      </dgm:prSet>
      <dgm:spPr/>
    </dgm:pt>
    <dgm:pt modelId="{E7663953-4A5F-491D-A23E-97589E5B2B93}" type="pres">
      <dgm:prSet presAssocID="{16069BC4-EDDC-4D4C-B297-FC9AEE73EAC7}" presName="rootComposite" presStyleCnt="0"/>
      <dgm:spPr/>
    </dgm:pt>
    <dgm:pt modelId="{D7DF291C-B09E-4D7A-B530-D91FB7FBB9F5}" type="pres">
      <dgm:prSet presAssocID="{16069BC4-EDDC-4D4C-B297-FC9AEE73EAC7}" presName="rootText" presStyleLbl="node2" presStyleIdx="1" presStyleCnt="2" custScaleY="204625" custLinFactNeighborY="39160">
        <dgm:presLayoutVars>
          <dgm:chPref val="3"/>
        </dgm:presLayoutVars>
      </dgm:prSet>
      <dgm:spPr/>
      <dgm:t>
        <a:bodyPr/>
        <a:lstStyle/>
        <a:p>
          <a:endParaRPr lang="es-CO"/>
        </a:p>
      </dgm:t>
    </dgm:pt>
    <dgm:pt modelId="{52144B90-7B05-4ED8-A12D-E3317760D259}" type="pres">
      <dgm:prSet presAssocID="{16069BC4-EDDC-4D4C-B297-FC9AEE73EAC7}" presName="rootConnector" presStyleLbl="node2" presStyleIdx="1" presStyleCnt="2"/>
      <dgm:spPr/>
      <dgm:t>
        <a:bodyPr/>
        <a:lstStyle/>
        <a:p>
          <a:endParaRPr lang="es-CO"/>
        </a:p>
      </dgm:t>
    </dgm:pt>
    <dgm:pt modelId="{B6D17B6C-DAA8-4093-84E9-7722F175AA6D}" type="pres">
      <dgm:prSet presAssocID="{16069BC4-EDDC-4D4C-B297-FC9AEE73EAC7}" presName="hierChild4" presStyleCnt="0"/>
      <dgm:spPr/>
    </dgm:pt>
    <dgm:pt modelId="{4A9DDB6B-6EC7-4384-B853-F3D74FDB0208}" type="pres">
      <dgm:prSet presAssocID="{16069BC4-EDDC-4D4C-B297-FC9AEE73EAC7}" presName="hierChild5" presStyleCnt="0"/>
      <dgm:spPr/>
    </dgm:pt>
    <dgm:pt modelId="{43A2A9D4-F7B3-4157-9588-2B30C2A06CAE}" type="pres">
      <dgm:prSet presAssocID="{AA81CBD5-A567-4196-BBFD-4D5789A00692}" presName="hierChild3" presStyleCnt="0"/>
      <dgm:spPr/>
    </dgm:pt>
  </dgm:ptLst>
  <dgm:cxnLst>
    <dgm:cxn modelId="{CF5EC9E1-40E8-457D-A6AD-93F7B026D8FA}" type="presOf" srcId="{22F2F4DC-9763-41A9-A3D9-A3A7FF672F84}" destId="{CF33D8BD-3F32-4A69-B04F-9B07534C7CFC}" srcOrd="0" destOrd="0" presId="urn:microsoft.com/office/officeart/2009/3/layout/HorizontalOrganizationChart"/>
    <dgm:cxn modelId="{9C9962C5-FF1F-4C8E-8FCA-C5EF65B8446D}" srcId="{353EBBB2-3A9A-4F32-9386-646FA8A101C9}" destId="{AA81CBD5-A567-4196-BBFD-4D5789A00692}" srcOrd="0" destOrd="0" parTransId="{0245946E-E00D-4AD6-AA9F-E75696E85123}" sibTransId="{AC9D8538-B334-4793-93BE-7E60DDD9ACFA}"/>
    <dgm:cxn modelId="{3F2592BE-722C-4E3A-98A2-7AE2658AF375}" type="presOf" srcId="{EC78C070-18F5-4CA0-9416-3E95ACFAB071}" destId="{ECF85103-CD7D-4167-A22B-CD9205A34C95}" srcOrd="0" destOrd="0" presId="urn:microsoft.com/office/officeart/2009/3/layout/HorizontalOrganizationChart"/>
    <dgm:cxn modelId="{B0278F09-F20A-4F66-A24C-53AECB3D6235}" type="presOf" srcId="{16069BC4-EDDC-4D4C-B297-FC9AEE73EAC7}" destId="{52144B90-7B05-4ED8-A12D-E3317760D259}" srcOrd="1" destOrd="0" presId="urn:microsoft.com/office/officeart/2009/3/layout/HorizontalOrganizationChart"/>
    <dgm:cxn modelId="{44B3B82B-5EFA-46BB-A91C-597DEE59C076}" type="presOf" srcId="{4FE3C301-8DCE-40BB-824B-197B28EAA978}" destId="{79DB4CF8-CF76-4285-9C5B-9E5627096526}" srcOrd="0" destOrd="0" presId="urn:microsoft.com/office/officeart/2009/3/layout/HorizontalOrganizationChart"/>
    <dgm:cxn modelId="{FE3F55CE-32CA-47A9-A3FB-01BB1CC2F122}" type="presOf" srcId="{EC78C070-18F5-4CA0-9416-3E95ACFAB071}" destId="{E91D5EA0-6A81-4CE3-A323-26996F3E415D}" srcOrd="1" destOrd="0" presId="urn:microsoft.com/office/officeart/2009/3/layout/HorizontalOrganizationChart"/>
    <dgm:cxn modelId="{F1788916-391F-431B-AD6F-8641D2DC797C}" type="presOf" srcId="{AA81CBD5-A567-4196-BBFD-4D5789A00692}" destId="{82094DBB-5C9A-48E5-B491-660F48936D99}" srcOrd="0" destOrd="0" presId="urn:microsoft.com/office/officeart/2009/3/layout/HorizontalOrganizationChart"/>
    <dgm:cxn modelId="{87452757-0702-4378-8967-2C8F5548DC2E}" type="presOf" srcId="{16069BC4-EDDC-4D4C-B297-FC9AEE73EAC7}" destId="{D7DF291C-B09E-4D7A-B530-D91FB7FBB9F5}" srcOrd="0" destOrd="0" presId="urn:microsoft.com/office/officeart/2009/3/layout/HorizontalOrganizationChart"/>
    <dgm:cxn modelId="{25CF617B-16E5-4C76-A0C8-01749A2BBDE4}" srcId="{AA81CBD5-A567-4196-BBFD-4D5789A00692}" destId="{EC78C070-18F5-4CA0-9416-3E95ACFAB071}" srcOrd="0" destOrd="0" parTransId="{4FE3C301-8DCE-40BB-824B-197B28EAA978}" sibTransId="{98C11409-CDEC-4131-93B1-9DD453311CBC}"/>
    <dgm:cxn modelId="{FBDEC5D4-3829-4796-8D9C-4F834511425F}" type="presOf" srcId="{353EBBB2-3A9A-4F32-9386-646FA8A101C9}" destId="{DDD4100B-2134-46AB-BA5A-2FB05CC5C4D7}" srcOrd="0" destOrd="0" presId="urn:microsoft.com/office/officeart/2009/3/layout/HorizontalOrganizationChart"/>
    <dgm:cxn modelId="{BE5F397F-6863-4574-AA09-F9969EDD4DE8}" type="presOf" srcId="{AA81CBD5-A567-4196-BBFD-4D5789A00692}" destId="{8434C065-0F30-4367-BB97-5C7D5F56FDC4}" srcOrd="1" destOrd="0" presId="urn:microsoft.com/office/officeart/2009/3/layout/HorizontalOrganizationChart"/>
    <dgm:cxn modelId="{6FE58312-D25E-45A7-A773-DA8BC984B3B0}" srcId="{AA81CBD5-A567-4196-BBFD-4D5789A00692}" destId="{16069BC4-EDDC-4D4C-B297-FC9AEE73EAC7}" srcOrd="1" destOrd="0" parTransId="{22F2F4DC-9763-41A9-A3D9-A3A7FF672F84}" sibTransId="{A906C471-87B2-4FB4-A459-A5B1FACC8EAB}"/>
    <dgm:cxn modelId="{557A3014-95C7-4D04-813C-1DC01D25486B}" type="presParOf" srcId="{DDD4100B-2134-46AB-BA5A-2FB05CC5C4D7}" destId="{67EADAE5-C214-4A4A-B497-9C76098700AA}" srcOrd="0" destOrd="0" presId="urn:microsoft.com/office/officeart/2009/3/layout/HorizontalOrganizationChart"/>
    <dgm:cxn modelId="{A9387914-CD54-4D30-A918-5607D85DC182}" type="presParOf" srcId="{67EADAE5-C214-4A4A-B497-9C76098700AA}" destId="{8F840612-316D-4EA1-BCF2-1BBD914F2FBB}" srcOrd="0" destOrd="0" presId="urn:microsoft.com/office/officeart/2009/3/layout/HorizontalOrganizationChart"/>
    <dgm:cxn modelId="{097100F9-17E4-4C25-864C-D9F92D6F66D3}" type="presParOf" srcId="{8F840612-316D-4EA1-BCF2-1BBD914F2FBB}" destId="{82094DBB-5C9A-48E5-B491-660F48936D99}" srcOrd="0" destOrd="0" presId="urn:microsoft.com/office/officeart/2009/3/layout/HorizontalOrganizationChart"/>
    <dgm:cxn modelId="{A8E5D113-0B89-4CF8-8EF2-7EF47BE2F213}" type="presParOf" srcId="{8F840612-316D-4EA1-BCF2-1BBD914F2FBB}" destId="{8434C065-0F30-4367-BB97-5C7D5F56FDC4}" srcOrd="1" destOrd="0" presId="urn:microsoft.com/office/officeart/2009/3/layout/HorizontalOrganizationChart"/>
    <dgm:cxn modelId="{ABE2D286-6430-497A-9797-98417E89D559}" type="presParOf" srcId="{67EADAE5-C214-4A4A-B497-9C76098700AA}" destId="{5A27B3A2-CA5E-476A-BDF8-CA7E96CB9D10}" srcOrd="1" destOrd="0" presId="urn:microsoft.com/office/officeart/2009/3/layout/HorizontalOrganizationChart"/>
    <dgm:cxn modelId="{8CC4BD9D-5FBC-4F33-A08B-E147CEAAAEB0}" type="presParOf" srcId="{5A27B3A2-CA5E-476A-BDF8-CA7E96CB9D10}" destId="{79DB4CF8-CF76-4285-9C5B-9E5627096526}" srcOrd="0" destOrd="0" presId="urn:microsoft.com/office/officeart/2009/3/layout/HorizontalOrganizationChart"/>
    <dgm:cxn modelId="{9FD32ACE-2477-4A57-A4CA-8F01FF87A7A9}" type="presParOf" srcId="{5A27B3A2-CA5E-476A-BDF8-CA7E96CB9D10}" destId="{6324FADA-B78E-48FF-952F-B543A7F94F5C}" srcOrd="1" destOrd="0" presId="urn:microsoft.com/office/officeart/2009/3/layout/HorizontalOrganizationChart"/>
    <dgm:cxn modelId="{1A60B467-8674-40AD-A6AC-5DAF92B7F7B1}" type="presParOf" srcId="{6324FADA-B78E-48FF-952F-B543A7F94F5C}" destId="{E816BF6F-5344-40BB-95F1-F45FC6446ECA}" srcOrd="0" destOrd="0" presId="urn:microsoft.com/office/officeart/2009/3/layout/HorizontalOrganizationChart"/>
    <dgm:cxn modelId="{1BE6FBEF-7C17-4E20-913D-84CE98AE85FA}" type="presParOf" srcId="{E816BF6F-5344-40BB-95F1-F45FC6446ECA}" destId="{ECF85103-CD7D-4167-A22B-CD9205A34C95}" srcOrd="0" destOrd="0" presId="urn:microsoft.com/office/officeart/2009/3/layout/HorizontalOrganizationChart"/>
    <dgm:cxn modelId="{B5AC4134-91E2-49EC-A888-F40EEFF5FC52}" type="presParOf" srcId="{E816BF6F-5344-40BB-95F1-F45FC6446ECA}" destId="{E91D5EA0-6A81-4CE3-A323-26996F3E415D}" srcOrd="1" destOrd="0" presId="urn:microsoft.com/office/officeart/2009/3/layout/HorizontalOrganizationChart"/>
    <dgm:cxn modelId="{A5124CAD-6DC7-4E16-9D5A-3E60E5AB4A71}" type="presParOf" srcId="{6324FADA-B78E-48FF-952F-B543A7F94F5C}" destId="{1AD405BE-B381-4838-A83F-37713C1DA2E3}" srcOrd="1" destOrd="0" presId="urn:microsoft.com/office/officeart/2009/3/layout/HorizontalOrganizationChart"/>
    <dgm:cxn modelId="{FD0E074A-F7D2-4AC2-86BC-CCBE8DD9C2D7}" type="presParOf" srcId="{6324FADA-B78E-48FF-952F-B543A7F94F5C}" destId="{E9F1CD52-1C40-46EF-BDD9-214F2433B3CD}" srcOrd="2" destOrd="0" presId="urn:microsoft.com/office/officeart/2009/3/layout/HorizontalOrganizationChart"/>
    <dgm:cxn modelId="{02C7DC55-5962-4323-84FE-82654F3C06F4}" type="presParOf" srcId="{5A27B3A2-CA5E-476A-BDF8-CA7E96CB9D10}" destId="{CF33D8BD-3F32-4A69-B04F-9B07534C7CFC}" srcOrd="2" destOrd="0" presId="urn:microsoft.com/office/officeart/2009/3/layout/HorizontalOrganizationChart"/>
    <dgm:cxn modelId="{27B0754C-9323-435E-AC24-9EDC6DE94C2D}" type="presParOf" srcId="{5A27B3A2-CA5E-476A-BDF8-CA7E96CB9D10}" destId="{26F3810F-FC26-4235-AF0B-34A515B2DA9E}" srcOrd="3" destOrd="0" presId="urn:microsoft.com/office/officeart/2009/3/layout/HorizontalOrganizationChart"/>
    <dgm:cxn modelId="{C32278D4-FD2D-49D4-BE08-89CFD36571A2}" type="presParOf" srcId="{26F3810F-FC26-4235-AF0B-34A515B2DA9E}" destId="{E7663953-4A5F-491D-A23E-97589E5B2B93}" srcOrd="0" destOrd="0" presId="urn:microsoft.com/office/officeart/2009/3/layout/HorizontalOrganizationChart"/>
    <dgm:cxn modelId="{90A41508-C749-4206-A88F-741B3FE8EE53}" type="presParOf" srcId="{E7663953-4A5F-491D-A23E-97589E5B2B93}" destId="{D7DF291C-B09E-4D7A-B530-D91FB7FBB9F5}" srcOrd="0" destOrd="0" presId="urn:microsoft.com/office/officeart/2009/3/layout/HorizontalOrganizationChart"/>
    <dgm:cxn modelId="{7994154A-1AA0-4371-A212-C2679EB7EC7E}" type="presParOf" srcId="{E7663953-4A5F-491D-A23E-97589E5B2B93}" destId="{52144B90-7B05-4ED8-A12D-E3317760D259}" srcOrd="1" destOrd="0" presId="urn:microsoft.com/office/officeart/2009/3/layout/HorizontalOrganizationChart"/>
    <dgm:cxn modelId="{31CB1C86-339B-439C-A388-1D62B5AF3E88}" type="presParOf" srcId="{26F3810F-FC26-4235-AF0B-34A515B2DA9E}" destId="{B6D17B6C-DAA8-4093-84E9-7722F175AA6D}" srcOrd="1" destOrd="0" presId="urn:microsoft.com/office/officeart/2009/3/layout/HorizontalOrganizationChart"/>
    <dgm:cxn modelId="{EDBB7961-C979-400E-8E3E-E9FF0C0545AE}" type="presParOf" srcId="{26F3810F-FC26-4235-AF0B-34A515B2DA9E}" destId="{4A9DDB6B-6EC7-4384-B853-F3D74FDB0208}" srcOrd="2" destOrd="0" presId="urn:microsoft.com/office/officeart/2009/3/layout/HorizontalOrganizationChart"/>
    <dgm:cxn modelId="{BED7D734-5CA3-49BA-B142-55F8575E364B}" type="presParOf" srcId="{67EADAE5-C214-4A4A-B497-9C76098700AA}" destId="{43A2A9D4-F7B3-4157-9588-2B30C2A06CAE}"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467950-D681-4E42-8ADB-9F4DC7FA7453}"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es-CO"/>
        </a:p>
      </dgm:t>
    </dgm:pt>
    <dgm:pt modelId="{B158BD41-13FC-4424-9BAD-68EB6465939C}">
      <dgm:prSet custT="1"/>
      <dgm:spPr/>
      <dgm:t>
        <a:bodyPr/>
        <a:lstStyle/>
        <a:p>
          <a:pPr rtl="0"/>
          <a:r>
            <a:rPr lang="es-ES" sz="2000" dirty="0" smtClean="0">
              <a:solidFill>
                <a:schemeClr val="tx1"/>
              </a:solidFill>
              <a:latin typeface="Times New Roman" pitchFamily="18" charset="0"/>
              <a:cs typeface="Times New Roman" pitchFamily="18" charset="0"/>
            </a:rPr>
            <a:t>Caracterización</a:t>
          </a:r>
          <a:endParaRPr lang="es-CO" sz="2000" dirty="0">
            <a:solidFill>
              <a:schemeClr val="tx1"/>
            </a:solidFill>
            <a:latin typeface="Times New Roman" pitchFamily="18" charset="0"/>
            <a:cs typeface="Times New Roman" pitchFamily="18" charset="0"/>
          </a:endParaRPr>
        </a:p>
      </dgm:t>
    </dgm:pt>
    <dgm:pt modelId="{0831E5AF-331F-4364-8CA3-09521F1BCC00}" type="parTrans" cxnId="{C2704103-FCE8-46B7-8F28-31AED8856759}">
      <dgm:prSet/>
      <dgm:spPr/>
      <dgm:t>
        <a:bodyPr/>
        <a:lstStyle/>
        <a:p>
          <a:endParaRPr lang="es-CO" sz="2200">
            <a:solidFill>
              <a:schemeClr val="tx1"/>
            </a:solidFill>
            <a:latin typeface="Times New Roman" pitchFamily="18" charset="0"/>
            <a:cs typeface="Times New Roman" pitchFamily="18" charset="0"/>
          </a:endParaRPr>
        </a:p>
      </dgm:t>
    </dgm:pt>
    <dgm:pt modelId="{5CCAD9CA-901F-447F-BB4F-D5449AD74013}" type="sibTrans" cxnId="{C2704103-FCE8-46B7-8F28-31AED8856759}">
      <dgm:prSet/>
      <dgm:spPr/>
      <dgm:t>
        <a:bodyPr/>
        <a:lstStyle/>
        <a:p>
          <a:endParaRPr lang="es-CO" sz="2200">
            <a:solidFill>
              <a:schemeClr val="tx1"/>
            </a:solidFill>
            <a:latin typeface="Times New Roman" pitchFamily="18" charset="0"/>
            <a:cs typeface="Times New Roman" pitchFamily="18" charset="0"/>
          </a:endParaRPr>
        </a:p>
      </dgm:t>
    </dgm:pt>
    <dgm:pt modelId="{8A749B40-A289-480C-A800-AD9AEF40F33B}">
      <dgm:prSet custT="1"/>
      <dgm:spPr/>
      <dgm:t>
        <a:bodyPr/>
        <a:lstStyle/>
        <a:p>
          <a:pPr rtl="0"/>
          <a:r>
            <a:rPr lang="es-ES" sz="2000" dirty="0" smtClean="0">
              <a:solidFill>
                <a:schemeClr val="tx1"/>
              </a:solidFill>
              <a:latin typeface="Times New Roman" pitchFamily="18" charset="0"/>
              <a:cs typeface="Times New Roman" pitchFamily="18" charset="0"/>
            </a:rPr>
            <a:t>Clima </a:t>
          </a:r>
          <a:r>
            <a:rPr lang="es-CO" sz="2000" dirty="0" smtClean="0">
              <a:solidFill>
                <a:schemeClr val="tx1"/>
              </a:solidFill>
              <a:latin typeface="Times New Roman" pitchFamily="18" charset="0"/>
              <a:cs typeface="Times New Roman" pitchFamily="18" charset="0"/>
            </a:rPr>
            <a:t>Ecuatorial </a:t>
          </a:r>
          <a:r>
            <a:rPr lang="es-CO" sz="2000" dirty="0" err="1" smtClean="0">
              <a:solidFill>
                <a:schemeClr val="tx1"/>
              </a:solidFill>
              <a:latin typeface="Times New Roman" pitchFamily="18" charset="0"/>
              <a:cs typeface="Times New Roman" pitchFamily="18" charset="0"/>
            </a:rPr>
            <a:t>Mesotérmico</a:t>
          </a:r>
          <a:r>
            <a:rPr lang="es-CO" sz="2000" dirty="0" smtClean="0">
              <a:solidFill>
                <a:schemeClr val="tx1"/>
              </a:solidFill>
              <a:latin typeface="Times New Roman" pitchFamily="18" charset="0"/>
              <a:cs typeface="Times New Roman" pitchFamily="18" charset="0"/>
            </a:rPr>
            <a:t> Seco</a:t>
          </a:r>
          <a:endParaRPr lang="es-CO" sz="2000" dirty="0">
            <a:solidFill>
              <a:schemeClr val="tx1"/>
            </a:solidFill>
            <a:latin typeface="Times New Roman" pitchFamily="18" charset="0"/>
            <a:cs typeface="Times New Roman" pitchFamily="18" charset="0"/>
          </a:endParaRPr>
        </a:p>
      </dgm:t>
    </dgm:pt>
    <dgm:pt modelId="{35888399-0644-4648-ABEA-4139B1B32267}" type="parTrans" cxnId="{F3544224-F532-4C4C-9D51-651229B432CD}">
      <dgm:prSet/>
      <dgm:spPr/>
      <dgm:t>
        <a:bodyPr/>
        <a:lstStyle/>
        <a:p>
          <a:endParaRPr lang="es-CO" sz="2200">
            <a:solidFill>
              <a:schemeClr val="tx1"/>
            </a:solidFill>
            <a:latin typeface="Times New Roman" pitchFamily="18" charset="0"/>
            <a:cs typeface="Times New Roman" pitchFamily="18" charset="0"/>
          </a:endParaRPr>
        </a:p>
      </dgm:t>
    </dgm:pt>
    <dgm:pt modelId="{5CD8AB6B-72EC-48AF-9763-966DE7D99109}" type="sibTrans" cxnId="{F3544224-F532-4C4C-9D51-651229B432CD}">
      <dgm:prSet/>
      <dgm:spPr/>
      <dgm:t>
        <a:bodyPr/>
        <a:lstStyle/>
        <a:p>
          <a:endParaRPr lang="es-CO" sz="2200">
            <a:solidFill>
              <a:schemeClr val="tx1"/>
            </a:solidFill>
            <a:latin typeface="Times New Roman" pitchFamily="18" charset="0"/>
            <a:cs typeface="Times New Roman" pitchFamily="18" charset="0"/>
          </a:endParaRPr>
        </a:p>
      </dgm:t>
    </dgm:pt>
    <dgm:pt modelId="{9527BE09-6EEC-4E4F-ADDA-329DB56261A9}">
      <dgm:prSet custT="1"/>
      <dgm:spPr/>
      <dgm:t>
        <a:bodyPr/>
        <a:lstStyle/>
        <a:p>
          <a:pPr rtl="0"/>
          <a:r>
            <a:rPr lang="es-ES" sz="2000" dirty="0" smtClean="0">
              <a:solidFill>
                <a:schemeClr val="tx1"/>
              </a:solidFill>
              <a:latin typeface="Times New Roman" pitchFamily="18" charset="0"/>
              <a:cs typeface="Times New Roman" pitchFamily="18" charset="0"/>
            </a:rPr>
            <a:t>Formación Vegetal Monte Espinoso Pre-Montano</a:t>
          </a:r>
          <a:endParaRPr lang="es-CO" sz="2000" dirty="0">
            <a:solidFill>
              <a:schemeClr val="tx1"/>
            </a:solidFill>
            <a:latin typeface="Times New Roman" pitchFamily="18" charset="0"/>
            <a:cs typeface="Times New Roman" pitchFamily="18" charset="0"/>
          </a:endParaRPr>
        </a:p>
      </dgm:t>
    </dgm:pt>
    <dgm:pt modelId="{4227133A-0946-4876-A42D-8297122B60D5}" type="parTrans" cxnId="{B828D682-D4BC-4C41-AE61-343891281CD6}">
      <dgm:prSet/>
      <dgm:spPr/>
      <dgm:t>
        <a:bodyPr/>
        <a:lstStyle/>
        <a:p>
          <a:endParaRPr lang="es-CO" sz="2200">
            <a:solidFill>
              <a:schemeClr val="tx1"/>
            </a:solidFill>
            <a:latin typeface="Times New Roman" pitchFamily="18" charset="0"/>
            <a:cs typeface="Times New Roman" pitchFamily="18" charset="0"/>
          </a:endParaRPr>
        </a:p>
      </dgm:t>
    </dgm:pt>
    <dgm:pt modelId="{25256D9A-5AD2-4DCA-8CBF-1FADF15ECE11}" type="sibTrans" cxnId="{B828D682-D4BC-4C41-AE61-343891281CD6}">
      <dgm:prSet/>
      <dgm:spPr/>
      <dgm:t>
        <a:bodyPr/>
        <a:lstStyle/>
        <a:p>
          <a:endParaRPr lang="es-CO" sz="2200">
            <a:solidFill>
              <a:schemeClr val="tx1"/>
            </a:solidFill>
            <a:latin typeface="Times New Roman" pitchFamily="18" charset="0"/>
            <a:cs typeface="Times New Roman" pitchFamily="18" charset="0"/>
          </a:endParaRPr>
        </a:p>
      </dgm:t>
    </dgm:pt>
    <dgm:pt modelId="{BD3FFFA2-BFB4-4DFA-8420-F633D453676B}">
      <dgm:prSet custT="1"/>
      <dgm:spPr/>
      <dgm:t>
        <a:bodyPr/>
        <a:lstStyle/>
        <a:p>
          <a:pPr rtl="0"/>
          <a:r>
            <a:rPr lang="es-ES" sz="2200" dirty="0" smtClean="0">
              <a:solidFill>
                <a:schemeClr val="tx1"/>
              </a:solidFill>
              <a:latin typeface="Times New Roman" pitchFamily="18" charset="0"/>
              <a:cs typeface="Times New Roman" pitchFamily="18" charset="0"/>
            </a:rPr>
            <a:t>Uso del suelo</a:t>
          </a:r>
          <a:endParaRPr lang="es-CO" sz="2200" dirty="0">
            <a:solidFill>
              <a:schemeClr val="tx1"/>
            </a:solidFill>
            <a:latin typeface="Times New Roman" pitchFamily="18" charset="0"/>
            <a:cs typeface="Times New Roman" pitchFamily="18" charset="0"/>
          </a:endParaRPr>
        </a:p>
      </dgm:t>
    </dgm:pt>
    <dgm:pt modelId="{61C25E68-28C5-4FC7-8C92-ED957565F4B1}" type="parTrans" cxnId="{1F0CFCEF-43D2-4AE8-8F0C-C31F22ACE9BE}">
      <dgm:prSet/>
      <dgm:spPr/>
      <dgm:t>
        <a:bodyPr/>
        <a:lstStyle/>
        <a:p>
          <a:endParaRPr lang="es-CO" sz="2200">
            <a:solidFill>
              <a:schemeClr val="tx1"/>
            </a:solidFill>
            <a:latin typeface="Times New Roman" pitchFamily="18" charset="0"/>
            <a:cs typeface="Times New Roman" pitchFamily="18" charset="0"/>
          </a:endParaRPr>
        </a:p>
      </dgm:t>
    </dgm:pt>
    <dgm:pt modelId="{7A463C5C-A09E-496E-A740-B52DB0CB7F79}" type="sibTrans" cxnId="{1F0CFCEF-43D2-4AE8-8F0C-C31F22ACE9BE}">
      <dgm:prSet/>
      <dgm:spPr/>
      <dgm:t>
        <a:bodyPr/>
        <a:lstStyle/>
        <a:p>
          <a:endParaRPr lang="es-CO" sz="2200">
            <a:solidFill>
              <a:schemeClr val="tx1"/>
            </a:solidFill>
            <a:latin typeface="Times New Roman" pitchFamily="18" charset="0"/>
            <a:cs typeface="Times New Roman" pitchFamily="18" charset="0"/>
          </a:endParaRPr>
        </a:p>
      </dgm:t>
    </dgm:pt>
    <dgm:pt modelId="{EFAA8BF0-27F1-447A-9774-F798A1F4093C}">
      <dgm:prSet custT="1"/>
      <dgm:spPr/>
      <dgm:t>
        <a:bodyPr/>
        <a:lstStyle/>
        <a:p>
          <a:pPr rtl="0"/>
          <a:r>
            <a:rPr lang="es-ES" sz="2200" dirty="0" smtClean="0">
              <a:solidFill>
                <a:schemeClr val="tx1"/>
              </a:solidFill>
              <a:latin typeface="Times New Roman" pitchFamily="18" charset="0"/>
              <a:cs typeface="Times New Roman" pitchFamily="18" charset="0"/>
            </a:rPr>
            <a:t>Ubicación</a:t>
          </a:r>
          <a:endParaRPr lang="es-CO" sz="2200" dirty="0">
            <a:solidFill>
              <a:schemeClr val="tx1"/>
            </a:solidFill>
            <a:latin typeface="Times New Roman" pitchFamily="18" charset="0"/>
            <a:cs typeface="Times New Roman" pitchFamily="18" charset="0"/>
          </a:endParaRPr>
        </a:p>
      </dgm:t>
    </dgm:pt>
    <dgm:pt modelId="{40207608-C805-4CAF-8225-7657B835894E}" type="parTrans" cxnId="{7A256040-7EEC-45F7-AC70-8B76CE90C013}">
      <dgm:prSet/>
      <dgm:spPr/>
      <dgm:t>
        <a:bodyPr/>
        <a:lstStyle/>
        <a:p>
          <a:endParaRPr lang="es-CO" sz="2200">
            <a:solidFill>
              <a:schemeClr val="tx1"/>
            </a:solidFill>
            <a:latin typeface="Times New Roman" pitchFamily="18" charset="0"/>
            <a:cs typeface="Times New Roman" pitchFamily="18" charset="0"/>
          </a:endParaRPr>
        </a:p>
      </dgm:t>
    </dgm:pt>
    <dgm:pt modelId="{C306D309-D4BF-44C0-8A8E-9ECE704A0719}" type="sibTrans" cxnId="{7A256040-7EEC-45F7-AC70-8B76CE90C013}">
      <dgm:prSet/>
      <dgm:spPr/>
      <dgm:t>
        <a:bodyPr/>
        <a:lstStyle/>
        <a:p>
          <a:endParaRPr lang="es-CO" sz="2200">
            <a:solidFill>
              <a:schemeClr val="tx1"/>
            </a:solidFill>
            <a:latin typeface="Times New Roman" pitchFamily="18" charset="0"/>
            <a:cs typeface="Times New Roman" pitchFamily="18" charset="0"/>
          </a:endParaRPr>
        </a:p>
      </dgm:t>
    </dgm:pt>
    <dgm:pt modelId="{C662AE38-A6D6-44BF-BA71-7506C6A789E2}">
      <dgm:prSet/>
      <dgm:spPr>
        <a:blipFill rotWithShape="0">
          <a:blip xmlns:r="http://schemas.openxmlformats.org/officeDocument/2006/relationships" r:embed="rId1">
            <a:extLst>
              <a:ext uri="{BEBA8EAE-BF5A-486C-A8C5-ECC9F3942E4B}">
                <a14:imgProps xmlns:a14="http://schemas.microsoft.com/office/drawing/2010/main">
                  <a14:imgLayer r:embed="rId2">
                    <a14:imgEffect>
                      <a14:brightnessContrast bright="12000" contrast="-4000"/>
                    </a14:imgEffect>
                  </a14:imgLayer>
                </a14:imgProps>
              </a:ext>
            </a:extLst>
          </a:blip>
          <a:stretch>
            <a:fillRect/>
          </a:stretch>
        </a:blipFill>
      </dgm:spPr>
      <dgm:t>
        <a:bodyPr/>
        <a:lstStyle/>
        <a:p>
          <a:endParaRPr lang="es-CO" dirty="0"/>
        </a:p>
      </dgm:t>
    </dgm:pt>
    <dgm:pt modelId="{92748BAE-C963-4248-907B-F3EEAFBAD4AA}" type="parTrans" cxnId="{C90466AA-6FF8-4004-B8DF-32A53D39278F}">
      <dgm:prSet/>
      <dgm:spPr/>
      <dgm:t>
        <a:bodyPr/>
        <a:lstStyle/>
        <a:p>
          <a:endParaRPr lang="es-CO"/>
        </a:p>
      </dgm:t>
    </dgm:pt>
    <dgm:pt modelId="{B1BF58F4-3F39-41C6-A53E-EDF53947E5E7}" type="sibTrans" cxnId="{C90466AA-6FF8-4004-B8DF-32A53D39278F}">
      <dgm:prSet/>
      <dgm:spPr/>
      <dgm:t>
        <a:bodyPr/>
        <a:lstStyle/>
        <a:p>
          <a:endParaRPr lang="es-CO"/>
        </a:p>
      </dgm:t>
    </dgm:pt>
    <dgm:pt modelId="{70AC2994-9D8A-4E34-BA36-D3C414676627}" type="pres">
      <dgm:prSet presAssocID="{6B467950-D681-4E42-8ADB-9F4DC7FA7453}" presName="diagram" presStyleCnt="0">
        <dgm:presLayoutVars>
          <dgm:dir/>
          <dgm:animLvl val="lvl"/>
          <dgm:resizeHandles val="exact"/>
        </dgm:presLayoutVars>
      </dgm:prSet>
      <dgm:spPr/>
      <dgm:t>
        <a:bodyPr/>
        <a:lstStyle/>
        <a:p>
          <a:endParaRPr lang="es-CO"/>
        </a:p>
      </dgm:t>
    </dgm:pt>
    <dgm:pt modelId="{FAF08598-F4B6-48D1-9961-C118655ED677}" type="pres">
      <dgm:prSet presAssocID="{B158BD41-13FC-4424-9BAD-68EB6465939C}" presName="compNode" presStyleCnt="0"/>
      <dgm:spPr/>
    </dgm:pt>
    <dgm:pt modelId="{F3BDB2CF-0972-472B-BDCC-D884FB053BED}" type="pres">
      <dgm:prSet presAssocID="{B158BD41-13FC-4424-9BAD-68EB6465939C}" presName="childRect" presStyleLbl="bgAcc1" presStyleIdx="0" presStyleCnt="5" custScaleX="162557" custScaleY="146054" custLinFactNeighborX="-14406">
        <dgm:presLayoutVars>
          <dgm:bulletEnabled val="1"/>
        </dgm:presLayoutVars>
      </dgm:prSet>
      <dgm:spPr/>
      <dgm:t>
        <a:bodyPr/>
        <a:lstStyle/>
        <a:p>
          <a:endParaRPr lang="es-CO"/>
        </a:p>
      </dgm:t>
    </dgm:pt>
    <dgm:pt modelId="{791514B2-5026-473B-8DA9-BAECD4F3E53E}" type="pres">
      <dgm:prSet presAssocID="{B158BD41-13FC-4424-9BAD-68EB6465939C}" presName="parentText" presStyleLbl="node1" presStyleIdx="0" presStyleCnt="0">
        <dgm:presLayoutVars>
          <dgm:chMax val="0"/>
          <dgm:bulletEnabled val="1"/>
        </dgm:presLayoutVars>
      </dgm:prSet>
      <dgm:spPr/>
      <dgm:t>
        <a:bodyPr/>
        <a:lstStyle/>
        <a:p>
          <a:endParaRPr lang="es-CO"/>
        </a:p>
      </dgm:t>
    </dgm:pt>
    <dgm:pt modelId="{A4B8347D-3C7C-4662-8A17-AD9B9DE2040E}" type="pres">
      <dgm:prSet presAssocID="{B158BD41-13FC-4424-9BAD-68EB6465939C}" presName="parentRect" presStyleLbl="alignNode1" presStyleIdx="0" presStyleCnt="5" custScaleX="162882" custScaleY="88325" custLinFactNeighborX="-15883" custLinFactNeighborY="49214"/>
      <dgm:spPr/>
      <dgm:t>
        <a:bodyPr/>
        <a:lstStyle/>
        <a:p>
          <a:endParaRPr lang="es-CO"/>
        </a:p>
      </dgm:t>
    </dgm:pt>
    <dgm:pt modelId="{F9B8EF43-418A-46DD-A2D2-498B5C1FB897}" type="pres">
      <dgm:prSet presAssocID="{B158BD41-13FC-4424-9BAD-68EB6465939C}" presName="adorn" presStyleLbl="fgAccFollowNode1" presStyleIdx="0" presStyleCnt="5" custScaleX="90253" custScaleY="98349" custLinFactNeighborX="39780" custLinFactNeighborY="35221"/>
      <dgm:spPr/>
    </dgm:pt>
    <dgm:pt modelId="{C8B0EFAD-4522-498F-92DD-15AFD728469D}" type="pres">
      <dgm:prSet presAssocID="{5CCAD9CA-901F-447F-BB4F-D5449AD74013}" presName="sibTrans" presStyleLbl="sibTrans2D1" presStyleIdx="0" presStyleCnt="0"/>
      <dgm:spPr/>
      <dgm:t>
        <a:bodyPr/>
        <a:lstStyle/>
        <a:p>
          <a:endParaRPr lang="es-CO"/>
        </a:p>
      </dgm:t>
    </dgm:pt>
    <dgm:pt modelId="{EB29525F-3CA3-4D58-B5C5-484DF67F0BB0}" type="pres">
      <dgm:prSet presAssocID="{8A749B40-A289-480C-A800-AD9AEF40F33B}" presName="compNode" presStyleCnt="0"/>
      <dgm:spPr/>
    </dgm:pt>
    <dgm:pt modelId="{29E3328C-686E-445D-8C0A-23731DF30F45}" type="pres">
      <dgm:prSet presAssocID="{8A749B40-A289-480C-A800-AD9AEF40F33B}" presName="childRect" presStyleLbl="bgAcc1" presStyleIdx="1" presStyleCnt="5" custScaleX="140470" custScaleY="155001">
        <dgm:presLayoutVars>
          <dgm:bulletEnabled val="1"/>
        </dgm:presLayoutVars>
      </dgm:prSet>
      <dgm:spPr>
        <a:blipFill rotWithShape="0">
          <a:blip xmlns:r="http://schemas.openxmlformats.org/officeDocument/2006/relationships" r:embed="rId3"/>
          <a:stretch>
            <a:fillRect/>
          </a:stretch>
        </a:blipFill>
      </dgm:spPr>
      <dgm:t>
        <a:bodyPr/>
        <a:lstStyle/>
        <a:p>
          <a:endParaRPr lang="es-CO"/>
        </a:p>
      </dgm:t>
    </dgm:pt>
    <dgm:pt modelId="{7FCE1EF8-07F7-40FB-AAAA-A58607740DF3}" type="pres">
      <dgm:prSet presAssocID="{8A749B40-A289-480C-A800-AD9AEF40F33B}" presName="parentText" presStyleLbl="node1" presStyleIdx="0" presStyleCnt="0">
        <dgm:presLayoutVars>
          <dgm:chMax val="0"/>
          <dgm:bulletEnabled val="1"/>
        </dgm:presLayoutVars>
      </dgm:prSet>
      <dgm:spPr/>
      <dgm:t>
        <a:bodyPr/>
        <a:lstStyle/>
        <a:p>
          <a:endParaRPr lang="es-CO"/>
        </a:p>
      </dgm:t>
    </dgm:pt>
    <dgm:pt modelId="{EBE783FE-59B5-49D5-80AA-D038D76CFDD6}" type="pres">
      <dgm:prSet presAssocID="{8A749B40-A289-480C-A800-AD9AEF40F33B}" presName="parentRect" presStyleLbl="alignNode1" presStyleIdx="1" presStyleCnt="5" custScaleX="134573" custScaleY="110373" custLinFactNeighborX="-4647" custLinFactNeighborY="43937"/>
      <dgm:spPr/>
      <dgm:t>
        <a:bodyPr/>
        <a:lstStyle/>
        <a:p>
          <a:endParaRPr lang="es-CO"/>
        </a:p>
      </dgm:t>
    </dgm:pt>
    <dgm:pt modelId="{4BD61A2D-8F2F-472A-BA7E-95ACEB7C6AFB}" type="pres">
      <dgm:prSet presAssocID="{8A749B40-A289-480C-A800-AD9AEF40F33B}" presName="adorn" presStyleLbl="fgAccFollowNode1" presStyleIdx="1" presStyleCnt="5" custLinFactNeighborX="46769" custLinFactNeighborY="27168"/>
      <dgm:spPr/>
    </dgm:pt>
    <dgm:pt modelId="{F0904C1C-31E4-4C82-82FB-F7D465999259}" type="pres">
      <dgm:prSet presAssocID="{5CD8AB6B-72EC-48AF-9763-966DE7D99109}" presName="sibTrans" presStyleLbl="sibTrans2D1" presStyleIdx="0" presStyleCnt="0"/>
      <dgm:spPr/>
      <dgm:t>
        <a:bodyPr/>
        <a:lstStyle/>
        <a:p>
          <a:endParaRPr lang="es-CO"/>
        </a:p>
      </dgm:t>
    </dgm:pt>
    <dgm:pt modelId="{C2F7320A-99A9-4BAD-B0C8-65F3A926EC26}" type="pres">
      <dgm:prSet presAssocID="{9527BE09-6EEC-4E4F-ADDA-329DB56261A9}" presName="compNode" presStyleCnt="0"/>
      <dgm:spPr/>
    </dgm:pt>
    <dgm:pt modelId="{D74DDBA6-AA60-4DE9-B5C1-A1C75A63AA78}" type="pres">
      <dgm:prSet presAssocID="{9527BE09-6EEC-4E4F-ADDA-329DB56261A9}" presName="childRect" presStyleLbl="bgAcc1" presStyleIdx="2" presStyleCnt="5" custScaleX="135382" custScaleY="150905" custLinFactNeighborX="10290">
        <dgm:presLayoutVars>
          <dgm:bulletEnabled val="1"/>
        </dgm:presLayoutVars>
      </dgm:prSet>
      <dgm:spPr>
        <a:blipFill rotWithShape="0">
          <a:blip xmlns:r="http://schemas.openxmlformats.org/officeDocument/2006/relationships" r:embed="rId4"/>
          <a:stretch>
            <a:fillRect/>
          </a:stretch>
        </a:blipFill>
      </dgm:spPr>
      <dgm:t>
        <a:bodyPr/>
        <a:lstStyle/>
        <a:p>
          <a:endParaRPr lang="es-CO"/>
        </a:p>
      </dgm:t>
    </dgm:pt>
    <dgm:pt modelId="{F66D6276-A86A-4D2F-9910-8A558973C1A3}" type="pres">
      <dgm:prSet presAssocID="{9527BE09-6EEC-4E4F-ADDA-329DB56261A9}" presName="parentText" presStyleLbl="node1" presStyleIdx="0" presStyleCnt="0">
        <dgm:presLayoutVars>
          <dgm:chMax val="0"/>
          <dgm:bulletEnabled val="1"/>
        </dgm:presLayoutVars>
      </dgm:prSet>
      <dgm:spPr/>
      <dgm:t>
        <a:bodyPr/>
        <a:lstStyle/>
        <a:p>
          <a:endParaRPr lang="es-CO"/>
        </a:p>
      </dgm:t>
    </dgm:pt>
    <dgm:pt modelId="{E7E8DB74-F5D1-489D-9646-C21F5213081B}" type="pres">
      <dgm:prSet presAssocID="{9527BE09-6EEC-4E4F-ADDA-329DB56261A9}" presName="parentRect" presStyleLbl="alignNode1" presStyleIdx="2" presStyleCnt="5" custScaleX="129224" custScaleY="122358" custLinFactNeighborX="8918" custLinFactNeighborY="51202"/>
      <dgm:spPr/>
      <dgm:t>
        <a:bodyPr/>
        <a:lstStyle/>
        <a:p>
          <a:endParaRPr lang="es-CO"/>
        </a:p>
      </dgm:t>
    </dgm:pt>
    <dgm:pt modelId="{551BCC4F-FC26-49E6-980F-4346FE4B1CC1}" type="pres">
      <dgm:prSet presAssocID="{9527BE09-6EEC-4E4F-ADDA-329DB56261A9}" presName="adorn" presStyleLbl="fgAccFollowNode1" presStyleIdx="2" presStyleCnt="5" custLinFactNeighborX="53577" custLinFactNeighborY="29400"/>
      <dgm:spPr/>
    </dgm:pt>
    <dgm:pt modelId="{9E4A6B8F-C45F-4945-9245-8AC5AB4D7CE1}" type="pres">
      <dgm:prSet presAssocID="{25256D9A-5AD2-4DCA-8CBF-1FADF15ECE11}" presName="sibTrans" presStyleLbl="sibTrans2D1" presStyleIdx="0" presStyleCnt="0"/>
      <dgm:spPr/>
      <dgm:t>
        <a:bodyPr/>
        <a:lstStyle/>
        <a:p>
          <a:endParaRPr lang="es-CO"/>
        </a:p>
      </dgm:t>
    </dgm:pt>
    <dgm:pt modelId="{58EE6010-197D-478B-AC31-23FB2B61021B}" type="pres">
      <dgm:prSet presAssocID="{BD3FFFA2-BFB4-4DFA-8420-F633D453676B}" presName="compNode" presStyleCnt="0"/>
      <dgm:spPr/>
    </dgm:pt>
    <dgm:pt modelId="{C0480781-EB6C-40BC-B6A3-F9B9F5C58FFE}" type="pres">
      <dgm:prSet presAssocID="{BD3FFFA2-BFB4-4DFA-8420-F633D453676B}" presName="childRect" presStyleLbl="bgAcc1" presStyleIdx="3" presStyleCnt="5" custScaleX="159236" custScaleY="150706" custLinFactNeighborX="-37598" custLinFactNeighborY="-4847">
        <dgm:presLayoutVars>
          <dgm:bulletEnabled val="1"/>
        </dgm:presLayoutVars>
      </dgm:prSet>
      <dgm:spPr>
        <a:blipFill rotWithShape="0">
          <a:blip xmlns:r="http://schemas.openxmlformats.org/officeDocument/2006/relationships" r:embed="rId5"/>
          <a:stretch>
            <a:fillRect/>
          </a:stretch>
        </a:blipFill>
      </dgm:spPr>
      <dgm:t>
        <a:bodyPr/>
        <a:lstStyle/>
        <a:p>
          <a:endParaRPr lang="es-CO"/>
        </a:p>
      </dgm:t>
    </dgm:pt>
    <dgm:pt modelId="{6C59EFAA-84D2-482C-9805-45AAF7735D28}" type="pres">
      <dgm:prSet presAssocID="{BD3FFFA2-BFB4-4DFA-8420-F633D453676B}" presName="parentText" presStyleLbl="node1" presStyleIdx="0" presStyleCnt="0">
        <dgm:presLayoutVars>
          <dgm:chMax val="0"/>
          <dgm:bulletEnabled val="1"/>
        </dgm:presLayoutVars>
      </dgm:prSet>
      <dgm:spPr/>
      <dgm:t>
        <a:bodyPr/>
        <a:lstStyle/>
        <a:p>
          <a:endParaRPr lang="es-CO"/>
        </a:p>
      </dgm:t>
    </dgm:pt>
    <dgm:pt modelId="{100435D4-C0C0-43B4-B376-064C5F685D33}" type="pres">
      <dgm:prSet presAssocID="{BD3FFFA2-BFB4-4DFA-8420-F633D453676B}" presName="parentRect" presStyleLbl="alignNode1" presStyleIdx="3" presStyleCnt="5" custScaleX="164059" custScaleY="66139" custLinFactNeighborX="-38421" custLinFactNeighborY="18967"/>
      <dgm:spPr/>
      <dgm:t>
        <a:bodyPr/>
        <a:lstStyle/>
        <a:p>
          <a:endParaRPr lang="es-CO"/>
        </a:p>
      </dgm:t>
    </dgm:pt>
    <dgm:pt modelId="{D2F8E2D3-C275-4029-A617-4CA8CDB514C9}" type="pres">
      <dgm:prSet presAssocID="{BD3FFFA2-BFB4-4DFA-8420-F633D453676B}" presName="adorn" presStyleLbl="fgAccFollowNode1" presStyleIdx="3" presStyleCnt="5" custLinFactNeighborX="-16528" custLinFactNeighborY="571"/>
      <dgm:spPr/>
    </dgm:pt>
    <dgm:pt modelId="{A0518C42-2816-4250-BAF8-76A584BA8081}" type="pres">
      <dgm:prSet presAssocID="{7A463C5C-A09E-496E-A740-B52DB0CB7F79}" presName="sibTrans" presStyleLbl="sibTrans2D1" presStyleIdx="0" presStyleCnt="0"/>
      <dgm:spPr/>
      <dgm:t>
        <a:bodyPr/>
        <a:lstStyle/>
        <a:p>
          <a:endParaRPr lang="es-CO"/>
        </a:p>
      </dgm:t>
    </dgm:pt>
    <dgm:pt modelId="{DA7ABF3C-1A00-4966-9911-300789681B88}" type="pres">
      <dgm:prSet presAssocID="{EFAA8BF0-27F1-447A-9774-F798A1F4093C}" presName="compNode" presStyleCnt="0"/>
      <dgm:spPr/>
    </dgm:pt>
    <dgm:pt modelId="{26225B40-7A99-483B-B6B8-5BA9E30DE956}" type="pres">
      <dgm:prSet presAssocID="{EFAA8BF0-27F1-447A-9774-F798A1F4093C}" presName="childRect" presStyleLbl="bgAcc1" presStyleIdx="4" presStyleCnt="5" custScaleX="165477" custScaleY="151547" custLinFactNeighborX="-2058" custLinFactNeighborY="-9190">
        <dgm:presLayoutVars>
          <dgm:bulletEnabled val="1"/>
        </dgm:presLayoutVars>
      </dgm:prSet>
      <dgm:spPr>
        <a:blipFill rotWithShape="0">
          <a:blip xmlns:r="http://schemas.openxmlformats.org/officeDocument/2006/relationships" r:embed="rId6"/>
          <a:stretch>
            <a:fillRect/>
          </a:stretch>
        </a:blipFill>
      </dgm:spPr>
      <dgm:t>
        <a:bodyPr/>
        <a:lstStyle/>
        <a:p>
          <a:endParaRPr lang="es-CO"/>
        </a:p>
      </dgm:t>
    </dgm:pt>
    <dgm:pt modelId="{0CB82178-F31D-4816-999B-8087F17B529D}" type="pres">
      <dgm:prSet presAssocID="{EFAA8BF0-27F1-447A-9774-F798A1F4093C}" presName="parentText" presStyleLbl="node1" presStyleIdx="0" presStyleCnt="0">
        <dgm:presLayoutVars>
          <dgm:chMax val="0"/>
          <dgm:bulletEnabled val="1"/>
        </dgm:presLayoutVars>
      </dgm:prSet>
      <dgm:spPr/>
      <dgm:t>
        <a:bodyPr/>
        <a:lstStyle/>
        <a:p>
          <a:endParaRPr lang="es-CO"/>
        </a:p>
      </dgm:t>
    </dgm:pt>
    <dgm:pt modelId="{CFCB03C4-D1DE-45A3-B541-D7D8D4C6B4C0}" type="pres">
      <dgm:prSet presAssocID="{EFAA8BF0-27F1-447A-9774-F798A1F4093C}" presName="parentRect" presStyleLbl="alignNode1" presStyleIdx="4" presStyleCnt="5" custScaleX="170031" custScaleY="90253" custLinFactNeighborX="-2058" custLinFactNeighborY="22030"/>
      <dgm:spPr/>
      <dgm:t>
        <a:bodyPr/>
        <a:lstStyle/>
        <a:p>
          <a:endParaRPr lang="es-CO"/>
        </a:p>
      </dgm:t>
    </dgm:pt>
    <dgm:pt modelId="{7457C2D2-6342-4B31-9120-20B9D00DF4E0}" type="pres">
      <dgm:prSet presAssocID="{EFAA8BF0-27F1-447A-9774-F798A1F4093C}" presName="adorn" presStyleLbl="fgAccFollowNode1" presStyleIdx="4" presStyleCnt="5" custLinFactNeighborX="81630" custLinFactNeighborY="34148"/>
      <dgm:spPr/>
    </dgm:pt>
  </dgm:ptLst>
  <dgm:cxnLst>
    <dgm:cxn modelId="{C3F5CAD9-9CB8-4F15-9E92-5A90821E6246}" type="presOf" srcId="{7A463C5C-A09E-496E-A740-B52DB0CB7F79}" destId="{A0518C42-2816-4250-BAF8-76A584BA8081}" srcOrd="0" destOrd="0" presId="urn:microsoft.com/office/officeart/2005/8/layout/bList2"/>
    <dgm:cxn modelId="{97A481BB-1281-4C03-8AA4-F7B0DD3EE565}" type="presOf" srcId="{EFAA8BF0-27F1-447A-9774-F798A1F4093C}" destId="{CFCB03C4-D1DE-45A3-B541-D7D8D4C6B4C0}" srcOrd="1" destOrd="0" presId="urn:microsoft.com/office/officeart/2005/8/layout/bList2"/>
    <dgm:cxn modelId="{9D2FD5CE-0031-4F46-8D2B-B2CB80EA5FF7}" type="presOf" srcId="{8A749B40-A289-480C-A800-AD9AEF40F33B}" destId="{7FCE1EF8-07F7-40FB-AAAA-A58607740DF3}" srcOrd="0" destOrd="0" presId="urn:microsoft.com/office/officeart/2005/8/layout/bList2"/>
    <dgm:cxn modelId="{C2A75C87-07CD-41D2-8DE6-687278784FD0}" type="presOf" srcId="{B158BD41-13FC-4424-9BAD-68EB6465939C}" destId="{791514B2-5026-473B-8DA9-BAECD4F3E53E}" srcOrd="0" destOrd="0" presId="urn:microsoft.com/office/officeart/2005/8/layout/bList2"/>
    <dgm:cxn modelId="{29F64906-7A0F-4AC2-8241-620AAA7F52BE}" type="presOf" srcId="{BD3FFFA2-BFB4-4DFA-8420-F633D453676B}" destId="{6C59EFAA-84D2-482C-9805-45AAF7735D28}" srcOrd="0" destOrd="0" presId="urn:microsoft.com/office/officeart/2005/8/layout/bList2"/>
    <dgm:cxn modelId="{958165CC-4AAA-40C4-A96E-3C8E17E13BBD}" type="presOf" srcId="{9527BE09-6EEC-4E4F-ADDA-329DB56261A9}" destId="{E7E8DB74-F5D1-489D-9646-C21F5213081B}" srcOrd="1" destOrd="0" presId="urn:microsoft.com/office/officeart/2005/8/layout/bList2"/>
    <dgm:cxn modelId="{A10FA3ED-E71C-4AD9-818B-67423B5565FF}" type="presOf" srcId="{B158BD41-13FC-4424-9BAD-68EB6465939C}" destId="{A4B8347D-3C7C-4662-8A17-AD9B9DE2040E}" srcOrd="1" destOrd="0" presId="urn:microsoft.com/office/officeart/2005/8/layout/bList2"/>
    <dgm:cxn modelId="{7A256040-7EEC-45F7-AC70-8B76CE90C013}" srcId="{6B467950-D681-4E42-8ADB-9F4DC7FA7453}" destId="{EFAA8BF0-27F1-447A-9774-F798A1F4093C}" srcOrd="4" destOrd="0" parTransId="{40207608-C805-4CAF-8225-7657B835894E}" sibTransId="{C306D309-D4BF-44C0-8A8E-9ECE704A0719}"/>
    <dgm:cxn modelId="{F6FCC51B-0520-4DD8-983D-806787EABC85}" type="presOf" srcId="{5CD8AB6B-72EC-48AF-9763-966DE7D99109}" destId="{F0904C1C-31E4-4C82-82FB-F7D465999259}" srcOrd="0" destOrd="0" presId="urn:microsoft.com/office/officeart/2005/8/layout/bList2"/>
    <dgm:cxn modelId="{8431464F-0BFC-4D25-B3AA-7FF3A6F92727}" type="presOf" srcId="{EFAA8BF0-27F1-447A-9774-F798A1F4093C}" destId="{0CB82178-F31D-4816-999B-8087F17B529D}" srcOrd="0" destOrd="0" presId="urn:microsoft.com/office/officeart/2005/8/layout/bList2"/>
    <dgm:cxn modelId="{B828D682-D4BC-4C41-AE61-343891281CD6}" srcId="{6B467950-D681-4E42-8ADB-9F4DC7FA7453}" destId="{9527BE09-6EEC-4E4F-ADDA-329DB56261A9}" srcOrd="2" destOrd="0" parTransId="{4227133A-0946-4876-A42D-8297122B60D5}" sibTransId="{25256D9A-5AD2-4DCA-8CBF-1FADF15ECE11}"/>
    <dgm:cxn modelId="{69188289-5603-4A99-AEFB-BDC5CFA36775}" type="presOf" srcId="{8A749B40-A289-480C-A800-AD9AEF40F33B}" destId="{EBE783FE-59B5-49D5-80AA-D038D76CFDD6}" srcOrd="1" destOrd="0" presId="urn:microsoft.com/office/officeart/2005/8/layout/bList2"/>
    <dgm:cxn modelId="{A94333C0-7CDA-4E37-8ABE-2FFDFA7CF80B}" type="presOf" srcId="{BD3FFFA2-BFB4-4DFA-8420-F633D453676B}" destId="{100435D4-C0C0-43B4-B376-064C5F685D33}" srcOrd="1" destOrd="0" presId="urn:microsoft.com/office/officeart/2005/8/layout/bList2"/>
    <dgm:cxn modelId="{B6692C35-2DBC-4B0C-8BAF-4970D8816751}" type="presOf" srcId="{6B467950-D681-4E42-8ADB-9F4DC7FA7453}" destId="{70AC2994-9D8A-4E34-BA36-D3C414676627}" srcOrd="0" destOrd="0" presId="urn:microsoft.com/office/officeart/2005/8/layout/bList2"/>
    <dgm:cxn modelId="{C90466AA-6FF8-4004-B8DF-32A53D39278F}" srcId="{B158BD41-13FC-4424-9BAD-68EB6465939C}" destId="{C662AE38-A6D6-44BF-BA71-7506C6A789E2}" srcOrd="0" destOrd="0" parTransId="{92748BAE-C963-4248-907B-F3EEAFBAD4AA}" sibTransId="{B1BF58F4-3F39-41C6-A53E-EDF53947E5E7}"/>
    <dgm:cxn modelId="{F3544224-F532-4C4C-9D51-651229B432CD}" srcId="{6B467950-D681-4E42-8ADB-9F4DC7FA7453}" destId="{8A749B40-A289-480C-A800-AD9AEF40F33B}" srcOrd="1" destOrd="0" parTransId="{35888399-0644-4648-ABEA-4139B1B32267}" sibTransId="{5CD8AB6B-72EC-48AF-9763-966DE7D99109}"/>
    <dgm:cxn modelId="{C2704103-FCE8-46B7-8F28-31AED8856759}" srcId="{6B467950-D681-4E42-8ADB-9F4DC7FA7453}" destId="{B158BD41-13FC-4424-9BAD-68EB6465939C}" srcOrd="0" destOrd="0" parTransId="{0831E5AF-331F-4364-8CA3-09521F1BCC00}" sibTransId="{5CCAD9CA-901F-447F-BB4F-D5449AD74013}"/>
    <dgm:cxn modelId="{6E614307-FAA1-461C-8E8E-39E1DE10461A}" type="presOf" srcId="{9527BE09-6EEC-4E4F-ADDA-329DB56261A9}" destId="{F66D6276-A86A-4D2F-9910-8A558973C1A3}" srcOrd="0" destOrd="0" presId="urn:microsoft.com/office/officeart/2005/8/layout/bList2"/>
    <dgm:cxn modelId="{1F0CFCEF-43D2-4AE8-8F0C-C31F22ACE9BE}" srcId="{6B467950-D681-4E42-8ADB-9F4DC7FA7453}" destId="{BD3FFFA2-BFB4-4DFA-8420-F633D453676B}" srcOrd="3" destOrd="0" parTransId="{61C25E68-28C5-4FC7-8C92-ED957565F4B1}" sibTransId="{7A463C5C-A09E-496E-A740-B52DB0CB7F79}"/>
    <dgm:cxn modelId="{9C366500-9510-4B1D-94D5-F62011D331C7}" type="presOf" srcId="{25256D9A-5AD2-4DCA-8CBF-1FADF15ECE11}" destId="{9E4A6B8F-C45F-4945-9245-8AC5AB4D7CE1}" srcOrd="0" destOrd="0" presId="urn:microsoft.com/office/officeart/2005/8/layout/bList2"/>
    <dgm:cxn modelId="{5965F1D2-A4EC-471F-AD9C-CB5F2E341FA3}" type="presOf" srcId="{C662AE38-A6D6-44BF-BA71-7506C6A789E2}" destId="{F3BDB2CF-0972-472B-BDCC-D884FB053BED}" srcOrd="0" destOrd="0" presId="urn:microsoft.com/office/officeart/2005/8/layout/bList2"/>
    <dgm:cxn modelId="{145B0229-F4C6-4AF8-B12D-3CA2C73D9881}" type="presOf" srcId="{5CCAD9CA-901F-447F-BB4F-D5449AD74013}" destId="{C8B0EFAD-4522-498F-92DD-15AFD728469D}" srcOrd="0" destOrd="0" presId="urn:microsoft.com/office/officeart/2005/8/layout/bList2"/>
    <dgm:cxn modelId="{E75A0D36-1A1E-4CEB-9E53-930C16F269A3}" type="presParOf" srcId="{70AC2994-9D8A-4E34-BA36-D3C414676627}" destId="{FAF08598-F4B6-48D1-9961-C118655ED677}" srcOrd="0" destOrd="0" presId="urn:microsoft.com/office/officeart/2005/8/layout/bList2"/>
    <dgm:cxn modelId="{913BFCAA-A223-4993-9352-F3BB5F0F7561}" type="presParOf" srcId="{FAF08598-F4B6-48D1-9961-C118655ED677}" destId="{F3BDB2CF-0972-472B-BDCC-D884FB053BED}" srcOrd="0" destOrd="0" presId="urn:microsoft.com/office/officeart/2005/8/layout/bList2"/>
    <dgm:cxn modelId="{B1B989E6-E812-4BB5-9CC7-6347F43D72E5}" type="presParOf" srcId="{FAF08598-F4B6-48D1-9961-C118655ED677}" destId="{791514B2-5026-473B-8DA9-BAECD4F3E53E}" srcOrd="1" destOrd="0" presId="urn:microsoft.com/office/officeart/2005/8/layout/bList2"/>
    <dgm:cxn modelId="{B711176C-7A52-42B9-BA0D-4B0258B28F12}" type="presParOf" srcId="{FAF08598-F4B6-48D1-9961-C118655ED677}" destId="{A4B8347D-3C7C-4662-8A17-AD9B9DE2040E}" srcOrd="2" destOrd="0" presId="urn:microsoft.com/office/officeart/2005/8/layout/bList2"/>
    <dgm:cxn modelId="{B1334332-803A-4542-BFE6-FFA2333F5E7B}" type="presParOf" srcId="{FAF08598-F4B6-48D1-9961-C118655ED677}" destId="{F9B8EF43-418A-46DD-A2D2-498B5C1FB897}" srcOrd="3" destOrd="0" presId="urn:microsoft.com/office/officeart/2005/8/layout/bList2"/>
    <dgm:cxn modelId="{6ED1BD54-E123-4B4F-8500-6187EB6BE57E}" type="presParOf" srcId="{70AC2994-9D8A-4E34-BA36-D3C414676627}" destId="{C8B0EFAD-4522-498F-92DD-15AFD728469D}" srcOrd="1" destOrd="0" presId="urn:microsoft.com/office/officeart/2005/8/layout/bList2"/>
    <dgm:cxn modelId="{34C2892B-BC34-452B-A8C8-3134D130D1B7}" type="presParOf" srcId="{70AC2994-9D8A-4E34-BA36-D3C414676627}" destId="{EB29525F-3CA3-4D58-B5C5-484DF67F0BB0}" srcOrd="2" destOrd="0" presId="urn:microsoft.com/office/officeart/2005/8/layout/bList2"/>
    <dgm:cxn modelId="{AD915F42-CEDC-4650-ADBC-27A810BA0A84}" type="presParOf" srcId="{EB29525F-3CA3-4D58-B5C5-484DF67F0BB0}" destId="{29E3328C-686E-445D-8C0A-23731DF30F45}" srcOrd="0" destOrd="0" presId="urn:microsoft.com/office/officeart/2005/8/layout/bList2"/>
    <dgm:cxn modelId="{05AAF6BB-8464-4076-A6B5-5895AC83D14E}" type="presParOf" srcId="{EB29525F-3CA3-4D58-B5C5-484DF67F0BB0}" destId="{7FCE1EF8-07F7-40FB-AAAA-A58607740DF3}" srcOrd="1" destOrd="0" presId="urn:microsoft.com/office/officeart/2005/8/layout/bList2"/>
    <dgm:cxn modelId="{1979D364-58E9-49BB-8AC5-BB92002F3938}" type="presParOf" srcId="{EB29525F-3CA3-4D58-B5C5-484DF67F0BB0}" destId="{EBE783FE-59B5-49D5-80AA-D038D76CFDD6}" srcOrd="2" destOrd="0" presId="urn:microsoft.com/office/officeart/2005/8/layout/bList2"/>
    <dgm:cxn modelId="{CD3572A8-6C21-44C9-A8D8-184E9A57392C}" type="presParOf" srcId="{EB29525F-3CA3-4D58-B5C5-484DF67F0BB0}" destId="{4BD61A2D-8F2F-472A-BA7E-95ACEB7C6AFB}" srcOrd="3" destOrd="0" presId="urn:microsoft.com/office/officeart/2005/8/layout/bList2"/>
    <dgm:cxn modelId="{D0210E3D-19F1-4967-AF42-E377597D700C}" type="presParOf" srcId="{70AC2994-9D8A-4E34-BA36-D3C414676627}" destId="{F0904C1C-31E4-4C82-82FB-F7D465999259}" srcOrd="3" destOrd="0" presId="urn:microsoft.com/office/officeart/2005/8/layout/bList2"/>
    <dgm:cxn modelId="{06EFC3B8-D96D-44AB-BD2E-7F61A62619B5}" type="presParOf" srcId="{70AC2994-9D8A-4E34-BA36-D3C414676627}" destId="{C2F7320A-99A9-4BAD-B0C8-65F3A926EC26}" srcOrd="4" destOrd="0" presId="urn:microsoft.com/office/officeart/2005/8/layout/bList2"/>
    <dgm:cxn modelId="{3732FED8-B4F5-470A-BC48-F05613528A11}" type="presParOf" srcId="{C2F7320A-99A9-4BAD-B0C8-65F3A926EC26}" destId="{D74DDBA6-AA60-4DE9-B5C1-A1C75A63AA78}" srcOrd="0" destOrd="0" presId="urn:microsoft.com/office/officeart/2005/8/layout/bList2"/>
    <dgm:cxn modelId="{BB152314-1A2A-437F-898A-F9EC50ED2644}" type="presParOf" srcId="{C2F7320A-99A9-4BAD-B0C8-65F3A926EC26}" destId="{F66D6276-A86A-4D2F-9910-8A558973C1A3}" srcOrd="1" destOrd="0" presId="urn:microsoft.com/office/officeart/2005/8/layout/bList2"/>
    <dgm:cxn modelId="{494192E5-FF8A-4813-84F4-D9EDCCD439DB}" type="presParOf" srcId="{C2F7320A-99A9-4BAD-B0C8-65F3A926EC26}" destId="{E7E8DB74-F5D1-489D-9646-C21F5213081B}" srcOrd="2" destOrd="0" presId="urn:microsoft.com/office/officeart/2005/8/layout/bList2"/>
    <dgm:cxn modelId="{22011C10-AAF4-4E9A-B1F0-E7BD8F011513}" type="presParOf" srcId="{C2F7320A-99A9-4BAD-B0C8-65F3A926EC26}" destId="{551BCC4F-FC26-49E6-980F-4346FE4B1CC1}" srcOrd="3" destOrd="0" presId="urn:microsoft.com/office/officeart/2005/8/layout/bList2"/>
    <dgm:cxn modelId="{C4806A8E-69FB-46AA-B514-A0F60125618E}" type="presParOf" srcId="{70AC2994-9D8A-4E34-BA36-D3C414676627}" destId="{9E4A6B8F-C45F-4945-9245-8AC5AB4D7CE1}" srcOrd="5" destOrd="0" presId="urn:microsoft.com/office/officeart/2005/8/layout/bList2"/>
    <dgm:cxn modelId="{CF1FB3B6-A15B-4FB2-A584-214A6072DB93}" type="presParOf" srcId="{70AC2994-9D8A-4E34-BA36-D3C414676627}" destId="{58EE6010-197D-478B-AC31-23FB2B61021B}" srcOrd="6" destOrd="0" presId="urn:microsoft.com/office/officeart/2005/8/layout/bList2"/>
    <dgm:cxn modelId="{122AD6E0-2614-4990-B62C-F300F7B702ED}" type="presParOf" srcId="{58EE6010-197D-478B-AC31-23FB2B61021B}" destId="{C0480781-EB6C-40BC-B6A3-F9B9F5C58FFE}" srcOrd="0" destOrd="0" presId="urn:microsoft.com/office/officeart/2005/8/layout/bList2"/>
    <dgm:cxn modelId="{D747C889-CF71-4199-9F33-5C988E848913}" type="presParOf" srcId="{58EE6010-197D-478B-AC31-23FB2B61021B}" destId="{6C59EFAA-84D2-482C-9805-45AAF7735D28}" srcOrd="1" destOrd="0" presId="urn:microsoft.com/office/officeart/2005/8/layout/bList2"/>
    <dgm:cxn modelId="{16C4ABBF-38F1-4381-AC41-257A3E6CD686}" type="presParOf" srcId="{58EE6010-197D-478B-AC31-23FB2B61021B}" destId="{100435D4-C0C0-43B4-B376-064C5F685D33}" srcOrd="2" destOrd="0" presId="urn:microsoft.com/office/officeart/2005/8/layout/bList2"/>
    <dgm:cxn modelId="{196DE4C6-8495-4187-A8F8-178377D25B04}" type="presParOf" srcId="{58EE6010-197D-478B-AC31-23FB2B61021B}" destId="{D2F8E2D3-C275-4029-A617-4CA8CDB514C9}" srcOrd="3" destOrd="0" presId="urn:microsoft.com/office/officeart/2005/8/layout/bList2"/>
    <dgm:cxn modelId="{827CD5EC-5A56-4B99-97D2-762A057BB0CB}" type="presParOf" srcId="{70AC2994-9D8A-4E34-BA36-D3C414676627}" destId="{A0518C42-2816-4250-BAF8-76A584BA8081}" srcOrd="7" destOrd="0" presId="urn:microsoft.com/office/officeart/2005/8/layout/bList2"/>
    <dgm:cxn modelId="{84C9F261-B423-4857-BE2C-BF2EF5600F79}" type="presParOf" srcId="{70AC2994-9D8A-4E34-BA36-D3C414676627}" destId="{DA7ABF3C-1A00-4966-9911-300789681B88}" srcOrd="8" destOrd="0" presId="urn:microsoft.com/office/officeart/2005/8/layout/bList2"/>
    <dgm:cxn modelId="{CD1AB3CA-0484-4B59-8B73-8755B814726A}" type="presParOf" srcId="{DA7ABF3C-1A00-4966-9911-300789681B88}" destId="{26225B40-7A99-483B-B6B8-5BA9E30DE956}" srcOrd="0" destOrd="0" presId="urn:microsoft.com/office/officeart/2005/8/layout/bList2"/>
    <dgm:cxn modelId="{BF1A9EF0-3E9D-4CE1-B181-0BF1B432A18C}" type="presParOf" srcId="{DA7ABF3C-1A00-4966-9911-300789681B88}" destId="{0CB82178-F31D-4816-999B-8087F17B529D}" srcOrd="1" destOrd="0" presId="urn:microsoft.com/office/officeart/2005/8/layout/bList2"/>
    <dgm:cxn modelId="{D3368DA6-0C09-4324-84AB-A1EB94E1894F}" type="presParOf" srcId="{DA7ABF3C-1A00-4966-9911-300789681B88}" destId="{CFCB03C4-D1DE-45A3-B541-D7D8D4C6B4C0}" srcOrd="2" destOrd="0" presId="urn:microsoft.com/office/officeart/2005/8/layout/bList2"/>
    <dgm:cxn modelId="{A124BF24-C4D6-4858-8E34-5C1F98430FBC}" type="presParOf" srcId="{DA7ABF3C-1A00-4966-9911-300789681B88}" destId="{7457C2D2-6342-4B31-9120-20B9D00DF4E0}"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95E1F3-2B70-4EBE-9CC5-8E232B560D24}"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s-EC"/>
        </a:p>
      </dgm:t>
    </dgm:pt>
    <dgm:pt modelId="{3A1088B9-FFCC-4D71-8D5D-C29DA8ACB5D5}">
      <dgm:prSet phldrT="[Texto]" custT="1"/>
      <dgm:spPr>
        <a:solidFill>
          <a:srgbClr val="ECCB78"/>
        </a:solidFill>
        <a:ln>
          <a:noFill/>
        </a:ln>
      </dgm:spPr>
      <dgm:t>
        <a:bodyPr/>
        <a:lstStyle/>
        <a:p>
          <a:r>
            <a:rPr lang="es-EC" sz="1600" dirty="0" smtClean="0"/>
            <a:t>    </a:t>
          </a:r>
          <a:r>
            <a:rPr lang="es-EC" sz="1800" dirty="0" smtClean="0"/>
            <a:t>Disposición de desechos sólidos </a:t>
          </a:r>
          <a:endParaRPr lang="es-EC" sz="1800" dirty="0"/>
        </a:p>
      </dgm:t>
    </dgm:pt>
    <dgm:pt modelId="{358F49F1-0D16-4609-A2BB-DF0505F6ED8E}" type="parTrans" cxnId="{AFCCF95C-21B1-4D20-A15E-1941118B54C0}">
      <dgm:prSet/>
      <dgm:spPr/>
      <dgm:t>
        <a:bodyPr/>
        <a:lstStyle/>
        <a:p>
          <a:endParaRPr lang="es-EC" sz="1600"/>
        </a:p>
      </dgm:t>
    </dgm:pt>
    <dgm:pt modelId="{806529FF-C3A0-41CB-9203-B1B412648416}" type="sibTrans" cxnId="{AFCCF95C-21B1-4D20-A15E-1941118B54C0}">
      <dgm:prSet/>
      <dgm:spPr/>
      <dgm:t>
        <a:bodyPr/>
        <a:lstStyle/>
        <a:p>
          <a:endParaRPr lang="es-EC" sz="1600"/>
        </a:p>
      </dgm:t>
    </dgm:pt>
    <dgm:pt modelId="{A60D309F-8DDD-41D3-979B-323F334B4710}">
      <dgm:prSet phldrT="[Texto]" custT="1"/>
      <dgm:spPr>
        <a:solidFill>
          <a:srgbClr val="ECCB78"/>
        </a:solidFill>
        <a:ln>
          <a:noFill/>
        </a:ln>
      </dgm:spPr>
      <dgm:t>
        <a:bodyPr/>
        <a:lstStyle/>
        <a:p>
          <a:r>
            <a:rPr lang="es-EC" sz="1800" dirty="0" smtClean="0"/>
            <a:t>Extracción de agua</a:t>
          </a:r>
          <a:endParaRPr lang="es-EC" sz="1800" dirty="0"/>
        </a:p>
      </dgm:t>
    </dgm:pt>
    <dgm:pt modelId="{8A660321-A20C-4E50-841A-1C0A0624BDD5}" type="parTrans" cxnId="{B2F9E3FE-086B-4272-82DD-ECC082EB7EE2}">
      <dgm:prSet/>
      <dgm:spPr/>
      <dgm:t>
        <a:bodyPr/>
        <a:lstStyle/>
        <a:p>
          <a:endParaRPr lang="es-EC" sz="1600"/>
        </a:p>
      </dgm:t>
    </dgm:pt>
    <dgm:pt modelId="{36278764-558E-4895-99B7-493E453DF283}" type="sibTrans" cxnId="{B2F9E3FE-086B-4272-82DD-ECC082EB7EE2}">
      <dgm:prSet/>
      <dgm:spPr/>
      <dgm:t>
        <a:bodyPr/>
        <a:lstStyle/>
        <a:p>
          <a:endParaRPr lang="es-EC" sz="1600"/>
        </a:p>
      </dgm:t>
    </dgm:pt>
    <dgm:pt modelId="{F5F01E44-DA5D-47A4-B173-5BB96A58E744}">
      <dgm:prSet phldrT="[Texto]" custT="1"/>
      <dgm:spPr>
        <a:solidFill>
          <a:srgbClr val="99CCFF"/>
        </a:solidFill>
        <a:ln>
          <a:noFill/>
        </a:ln>
      </dgm:spPr>
      <dgm:t>
        <a:bodyPr/>
        <a:lstStyle/>
        <a:p>
          <a:r>
            <a:rPr lang="es-EC" sz="1600" dirty="0" smtClean="0"/>
            <a:t>    </a:t>
          </a:r>
          <a:r>
            <a:rPr lang="es-EC" sz="1800" dirty="0" smtClean="0"/>
            <a:t>Disposición de desechos sólidos</a:t>
          </a:r>
          <a:endParaRPr lang="es-EC" sz="1800" dirty="0"/>
        </a:p>
      </dgm:t>
    </dgm:pt>
    <dgm:pt modelId="{3AD30EDB-3D44-44F3-A1D6-8DC5F0ACA684}" type="parTrans" cxnId="{D79BED57-9BC2-4325-AE94-52F15F5F7EBA}">
      <dgm:prSet/>
      <dgm:spPr/>
      <dgm:t>
        <a:bodyPr/>
        <a:lstStyle/>
        <a:p>
          <a:endParaRPr lang="es-EC" sz="1600"/>
        </a:p>
      </dgm:t>
    </dgm:pt>
    <dgm:pt modelId="{1E81BA84-77AD-43FA-991B-886932F937DC}" type="sibTrans" cxnId="{D79BED57-9BC2-4325-AE94-52F15F5F7EBA}">
      <dgm:prSet/>
      <dgm:spPr/>
      <dgm:t>
        <a:bodyPr/>
        <a:lstStyle/>
        <a:p>
          <a:endParaRPr lang="es-EC" sz="1600"/>
        </a:p>
      </dgm:t>
    </dgm:pt>
    <dgm:pt modelId="{1489A01E-D895-4234-9EE4-01E071C578BD}">
      <dgm:prSet phldrT="[Texto]" custT="1"/>
      <dgm:spPr>
        <a:solidFill>
          <a:srgbClr val="D1A3FF"/>
        </a:solidFill>
        <a:ln>
          <a:noFill/>
        </a:ln>
      </dgm:spPr>
      <dgm:t>
        <a:bodyPr/>
        <a:lstStyle/>
        <a:p>
          <a:r>
            <a:rPr lang="es-EC" sz="1800" dirty="0" smtClean="0"/>
            <a:t>     Deforestación de los relictos de bosque seco o remoción de la vegetación nativa </a:t>
          </a:r>
          <a:endParaRPr lang="es-EC" sz="1800" dirty="0"/>
        </a:p>
      </dgm:t>
    </dgm:pt>
    <dgm:pt modelId="{6FC44D46-BEFA-4D98-BEBC-2C32EDF29564}" type="parTrans" cxnId="{A9D08A31-2034-4913-8989-B873416DE188}">
      <dgm:prSet/>
      <dgm:spPr/>
      <dgm:t>
        <a:bodyPr/>
        <a:lstStyle/>
        <a:p>
          <a:endParaRPr lang="es-EC" sz="1600"/>
        </a:p>
      </dgm:t>
    </dgm:pt>
    <dgm:pt modelId="{CD505C02-19B8-46F8-9E60-374DBF68F20E}" type="sibTrans" cxnId="{A9D08A31-2034-4913-8989-B873416DE188}">
      <dgm:prSet/>
      <dgm:spPr/>
      <dgm:t>
        <a:bodyPr/>
        <a:lstStyle/>
        <a:p>
          <a:endParaRPr lang="es-EC" sz="1600"/>
        </a:p>
      </dgm:t>
    </dgm:pt>
    <dgm:pt modelId="{8AF81CCC-31DF-4BC5-90DB-DE055C3D1C33}">
      <dgm:prSet phldrT="[Texto]" custT="1"/>
      <dgm:spPr>
        <a:solidFill>
          <a:srgbClr val="ECCB78"/>
        </a:solidFill>
        <a:ln>
          <a:noFill/>
        </a:ln>
      </dgm:spPr>
      <dgm:t>
        <a:bodyPr/>
        <a:lstStyle/>
        <a:p>
          <a:r>
            <a:rPr lang="es-EC" sz="1800" dirty="0" smtClean="0"/>
            <a:t>Alteración del curso natural del río</a:t>
          </a:r>
          <a:endParaRPr lang="es-EC" sz="1800" dirty="0"/>
        </a:p>
      </dgm:t>
    </dgm:pt>
    <dgm:pt modelId="{F9B568A9-7EE3-4F4F-B592-705BCE726A0D}" type="parTrans" cxnId="{63220CB1-0751-43CB-8BF7-2591BBE95C6E}">
      <dgm:prSet/>
      <dgm:spPr/>
      <dgm:t>
        <a:bodyPr/>
        <a:lstStyle/>
        <a:p>
          <a:endParaRPr lang="es-EC" sz="1600"/>
        </a:p>
      </dgm:t>
    </dgm:pt>
    <dgm:pt modelId="{B9ED9193-C158-44FB-AB1D-C265310FC9D7}" type="sibTrans" cxnId="{63220CB1-0751-43CB-8BF7-2591BBE95C6E}">
      <dgm:prSet/>
      <dgm:spPr/>
      <dgm:t>
        <a:bodyPr/>
        <a:lstStyle/>
        <a:p>
          <a:endParaRPr lang="es-EC" sz="1600"/>
        </a:p>
      </dgm:t>
    </dgm:pt>
    <dgm:pt modelId="{00F2E445-AA1F-4C87-BC78-3223EA5B7A9D}">
      <dgm:prSet phldrT="[Texto]" custT="1"/>
      <dgm:spPr>
        <a:solidFill>
          <a:srgbClr val="ECCB78"/>
        </a:solidFill>
        <a:ln>
          <a:noFill/>
        </a:ln>
      </dgm:spPr>
      <dgm:t>
        <a:bodyPr/>
        <a:lstStyle/>
        <a:p>
          <a:r>
            <a:rPr lang="es-EC" sz="1800" dirty="0" smtClean="0"/>
            <a:t>Modificación de la calidad del agua</a:t>
          </a:r>
          <a:endParaRPr lang="es-EC" sz="1800" dirty="0"/>
        </a:p>
      </dgm:t>
    </dgm:pt>
    <dgm:pt modelId="{D7623FCF-4E02-4188-BD37-32A7B32D92F7}" type="parTrans" cxnId="{28411CDF-AEE0-4B76-B259-007FFB340708}">
      <dgm:prSet/>
      <dgm:spPr/>
      <dgm:t>
        <a:bodyPr/>
        <a:lstStyle/>
        <a:p>
          <a:endParaRPr lang="es-EC" sz="1600"/>
        </a:p>
      </dgm:t>
    </dgm:pt>
    <dgm:pt modelId="{2ED7CD9D-75DC-457C-A788-32F04E54EEA5}" type="sibTrans" cxnId="{28411CDF-AEE0-4B76-B259-007FFB340708}">
      <dgm:prSet/>
      <dgm:spPr/>
      <dgm:t>
        <a:bodyPr/>
        <a:lstStyle/>
        <a:p>
          <a:endParaRPr lang="es-EC" sz="1600"/>
        </a:p>
      </dgm:t>
    </dgm:pt>
    <dgm:pt modelId="{42741E13-5739-4C37-963E-E14AF1D27BEE}">
      <dgm:prSet phldrT="[Texto]" custT="1"/>
      <dgm:spPr>
        <a:solidFill>
          <a:srgbClr val="ECCB78"/>
        </a:solidFill>
        <a:ln>
          <a:noFill/>
        </a:ln>
      </dgm:spPr>
      <dgm:t>
        <a:bodyPr/>
        <a:lstStyle/>
        <a:p>
          <a:r>
            <a:rPr lang="es-EC" sz="1800" dirty="0" smtClean="0"/>
            <a:t>Remoción de la vegetación nativa </a:t>
          </a:r>
          <a:endParaRPr lang="es-EC" sz="1800" dirty="0"/>
        </a:p>
      </dgm:t>
    </dgm:pt>
    <dgm:pt modelId="{8F850D2D-20BD-43DA-9A89-9621B9C141F7}" type="parTrans" cxnId="{4FC2F416-B9A3-4B9E-864C-25737C0EA06E}">
      <dgm:prSet/>
      <dgm:spPr/>
      <dgm:t>
        <a:bodyPr/>
        <a:lstStyle/>
        <a:p>
          <a:endParaRPr lang="es-EC" sz="1600"/>
        </a:p>
      </dgm:t>
    </dgm:pt>
    <dgm:pt modelId="{71CFCCF0-95F1-4AB6-BA73-5617606292D8}" type="sibTrans" cxnId="{4FC2F416-B9A3-4B9E-864C-25737C0EA06E}">
      <dgm:prSet/>
      <dgm:spPr/>
      <dgm:t>
        <a:bodyPr/>
        <a:lstStyle/>
        <a:p>
          <a:endParaRPr lang="es-EC" sz="1600"/>
        </a:p>
      </dgm:t>
    </dgm:pt>
    <dgm:pt modelId="{F2B509F8-CE96-4D6C-A937-61799007323E}">
      <dgm:prSet phldrT="[Texto]" custT="1"/>
      <dgm:spPr>
        <a:solidFill>
          <a:srgbClr val="ECCB78"/>
        </a:solidFill>
        <a:ln>
          <a:noFill/>
        </a:ln>
      </dgm:spPr>
      <dgm:t>
        <a:bodyPr/>
        <a:lstStyle/>
        <a:p>
          <a:r>
            <a:rPr lang="es-EC" sz="1800" dirty="0" smtClean="0"/>
            <a:t>Invasión de vegetación exótica </a:t>
          </a:r>
          <a:endParaRPr lang="es-EC" sz="1800" dirty="0"/>
        </a:p>
      </dgm:t>
    </dgm:pt>
    <dgm:pt modelId="{9E3214A5-B0B6-4111-8B1A-7765CED3B970}" type="parTrans" cxnId="{3D79C151-F1FE-466B-868F-69551A5755E2}">
      <dgm:prSet/>
      <dgm:spPr/>
      <dgm:t>
        <a:bodyPr/>
        <a:lstStyle/>
        <a:p>
          <a:endParaRPr lang="es-EC" sz="1600"/>
        </a:p>
      </dgm:t>
    </dgm:pt>
    <dgm:pt modelId="{76DFC7FE-C3B6-410E-8D6D-909AC913A873}" type="sibTrans" cxnId="{3D79C151-F1FE-466B-868F-69551A5755E2}">
      <dgm:prSet/>
      <dgm:spPr/>
      <dgm:t>
        <a:bodyPr/>
        <a:lstStyle/>
        <a:p>
          <a:endParaRPr lang="es-EC" sz="1600"/>
        </a:p>
      </dgm:t>
    </dgm:pt>
    <dgm:pt modelId="{536DAC4D-1868-4A8A-AE28-DCF8F94FF11C}">
      <dgm:prSet phldrT="[Texto]" custT="1"/>
      <dgm:spPr>
        <a:solidFill>
          <a:srgbClr val="ECCB78"/>
        </a:solidFill>
        <a:ln>
          <a:noFill/>
        </a:ln>
      </dgm:spPr>
      <dgm:t>
        <a:bodyPr/>
        <a:lstStyle/>
        <a:p>
          <a:r>
            <a:rPr lang="es-EC" sz="1800" dirty="0" smtClean="0"/>
            <a:t>Erosión de las terrazas del río</a:t>
          </a:r>
          <a:endParaRPr lang="es-EC" sz="1800" dirty="0"/>
        </a:p>
      </dgm:t>
    </dgm:pt>
    <dgm:pt modelId="{9DC78C58-6252-4A59-985C-F509818AC1BC}" type="parTrans" cxnId="{0F31AA67-9F05-4DD7-9138-1BB7F1768D22}">
      <dgm:prSet/>
      <dgm:spPr/>
      <dgm:t>
        <a:bodyPr/>
        <a:lstStyle/>
        <a:p>
          <a:endParaRPr lang="es-EC" sz="1600"/>
        </a:p>
      </dgm:t>
    </dgm:pt>
    <dgm:pt modelId="{2B200EFE-6BBD-47F2-9AF7-F1F7A5BFF8E4}" type="sibTrans" cxnId="{0F31AA67-9F05-4DD7-9138-1BB7F1768D22}">
      <dgm:prSet/>
      <dgm:spPr/>
      <dgm:t>
        <a:bodyPr/>
        <a:lstStyle/>
        <a:p>
          <a:endParaRPr lang="es-EC" sz="1600"/>
        </a:p>
      </dgm:t>
    </dgm:pt>
    <dgm:pt modelId="{3B68779F-E130-4D07-BF5C-6A8C5056181F}">
      <dgm:prSet phldrT="[Texto]" custT="1"/>
      <dgm:spPr>
        <a:solidFill>
          <a:srgbClr val="99CCFF"/>
        </a:solidFill>
        <a:ln>
          <a:noFill/>
        </a:ln>
      </dgm:spPr>
      <dgm:t>
        <a:bodyPr/>
        <a:lstStyle/>
        <a:p>
          <a:r>
            <a:rPr lang="es-EC" sz="1800" dirty="0" smtClean="0"/>
            <a:t>Uso de agroquímicos</a:t>
          </a:r>
          <a:endParaRPr lang="es-EC" sz="1800" dirty="0"/>
        </a:p>
      </dgm:t>
    </dgm:pt>
    <dgm:pt modelId="{5960C273-1471-40E7-A7B8-5EC391C074DB}" type="parTrans" cxnId="{D9D85CBE-5BAA-4248-AB5B-0D510064D203}">
      <dgm:prSet/>
      <dgm:spPr/>
      <dgm:t>
        <a:bodyPr/>
        <a:lstStyle/>
        <a:p>
          <a:endParaRPr lang="es-EC" sz="1600"/>
        </a:p>
      </dgm:t>
    </dgm:pt>
    <dgm:pt modelId="{56A60769-954F-4AC1-943A-4BA4876E7F13}" type="sibTrans" cxnId="{D9D85CBE-5BAA-4248-AB5B-0D510064D203}">
      <dgm:prSet/>
      <dgm:spPr/>
      <dgm:t>
        <a:bodyPr/>
        <a:lstStyle/>
        <a:p>
          <a:endParaRPr lang="es-EC" sz="1600"/>
        </a:p>
      </dgm:t>
    </dgm:pt>
    <dgm:pt modelId="{779F25A1-7B63-429E-9ADF-273A3F48C626}">
      <dgm:prSet phldrT="[Texto]" custT="1"/>
      <dgm:spPr>
        <a:solidFill>
          <a:srgbClr val="99CCFF"/>
        </a:solidFill>
        <a:ln>
          <a:noFill/>
        </a:ln>
      </dgm:spPr>
      <dgm:t>
        <a:bodyPr/>
        <a:lstStyle/>
        <a:p>
          <a:r>
            <a:rPr lang="es-EC" sz="1800" dirty="0" smtClean="0"/>
            <a:t> Presencia de monocultivos</a:t>
          </a:r>
          <a:endParaRPr lang="es-EC" sz="1800" dirty="0"/>
        </a:p>
      </dgm:t>
    </dgm:pt>
    <dgm:pt modelId="{970D7AB3-E5AF-419C-A2A0-2BAA09E4E475}" type="parTrans" cxnId="{3A493A93-F087-478F-BCA5-F61CC5652A6F}">
      <dgm:prSet/>
      <dgm:spPr/>
      <dgm:t>
        <a:bodyPr/>
        <a:lstStyle/>
        <a:p>
          <a:endParaRPr lang="es-EC" sz="1600"/>
        </a:p>
      </dgm:t>
    </dgm:pt>
    <dgm:pt modelId="{6C1ACFF4-D1B9-4207-B7A1-0A5B74AE5188}" type="sibTrans" cxnId="{3A493A93-F087-478F-BCA5-F61CC5652A6F}">
      <dgm:prSet/>
      <dgm:spPr/>
      <dgm:t>
        <a:bodyPr/>
        <a:lstStyle/>
        <a:p>
          <a:endParaRPr lang="es-EC" sz="1600"/>
        </a:p>
      </dgm:t>
    </dgm:pt>
    <dgm:pt modelId="{BC69BDF0-2099-4CC3-8C61-8BBC0BE5260B}">
      <dgm:prSet phldrT="[Texto]" custT="1"/>
      <dgm:spPr>
        <a:solidFill>
          <a:srgbClr val="99CCFF"/>
        </a:solidFill>
        <a:ln>
          <a:noFill/>
        </a:ln>
      </dgm:spPr>
      <dgm:t>
        <a:bodyPr/>
        <a:lstStyle/>
        <a:p>
          <a:r>
            <a:rPr lang="es-EC" sz="1800" dirty="0" smtClean="0"/>
            <a:t> Cercanía de vías de acceso </a:t>
          </a:r>
          <a:endParaRPr lang="es-EC" sz="1800" dirty="0"/>
        </a:p>
      </dgm:t>
    </dgm:pt>
    <dgm:pt modelId="{532FEE9E-8D7B-48B4-9282-474EF78F560D}" type="parTrans" cxnId="{438078C0-B396-47C8-B397-35BA3BD32A20}">
      <dgm:prSet/>
      <dgm:spPr/>
      <dgm:t>
        <a:bodyPr/>
        <a:lstStyle/>
        <a:p>
          <a:endParaRPr lang="es-EC" sz="1600"/>
        </a:p>
      </dgm:t>
    </dgm:pt>
    <dgm:pt modelId="{22FB9673-F8C9-4E87-8A42-8E7343CA0BCE}" type="sibTrans" cxnId="{438078C0-B396-47C8-B397-35BA3BD32A20}">
      <dgm:prSet/>
      <dgm:spPr/>
      <dgm:t>
        <a:bodyPr/>
        <a:lstStyle/>
        <a:p>
          <a:endParaRPr lang="es-EC" sz="1600"/>
        </a:p>
      </dgm:t>
    </dgm:pt>
    <dgm:pt modelId="{2B417CA5-00BC-4E0C-B0AB-57F3BBDF56FB}">
      <dgm:prSet phldrT="[Texto]" custT="1"/>
      <dgm:spPr>
        <a:solidFill>
          <a:srgbClr val="99CCFF"/>
        </a:solidFill>
        <a:ln>
          <a:noFill/>
        </a:ln>
      </dgm:spPr>
      <dgm:t>
        <a:bodyPr/>
        <a:lstStyle/>
        <a:p>
          <a:r>
            <a:rPr lang="es-EC" sz="1800" dirty="0" smtClean="0"/>
            <a:t>Centros poblados</a:t>
          </a:r>
          <a:endParaRPr lang="es-EC" sz="1800" dirty="0"/>
        </a:p>
      </dgm:t>
    </dgm:pt>
    <dgm:pt modelId="{4A16A952-6E04-4F84-A57C-3483218AFA78}" type="parTrans" cxnId="{DC8726C8-F838-45C1-8B9B-9FF4E0A96329}">
      <dgm:prSet/>
      <dgm:spPr/>
      <dgm:t>
        <a:bodyPr/>
        <a:lstStyle/>
        <a:p>
          <a:endParaRPr lang="es-EC" sz="1600"/>
        </a:p>
      </dgm:t>
    </dgm:pt>
    <dgm:pt modelId="{87CA259F-B771-464F-95D1-F58842421D73}" type="sibTrans" cxnId="{DC8726C8-F838-45C1-8B9B-9FF4E0A96329}">
      <dgm:prSet/>
      <dgm:spPr/>
      <dgm:t>
        <a:bodyPr/>
        <a:lstStyle/>
        <a:p>
          <a:endParaRPr lang="es-EC" sz="1600"/>
        </a:p>
      </dgm:t>
    </dgm:pt>
    <dgm:pt modelId="{59751F77-CC77-4E03-AA6A-B8AC2D41291A}">
      <dgm:prSet phldrT="[Texto]" custT="1"/>
      <dgm:spPr>
        <a:solidFill>
          <a:srgbClr val="D1A3FF"/>
        </a:solidFill>
        <a:ln>
          <a:noFill/>
        </a:ln>
      </dgm:spPr>
      <dgm:t>
        <a:bodyPr/>
        <a:lstStyle/>
        <a:p>
          <a:r>
            <a:rPr lang="es-EC" sz="1800" dirty="0" smtClean="0"/>
            <a:t>Alteración del paisaje natural </a:t>
          </a:r>
          <a:endParaRPr lang="es-EC" sz="1800" dirty="0"/>
        </a:p>
      </dgm:t>
    </dgm:pt>
    <dgm:pt modelId="{6406FB4E-8CF5-4581-8945-7BAF185A3441}" type="parTrans" cxnId="{9BF0DBAA-D54D-4B3D-AC72-5F4DDD4BADEC}">
      <dgm:prSet/>
      <dgm:spPr/>
      <dgm:t>
        <a:bodyPr/>
        <a:lstStyle/>
        <a:p>
          <a:endParaRPr lang="es-EC" sz="1600"/>
        </a:p>
      </dgm:t>
    </dgm:pt>
    <dgm:pt modelId="{A475BF53-D4FE-444D-A42E-D51AD38D448E}" type="sibTrans" cxnId="{9BF0DBAA-D54D-4B3D-AC72-5F4DDD4BADEC}">
      <dgm:prSet/>
      <dgm:spPr/>
      <dgm:t>
        <a:bodyPr/>
        <a:lstStyle/>
        <a:p>
          <a:endParaRPr lang="es-EC" sz="1600"/>
        </a:p>
      </dgm:t>
    </dgm:pt>
    <dgm:pt modelId="{151A199F-C1C4-4A2D-9FFA-170246786649}">
      <dgm:prSet phldrT="[Texto]" custT="1"/>
      <dgm:spPr>
        <a:solidFill>
          <a:srgbClr val="D1A3FF"/>
        </a:solidFill>
        <a:ln>
          <a:noFill/>
        </a:ln>
      </dgm:spPr>
      <dgm:t>
        <a:bodyPr/>
        <a:lstStyle/>
        <a:p>
          <a:r>
            <a:rPr lang="es-EC" sz="1800" dirty="0" smtClean="0"/>
            <a:t>Invasión de plantas exóticas  </a:t>
          </a:r>
          <a:endParaRPr lang="es-EC" sz="1800" dirty="0"/>
        </a:p>
      </dgm:t>
    </dgm:pt>
    <dgm:pt modelId="{3E0BE248-FE09-4E3A-80F0-8E006543E79F}" type="parTrans" cxnId="{008BE4B7-536E-4E3F-82B2-DAA6828B8034}">
      <dgm:prSet/>
      <dgm:spPr/>
      <dgm:t>
        <a:bodyPr/>
        <a:lstStyle/>
        <a:p>
          <a:endParaRPr lang="es-EC" sz="1600"/>
        </a:p>
      </dgm:t>
    </dgm:pt>
    <dgm:pt modelId="{ED8BC636-38A3-4E78-A98D-5FBF3CEE667E}" type="sibTrans" cxnId="{008BE4B7-536E-4E3F-82B2-DAA6828B8034}">
      <dgm:prSet/>
      <dgm:spPr/>
      <dgm:t>
        <a:bodyPr/>
        <a:lstStyle/>
        <a:p>
          <a:endParaRPr lang="es-EC" sz="1600"/>
        </a:p>
      </dgm:t>
    </dgm:pt>
    <dgm:pt modelId="{DB6B1084-40D0-48C5-8F85-6C5C55CB6570}">
      <dgm:prSet phldrT="[Texto]" custT="1"/>
      <dgm:spPr>
        <a:solidFill>
          <a:srgbClr val="D1A3FF"/>
        </a:solidFill>
        <a:ln>
          <a:noFill/>
        </a:ln>
      </dgm:spPr>
      <dgm:t>
        <a:bodyPr/>
        <a:lstStyle/>
        <a:p>
          <a:r>
            <a:rPr lang="es-EC" sz="1800" dirty="0" smtClean="0"/>
            <a:t>Cercanía de asentamientos humanos</a:t>
          </a:r>
          <a:endParaRPr lang="es-EC" sz="1800" dirty="0"/>
        </a:p>
      </dgm:t>
    </dgm:pt>
    <dgm:pt modelId="{1A97F9AA-CEAF-43DA-B2CC-C68BBDE59DC8}" type="parTrans" cxnId="{314DAFFE-5599-4F4A-B7D9-EB75F590A9D1}">
      <dgm:prSet/>
      <dgm:spPr/>
      <dgm:t>
        <a:bodyPr/>
        <a:lstStyle/>
        <a:p>
          <a:endParaRPr lang="es-EC" sz="1600"/>
        </a:p>
      </dgm:t>
    </dgm:pt>
    <dgm:pt modelId="{2FE675FE-A5AC-420E-95F2-D58C87E88870}" type="sibTrans" cxnId="{314DAFFE-5599-4F4A-B7D9-EB75F590A9D1}">
      <dgm:prSet/>
      <dgm:spPr/>
      <dgm:t>
        <a:bodyPr/>
        <a:lstStyle/>
        <a:p>
          <a:endParaRPr lang="es-EC" sz="1600"/>
        </a:p>
      </dgm:t>
    </dgm:pt>
    <dgm:pt modelId="{8E433270-3C9A-4001-81E2-CAEB0CD88B6F}">
      <dgm:prSet phldrT="[Texto]" custT="1"/>
      <dgm:spPr>
        <a:solidFill>
          <a:srgbClr val="D1A3FF"/>
        </a:solidFill>
        <a:ln>
          <a:noFill/>
        </a:ln>
      </dgm:spPr>
      <dgm:t>
        <a:bodyPr/>
        <a:lstStyle/>
        <a:p>
          <a:r>
            <a:rPr lang="es-EC" sz="1800" dirty="0" smtClean="0"/>
            <a:t>Presencia de incendios forestales</a:t>
          </a:r>
          <a:endParaRPr lang="es-EC" sz="1800" dirty="0"/>
        </a:p>
      </dgm:t>
    </dgm:pt>
    <dgm:pt modelId="{4A74675D-8518-4276-A768-E611F5729C78}" type="parTrans" cxnId="{FC247C5F-0F26-4B20-ACDC-EB799753DC92}">
      <dgm:prSet/>
      <dgm:spPr/>
      <dgm:t>
        <a:bodyPr/>
        <a:lstStyle/>
        <a:p>
          <a:endParaRPr lang="es-EC" sz="1600"/>
        </a:p>
      </dgm:t>
    </dgm:pt>
    <dgm:pt modelId="{632D6B96-AFCD-4D43-BF5B-7D66745A54C1}" type="sibTrans" cxnId="{FC247C5F-0F26-4B20-ACDC-EB799753DC92}">
      <dgm:prSet/>
      <dgm:spPr/>
      <dgm:t>
        <a:bodyPr/>
        <a:lstStyle/>
        <a:p>
          <a:endParaRPr lang="es-EC" sz="1600"/>
        </a:p>
      </dgm:t>
    </dgm:pt>
    <dgm:pt modelId="{D00654E9-9DDF-40BA-AA6A-1850E7C100E3}">
      <dgm:prSet phldrT="[Texto]" custT="1"/>
      <dgm:spPr>
        <a:solidFill>
          <a:srgbClr val="D1A3FF"/>
        </a:solidFill>
        <a:ln>
          <a:noFill/>
        </a:ln>
      </dgm:spPr>
      <dgm:t>
        <a:bodyPr/>
        <a:lstStyle/>
        <a:p>
          <a:r>
            <a:rPr lang="es-EC" sz="1800" dirty="0" smtClean="0"/>
            <a:t>Erosión del suelo</a:t>
          </a:r>
          <a:endParaRPr lang="es-EC" sz="1800" dirty="0"/>
        </a:p>
      </dgm:t>
    </dgm:pt>
    <dgm:pt modelId="{467C3562-E790-4985-9DDC-1B204E2EB4DE}" type="parTrans" cxnId="{4F1FD225-87A8-4DE2-B57A-72061BE393DD}">
      <dgm:prSet/>
      <dgm:spPr/>
      <dgm:t>
        <a:bodyPr/>
        <a:lstStyle/>
        <a:p>
          <a:endParaRPr lang="es-EC" sz="1600"/>
        </a:p>
      </dgm:t>
    </dgm:pt>
    <dgm:pt modelId="{96B9BCC4-DEDA-4213-8D28-CA1B58FC806C}" type="sibTrans" cxnId="{4F1FD225-87A8-4DE2-B57A-72061BE393DD}">
      <dgm:prSet/>
      <dgm:spPr/>
      <dgm:t>
        <a:bodyPr/>
        <a:lstStyle/>
        <a:p>
          <a:endParaRPr lang="es-EC" sz="1600"/>
        </a:p>
      </dgm:t>
    </dgm:pt>
    <dgm:pt modelId="{1F947FD4-70C0-46B1-AF73-F17C565DBF7B}" type="pres">
      <dgm:prSet presAssocID="{AF95E1F3-2B70-4EBE-9CC5-8E232B560D24}" presName="linear" presStyleCnt="0">
        <dgm:presLayoutVars>
          <dgm:dir/>
          <dgm:resizeHandles val="exact"/>
        </dgm:presLayoutVars>
      </dgm:prSet>
      <dgm:spPr/>
      <dgm:t>
        <a:bodyPr/>
        <a:lstStyle/>
        <a:p>
          <a:endParaRPr lang="es-EC"/>
        </a:p>
      </dgm:t>
    </dgm:pt>
    <dgm:pt modelId="{D443CACA-78C7-4F43-91CC-B7A1D8A6FD15}" type="pres">
      <dgm:prSet presAssocID="{3A1088B9-FFCC-4D71-8D5D-C29DA8ACB5D5}" presName="comp" presStyleCnt="0"/>
      <dgm:spPr/>
      <dgm:t>
        <a:bodyPr/>
        <a:lstStyle/>
        <a:p>
          <a:endParaRPr lang="es-EC"/>
        </a:p>
      </dgm:t>
    </dgm:pt>
    <dgm:pt modelId="{C01581DE-8E80-41E6-946A-778FDC0A0284}" type="pres">
      <dgm:prSet presAssocID="{3A1088B9-FFCC-4D71-8D5D-C29DA8ACB5D5}" presName="box" presStyleLbl="node1" presStyleIdx="0" presStyleCnt="3" custScaleY="125291" custLinFactNeighborX="-4300" custLinFactNeighborY="-2703"/>
      <dgm:spPr/>
      <dgm:t>
        <a:bodyPr/>
        <a:lstStyle/>
        <a:p>
          <a:endParaRPr lang="es-EC"/>
        </a:p>
      </dgm:t>
    </dgm:pt>
    <dgm:pt modelId="{20695FB9-6B17-417F-9D3C-69FBC469442B}" type="pres">
      <dgm:prSet presAssocID="{3A1088B9-FFCC-4D71-8D5D-C29DA8ACB5D5}" presName="img" presStyleLbl="fgImgPlace1" presStyleIdx="0" presStyleCnt="3" custLinFactNeighborX="690" custLinFactNeighborY="13636"/>
      <dgm:spPr>
        <a:blipFill rotWithShape="1">
          <a:blip xmlns:r="http://schemas.openxmlformats.org/officeDocument/2006/relationships" r:embed="rId1"/>
          <a:stretch>
            <a:fillRect/>
          </a:stretch>
        </a:blipFill>
      </dgm:spPr>
      <dgm:t>
        <a:bodyPr/>
        <a:lstStyle/>
        <a:p>
          <a:endParaRPr lang="es-EC"/>
        </a:p>
      </dgm:t>
    </dgm:pt>
    <dgm:pt modelId="{8706CDBD-9645-41EF-8077-A7BBBE4AA96C}" type="pres">
      <dgm:prSet presAssocID="{3A1088B9-FFCC-4D71-8D5D-C29DA8ACB5D5}" presName="text" presStyleLbl="node1" presStyleIdx="0" presStyleCnt="3">
        <dgm:presLayoutVars>
          <dgm:bulletEnabled val="1"/>
        </dgm:presLayoutVars>
      </dgm:prSet>
      <dgm:spPr/>
      <dgm:t>
        <a:bodyPr/>
        <a:lstStyle/>
        <a:p>
          <a:endParaRPr lang="es-EC"/>
        </a:p>
      </dgm:t>
    </dgm:pt>
    <dgm:pt modelId="{5887C05A-4F14-4893-913B-3E3A12646C24}" type="pres">
      <dgm:prSet presAssocID="{806529FF-C3A0-41CB-9203-B1B412648416}" presName="spacer" presStyleCnt="0"/>
      <dgm:spPr/>
      <dgm:t>
        <a:bodyPr/>
        <a:lstStyle/>
        <a:p>
          <a:endParaRPr lang="es-EC"/>
        </a:p>
      </dgm:t>
    </dgm:pt>
    <dgm:pt modelId="{84054847-8A74-4EBD-91CA-1623B95B4FDD}" type="pres">
      <dgm:prSet presAssocID="{F5F01E44-DA5D-47A4-B173-5BB96A58E744}" presName="comp" presStyleCnt="0"/>
      <dgm:spPr/>
      <dgm:t>
        <a:bodyPr/>
        <a:lstStyle/>
        <a:p>
          <a:endParaRPr lang="es-EC"/>
        </a:p>
      </dgm:t>
    </dgm:pt>
    <dgm:pt modelId="{9586F4BC-E7C6-49A7-91E6-CEE31B5D0A8C}" type="pres">
      <dgm:prSet presAssocID="{F5F01E44-DA5D-47A4-B173-5BB96A58E744}" presName="box" presStyleLbl="node1" presStyleIdx="1" presStyleCnt="3" custScaleY="93812"/>
      <dgm:spPr/>
      <dgm:t>
        <a:bodyPr/>
        <a:lstStyle/>
        <a:p>
          <a:endParaRPr lang="es-EC"/>
        </a:p>
      </dgm:t>
    </dgm:pt>
    <dgm:pt modelId="{61BDDC32-4EA6-4DD7-8B0B-1DD29CA44CE3}" type="pres">
      <dgm:prSet presAssocID="{F5F01E44-DA5D-47A4-B173-5BB96A58E744}" presName="img" presStyleLbl="fgImgPlace1" presStyleIdx="1" presStyleCnt="3" custScaleY="96062" custLinFactNeighborX="-4746" custLinFactNeighborY="14122"/>
      <dgm:spPr>
        <a:blipFill rotWithShape="1">
          <a:blip xmlns:r="http://schemas.openxmlformats.org/officeDocument/2006/relationships" r:embed="rId2"/>
          <a:stretch>
            <a:fillRect/>
          </a:stretch>
        </a:blipFill>
      </dgm:spPr>
      <dgm:t>
        <a:bodyPr/>
        <a:lstStyle/>
        <a:p>
          <a:endParaRPr lang="es-EC"/>
        </a:p>
      </dgm:t>
    </dgm:pt>
    <dgm:pt modelId="{CE32B703-FE59-4DBB-AA0D-F3BF55CED3E5}" type="pres">
      <dgm:prSet presAssocID="{F5F01E44-DA5D-47A4-B173-5BB96A58E744}" presName="text" presStyleLbl="node1" presStyleIdx="1" presStyleCnt="3">
        <dgm:presLayoutVars>
          <dgm:bulletEnabled val="1"/>
        </dgm:presLayoutVars>
      </dgm:prSet>
      <dgm:spPr/>
      <dgm:t>
        <a:bodyPr/>
        <a:lstStyle/>
        <a:p>
          <a:endParaRPr lang="es-EC"/>
        </a:p>
      </dgm:t>
    </dgm:pt>
    <dgm:pt modelId="{470BDA47-4CD6-4BBA-B4C6-2245DD727126}" type="pres">
      <dgm:prSet presAssocID="{1E81BA84-77AD-43FA-991B-886932F937DC}" presName="spacer" presStyleCnt="0"/>
      <dgm:spPr/>
      <dgm:t>
        <a:bodyPr/>
        <a:lstStyle/>
        <a:p>
          <a:endParaRPr lang="es-EC"/>
        </a:p>
      </dgm:t>
    </dgm:pt>
    <dgm:pt modelId="{1F5AAB77-9D41-481B-BE51-A2B5DAA1D782}" type="pres">
      <dgm:prSet presAssocID="{1489A01E-D895-4234-9EE4-01E071C578BD}" presName="comp" presStyleCnt="0"/>
      <dgm:spPr/>
      <dgm:t>
        <a:bodyPr/>
        <a:lstStyle/>
        <a:p>
          <a:endParaRPr lang="es-EC"/>
        </a:p>
      </dgm:t>
    </dgm:pt>
    <dgm:pt modelId="{0C7B5313-AF2D-4752-8985-37C274C5FBD5}" type="pres">
      <dgm:prSet presAssocID="{1489A01E-D895-4234-9EE4-01E071C578BD}" presName="box" presStyleLbl="node1" presStyleIdx="2" presStyleCnt="3" custScaleY="119397"/>
      <dgm:spPr/>
      <dgm:t>
        <a:bodyPr/>
        <a:lstStyle/>
        <a:p>
          <a:endParaRPr lang="es-EC"/>
        </a:p>
      </dgm:t>
    </dgm:pt>
    <dgm:pt modelId="{6738131E-ED73-47D7-B21F-5000B9AF7114}" type="pres">
      <dgm:prSet presAssocID="{1489A01E-D895-4234-9EE4-01E071C578BD}" presName="img" presStyleLbl="fgImgPlace1" presStyleIdx="2" presStyleCnt="3" custLinFactNeighborY="7189"/>
      <dgm:spPr>
        <a:blipFill rotWithShape="1">
          <a:blip xmlns:r="http://schemas.openxmlformats.org/officeDocument/2006/relationships" r:embed="rId3"/>
          <a:stretch>
            <a:fillRect/>
          </a:stretch>
        </a:blipFill>
      </dgm:spPr>
      <dgm:t>
        <a:bodyPr/>
        <a:lstStyle/>
        <a:p>
          <a:endParaRPr lang="es-EC"/>
        </a:p>
      </dgm:t>
    </dgm:pt>
    <dgm:pt modelId="{A15077C5-38FB-4EA0-B9DE-1CFFBD5B9C10}" type="pres">
      <dgm:prSet presAssocID="{1489A01E-D895-4234-9EE4-01E071C578BD}" presName="text" presStyleLbl="node1" presStyleIdx="2" presStyleCnt="3">
        <dgm:presLayoutVars>
          <dgm:bulletEnabled val="1"/>
        </dgm:presLayoutVars>
      </dgm:prSet>
      <dgm:spPr/>
      <dgm:t>
        <a:bodyPr/>
        <a:lstStyle/>
        <a:p>
          <a:endParaRPr lang="es-EC"/>
        </a:p>
      </dgm:t>
    </dgm:pt>
  </dgm:ptLst>
  <dgm:cxnLst>
    <dgm:cxn modelId="{7E43FCBA-0E19-4779-A9B5-EC3F22EED2DD}" type="presOf" srcId="{8AF81CCC-31DF-4BC5-90DB-DE055C3D1C33}" destId="{8706CDBD-9645-41EF-8077-A7BBBE4AA96C}" srcOrd="1" destOrd="6" presId="urn:microsoft.com/office/officeart/2005/8/layout/vList4"/>
    <dgm:cxn modelId="{8F9D9888-2035-4338-87DB-D912E9A9257A}" type="presOf" srcId="{779F25A1-7B63-429E-9ADF-273A3F48C626}" destId="{9586F4BC-E7C6-49A7-91E6-CEE31B5D0A8C}" srcOrd="0" destOrd="2" presId="urn:microsoft.com/office/officeart/2005/8/layout/vList4"/>
    <dgm:cxn modelId="{DC06D78A-C078-4D90-9C6F-224DBD1B87FD}" type="presOf" srcId="{536DAC4D-1868-4A8A-AE28-DCF8F94FF11C}" destId="{C01581DE-8E80-41E6-946A-778FDC0A0284}" srcOrd="0" destOrd="4" presId="urn:microsoft.com/office/officeart/2005/8/layout/vList4"/>
    <dgm:cxn modelId="{D9D85CBE-5BAA-4248-AB5B-0D510064D203}" srcId="{F5F01E44-DA5D-47A4-B173-5BB96A58E744}" destId="{3B68779F-E130-4D07-BF5C-6A8C5056181F}" srcOrd="0" destOrd="0" parTransId="{5960C273-1471-40E7-A7B8-5EC391C074DB}" sibTransId="{56A60769-954F-4AC1-943A-4BA4876E7F13}"/>
    <dgm:cxn modelId="{28411CDF-AEE0-4B76-B259-007FFB340708}" srcId="{3A1088B9-FFCC-4D71-8D5D-C29DA8ACB5D5}" destId="{00F2E445-AA1F-4C87-BC78-3223EA5B7A9D}" srcOrd="0" destOrd="0" parTransId="{D7623FCF-4E02-4188-BD37-32A7B32D92F7}" sibTransId="{2ED7CD9D-75DC-457C-A788-32F04E54EEA5}"/>
    <dgm:cxn modelId="{A97765E7-D33D-4406-9BB2-3CD6940042DD}" type="presOf" srcId="{AF95E1F3-2B70-4EBE-9CC5-8E232B560D24}" destId="{1F947FD4-70C0-46B1-AF73-F17C565DBF7B}" srcOrd="0" destOrd="0" presId="urn:microsoft.com/office/officeart/2005/8/layout/vList4"/>
    <dgm:cxn modelId="{A707D8F3-30FE-4DCB-B2A4-2E835B59BEC9}" type="presOf" srcId="{42741E13-5739-4C37-963E-E14AF1D27BEE}" destId="{C01581DE-8E80-41E6-946A-778FDC0A0284}" srcOrd="0" destOrd="2" presId="urn:microsoft.com/office/officeart/2005/8/layout/vList4"/>
    <dgm:cxn modelId="{268C10EA-CE98-46D4-8F07-DDBB7B3512BF}" type="presOf" srcId="{F2B509F8-CE96-4D6C-A937-61799007323E}" destId="{8706CDBD-9645-41EF-8077-A7BBBE4AA96C}" srcOrd="1" destOrd="3" presId="urn:microsoft.com/office/officeart/2005/8/layout/vList4"/>
    <dgm:cxn modelId="{77D63ECA-B98F-4B82-A7AD-FB3B92193B1F}" type="presOf" srcId="{D00654E9-9DDF-40BA-AA6A-1850E7C100E3}" destId="{A15077C5-38FB-4EA0-B9DE-1CFFBD5B9C10}" srcOrd="1" destOrd="5" presId="urn:microsoft.com/office/officeart/2005/8/layout/vList4"/>
    <dgm:cxn modelId="{32375F40-EF03-45D6-935D-EF5A6D9C68AC}" type="presOf" srcId="{A60D309F-8DDD-41D3-979B-323F334B4710}" destId="{8706CDBD-9645-41EF-8077-A7BBBE4AA96C}" srcOrd="1" destOrd="5" presId="urn:microsoft.com/office/officeart/2005/8/layout/vList4"/>
    <dgm:cxn modelId="{9F4F604E-AAE1-4791-A5AE-7B38A29A64D7}" type="presOf" srcId="{42741E13-5739-4C37-963E-E14AF1D27BEE}" destId="{8706CDBD-9645-41EF-8077-A7BBBE4AA96C}" srcOrd="1" destOrd="2" presId="urn:microsoft.com/office/officeart/2005/8/layout/vList4"/>
    <dgm:cxn modelId="{41C3F60F-2C02-42A9-9F73-7625D8A251ED}" type="presOf" srcId="{3B68779F-E130-4D07-BF5C-6A8C5056181F}" destId="{9586F4BC-E7C6-49A7-91E6-CEE31B5D0A8C}" srcOrd="0" destOrd="1" presId="urn:microsoft.com/office/officeart/2005/8/layout/vList4"/>
    <dgm:cxn modelId="{A9D08A31-2034-4913-8989-B873416DE188}" srcId="{AF95E1F3-2B70-4EBE-9CC5-8E232B560D24}" destId="{1489A01E-D895-4234-9EE4-01E071C578BD}" srcOrd="2" destOrd="0" parTransId="{6FC44D46-BEFA-4D98-BEBC-2C32EDF29564}" sibTransId="{CD505C02-19B8-46F8-9E60-374DBF68F20E}"/>
    <dgm:cxn modelId="{B939E38F-9357-4754-9019-E4FC5B0BAB3D}" type="presOf" srcId="{A60D309F-8DDD-41D3-979B-323F334B4710}" destId="{C01581DE-8E80-41E6-946A-778FDC0A0284}" srcOrd="0" destOrd="5" presId="urn:microsoft.com/office/officeart/2005/8/layout/vList4"/>
    <dgm:cxn modelId="{DD81B898-945F-4706-BE27-F03CEEC0FC0A}" type="presOf" srcId="{F5F01E44-DA5D-47A4-B173-5BB96A58E744}" destId="{9586F4BC-E7C6-49A7-91E6-CEE31B5D0A8C}" srcOrd="0" destOrd="0" presId="urn:microsoft.com/office/officeart/2005/8/layout/vList4"/>
    <dgm:cxn modelId="{D0C8AABF-DDA1-479E-9E8F-5EFB2040900C}" type="presOf" srcId="{8E433270-3C9A-4001-81E2-CAEB0CD88B6F}" destId="{A15077C5-38FB-4EA0-B9DE-1CFFBD5B9C10}" srcOrd="1" destOrd="4" presId="urn:microsoft.com/office/officeart/2005/8/layout/vList4"/>
    <dgm:cxn modelId="{A2E43787-F0D2-40E0-837A-4CDC413F9D92}" type="presOf" srcId="{3B68779F-E130-4D07-BF5C-6A8C5056181F}" destId="{CE32B703-FE59-4DBB-AA0D-F3BF55CED3E5}" srcOrd="1" destOrd="1" presId="urn:microsoft.com/office/officeart/2005/8/layout/vList4"/>
    <dgm:cxn modelId="{432AF7FD-106A-4371-BF68-421B56651ADD}" type="presOf" srcId="{3A1088B9-FFCC-4D71-8D5D-C29DA8ACB5D5}" destId="{8706CDBD-9645-41EF-8077-A7BBBE4AA96C}" srcOrd="1" destOrd="0" presId="urn:microsoft.com/office/officeart/2005/8/layout/vList4"/>
    <dgm:cxn modelId="{DC9D51B9-A6D1-46C8-9A93-C8815BEFFB35}" type="presOf" srcId="{D00654E9-9DDF-40BA-AA6A-1850E7C100E3}" destId="{0C7B5313-AF2D-4752-8985-37C274C5FBD5}" srcOrd="0" destOrd="5" presId="urn:microsoft.com/office/officeart/2005/8/layout/vList4"/>
    <dgm:cxn modelId="{4F1FD225-87A8-4DE2-B57A-72061BE393DD}" srcId="{1489A01E-D895-4234-9EE4-01E071C578BD}" destId="{D00654E9-9DDF-40BA-AA6A-1850E7C100E3}" srcOrd="4" destOrd="0" parTransId="{467C3562-E790-4985-9DDC-1B204E2EB4DE}" sibTransId="{96B9BCC4-DEDA-4213-8D28-CA1B58FC806C}"/>
    <dgm:cxn modelId="{1BA52E00-8EA1-4277-A152-D7F2E993366B}" type="presOf" srcId="{DB6B1084-40D0-48C5-8F85-6C5C55CB6570}" destId="{0C7B5313-AF2D-4752-8985-37C274C5FBD5}" srcOrd="0" destOrd="3" presId="urn:microsoft.com/office/officeart/2005/8/layout/vList4"/>
    <dgm:cxn modelId="{79649E6B-A3C4-49C5-9F0D-E530D8174FE0}" type="presOf" srcId="{F2B509F8-CE96-4D6C-A937-61799007323E}" destId="{C01581DE-8E80-41E6-946A-778FDC0A0284}" srcOrd="0" destOrd="3" presId="urn:microsoft.com/office/officeart/2005/8/layout/vList4"/>
    <dgm:cxn modelId="{A7FFE70E-A48C-4DF9-AAC7-0716D201FB58}" type="presOf" srcId="{00F2E445-AA1F-4C87-BC78-3223EA5B7A9D}" destId="{8706CDBD-9645-41EF-8077-A7BBBE4AA96C}" srcOrd="1" destOrd="1" presId="urn:microsoft.com/office/officeart/2005/8/layout/vList4"/>
    <dgm:cxn modelId="{3D79C151-F1FE-466B-868F-69551A5755E2}" srcId="{3A1088B9-FFCC-4D71-8D5D-C29DA8ACB5D5}" destId="{F2B509F8-CE96-4D6C-A937-61799007323E}" srcOrd="2" destOrd="0" parTransId="{9E3214A5-B0B6-4111-8B1A-7765CED3B970}" sibTransId="{76DFC7FE-C3B6-410E-8D6D-909AC913A873}"/>
    <dgm:cxn modelId="{F7CB83BD-B093-4BC0-9BC4-899CCF2A15D9}" type="presOf" srcId="{1489A01E-D895-4234-9EE4-01E071C578BD}" destId="{A15077C5-38FB-4EA0-B9DE-1CFFBD5B9C10}" srcOrd="1" destOrd="0" presId="urn:microsoft.com/office/officeart/2005/8/layout/vList4"/>
    <dgm:cxn modelId="{3A493A93-F087-478F-BCA5-F61CC5652A6F}" srcId="{F5F01E44-DA5D-47A4-B173-5BB96A58E744}" destId="{779F25A1-7B63-429E-9ADF-273A3F48C626}" srcOrd="1" destOrd="0" parTransId="{970D7AB3-E5AF-419C-A2A0-2BAA09E4E475}" sibTransId="{6C1ACFF4-D1B9-4207-B7A1-0A5B74AE5188}"/>
    <dgm:cxn modelId="{91765D00-BBF8-4D11-9F40-119C97095183}" type="presOf" srcId="{2B417CA5-00BC-4E0C-B0AB-57F3BBDF56FB}" destId="{CE32B703-FE59-4DBB-AA0D-F3BF55CED3E5}" srcOrd="1" destOrd="4" presId="urn:microsoft.com/office/officeart/2005/8/layout/vList4"/>
    <dgm:cxn modelId="{4B684B4C-297E-4AC8-8F25-269D18E13333}" type="presOf" srcId="{BC69BDF0-2099-4CC3-8C61-8BBC0BE5260B}" destId="{9586F4BC-E7C6-49A7-91E6-CEE31B5D0A8C}" srcOrd="0" destOrd="3" presId="urn:microsoft.com/office/officeart/2005/8/layout/vList4"/>
    <dgm:cxn modelId="{76A766C5-F646-4FB0-AF96-6FC1C5E875E1}" type="presOf" srcId="{8E433270-3C9A-4001-81E2-CAEB0CD88B6F}" destId="{0C7B5313-AF2D-4752-8985-37C274C5FBD5}" srcOrd="0" destOrd="4" presId="urn:microsoft.com/office/officeart/2005/8/layout/vList4"/>
    <dgm:cxn modelId="{D79BED57-9BC2-4325-AE94-52F15F5F7EBA}" srcId="{AF95E1F3-2B70-4EBE-9CC5-8E232B560D24}" destId="{F5F01E44-DA5D-47A4-B173-5BB96A58E744}" srcOrd="1" destOrd="0" parTransId="{3AD30EDB-3D44-44F3-A1D6-8DC5F0ACA684}" sibTransId="{1E81BA84-77AD-43FA-991B-886932F937DC}"/>
    <dgm:cxn modelId="{4348E078-4EC6-41B0-94B1-01DC022BC0EF}" type="presOf" srcId="{1489A01E-D895-4234-9EE4-01E071C578BD}" destId="{0C7B5313-AF2D-4752-8985-37C274C5FBD5}" srcOrd="0" destOrd="0" presId="urn:microsoft.com/office/officeart/2005/8/layout/vList4"/>
    <dgm:cxn modelId="{63220CB1-0751-43CB-8BF7-2591BBE95C6E}" srcId="{3A1088B9-FFCC-4D71-8D5D-C29DA8ACB5D5}" destId="{8AF81CCC-31DF-4BC5-90DB-DE055C3D1C33}" srcOrd="5" destOrd="0" parTransId="{F9B568A9-7EE3-4F4F-B592-705BCE726A0D}" sibTransId="{B9ED9193-C158-44FB-AB1D-C265310FC9D7}"/>
    <dgm:cxn modelId="{B8F1719E-998E-486B-ABD8-D662A401FC9E}" type="presOf" srcId="{151A199F-C1C4-4A2D-9FFA-170246786649}" destId="{0C7B5313-AF2D-4752-8985-37C274C5FBD5}" srcOrd="0" destOrd="2" presId="urn:microsoft.com/office/officeart/2005/8/layout/vList4"/>
    <dgm:cxn modelId="{7BF9AAF7-99D1-4E0E-B2B0-FB17A9FF442F}" type="presOf" srcId="{59751F77-CC77-4E03-AA6A-B8AC2D41291A}" destId="{A15077C5-38FB-4EA0-B9DE-1CFFBD5B9C10}" srcOrd="1" destOrd="1" presId="urn:microsoft.com/office/officeart/2005/8/layout/vList4"/>
    <dgm:cxn modelId="{314DAFFE-5599-4F4A-B7D9-EB75F590A9D1}" srcId="{1489A01E-D895-4234-9EE4-01E071C578BD}" destId="{DB6B1084-40D0-48C5-8F85-6C5C55CB6570}" srcOrd="2" destOrd="0" parTransId="{1A97F9AA-CEAF-43DA-B2CC-C68BBDE59DC8}" sibTransId="{2FE675FE-A5AC-420E-95F2-D58C87E88870}"/>
    <dgm:cxn modelId="{438078C0-B396-47C8-B397-35BA3BD32A20}" srcId="{F5F01E44-DA5D-47A4-B173-5BB96A58E744}" destId="{BC69BDF0-2099-4CC3-8C61-8BBC0BE5260B}" srcOrd="2" destOrd="0" parTransId="{532FEE9E-8D7B-48B4-9282-474EF78F560D}" sibTransId="{22FB9673-F8C9-4E87-8A42-8E7343CA0BCE}"/>
    <dgm:cxn modelId="{0F31AA67-9F05-4DD7-9138-1BB7F1768D22}" srcId="{3A1088B9-FFCC-4D71-8D5D-C29DA8ACB5D5}" destId="{536DAC4D-1868-4A8A-AE28-DCF8F94FF11C}" srcOrd="3" destOrd="0" parTransId="{9DC78C58-6252-4A59-985C-F509818AC1BC}" sibTransId="{2B200EFE-6BBD-47F2-9AF7-F1F7A5BFF8E4}"/>
    <dgm:cxn modelId="{FC247C5F-0F26-4B20-ACDC-EB799753DC92}" srcId="{1489A01E-D895-4234-9EE4-01E071C578BD}" destId="{8E433270-3C9A-4001-81E2-CAEB0CD88B6F}" srcOrd="3" destOrd="0" parTransId="{4A74675D-8518-4276-A768-E611F5729C78}" sibTransId="{632D6B96-AFCD-4D43-BF5B-7D66745A54C1}"/>
    <dgm:cxn modelId="{B2F9E3FE-086B-4272-82DD-ECC082EB7EE2}" srcId="{3A1088B9-FFCC-4D71-8D5D-C29DA8ACB5D5}" destId="{A60D309F-8DDD-41D3-979B-323F334B4710}" srcOrd="4" destOrd="0" parTransId="{8A660321-A20C-4E50-841A-1C0A0624BDD5}" sibTransId="{36278764-558E-4895-99B7-493E453DF283}"/>
    <dgm:cxn modelId="{AFCCF95C-21B1-4D20-A15E-1941118B54C0}" srcId="{AF95E1F3-2B70-4EBE-9CC5-8E232B560D24}" destId="{3A1088B9-FFCC-4D71-8D5D-C29DA8ACB5D5}" srcOrd="0" destOrd="0" parTransId="{358F49F1-0D16-4609-A2BB-DF0505F6ED8E}" sibTransId="{806529FF-C3A0-41CB-9203-B1B412648416}"/>
    <dgm:cxn modelId="{49D1B145-F0F2-489C-8939-339C9879EBC7}" type="presOf" srcId="{59751F77-CC77-4E03-AA6A-B8AC2D41291A}" destId="{0C7B5313-AF2D-4752-8985-37C274C5FBD5}" srcOrd="0" destOrd="1" presId="urn:microsoft.com/office/officeart/2005/8/layout/vList4"/>
    <dgm:cxn modelId="{4396A60B-93DC-4128-83A1-015AA733418F}" type="presOf" srcId="{3A1088B9-FFCC-4D71-8D5D-C29DA8ACB5D5}" destId="{C01581DE-8E80-41E6-946A-778FDC0A0284}" srcOrd="0" destOrd="0" presId="urn:microsoft.com/office/officeart/2005/8/layout/vList4"/>
    <dgm:cxn modelId="{4FC2F416-B9A3-4B9E-864C-25737C0EA06E}" srcId="{3A1088B9-FFCC-4D71-8D5D-C29DA8ACB5D5}" destId="{42741E13-5739-4C37-963E-E14AF1D27BEE}" srcOrd="1" destOrd="0" parTransId="{8F850D2D-20BD-43DA-9A89-9621B9C141F7}" sibTransId="{71CFCCF0-95F1-4AB6-BA73-5617606292D8}"/>
    <dgm:cxn modelId="{008BE4B7-536E-4E3F-82B2-DAA6828B8034}" srcId="{1489A01E-D895-4234-9EE4-01E071C578BD}" destId="{151A199F-C1C4-4A2D-9FFA-170246786649}" srcOrd="1" destOrd="0" parTransId="{3E0BE248-FE09-4E3A-80F0-8E006543E79F}" sibTransId="{ED8BC636-38A3-4E78-A98D-5FBF3CEE667E}"/>
    <dgm:cxn modelId="{1BE5FD07-1E8E-43E5-B830-FB691B698032}" type="presOf" srcId="{DB6B1084-40D0-48C5-8F85-6C5C55CB6570}" destId="{A15077C5-38FB-4EA0-B9DE-1CFFBD5B9C10}" srcOrd="1" destOrd="3" presId="urn:microsoft.com/office/officeart/2005/8/layout/vList4"/>
    <dgm:cxn modelId="{F2BAA35E-4160-4067-9C68-5DC859ED9467}" type="presOf" srcId="{00F2E445-AA1F-4C87-BC78-3223EA5B7A9D}" destId="{C01581DE-8E80-41E6-946A-778FDC0A0284}" srcOrd="0" destOrd="1" presId="urn:microsoft.com/office/officeart/2005/8/layout/vList4"/>
    <dgm:cxn modelId="{93233B82-9669-4104-91CD-AFA4D776F04D}" type="presOf" srcId="{BC69BDF0-2099-4CC3-8C61-8BBC0BE5260B}" destId="{CE32B703-FE59-4DBB-AA0D-F3BF55CED3E5}" srcOrd="1" destOrd="3" presId="urn:microsoft.com/office/officeart/2005/8/layout/vList4"/>
    <dgm:cxn modelId="{27C4FEC5-D2D7-4C69-912E-E5670EB20500}" type="presOf" srcId="{536DAC4D-1868-4A8A-AE28-DCF8F94FF11C}" destId="{8706CDBD-9645-41EF-8077-A7BBBE4AA96C}" srcOrd="1" destOrd="4" presId="urn:microsoft.com/office/officeart/2005/8/layout/vList4"/>
    <dgm:cxn modelId="{DC8726C8-F838-45C1-8B9B-9FF4E0A96329}" srcId="{F5F01E44-DA5D-47A4-B173-5BB96A58E744}" destId="{2B417CA5-00BC-4E0C-B0AB-57F3BBDF56FB}" srcOrd="3" destOrd="0" parTransId="{4A16A952-6E04-4F84-A57C-3483218AFA78}" sibTransId="{87CA259F-B771-464F-95D1-F58842421D73}"/>
    <dgm:cxn modelId="{9A761C80-F295-46EF-812B-E44D2905BF8F}" type="presOf" srcId="{779F25A1-7B63-429E-9ADF-273A3F48C626}" destId="{CE32B703-FE59-4DBB-AA0D-F3BF55CED3E5}" srcOrd="1" destOrd="2" presId="urn:microsoft.com/office/officeart/2005/8/layout/vList4"/>
    <dgm:cxn modelId="{A1AC8ACD-9FEC-4155-B9B1-03B0AA519B4F}" type="presOf" srcId="{F5F01E44-DA5D-47A4-B173-5BB96A58E744}" destId="{CE32B703-FE59-4DBB-AA0D-F3BF55CED3E5}" srcOrd="1" destOrd="0" presId="urn:microsoft.com/office/officeart/2005/8/layout/vList4"/>
    <dgm:cxn modelId="{38895F02-A14C-430D-94A7-1F84BCA684E5}" type="presOf" srcId="{2B417CA5-00BC-4E0C-B0AB-57F3BBDF56FB}" destId="{9586F4BC-E7C6-49A7-91E6-CEE31B5D0A8C}" srcOrd="0" destOrd="4" presId="urn:microsoft.com/office/officeart/2005/8/layout/vList4"/>
    <dgm:cxn modelId="{B7315D25-2901-41B3-9DC4-5C184B4B8056}" type="presOf" srcId="{8AF81CCC-31DF-4BC5-90DB-DE055C3D1C33}" destId="{C01581DE-8E80-41E6-946A-778FDC0A0284}" srcOrd="0" destOrd="6" presId="urn:microsoft.com/office/officeart/2005/8/layout/vList4"/>
    <dgm:cxn modelId="{9BF0DBAA-D54D-4B3D-AC72-5F4DDD4BADEC}" srcId="{1489A01E-D895-4234-9EE4-01E071C578BD}" destId="{59751F77-CC77-4E03-AA6A-B8AC2D41291A}" srcOrd="0" destOrd="0" parTransId="{6406FB4E-8CF5-4581-8945-7BAF185A3441}" sibTransId="{A475BF53-D4FE-444D-A42E-D51AD38D448E}"/>
    <dgm:cxn modelId="{73DE425C-6826-4263-9FD2-282CDC21E5D9}" type="presOf" srcId="{151A199F-C1C4-4A2D-9FFA-170246786649}" destId="{A15077C5-38FB-4EA0-B9DE-1CFFBD5B9C10}" srcOrd="1" destOrd="2" presId="urn:microsoft.com/office/officeart/2005/8/layout/vList4"/>
    <dgm:cxn modelId="{121E50DA-F8D1-4C14-AF6C-04B055B7EBB2}" type="presParOf" srcId="{1F947FD4-70C0-46B1-AF73-F17C565DBF7B}" destId="{D443CACA-78C7-4F43-91CC-B7A1D8A6FD15}" srcOrd="0" destOrd="0" presId="urn:microsoft.com/office/officeart/2005/8/layout/vList4"/>
    <dgm:cxn modelId="{67159B97-7701-445D-A7CE-39E2DCC787BC}" type="presParOf" srcId="{D443CACA-78C7-4F43-91CC-B7A1D8A6FD15}" destId="{C01581DE-8E80-41E6-946A-778FDC0A0284}" srcOrd="0" destOrd="0" presId="urn:microsoft.com/office/officeart/2005/8/layout/vList4"/>
    <dgm:cxn modelId="{2746B05F-A272-413A-AC62-845DA9F9A749}" type="presParOf" srcId="{D443CACA-78C7-4F43-91CC-B7A1D8A6FD15}" destId="{20695FB9-6B17-417F-9D3C-69FBC469442B}" srcOrd="1" destOrd="0" presId="urn:microsoft.com/office/officeart/2005/8/layout/vList4"/>
    <dgm:cxn modelId="{E412A080-44CA-409F-AE6B-3D36D0A5FC07}" type="presParOf" srcId="{D443CACA-78C7-4F43-91CC-B7A1D8A6FD15}" destId="{8706CDBD-9645-41EF-8077-A7BBBE4AA96C}" srcOrd="2" destOrd="0" presId="urn:microsoft.com/office/officeart/2005/8/layout/vList4"/>
    <dgm:cxn modelId="{1BAB1168-3250-4228-873A-93F35A4B4587}" type="presParOf" srcId="{1F947FD4-70C0-46B1-AF73-F17C565DBF7B}" destId="{5887C05A-4F14-4893-913B-3E3A12646C24}" srcOrd="1" destOrd="0" presId="urn:microsoft.com/office/officeart/2005/8/layout/vList4"/>
    <dgm:cxn modelId="{F747DDC9-8EE3-4AC5-AD33-939C79C48ED3}" type="presParOf" srcId="{1F947FD4-70C0-46B1-AF73-F17C565DBF7B}" destId="{84054847-8A74-4EBD-91CA-1623B95B4FDD}" srcOrd="2" destOrd="0" presId="urn:microsoft.com/office/officeart/2005/8/layout/vList4"/>
    <dgm:cxn modelId="{94B4FADC-F7CE-450A-908F-1BB916800825}" type="presParOf" srcId="{84054847-8A74-4EBD-91CA-1623B95B4FDD}" destId="{9586F4BC-E7C6-49A7-91E6-CEE31B5D0A8C}" srcOrd="0" destOrd="0" presId="urn:microsoft.com/office/officeart/2005/8/layout/vList4"/>
    <dgm:cxn modelId="{C9637F1F-B12B-4DB6-9BCA-9ECD60D639A1}" type="presParOf" srcId="{84054847-8A74-4EBD-91CA-1623B95B4FDD}" destId="{61BDDC32-4EA6-4DD7-8B0B-1DD29CA44CE3}" srcOrd="1" destOrd="0" presId="urn:microsoft.com/office/officeart/2005/8/layout/vList4"/>
    <dgm:cxn modelId="{DA28F6E2-C839-41D8-BB2D-EF520E889278}" type="presParOf" srcId="{84054847-8A74-4EBD-91CA-1623B95B4FDD}" destId="{CE32B703-FE59-4DBB-AA0D-F3BF55CED3E5}" srcOrd="2" destOrd="0" presId="urn:microsoft.com/office/officeart/2005/8/layout/vList4"/>
    <dgm:cxn modelId="{02498478-9235-4AD0-BC16-163272FB37D2}" type="presParOf" srcId="{1F947FD4-70C0-46B1-AF73-F17C565DBF7B}" destId="{470BDA47-4CD6-4BBA-B4C6-2245DD727126}" srcOrd="3" destOrd="0" presId="urn:microsoft.com/office/officeart/2005/8/layout/vList4"/>
    <dgm:cxn modelId="{D8BDD396-163E-4AF4-B0EA-4E9DE7FED910}" type="presParOf" srcId="{1F947FD4-70C0-46B1-AF73-F17C565DBF7B}" destId="{1F5AAB77-9D41-481B-BE51-A2B5DAA1D782}" srcOrd="4" destOrd="0" presId="urn:microsoft.com/office/officeart/2005/8/layout/vList4"/>
    <dgm:cxn modelId="{18DFFF80-9578-4561-AEE7-D6F26722EFD1}" type="presParOf" srcId="{1F5AAB77-9D41-481B-BE51-A2B5DAA1D782}" destId="{0C7B5313-AF2D-4752-8985-37C274C5FBD5}" srcOrd="0" destOrd="0" presId="urn:microsoft.com/office/officeart/2005/8/layout/vList4"/>
    <dgm:cxn modelId="{8047F0D2-1A7C-4174-AD86-99C78AE96F3F}" type="presParOf" srcId="{1F5AAB77-9D41-481B-BE51-A2B5DAA1D782}" destId="{6738131E-ED73-47D7-B21F-5000B9AF7114}" srcOrd="1" destOrd="0" presId="urn:microsoft.com/office/officeart/2005/8/layout/vList4"/>
    <dgm:cxn modelId="{163D32EE-9162-4C19-B33C-D48C4A3C00B4}" type="presParOf" srcId="{1F5AAB77-9D41-481B-BE51-A2B5DAA1D782}" destId="{A15077C5-38FB-4EA0-B9DE-1CFFBD5B9C1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C54AAC-57F7-4AF3-9141-90947888C695}" type="doc">
      <dgm:prSet loTypeId="urn:microsoft.com/office/officeart/2009/layout/CircleArrowProcess" loCatId="process" qsTypeId="urn:microsoft.com/office/officeart/2005/8/quickstyle/simple1" qsCatId="simple" csTypeId="urn:microsoft.com/office/officeart/2005/8/colors/accent3_3" csCatId="accent3" phldr="1"/>
      <dgm:spPr/>
      <dgm:t>
        <a:bodyPr/>
        <a:lstStyle/>
        <a:p>
          <a:endParaRPr lang="es-CO"/>
        </a:p>
      </dgm:t>
    </dgm:pt>
    <dgm:pt modelId="{A7F189AB-0109-42B3-B8F4-9C3E78B0DF8E}">
      <dgm:prSet phldrT="[Texto]"/>
      <dgm:spPr/>
      <dgm:t>
        <a:bodyPr/>
        <a:lstStyle/>
        <a:p>
          <a:r>
            <a:rPr lang="es-CO" dirty="0" smtClean="0"/>
            <a:t>Comunidad </a:t>
          </a:r>
          <a:endParaRPr lang="es-CO" dirty="0"/>
        </a:p>
      </dgm:t>
    </dgm:pt>
    <dgm:pt modelId="{47A69FAF-8023-49C6-AB08-EAA8521A3144}" type="parTrans" cxnId="{26EA6295-3D63-44EA-ABAC-6960A081998D}">
      <dgm:prSet/>
      <dgm:spPr/>
      <dgm:t>
        <a:bodyPr/>
        <a:lstStyle/>
        <a:p>
          <a:endParaRPr lang="es-CO"/>
        </a:p>
      </dgm:t>
    </dgm:pt>
    <dgm:pt modelId="{FFA260F5-6A1D-4CB0-945C-CC386376B86B}" type="sibTrans" cxnId="{26EA6295-3D63-44EA-ABAC-6960A081998D}">
      <dgm:prSet/>
      <dgm:spPr/>
      <dgm:t>
        <a:bodyPr/>
        <a:lstStyle/>
        <a:p>
          <a:endParaRPr lang="es-CO"/>
        </a:p>
      </dgm:t>
    </dgm:pt>
    <dgm:pt modelId="{E357678E-D1D8-4858-AB83-16C596C0CDFE}">
      <dgm:prSet phldrT="[Texto]"/>
      <dgm:spPr/>
      <dgm:t>
        <a:bodyPr/>
        <a:lstStyle/>
        <a:p>
          <a:r>
            <a:rPr lang="es-CO" dirty="0" smtClean="0"/>
            <a:t>Ecosistema </a:t>
          </a:r>
          <a:endParaRPr lang="es-CO" dirty="0"/>
        </a:p>
      </dgm:t>
    </dgm:pt>
    <dgm:pt modelId="{89AF5404-D2C5-4D10-92DC-BED4C1FAE115}" type="parTrans" cxnId="{A647AD93-5CC9-4746-B67B-C277E09AA1CD}">
      <dgm:prSet/>
      <dgm:spPr/>
      <dgm:t>
        <a:bodyPr/>
        <a:lstStyle/>
        <a:p>
          <a:endParaRPr lang="es-CO"/>
        </a:p>
      </dgm:t>
    </dgm:pt>
    <dgm:pt modelId="{726C993E-B674-4403-AB4B-55A061E6E4EE}" type="sibTrans" cxnId="{A647AD93-5CC9-4746-B67B-C277E09AA1CD}">
      <dgm:prSet/>
      <dgm:spPr/>
      <dgm:t>
        <a:bodyPr/>
        <a:lstStyle/>
        <a:p>
          <a:endParaRPr lang="es-CO"/>
        </a:p>
      </dgm:t>
    </dgm:pt>
    <dgm:pt modelId="{0DC7B632-D613-4097-8353-0FE525994B79}">
      <dgm:prSet phldrT="[Texto]"/>
      <dgm:spPr/>
      <dgm:t>
        <a:bodyPr/>
        <a:lstStyle/>
        <a:p>
          <a:r>
            <a:rPr lang="es-CO" dirty="0" smtClean="0"/>
            <a:t>Diversidad de aves</a:t>
          </a:r>
          <a:endParaRPr lang="es-CO" dirty="0"/>
        </a:p>
      </dgm:t>
    </dgm:pt>
    <dgm:pt modelId="{329560C7-8A6B-4589-9B91-AFAAAEE17944}" type="parTrans" cxnId="{7D6763C2-593F-48D7-A53C-DE5C14E51A91}">
      <dgm:prSet/>
      <dgm:spPr/>
      <dgm:t>
        <a:bodyPr/>
        <a:lstStyle/>
        <a:p>
          <a:endParaRPr lang="es-CO"/>
        </a:p>
      </dgm:t>
    </dgm:pt>
    <dgm:pt modelId="{E4FF1125-B910-4992-8B48-63030DA6E748}" type="sibTrans" cxnId="{7D6763C2-593F-48D7-A53C-DE5C14E51A91}">
      <dgm:prSet/>
      <dgm:spPr/>
      <dgm:t>
        <a:bodyPr/>
        <a:lstStyle/>
        <a:p>
          <a:endParaRPr lang="es-CO"/>
        </a:p>
      </dgm:t>
    </dgm:pt>
    <dgm:pt modelId="{4B43B5DF-CF6E-4143-A068-DC8C70675F4B}" type="pres">
      <dgm:prSet presAssocID="{11C54AAC-57F7-4AF3-9141-90947888C695}" presName="Name0" presStyleCnt="0">
        <dgm:presLayoutVars>
          <dgm:chMax val="7"/>
          <dgm:chPref val="7"/>
          <dgm:dir/>
          <dgm:animLvl val="lvl"/>
        </dgm:presLayoutVars>
      </dgm:prSet>
      <dgm:spPr/>
      <dgm:t>
        <a:bodyPr/>
        <a:lstStyle/>
        <a:p>
          <a:endParaRPr lang="es-CO"/>
        </a:p>
      </dgm:t>
    </dgm:pt>
    <dgm:pt modelId="{E287A62A-990B-4C36-95EF-9829FB8ABA2E}" type="pres">
      <dgm:prSet presAssocID="{A7F189AB-0109-42B3-B8F4-9C3E78B0DF8E}" presName="Accent1" presStyleCnt="0"/>
      <dgm:spPr/>
    </dgm:pt>
    <dgm:pt modelId="{37BA5582-DC6D-4758-9340-BEB64FDD6696}" type="pres">
      <dgm:prSet presAssocID="{A7F189AB-0109-42B3-B8F4-9C3E78B0DF8E}" presName="Accent" presStyleLbl="node1" presStyleIdx="0" presStyleCnt="3"/>
      <dgm:spPr>
        <a:solidFill>
          <a:srgbClr val="F08CEB"/>
        </a:solidFill>
      </dgm:spPr>
    </dgm:pt>
    <dgm:pt modelId="{011248EB-F4C4-4A58-BEF2-96A82BDD026E}" type="pres">
      <dgm:prSet presAssocID="{A7F189AB-0109-42B3-B8F4-9C3E78B0DF8E}" presName="Parent1" presStyleLbl="revTx" presStyleIdx="0" presStyleCnt="3">
        <dgm:presLayoutVars>
          <dgm:chMax val="1"/>
          <dgm:chPref val="1"/>
          <dgm:bulletEnabled val="1"/>
        </dgm:presLayoutVars>
      </dgm:prSet>
      <dgm:spPr/>
      <dgm:t>
        <a:bodyPr/>
        <a:lstStyle/>
        <a:p>
          <a:endParaRPr lang="es-CO"/>
        </a:p>
      </dgm:t>
    </dgm:pt>
    <dgm:pt modelId="{3F4BC66D-39FF-43AA-8707-9A7428C27E24}" type="pres">
      <dgm:prSet presAssocID="{E357678E-D1D8-4858-AB83-16C596C0CDFE}" presName="Accent2" presStyleCnt="0"/>
      <dgm:spPr/>
    </dgm:pt>
    <dgm:pt modelId="{A303A92A-675E-4CA1-BC89-5B9D47108CEB}" type="pres">
      <dgm:prSet presAssocID="{E357678E-D1D8-4858-AB83-16C596C0CDFE}" presName="Accent" presStyleLbl="node1" presStyleIdx="1" presStyleCnt="3"/>
      <dgm:spPr>
        <a:solidFill>
          <a:srgbClr val="B2C4EC"/>
        </a:solidFill>
      </dgm:spPr>
    </dgm:pt>
    <dgm:pt modelId="{8E6AF2CA-1028-4DD0-86D8-1438554C318B}" type="pres">
      <dgm:prSet presAssocID="{E357678E-D1D8-4858-AB83-16C596C0CDFE}" presName="Parent2" presStyleLbl="revTx" presStyleIdx="1" presStyleCnt="3">
        <dgm:presLayoutVars>
          <dgm:chMax val="1"/>
          <dgm:chPref val="1"/>
          <dgm:bulletEnabled val="1"/>
        </dgm:presLayoutVars>
      </dgm:prSet>
      <dgm:spPr/>
      <dgm:t>
        <a:bodyPr/>
        <a:lstStyle/>
        <a:p>
          <a:endParaRPr lang="es-CO"/>
        </a:p>
      </dgm:t>
    </dgm:pt>
    <dgm:pt modelId="{35BEC40D-BCDA-46BD-BCD0-E81B96F6CF73}" type="pres">
      <dgm:prSet presAssocID="{0DC7B632-D613-4097-8353-0FE525994B79}" presName="Accent3" presStyleCnt="0"/>
      <dgm:spPr/>
    </dgm:pt>
    <dgm:pt modelId="{20FD2912-9D85-45DB-AFB4-A7F151A8435B}" type="pres">
      <dgm:prSet presAssocID="{0DC7B632-D613-4097-8353-0FE525994B79}" presName="Accent" presStyleLbl="node1" presStyleIdx="2" presStyleCnt="3"/>
      <dgm:spPr>
        <a:solidFill>
          <a:srgbClr val="FFDA65"/>
        </a:solidFill>
      </dgm:spPr>
    </dgm:pt>
    <dgm:pt modelId="{4D2C44F9-45C2-41A5-B818-C609C335F916}" type="pres">
      <dgm:prSet presAssocID="{0DC7B632-D613-4097-8353-0FE525994B79}" presName="Parent3" presStyleLbl="revTx" presStyleIdx="2" presStyleCnt="3">
        <dgm:presLayoutVars>
          <dgm:chMax val="1"/>
          <dgm:chPref val="1"/>
          <dgm:bulletEnabled val="1"/>
        </dgm:presLayoutVars>
      </dgm:prSet>
      <dgm:spPr/>
      <dgm:t>
        <a:bodyPr/>
        <a:lstStyle/>
        <a:p>
          <a:endParaRPr lang="es-CO"/>
        </a:p>
      </dgm:t>
    </dgm:pt>
  </dgm:ptLst>
  <dgm:cxnLst>
    <dgm:cxn modelId="{4221046C-31D1-465A-A538-27F41AC61832}" type="presOf" srcId="{0DC7B632-D613-4097-8353-0FE525994B79}" destId="{4D2C44F9-45C2-41A5-B818-C609C335F916}" srcOrd="0" destOrd="0" presId="urn:microsoft.com/office/officeart/2009/layout/CircleArrowProcess"/>
    <dgm:cxn modelId="{26EA6295-3D63-44EA-ABAC-6960A081998D}" srcId="{11C54AAC-57F7-4AF3-9141-90947888C695}" destId="{A7F189AB-0109-42B3-B8F4-9C3E78B0DF8E}" srcOrd="0" destOrd="0" parTransId="{47A69FAF-8023-49C6-AB08-EAA8521A3144}" sibTransId="{FFA260F5-6A1D-4CB0-945C-CC386376B86B}"/>
    <dgm:cxn modelId="{468F7A88-3904-423C-AD55-98C704FB6218}" type="presOf" srcId="{A7F189AB-0109-42B3-B8F4-9C3E78B0DF8E}" destId="{011248EB-F4C4-4A58-BEF2-96A82BDD026E}" srcOrd="0" destOrd="0" presId="urn:microsoft.com/office/officeart/2009/layout/CircleArrowProcess"/>
    <dgm:cxn modelId="{1A88A97E-28C9-4A39-BC5F-44F048416992}" type="presOf" srcId="{E357678E-D1D8-4858-AB83-16C596C0CDFE}" destId="{8E6AF2CA-1028-4DD0-86D8-1438554C318B}" srcOrd="0" destOrd="0" presId="urn:microsoft.com/office/officeart/2009/layout/CircleArrowProcess"/>
    <dgm:cxn modelId="{BB35FEA5-B124-4C57-B3BB-4C23B0393C4B}" type="presOf" srcId="{11C54AAC-57F7-4AF3-9141-90947888C695}" destId="{4B43B5DF-CF6E-4143-A068-DC8C70675F4B}" srcOrd="0" destOrd="0" presId="urn:microsoft.com/office/officeart/2009/layout/CircleArrowProcess"/>
    <dgm:cxn modelId="{7D6763C2-593F-48D7-A53C-DE5C14E51A91}" srcId="{11C54AAC-57F7-4AF3-9141-90947888C695}" destId="{0DC7B632-D613-4097-8353-0FE525994B79}" srcOrd="2" destOrd="0" parTransId="{329560C7-8A6B-4589-9B91-AFAAAEE17944}" sibTransId="{E4FF1125-B910-4992-8B48-63030DA6E748}"/>
    <dgm:cxn modelId="{A647AD93-5CC9-4746-B67B-C277E09AA1CD}" srcId="{11C54AAC-57F7-4AF3-9141-90947888C695}" destId="{E357678E-D1D8-4858-AB83-16C596C0CDFE}" srcOrd="1" destOrd="0" parTransId="{89AF5404-D2C5-4D10-92DC-BED4C1FAE115}" sibTransId="{726C993E-B674-4403-AB4B-55A061E6E4EE}"/>
    <dgm:cxn modelId="{744C7215-E5D8-4960-8AC4-976E21DAA073}" type="presParOf" srcId="{4B43B5DF-CF6E-4143-A068-DC8C70675F4B}" destId="{E287A62A-990B-4C36-95EF-9829FB8ABA2E}" srcOrd="0" destOrd="0" presId="urn:microsoft.com/office/officeart/2009/layout/CircleArrowProcess"/>
    <dgm:cxn modelId="{89C74670-EDD5-4839-9A3E-3138744ABC63}" type="presParOf" srcId="{E287A62A-990B-4C36-95EF-9829FB8ABA2E}" destId="{37BA5582-DC6D-4758-9340-BEB64FDD6696}" srcOrd="0" destOrd="0" presId="urn:microsoft.com/office/officeart/2009/layout/CircleArrowProcess"/>
    <dgm:cxn modelId="{31FA64F5-AA76-4404-A750-6ED2BA2C3BD1}" type="presParOf" srcId="{4B43B5DF-CF6E-4143-A068-DC8C70675F4B}" destId="{011248EB-F4C4-4A58-BEF2-96A82BDD026E}" srcOrd="1" destOrd="0" presId="urn:microsoft.com/office/officeart/2009/layout/CircleArrowProcess"/>
    <dgm:cxn modelId="{B8A8AE1B-3E35-4D92-8BE3-BAA52F1CF4A7}" type="presParOf" srcId="{4B43B5DF-CF6E-4143-A068-DC8C70675F4B}" destId="{3F4BC66D-39FF-43AA-8707-9A7428C27E24}" srcOrd="2" destOrd="0" presId="urn:microsoft.com/office/officeart/2009/layout/CircleArrowProcess"/>
    <dgm:cxn modelId="{26113411-52A2-4AE2-92D5-EAA79AD1889A}" type="presParOf" srcId="{3F4BC66D-39FF-43AA-8707-9A7428C27E24}" destId="{A303A92A-675E-4CA1-BC89-5B9D47108CEB}" srcOrd="0" destOrd="0" presId="urn:microsoft.com/office/officeart/2009/layout/CircleArrowProcess"/>
    <dgm:cxn modelId="{11F4D9D0-5249-445C-A0D0-0F600484665C}" type="presParOf" srcId="{4B43B5DF-CF6E-4143-A068-DC8C70675F4B}" destId="{8E6AF2CA-1028-4DD0-86D8-1438554C318B}" srcOrd="3" destOrd="0" presId="urn:microsoft.com/office/officeart/2009/layout/CircleArrowProcess"/>
    <dgm:cxn modelId="{2262C386-51F1-4F2E-A010-6D9E656F3666}" type="presParOf" srcId="{4B43B5DF-CF6E-4143-A068-DC8C70675F4B}" destId="{35BEC40D-BCDA-46BD-BCD0-E81B96F6CF73}" srcOrd="4" destOrd="0" presId="urn:microsoft.com/office/officeart/2009/layout/CircleArrowProcess"/>
    <dgm:cxn modelId="{91F8E867-D307-41E5-A7EA-117698A4D953}" type="presParOf" srcId="{35BEC40D-BCDA-46BD-BCD0-E81B96F6CF73}" destId="{20FD2912-9D85-45DB-AFB4-A7F151A8435B}" srcOrd="0" destOrd="0" presId="urn:microsoft.com/office/officeart/2009/layout/CircleArrowProcess"/>
    <dgm:cxn modelId="{550F8AAD-A8FD-494A-A071-EC7AD7B95044}" type="presParOf" srcId="{4B43B5DF-CF6E-4143-A068-DC8C70675F4B}" destId="{4D2C44F9-45C2-41A5-B818-C609C335F916}"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359366-4D62-40C6-900E-7BE6D38AED04}"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lang="es-CO"/>
        </a:p>
      </dgm:t>
    </dgm:pt>
    <dgm:pt modelId="{D0E0E0FD-71A5-4C23-B21F-69C618CD6A85}">
      <dgm:prSet phldrT="[Texto]" custT="1"/>
      <dgm:spPr>
        <a:xfrm>
          <a:off x="2962037" y="1771650"/>
          <a:ext cx="2538888" cy="1181100"/>
        </a:xfrm>
        <a:prstGeom prst="roundRect">
          <a:avLst/>
        </a:prstGeom>
        <a:solidFill>
          <a:srgbClr val="00B0F0"/>
        </a:solidFill>
        <a:ln w="12700" cap="flat" cmpd="sng" algn="ctr">
          <a:solidFill>
            <a:sysClr val="window" lastClr="FFFFFF">
              <a:hueOff val="0"/>
              <a:satOff val="0"/>
              <a:lumOff val="0"/>
              <a:alphaOff val="0"/>
            </a:sysClr>
          </a:solidFill>
          <a:prstDash val="solid"/>
          <a:miter lim="800000"/>
        </a:ln>
        <a:effectLst/>
      </dgm:spPr>
      <dgm:t>
        <a:bodyPr/>
        <a:lstStyle/>
        <a:p>
          <a:pPr algn="ctr"/>
          <a:r>
            <a:rPr lang="es-CO" sz="2800" b="1" smtClean="0">
              <a:solidFill>
                <a:sysClr val="windowText" lastClr="000000"/>
              </a:solidFill>
              <a:latin typeface="Times New Roman" pitchFamily="18" charset="0"/>
              <a:ea typeface="+mn-ea"/>
              <a:cs typeface="Times New Roman" pitchFamily="18" charset="0"/>
            </a:rPr>
            <a:t>FODA </a:t>
          </a:r>
          <a:endParaRPr lang="es-CO" sz="1600" b="1">
            <a:solidFill>
              <a:sysClr val="windowText" lastClr="000000"/>
            </a:solidFill>
            <a:latin typeface="Times New Roman" pitchFamily="18" charset="0"/>
            <a:ea typeface="+mn-ea"/>
            <a:cs typeface="Times New Roman" pitchFamily="18" charset="0"/>
          </a:endParaRPr>
        </a:p>
      </dgm:t>
    </dgm:pt>
    <dgm:pt modelId="{7D1DF779-7DE6-43CD-B686-2DAAD8599539}" type="parTrans" cxnId="{E0E97718-13EF-421F-B904-499853133214}">
      <dgm:prSet/>
      <dgm:spPr/>
      <dgm:t>
        <a:bodyPr/>
        <a:lstStyle/>
        <a:p>
          <a:pPr algn="ctr"/>
          <a:endParaRPr lang="es-CO" sz="1600">
            <a:solidFill>
              <a:schemeClr val="tx1"/>
            </a:solidFill>
            <a:latin typeface="Times New Roman" pitchFamily="18" charset="0"/>
            <a:cs typeface="Times New Roman" pitchFamily="18" charset="0"/>
          </a:endParaRPr>
        </a:p>
      </dgm:t>
    </dgm:pt>
    <dgm:pt modelId="{522ABB7A-FF2F-4816-AB09-C2A81F6D954F}" type="sibTrans" cxnId="{E0E97718-13EF-421F-B904-499853133214}">
      <dgm:prSet custT="1"/>
      <dgm:spPr>
        <a:xfrm rot="21565459">
          <a:off x="1911543" y="905325"/>
          <a:ext cx="631756" cy="199854"/>
        </a:xfrm>
      </dgm:spPr>
      <dgm:t>
        <a:bodyPr/>
        <a:lstStyle/>
        <a:p>
          <a:pPr algn="ctr"/>
          <a:endParaRPr lang="es-CO" sz="1600">
            <a:solidFill>
              <a:schemeClr val="tx1"/>
            </a:solidFill>
            <a:latin typeface="Times New Roman" pitchFamily="18" charset="0"/>
            <a:ea typeface="+mn-ea"/>
            <a:cs typeface="Times New Roman" pitchFamily="18" charset="0"/>
          </a:endParaRPr>
        </a:p>
      </dgm:t>
    </dgm:pt>
    <dgm:pt modelId="{52733A3A-5DD1-4A7C-AA54-93FA264099E2}">
      <dgm:prSet phldrT="[Texto]" custT="1"/>
      <dgm:spPr>
        <a:xfrm>
          <a:off x="2622249" y="296525"/>
          <a:ext cx="1644939" cy="1392991"/>
        </a:xfrm>
      </dgm:spPr>
      <dgm:t>
        <a:bodyPr/>
        <a:lstStyle/>
        <a:p>
          <a:endParaRPr lang="es-CO" sz="2400">
            <a:solidFill>
              <a:schemeClr val="tx1"/>
            </a:solidFill>
          </a:endParaRPr>
        </a:p>
      </dgm:t>
    </dgm:pt>
    <dgm:pt modelId="{687E1A16-D355-4C11-B4B2-18E306E0EDC2}" type="parTrans" cxnId="{7A9EE09E-5AC7-4AD2-B0D6-6759B1AAEEE1}">
      <dgm:prSet/>
      <dgm:spPr/>
      <dgm:t>
        <a:bodyPr/>
        <a:lstStyle/>
        <a:p>
          <a:pPr algn="ctr"/>
          <a:endParaRPr lang="es-CO" sz="1600">
            <a:solidFill>
              <a:schemeClr val="tx1"/>
            </a:solidFill>
            <a:latin typeface="Times New Roman" pitchFamily="18" charset="0"/>
            <a:cs typeface="Times New Roman" pitchFamily="18" charset="0"/>
          </a:endParaRPr>
        </a:p>
      </dgm:t>
    </dgm:pt>
    <dgm:pt modelId="{3FF1F228-1CFB-49AB-9049-A5C93A3BE32C}" type="sibTrans" cxnId="{7A9EE09E-5AC7-4AD2-B0D6-6759B1AAEEE1}">
      <dgm:prSet custT="1"/>
      <dgm:spPr>
        <a:xfrm rot="10765459">
          <a:off x="1911543" y="905325"/>
          <a:ext cx="631756" cy="199854"/>
        </a:xfrm>
      </dgm:spPr>
      <dgm:t>
        <a:bodyPr/>
        <a:lstStyle/>
        <a:p>
          <a:pPr algn="ctr"/>
          <a:endParaRPr lang="es-CO" sz="1600">
            <a:solidFill>
              <a:schemeClr val="tx1"/>
            </a:solidFill>
            <a:latin typeface="Times New Roman" pitchFamily="18" charset="0"/>
            <a:ea typeface="+mn-ea"/>
            <a:cs typeface="Times New Roman" pitchFamily="18" charset="0"/>
          </a:endParaRPr>
        </a:p>
      </dgm:t>
    </dgm:pt>
    <dgm:pt modelId="{47AF140B-A10E-44B5-B2E3-B6438609033D}">
      <dgm:prSet custT="1"/>
      <dgm:spPr>
        <a:xfrm rot="16200000">
          <a:off x="934640" y="-934640"/>
          <a:ext cx="2362200" cy="4231481"/>
        </a:xfrm>
        <a:prstGeom prst="round1Rect">
          <a:avLst/>
        </a:prstGeom>
        <a:solidFill>
          <a:srgbClr val="ED7D31">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es-CO" sz="2000" b="1" dirty="0">
              <a:solidFill>
                <a:sysClr val="windowText" lastClr="000000"/>
              </a:solidFill>
              <a:latin typeface="Times New Roman" panose="02020603050405020304" pitchFamily="18" charset="0"/>
              <a:ea typeface="+mn-ea"/>
              <a:cs typeface="Times New Roman" panose="02020603050405020304" pitchFamily="18" charset="0"/>
            </a:rPr>
            <a:t>FORTALEZAS</a:t>
          </a:r>
        </a:p>
        <a:p>
          <a:pPr algn="just"/>
          <a:r>
            <a:rPr lang="es-CO" sz="2000" dirty="0">
              <a:solidFill>
                <a:sysClr val="windowText" lastClr="000000"/>
              </a:solidFill>
              <a:latin typeface="Times New Roman" panose="02020603050405020304" pitchFamily="18" charset="0"/>
              <a:ea typeface="+mn-ea"/>
              <a:cs typeface="Times New Roman" panose="02020603050405020304" pitchFamily="18" charset="0"/>
            </a:rPr>
            <a:t>-Diversidad de aves</a:t>
          </a:r>
        </a:p>
        <a:p>
          <a:pPr algn="just"/>
          <a:r>
            <a:rPr lang="es-CO" sz="2000" dirty="0">
              <a:solidFill>
                <a:sysClr val="windowText" lastClr="000000"/>
              </a:solidFill>
              <a:latin typeface="Times New Roman" panose="02020603050405020304" pitchFamily="18" charset="0"/>
              <a:ea typeface="+mn-ea"/>
              <a:cs typeface="Times New Roman" panose="02020603050405020304" pitchFamily="18" charset="0"/>
            </a:rPr>
            <a:t>-Capital humano acostumbrado al trabajo y al progreso</a:t>
          </a:r>
        </a:p>
      </dgm:t>
    </dgm:pt>
    <dgm:pt modelId="{A63DC058-01F6-4AE8-8174-92F6491D3F38}" type="parTrans" cxnId="{72E4AA6B-C7DA-497D-8867-5DB59BCD7AA2}">
      <dgm:prSet/>
      <dgm:spPr/>
      <dgm:t>
        <a:bodyPr/>
        <a:lstStyle/>
        <a:p>
          <a:endParaRPr lang="es-CO" sz="2400">
            <a:solidFill>
              <a:schemeClr val="tx1"/>
            </a:solidFill>
            <a:latin typeface="Times New Roman" panose="02020603050405020304" pitchFamily="18" charset="0"/>
            <a:cs typeface="Times New Roman" panose="02020603050405020304" pitchFamily="18" charset="0"/>
          </a:endParaRPr>
        </a:p>
      </dgm:t>
    </dgm:pt>
    <dgm:pt modelId="{90AFC293-40D8-442E-9D5A-3681C5AA6E78}" type="sibTrans" cxnId="{72E4AA6B-C7DA-497D-8867-5DB59BCD7AA2}">
      <dgm:prSet/>
      <dgm:spPr/>
      <dgm:t>
        <a:bodyPr/>
        <a:lstStyle/>
        <a:p>
          <a:endParaRPr lang="es-CO" sz="2400">
            <a:solidFill>
              <a:schemeClr val="tx1"/>
            </a:solidFill>
            <a:latin typeface="Times New Roman" panose="02020603050405020304" pitchFamily="18" charset="0"/>
            <a:cs typeface="Times New Roman" panose="02020603050405020304" pitchFamily="18" charset="0"/>
          </a:endParaRPr>
        </a:p>
      </dgm:t>
    </dgm:pt>
    <dgm:pt modelId="{EC538436-98BA-4F5D-9097-4777183741E6}">
      <dgm:prSet custT="1"/>
      <dgm:spPr>
        <a:xfrm>
          <a:off x="4231481" y="0"/>
          <a:ext cx="4231481" cy="2362200"/>
        </a:xfrm>
        <a:prstGeom prst="round1Rect">
          <a:avLst/>
        </a:prstGeom>
        <a:solidFill>
          <a:srgbClr val="B4E8EE"/>
        </a:solidFill>
        <a:ln w="12700" cap="flat" cmpd="sng" algn="ctr">
          <a:solidFill>
            <a:sysClr val="window" lastClr="FFFFFF">
              <a:hueOff val="0"/>
              <a:satOff val="0"/>
              <a:lumOff val="0"/>
              <a:alphaOff val="0"/>
            </a:sysClr>
          </a:solidFill>
          <a:prstDash val="solid"/>
          <a:miter lim="800000"/>
        </a:ln>
        <a:effectLst/>
      </dgm:spPr>
      <dgm:t>
        <a:bodyPr/>
        <a:lstStyle/>
        <a:p>
          <a:pPr algn="ctr"/>
          <a:r>
            <a:rPr lang="es-CO" sz="2000" b="1" dirty="0">
              <a:solidFill>
                <a:sysClr val="windowText" lastClr="000000"/>
              </a:solidFill>
              <a:latin typeface="Times New Roman" panose="02020603050405020304" pitchFamily="18" charset="0"/>
              <a:ea typeface="+mn-ea"/>
              <a:cs typeface="Times New Roman" panose="02020603050405020304" pitchFamily="18" charset="0"/>
            </a:rPr>
            <a:t>OPORTUNIDADES</a:t>
          </a:r>
        </a:p>
        <a:p>
          <a:pPr algn="just"/>
          <a:r>
            <a:rPr lang="es-CO" sz="2000" dirty="0">
              <a:solidFill>
                <a:sysClr val="windowText" lastClr="000000"/>
              </a:solidFill>
              <a:latin typeface="Times New Roman" panose="02020603050405020304" pitchFamily="18" charset="0"/>
              <a:ea typeface="+mn-ea"/>
              <a:cs typeface="Times New Roman" panose="02020603050405020304" pitchFamily="18" charset="0"/>
            </a:rPr>
            <a:t>-Presencia de </a:t>
          </a:r>
          <a:r>
            <a:rPr lang="es-CO" sz="2000" dirty="0" smtClean="0">
              <a:solidFill>
                <a:sysClr val="windowText" lastClr="000000"/>
              </a:solidFill>
              <a:latin typeface="Times New Roman" panose="02020603050405020304" pitchFamily="18" charset="0"/>
              <a:ea typeface="+mn-ea"/>
              <a:cs typeface="Times New Roman" panose="02020603050405020304" pitchFamily="18" charset="0"/>
            </a:rPr>
            <a:t>turismo comunitario</a:t>
          </a:r>
          <a:endParaRPr lang="es-CO" sz="2000" dirty="0">
            <a:solidFill>
              <a:sysClr val="windowText" lastClr="000000"/>
            </a:solidFill>
            <a:latin typeface="Times New Roman" panose="02020603050405020304" pitchFamily="18" charset="0"/>
            <a:ea typeface="+mn-ea"/>
            <a:cs typeface="Times New Roman" panose="02020603050405020304" pitchFamily="18" charset="0"/>
          </a:endParaRPr>
        </a:p>
        <a:p>
          <a:pPr algn="just"/>
          <a:r>
            <a:rPr lang="es-CO" sz="2000" dirty="0">
              <a:solidFill>
                <a:sysClr val="windowText" lastClr="000000"/>
              </a:solidFill>
              <a:latin typeface="Times New Roman" panose="02020603050405020304" pitchFamily="18" charset="0"/>
              <a:ea typeface="+mn-ea"/>
              <a:cs typeface="Times New Roman" panose="02020603050405020304" pitchFamily="18" charset="0"/>
            </a:rPr>
            <a:t>-Incremento del capital en las comunidades</a:t>
          </a:r>
        </a:p>
      </dgm:t>
    </dgm:pt>
    <dgm:pt modelId="{64CB6330-DC76-41BB-BC0F-D1C7DF297E25}" type="parTrans" cxnId="{E72A20A4-A97E-4468-9C6D-77A1044359D1}">
      <dgm:prSet/>
      <dgm:spPr/>
      <dgm:t>
        <a:bodyPr/>
        <a:lstStyle/>
        <a:p>
          <a:endParaRPr lang="es-CO" sz="2400">
            <a:solidFill>
              <a:schemeClr val="tx1"/>
            </a:solidFill>
            <a:latin typeface="Times New Roman" panose="02020603050405020304" pitchFamily="18" charset="0"/>
            <a:cs typeface="Times New Roman" panose="02020603050405020304" pitchFamily="18" charset="0"/>
          </a:endParaRPr>
        </a:p>
      </dgm:t>
    </dgm:pt>
    <dgm:pt modelId="{B74FD0F3-E0B4-4FFD-9FFD-E71CFCC34F41}" type="sibTrans" cxnId="{E72A20A4-A97E-4468-9C6D-77A1044359D1}">
      <dgm:prSet/>
      <dgm:spPr/>
      <dgm:t>
        <a:bodyPr/>
        <a:lstStyle/>
        <a:p>
          <a:endParaRPr lang="es-CO" sz="2400">
            <a:solidFill>
              <a:schemeClr val="tx1"/>
            </a:solidFill>
            <a:latin typeface="Times New Roman" panose="02020603050405020304" pitchFamily="18" charset="0"/>
            <a:cs typeface="Times New Roman" panose="02020603050405020304" pitchFamily="18" charset="0"/>
          </a:endParaRPr>
        </a:p>
      </dgm:t>
    </dgm:pt>
    <dgm:pt modelId="{E8D277E3-50BF-4B1E-937C-56FD01FF40E3}">
      <dgm:prSet custT="1"/>
      <dgm:spPr>
        <a:xfrm rot="10800000">
          <a:off x="0" y="2362200"/>
          <a:ext cx="4231481" cy="2362200"/>
        </a:xfrm>
        <a:prstGeom prst="round1Rect">
          <a:avLst/>
        </a:prstGeom>
        <a:solidFill>
          <a:srgbClr val="D7EA64"/>
        </a:solidFill>
        <a:ln w="12700" cap="flat" cmpd="sng" algn="ctr">
          <a:solidFill>
            <a:sysClr val="window" lastClr="FFFFFF">
              <a:hueOff val="0"/>
              <a:satOff val="0"/>
              <a:lumOff val="0"/>
              <a:alphaOff val="0"/>
            </a:sysClr>
          </a:solidFill>
          <a:prstDash val="solid"/>
          <a:miter lim="800000"/>
        </a:ln>
        <a:effectLst/>
      </dgm:spPr>
      <dgm:t>
        <a:bodyPr/>
        <a:lstStyle/>
        <a:p>
          <a:pPr algn="ctr"/>
          <a:r>
            <a:rPr lang="es-CO" sz="2000" b="1" dirty="0">
              <a:solidFill>
                <a:sysClr val="windowText" lastClr="000000"/>
              </a:solidFill>
              <a:latin typeface="Times New Roman" panose="02020603050405020304" pitchFamily="18" charset="0"/>
              <a:ea typeface="+mn-ea"/>
              <a:cs typeface="Times New Roman" panose="02020603050405020304" pitchFamily="18" charset="0"/>
            </a:rPr>
            <a:t>DEBILIDADES</a:t>
          </a:r>
        </a:p>
        <a:p>
          <a:pPr algn="just"/>
          <a:r>
            <a:rPr lang="es-CO" sz="2000" dirty="0">
              <a:solidFill>
                <a:sysClr val="windowText" lastClr="000000"/>
              </a:solidFill>
              <a:latin typeface="Times New Roman" panose="02020603050405020304" pitchFamily="18" charset="0"/>
              <a:ea typeface="+mn-ea"/>
              <a:cs typeface="Times New Roman" panose="02020603050405020304" pitchFamily="18" charset="0"/>
            </a:rPr>
            <a:t>-Inexistente información de diversidad ornitológica</a:t>
          </a:r>
        </a:p>
        <a:p>
          <a:pPr algn="just"/>
          <a:r>
            <a:rPr lang="es-EC" sz="2000" dirty="0" smtClean="0">
              <a:solidFill>
                <a:sysClr val="windowText" lastClr="000000"/>
              </a:solidFill>
              <a:latin typeface="Times New Roman" panose="02020603050405020304" pitchFamily="18" charset="0"/>
              <a:ea typeface="+mn-ea"/>
              <a:cs typeface="Times New Roman" panose="02020603050405020304" pitchFamily="18" charset="0"/>
            </a:rPr>
            <a:t>-Inexistentes </a:t>
          </a:r>
          <a:r>
            <a:rPr lang="es-EC" sz="2000" dirty="0">
              <a:solidFill>
                <a:sysClr val="windowText" lastClr="000000"/>
              </a:solidFill>
              <a:latin typeface="Times New Roman" panose="02020603050405020304" pitchFamily="18" charset="0"/>
              <a:ea typeface="+mn-ea"/>
              <a:cs typeface="Times New Roman" panose="02020603050405020304" pitchFamily="18" charset="0"/>
            </a:rPr>
            <a:t>medidas de manejo para los recursos </a:t>
          </a:r>
          <a:r>
            <a:rPr lang="es-EC" sz="2000" dirty="0" smtClean="0">
              <a:solidFill>
                <a:sysClr val="windowText" lastClr="000000"/>
              </a:solidFill>
              <a:latin typeface="Times New Roman" panose="02020603050405020304" pitchFamily="18" charset="0"/>
              <a:ea typeface="+mn-ea"/>
              <a:cs typeface="Times New Roman" panose="02020603050405020304" pitchFamily="18" charset="0"/>
            </a:rPr>
            <a:t>naturales en el Valle Interandino del Chota.</a:t>
          </a:r>
          <a:endParaRPr lang="es-CO" sz="20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A13098F4-028F-4746-9DFB-5DF6D21DAE86}" type="parTrans" cxnId="{63B90058-DE06-4368-B7CE-65AD5EECD4E0}">
      <dgm:prSet/>
      <dgm:spPr/>
      <dgm:t>
        <a:bodyPr/>
        <a:lstStyle/>
        <a:p>
          <a:endParaRPr lang="es-CO" sz="2400">
            <a:solidFill>
              <a:schemeClr val="tx1"/>
            </a:solidFill>
            <a:latin typeface="Times New Roman" panose="02020603050405020304" pitchFamily="18" charset="0"/>
            <a:cs typeface="Times New Roman" panose="02020603050405020304" pitchFamily="18" charset="0"/>
          </a:endParaRPr>
        </a:p>
      </dgm:t>
    </dgm:pt>
    <dgm:pt modelId="{FCFE22A4-3F55-46F5-9930-542D859F9408}" type="sibTrans" cxnId="{63B90058-DE06-4368-B7CE-65AD5EECD4E0}">
      <dgm:prSet/>
      <dgm:spPr/>
      <dgm:t>
        <a:bodyPr/>
        <a:lstStyle/>
        <a:p>
          <a:endParaRPr lang="es-CO" sz="2400">
            <a:solidFill>
              <a:schemeClr val="tx1"/>
            </a:solidFill>
            <a:latin typeface="Times New Roman" panose="02020603050405020304" pitchFamily="18" charset="0"/>
            <a:cs typeface="Times New Roman" panose="02020603050405020304" pitchFamily="18" charset="0"/>
          </a:endParaRPr>
        </a:p>
      </dgm:t>
    </dgm:pt>
    <dgm:pt modelId="{B7999A4A-6090-4010-8306-68D7B973BC3C}">
      <dgm:prSet custT="1"/>
      <dgm:spPr>
        <a:xfrm rot="5400000">
          <a:off x="5166121" y="1427560"/>
          <a:ext cx="2362200" cy="4231481"/>
        </a:xfrm>
        <a:prstGeom prst="round1Rect">
          <a:avLst/>
        </a:prstGeom>
        <a:solidFill>
          <a:srgbClr val="FFDA65"/>
        </a:solidFill>
        <a:ln w="12700" cap="flat" cmpd="sng" algn="ctr">
          <a:solidFill>
            <a:sysClr val="window" lastClr="FFFFFF">
              <a:hueOff val="0"/>
              <a:satOff val="0"/>
              <a:lumOff val="0"/>
              <a:alphaOff val="0"/>
            </a:sysClr>
          </a:solidFill>
          <a:prstDash val="solid"/>
          <a:miter lim="800000"/>
        </a:ln>
        <a:effectLst/>
      </dgm:spPr>
      <dgm:t>
        <a:bodyPr/>
        <a:lstStyle/>
        <a:p>
          <a:pPr algn="ctr"/>
          <a:r>
            <a:rPr lang="es-CO" sz="2000" b="1" dirty="0">
              <a:solidFill>
                <a:sysClr val="windowText" lastClr="000000"/>
              </a:solidFill>
              <a:latin typeface="Times New Roman" panose="02020603050405020304" pitchFamily="18" charset="0"/>
              <a:ea typeface="+mn-ea"/>
              <a:cs typeface="Times New Roman" panose="02020603050405020304" pitchFamily="18" charset="0"/>
            </a:rPr>
            <a:t>AMENAZAS</a:t>
          </a:r>
        </a:p>
        <a:p>
          <a:pPr algn="just"/>
          <a:r>
            <a:rPr lang="es-EC" sz="2000" dirty="0" smtClean="0">
              <a:solidFill>
                <a:sysClr val="windowText" lastClr="000000"/>
              </a:solidFill>
              <a:latin typeface="Times New Roman" panose="02020603050405020304" pitchFamily="18" charset="0"/>
              <a:ea typeface="+mn-ea"/>
              <a:cs typeface="Times New Roman" panose="02020603050405020304" pitchFamily="18" charset="0"/>
            </a:rPr>
            <a:t>-Pérdida </a:t>
          </a:r>
          <a:r>
            <a:rPr lang="es-EC" sz="2000" dirty="0">
              <a:solidFill>
                <a:sysClr val="windowText" lastClr="000000"/>
              </a:solidFill>
              <a:latin typeface="Times New Roman" panose="02020603050405020304" pitchFamily="18" charset="0"/>
              <a:ea typeface="+mn-ea"/>
              <a:cs typeface="Times New Roman" panose="02020603050405020304" pitchFamily="18" charset="0"/>
            </a:rPr>
            <a:t>de la diversidad </a:t>
          </a:r>
          <a:r>
            <a:rPr lang="es-CO" sz="2000" dirty="0" smtClean="0">
              <a:solidFill>
                <a:sysClr val="windowText" lastClr="000000"/>
              </a:solidFill>
              <a:latin typeface="Times New Roman" panose="02020603050405020304" pitchFamily="18" charset="0"/>
              <a:ea typeface="+mn-ea"/>
              <a:cs typeface="Times New Roman" panose="02020603050405020304" pitchFamily="18" charset="0"/>
            </a:rPr>
            <a:t>ornitológica</a:t>
          </a:r>
          <a:endParaRPr lang="es-CO" sz="2000" dirty="0">
            <a:solidFill>
              <a:sysClr val="windowText" lastClr="000000"/>
            </a:solidFill>
            <a:latin typeface="Times New Roman" panose="02020603050405020304" pitchFamily="18" charset="0"/>
            <a:ea typeface="+mn-ea"/>
            <a:cs typeface="Times New Roman" panose="02020603050405020304" pitchFamily="18" charset="0"/>
          </a:endParaRPr>
        </a:p>
        <a:p>
          <a:pPr algn="just"/>
          <a:r>
            <a:rPr lang="es-CO" sz="2000" dirty="0">
              <a:solidFill>
                <a:sysClr val="windowText" lastClr="000000"/>
              </a:solidFill>
              <a:latin typeface="Times New Roman" panose="02020603050405020304" pitchFamily="18" charset="0"/>
              <a:ea typeface="+mn-ea"/>
              <a:cs typeface="Times New Roman" panose="02020603050405020304" pitchFamily="18" charset="0"/>
            </a:rPr>
            <a:t>-Impacto negativo de las actividades </a:t>
          </a:r>
          <a:r>
            <a:rPr lang="es-CO" sz="2000" dirty="0" smtClean="0">
              <a:solidFill>
                <a:sysClr val="windowText" lastClr="000000"/>
              </a:solidFill>
              <a:latin typeface="Times New Roman" panose="02020603050405020304" pitchFamily="18" charset="0"/>
              <a:ea typeface="+mn-ea"/>
              <a:cs typeface="Times New Roman" panose="02020603050405020304" pitchFamily="18" charset="0"/>
            </a:rPr>
            <a:t>antrópicas</a:t>
          </a:r>
          <a:endParaRPr lang="es-CO" sz="2000" dirty="0">
            <a:solidFill>
              <a:sysClr val="windowText" lastClr="000000"/>
            </a:solidFill>
            <a:latin typeface="Times New Roman" panose="02020603050405020304" pitchFamily="18" charset="0"/>
            <a:ea typeface="+mn-ea"/>
            <a:cs typeface="Times New Roman" panose="02020603050405020304" pitchFamily="18" charset="0"/>
          </a:endParaRPr>
        </a:p>
        <a:p>
          <a:pPr algn="ctr"/>
          <a:r>
            <a:rPr lang="es-CO" sz="1600" dirty="0">
              <a:solidFill>
                <a:sysClr val="windowText" lastClr="000000"/>
              </a:solidFill>
              <a:latin typeface="Times New Roman" panose="02020603050405020304" pitchFamily="18" charset="0"/>
              <a:ea typeface="+mn-ea"/>
              <a:cs typeface="Times New Roman" panose="02020603050405020304" pitchFamily="18" charset="0"/>
            </a:rPr>
            <a:t> </a:t>
          </a:r>
        </a:p>
      </dgm:t>
    </dgm:pt>
    <dgm:pt modelId="{C7C56109-1E58-47E1-BCE5-A16F70A842B1}" type="parTrans" cxnId="{4777CB9B-83DD-4D4D-ACBE-52BFAF367A56}">
      <dgm:prSet/>
      <dgm:spPr/>
      <dgm:t>
        <a:bodyPr/>
        <a:lstStyle/>
        <a:p>
          <a:endParaRPr lang="es-CO" sz="2400">
            <a:solidFill>
              <a:schemeClr val="tx1"/>
            </a:solidFill>
            <a:latin typeface="Times New Roman" panose="02020603050405020304" pitchFamily="18" charset="0"/>
            <a:cs typeface="Times New Roman" panose="02020603050405020304" pitchFamily="18" charset="0"/>
          </a:endParaRPr>
        </a:p>
      </dgm:t>
    </dgm:pt>
    <dgm:pt modelId="{1345C418-C355-4ED5-BA30-F3ACB0EC7869}" type="sibTrans" cxnId="{4777CB9B-83DD-4D4D-ACBE-52BFAF367A56}">
      <dgm:prSet/>
      <dgm:spPr/>
      <dgm:t>
        <a:bodyPr/>
        <a:lstStyle/>
        <a:p>
          <a:endParaRPr lang="es-CO" sz="2400">
            <a:solidFill>
              <a:schemeClr val="tx1"/>
            </a:solidFill>
            <a:latin typeface="Times New Roman" panose="02020603050405020304" pitchFamily="18" charset="0"/>
            <a:cs typeface="Times New Roman" panose="02020603050405020304" pitchFamily="18" charset="0"/>
          </a:endParaRPr>
        </a:p>
      </dgm:t>
    </dgm:pt>
    <dgm:pt modelId="{F7C0C06E-9056-4DEA-B2A4-3C0F54B52211}" type="pres">
      <dgm:prSet presAssocID="{53359366-4D62-40C6-900E-7BE6D38AED04}" presName="diagram" presStyleCnt="0">
        <dgm:presLayoutVars>
          <dgm:chMax val="1"/>
          <dgm:dir/>
          <dgm:animLvl val="ctr"/>
          <dgm:resizeHandles val="exact"/>
        </dgm:presLayoutVars>
      </dgm:prSet>
      <dgm:spPr/>
      <dgm:t>
        <a:bodyPr/>
        <a:lstStyle/>
        <a:p>
          <a:endParaRPr lang="es-CO"/>
        </a:p>
      </dgm:t>
    </dgm:pt>
    <dgm:pt modelId="{3971C732-089D-4978-95BD-F01DBFECCC47}" type="pres">
      <dgm:prSet presAssocID="{53359366-4D62-40C6-900E-7BE6D38AED04}" presName="matrix" presStyleCnt="0"/>
      <dgm:spPr/>
      <dgm:t>
        <a:bodyPr/>
        <a:lstStyle/>
        <a:p>
          <a:endParaRPr lang="es-EC"/>
        </a:p>
      </dgm:t>
    </dgm:pt>
    <dgm:pt modelId="{23B39D4C-9BA9-4183-8291-09C793895B48}" type="pres">
      <dgm:prSet presAssocID="{53359366-4D62-40C6-900E-7BE6D38AED04}" presName="tile1" presStyleLbl="node1" presStyleIdx="0" presStyleCnt="4" custLinFactNeighborX="-11902" custLinFactNeighborY="-1210"/>
      <dgm:spPr/>
      <dgm:t>
        <a:bodyPr/>
        <a:lstStyle/>
        <a:p>
          <a:endParaRPr lang="es-CO"/>
        </a:p>
      </dgm:t>
    </dgm:pt>
    <dgm:pt modelId="{F915569C-9D31-48BA-B252-11E30F3BE04A}" type="pres">
      <dgm:prSet presAssocID="{53359366-4D62-40C6-900E-7BE6D38AED04}" presName="tile1text" presStyleLbl="node1" presStyleIdx="0" presStyleCnt="4">
        <dgm:presLayoutVars>
          <dgm:chMax val="0"/>
          <dgm:chPref val="0"/>
          <dgm:bulletEnabled val="1"/>
        </dgm:presLayoutVars>
      </dgm:prSet>
      <dgm:spPr/>
      <dgm:t>
        <a:bodyPr/>
        <a:lstStyle/>
        <a:p>
          <a:endParaRPr lang="es-CO"/>
        </a:p>
      </dgm:t>
    </dgm:pt>
    <dgm:pt modelId="{011BBAC7-96A7-42C3-B06D-D9C41A8DA7D7}" type="pres">
      <dgm:prSet presAssocID="{53359366-4D62-40C6-900E-7BE6D38AED04}" presName="tile2" presStyleLbl="node1" presStyleIdx="1" presStyleCnt="4"/>
      <dgm:spPr/>
      <dgm:t>
        <a:bodyPr/>
        <a:lstStyle/>
        <a:p>
          <a:endParaRPr lang="es-CO"/>
        </a:p>
      </dgm:t>
    </dgm:pt>
    <dgm:pt modelId="{1BFB1023-4C29-4872-9704-7ACB89E9C946}" type="pres">
      <dgm:prSet presAssocID="{53359366-4D62-40C6-900E-7BE6D38AED04}" presName="tile2text" presStyleLbl="node1" presStyleIdx="1" presStyleCnt="4">
        <dgm:presLayoutVars>
          <dgm:chMax val="0"/>
          <dgm:chPref val="0"/>
          <dgm:bulletEnabled val="1"/>
        </dgm:presLayoutVars>
      </dgm:prSet>
      <dgm:spPr/>
      <dgm:t>
        <a:bodyPr/>
        <a:lstStyle/>
        <a:p>
          <a:endParaRPr lang="es-CO"/>
        </a:p>
      </dgm:t>
    </dgm:pt>
    <dgm:pt modelId="{E036903D-5D20-4E37-B55B-9D7617A7DFC0}" type="pres">
      <dgm:prSet presAssocID="{53359366-4D62-40C6-900E-7BE6D38AED04}" presName="tile3" presStyleLbl="node1" presStyleIdx="2" presStyleCnt="4"/>
      <dgm:spPr/>
      <dgm:t>
        <a:bodyPr/>
        <a:lstStyle/>
        <a:p>
          <a:endParaRPr lang="es-CO"/>
        </a:p>
      </dgm:t>
    </dgm:pt>
    <dgm:pt modelId="{14D29FC2-F168-4489-A6B5-2B1003EDFBB7}" type="pres">
      <dgm:prSet presAssocID="{53359366-4D62-40C6-900E-7BE6D38AED04}" presName="tile3text" presStyleLbl="node1" presStyleIdx="2" presStyleCnt="4">
        <dgm:presLayoutVars>
          <dgm:chMax val="0"/>
          <dgm:chPref val="0"/>
          <dgm:bulletEnabled val="1"/>
        </dgm:presLayoutVars>
      </dgm:prSet>
      <dgm:spPr/>
      <dgm:t>
        <a:bodyPr/>
        <a:lstStyle/>
        <a:p>
          <a:endParaRPr lang="es-CO"/>
        </a:p>
      </dgm:t>
    </dgm:pt>
    <dgm:pt modelId="{9BABC015-24DD-4F98-AD1D-CA01F47B7C3B}" type="pres">
      <dgm:prSet presAssocID="{53359366-4D62-40C6-900E-7BE6D38AED04}" presName="tile4" presStyleLbl="node1" presStyleIdx="3" presStyleCnt="4"/>
      <dgm:spPr/>
      <dgm:t>
        <a:bodyPr/>
        <a:lstStyle/>
        <a:p>
          <a:endParaRPr lang="es-CO"/>
        </a:p>
      </dgm:t>
    </dgm:pt>
    <dgm:pt modelId="{4340C0D2-E323-4C7D-8AC2-A744F62DA791}" type="pres">
      <dgm:prSet presAssocID="{53359366-4D62-40C6-900E-7BE6D38AED04}" presName="tile4text" presStyleLbl="node1" presStyleIdx="3" presStyleCnt="4">
        <dgm:presLayoutVars>
          <dgm:chMax val="0"/>
          <dgm:chPref val="0"/>
          <dgm:bulletEnabled val="1"/>
        </dgm:presLayoutVars>
      </dgm:prSet>
      <dgm:spPr/>
      <dgm:t>
        <a:bodyPr/>
        <a:lstStyle/>
        <a:p>
          <a:endParaRPr lang="es-CO"/>
        </a:p>
      </dgm:t>
    </dgm:pt>
    <dgm:pt modelId="{C37E8BBC-9155-4BD7-BEE4-311E3AE14D0E}" type="pres">
      <dgm:prSet presAssocID="{53359366-4D62-40C6-900E-7BE6D38AED04}" presName="centerTile" presStyleLbl="fgShp" presStyleIdx="0" presStyleCnt="1">
        <dgm:presLayoutVars>
          <dgm:chMax val="0"/>
          <dgm:chPref val="0"/>
        </dgm:presLayoutVars>
      </dgm:prSet>
      <dgm:spPr/>
      <dgm:t>
        <a:bodyPr/>
        <a:lstStyle/>
        <a:p>
          <a:endParaRPr lang="es-CO"/>
        </a:p>
      </dgm:t>
    </dgm:pt>
  </dgm:ptLst>
  <dgm:cxnLst>
    <dgm:cxn modelId="{7F229EA4-3587-4E18-8868-E0622BFA10F3}" type="presOf" srcId="{EC538436-98BA-4F5D-9097-4777183741E6}" destId="{1BFB1023-4C29-4872-9704-7ACB89E9C946}" srcOrd="1" destOrd="0" presId="urn:microsoft.com/office/officeart/2005/8/layout/matrix1"/>
    <dgm:cxn modelId="{FE0A3980-FD78-48A6-9A36-FBB6456ED696}" type="presOf" srcId="{EC538436-98BA-4F5D-9097-4777183741E6}" destId="{011BBAC7-96A7-42C3-B06D-D9C41A8DA7D7}" srcOrd="0" destOrd="0" presId="urn:microsoft.com/office/officeart/2005/8/layout/matrix1"/>
    <dgm:cxn modelId="{E0E97718-13EF-421F-B904-499853133214}" srcId="{53359366-4D62-40C6-900E-7BE6D38AED04}" destId="{D0E0E0FD-71A5-4C23-B21F-69C618CD6A85}" srcOrd="0" destOrd="0" parTransId="{7D1DF779-7DE6-43CD-B686-2DAAD8599539}" sibTransId="{522ABB7A-FF2F-4816-AB09-C2A81F6D954F}"/>
    <dgm:cxn modelId="{4777CB9B-83DD-4D4D-ACBE-52BFAF367A56}" srcId="{D0E0E0FD-71A5-4C23-B21F-69C618CD6A85}" destId="{B7999A4A-6090-4010-8306-68D7B973BC3C}" srcOrd="3" destOrd="0" parTransId="{C7C56109-1E58-47E1-BCE5-A16F70A842B1}" sibTransId="{1345C418-C355-4ED5-BA30-F3ACB0EC7869}"/>
    <dgm:cxn modelId="{17C442DF-75BF-4BA4-9D0F-AB21FFBD403A}" type="presOf" srcId="{E8D277E3-50BF-4B1E-937C-56FD01FF40E3}" destId="{E036903D-5D20-4E37-B55B-9D7617A7DFC0}" srcOrd="0" destOrd="0" presId="urn:microsoft.com/office/officeart/2005/8/layout/matrix1"/>
    <dgm:cxn modelId="{511B9E01-1DDD-4DF8-AFFD-9914136FA33B}" type="presOf" srcId="{47AF140B-A10E-44B5-B2E3-B6438609033D}" destId="{F915569C-9D31-48BA-B252-11E30F3BE04A}" srcOrd="1" destOrd="0" presId="urn:microsoft.com/office/officeart/2005/8/layout/matrix1"/>
    <dgm:cxn modelId="{7A9EE09E-5AC7-4AD2-B0D6-6759B1AAEEE1}" srcId="{53359366-4D62-40C6-900E-7BE6D38AED04}" destId="{52733A3A-5DD1-4A7C-AA54-93FA264099E2}" srcOrd="1" destOrd="0" parTransId="{687E1A16-D355-4C11-B4B2-18E306E0EDC2}" sibTransId="{3FF1F228-1CFB-49AB-9049-A5C93A3BE32C}"/>
    <dgm:cxn modelId="{E72A20A4-A97E-4468-9C6D-77A1044359D1}" srcId="{D0E0E0FD-71A5-4C23-B21F-69C618CD6A85}" destId="{EC538436-98BA-4F5D-9097-4777183741E6}" srcOrd="1" destOrd="0" parTransId="{64CB6330-DC76-41BB-BC0F-D1C7DF297E25}" sibTransId="{B74FD0F3-E0B4-4FFD-9FFD-E71CFCC34F41}"/>
    <dgm:cxn modelId="{0B905683-9BF8-4D2D-9A3F-93A70B7882F8}" type="presOf" srcId="{47AF140B-A10E-44B5-B2E3-B6438609033D}" destId="{23B39D4C-9BA9-4183-8291-09C793895B48}" srcOrd="0" destOrd="0" presId="urn:microsoft.com/office/officeart/2005/8/layout/matrix1"/>
    <dgm:cxn modelId="{AF149456-BB8A-4168-9833-72814E17B71A}" type="presOf" srcId="{53359366-4D62-40C6-900E-7BE6D38AED04}" destId="{F7C0C06E-9056-4DEA-B2A4-3C0F54B52211}" srcOrd="0" destOrd="0" presId="urn:microsoft.com/office/officeart/2005/8/layout/matrix1"/>
    <dgm:cxn modelId="{FF3942C7-630A-4D0D-BC59-8081B7B1CC26}" type="presOf" srcId="{E8D277E3-50BF-4B1E-937C-56FD01FF40E3}" destId="{14D29FC2-F168-4489-A6B5-2B1003EDFBB7}" srcOrd="1" destOrd="0" presId="urn:microsoft.com/office/officeart/2005/8/layout/matrix1"/>
    <dgm:cxn modelId="{72E4AA6B-C7DA-497D-8867-5DB59BCD7AA2}" srcId="{D0E0E0FD-71A5-4C23-B21F-69C618CD6A85}" destId="{47AF140B-A10E-44B5-B2E3-B6438609033D}" srcOrd="0" destOrd="0" parTransId="{A63DC058-01F6-4AE8-8174-92F6491D3F38}" sibTransId="{90AFC293-40D8-442E-9D5A-3681C5AA6E78}"/>
    <dgm:cxn modelId="{2B32FD50-B181-4E45-86DF-1FE9684CC3BC}" type="presOf" srcId="{D0E0E0FD-71A5-4C23-B21F-69C618CD6A85}" destId="{C37E8BBC-9155-4BD7-BEE4-311E3AE14D0E}" srcOrd="0" destOrd="0" presId="urn:microsoft.com/office/officeart/2005/8/layout/matrix1"/>
    <dgm:cxn modelId="{63B90058-DE06-4368-B7CE-65AD5EECD4E0}" srcId="{D0E0E0FD-71A5-4C23-B21F-69C618CD6A85}" destId="{E8D277E3-50BF-4B1E-937C-56FD01FF40E3}" srcOrd="2" destOrd="0" parTransId="{A13098F4-028F-4746-9DFB-5DF6D21DAE86}" sibTransId="{FCFE22A4-3F55-46F5-9930-542D859F9408}"/>
    <dgm:cxn modelId="{A2A8EAB8-EE5F-4622-AAD6-4CC675FD0D85}" type="presOf" srcId="{B7999A4A-6090-4010-8306-68D7B973BC3C}" destId="{9BABC015-24DD-4F98-AD1D-CA01F47B7C3B}" srcOrd="0" destOrd="0" presId="urn:microsoft.com/office/officeart/2005/8/layout/matrix1"/>
    <dgm:cxn modelId="{6AE95B8A-B8CE-42E4-ABBF-DA6D88A9421A}" type="presOf" srcId="{B7999A4A-6090-4010-8306-68D7B973BC3C}" destId="{4340C0D2-E323-4C7D-8AC2-A744F62DA791}" srcOrd="1" destOrd="0" presId="urn:microsoft.com/office/officeart/2005/8/layout/matrix1"/>
    <dgm:cxn modelId="{7F6E0FB2-16D2-4AFB-B10D-4BF6C6A74E5D}" type="presParOf" srcId="{F7C0C06E-9056-4DEA-B2A4-3C0F54B52211}" destId="{3971C732-089D-4978-95BD-F01DBFECCC47}" srcOrd="0" destOrd="0" presId="urn:microsoft.com/office/officeart/2005/8/layout/matrix1"/>
    <dgm:cxn modelId="{CC6B5D6D-9122-482E-8A3C-FB6ED7D6F6C4}" type="presParOf" srcId="{3971C732-089D-4978-95BD-F01DBFECCC47}" destId="{23B39D4C-9BA9-4183-8291-09C793895B48}" srcOrd="0" destOrd="0" presId="urn:microsoft.com/office/officeart/2005/8/layout/matrix1"/>
    <dgm:cxn modelId="{9F2A1CDD-6DA1-452D-869C-080F517944B4}" type="presParOf" srcId="{3971C732-089D-4978-95BD-F01DBFECCC47}" destId="{F915569C-9D31-48BA-B252-11E30F3BE04A}" srcOrd="1" destOrd="0" presId="urn:microsoft.com/office/officeart/2005/8/layout/matrix1"/>
    <dgm:cxn modelId="{520D4A26-C3E0-42B9-A7B2-91C241785885}" type="presParOf" srcId="{3971C732-089D-4978-95BD-F01DBFECCC47}" destId="{011BBAC7-96A7-42C3-B06D-D9C41A8DA7D7}" srcOrd="2" destOrd="0" presId="urn:microsoft.com/office/officeart/2005/8/layout/matrix1"/>
    <dgm:cxn modelId="{89D8E8AC-03AA-4501-A0FF-5931BB0219B8}" type="presParOf" srcId="{3971C732-089D-4978-95BD-F01DBFECCC47}" destId="{1BFB1023-4C29-4872-9704-7ACB89E9C946}" srcOrd="3" destOrd="0" presId="urn:microsoft.com/office/officeart/2005/8/layout/matrix1"/>
    <dgm:cxn modelId="{D0C7B96B-8819-4413-BA57-4C8FE65B3318}" type="presParOf" srcId="{3971C732-089D-4978-95BD-F01DBFECCC47}" destId="{E036903D-5D20-4E37-B55B-9D7617A7DFC0}" srcOrd="4" destOrd="0" presId="urn:microsoft.com/office/officeart/2005/8/layout/matrix1"/>
    <dgm:cxn modelId="{30D95138-CF9B-4CFA-8723-C10B9C12DB11}" type="presParOf" srcId="{3971C732-089D-4978-95BD-F01DBFECCC47}" destId="{14D29FC2-F168-4489-A6B5-2B1003EDFBB7}" srcOrd="5" destOrd="0" presId="urn:microsoft.com/office/officeart/2005/8/layout/matrix1"/>
    <dgm:cxn modelId="{308B8848-7385-4EAD-B054-50B26F35C749}" type="presParOf" srcId="{3971C732-089D-4978-95BD-F01DBFECCC47}" destId="{9BABC015-24DD-4F98-AD1D-CA01F47B7C3B}" srcOrd="6" destOrd="0" presId="urn:microsoft.com/office/officeart/2005/8/layout/matrix1"/>
    <dgm:cxn modelId="{C8548A37-5532-4731-BE53-356F805B7FA0}" type="presParOf" srcId="{3971C732-089D-4978-95BD-F01DBFECCC47}" destId="{4340C0D2-E323-4C7D-8AC2-A744F62DA791}" srcOrd="7" destOrd="0" presId="urn:microsoft.com/office/officeart/2005/8/layout/matrix1"/>
    <dgm:cxn modelId="{066EE839-B917-4A37-A2BF-05B0ACE48792}" type="presParOf" srcId="{F7C0C06E-9056-4DEA-B2A4-3C0F54B52211}" destId="{C37E8BBC-9155-4BD7-BEE4-311E3AE14D0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3D8BD-3F32-4A69-B04F-9B07534C7CFC}">
      <dsp:nvSpPr>
        <dsp:cNvPr id="0" name=""/>
        <dsp:cNvSpPr/>
      </dsp:nvSpPr>
      <dsp:spPr>
        <a:xfrm>
          <a:off x="4300567" y="3892989"/>
          <a:ext cx="861761" cy="646041"/>
        </a:xfrm>
        <a:custGeom>
          <a:avLst/>
          <a:gdLst/>
          <a:ahLst/>
          <a:cxnLst/>
          <a:rect l="0" t="0" r="0" b="0"/>
          <a:pathLst>
            <a:path>
              <a:moveTo>
                <a:pt x="0" y="0"/>
              </a:moveTo>
              <a:lnTo>
                <a:pt x="431704" y="0"/>
              </a:lnTo>
              <a:lnTo>
                <a:pt x="431704" y="646041"/>
              </a:lnTo>
              <a:lnTo>
                <a:pt x="861761" y="64604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DB4CF8-CF76-4285-9C5B-9E5627096526}">
      <dsp:nvSpPr>
        <dsp:cNvPr id="0" name=""/>
        <dsp:cNvSpPr/>
      </dsp:nvSpPr>
      <dsp:spPr>
        <a:xfrm>
          <a:off x="4300567" y="1329727"/>
          <a:ext cx="861761" cy="2563262"/>
        </a:xfrm>
        <a:custGeom>
          <a:avLst/>
          <a:gdLst/>
          <a:ahLst/>
          <a:cxnLst/>
          <a:rect l="0" t="0" r="0" b="0"/>
          <a:pathLst>
            <a:path>
              <a:moveTo>
                <a:pt x="0" y="2563262"/>
              </a:moveTo>
              <a:lnTo>
                <a:pt x="431704" y="2563262"/>
              </a:lnTo>
              <a:lnTo>
                <a:pt x="431704" y="0"/>
              </a:lnTo>
              <a:lnTo>
                <a:pt x="861761"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094DBB-5C9A-48E5-B491-660F48936D99}">
      <dsp:nvSpPr>
        <dsp:cNvPr id="0" name=""/>
        <dsp:cNvSpPr/>
      </dsp:nvSpPr>
      <dsp:spPr>
        <a:xfrm>
          <a:off x="0" y="3237153"/>
          <a:ext cx="4300567" cy="1311672"/>
        </a:xfrm>
        <a:prstGeom prst="rect">
          <a:avLst/>
        </a:prstGeom>
        <a:solidFill>
          <a:srgbClr val="D7EA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150000"/>
            </a:lnSpc>
            <a:spcBef>
              <a:spcPct val="0"/>
            </a:spcBef>
            <a:spcAft>
              <a:spcPct val="35000"/>
            </a:spcAft>
          </a:pPr>
          <a:r>
            <a:rPr lang="es-EC" sz="2400" b="1" kern="1200" dirty="0" smtClean="0">
              <a:solidFill>
                <a:sysClr val="windowText" lastClr="000000"/>
              </a:solidFill>
              <a:latin typeface="Times New Roman" pitchFamily="18" charset="0"/>
              <a:cs typeface="Times New Roman" pitchFamily="18" charset="0"/>
            </a:rPr>
            <a:t>PREGUNTAS DIRECTRICES</a:t>
          </a:r>
          <a:endParaRPr lang="es-CO" sz="2400" b="1" kern="1200" dirty="0">
            <a:solidFill>
              <a:sysClr val="windowText" lastClr="000000"/>
            </a:solidFill>
            <a:latin typeface="Times New Roman" pitchFamily="18" charset="0"/>
            <a:cs typeface="Times New Roman" pitchFamily="18" charset="0"/>
          </a:endParaRPr>
        </a:p>
      </dsp:txBody>
      <dsp:txXfrm>
        <a:off x="0" y="3237153"/>
        <a:ext cx="4300567" cy="1311672"/>
      </dsp:txXfrm>
    </dsp:sp>
    <dsp:sp modelId="{ECF85103-CD7D-4167-A22B-CD9205A34C95}">
      <dsp:nvSpPr>
        <dsp:cNvPr id="0" name=""/>
        <dsp:cNvSpPr/>
      </dsp:nvSpPr>
      <dsp:spPr>
        <a:xfrm>
          <a:off x="5162328" y="20179"/>
          <a:ext cx="4332047" cy="2619096"/>
        </a:xfrm>
        <a:prstGeom prst="rect">
          <a:avLst/>
        </a:prstGeom>
        <a:solidFill>
          <a:srgbClr val="99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150000"/>
            </a:lnSpc>
            <a:spcBef>
              <a:spcPct val="0"/>
            </a:spcBef>
            <a:spcAft>
              <a:spcPct val="35000"/>
            </a:spcAft>
          </a:pPr>
          <a:r>
            <a:rPr lang="es-CO" sz="2400" kern="1200" dirty="0" smtClean="0">
              <a:solidFill>
                <a:sysClr val="windowText" lastClr="000000"/>
              </a:solidFill>
              <a:latin typeface="Times New Roman" pitchFamily="18" charset="0"/>
              <a:cs typeface="Times New Roman" pitchFamily="18" charset="0"/>
            </a:rPr>
            <a:t>¿Cuáles son las amenazas sobre la composición de avifauna en los distintos hábitats dentro de las comunidades del Valle Interandino del Chota? </a:t>
          </a:r>
          <a:endParaRPr lang="es-CO" sz="2400" kern="1200" dirty="0">
            <a:solidFill>
              <a:sysClr val="windowText" lastClr="000000"/>
            </a:solidFill>
            <a:latin typeface="Times New Roman" pitchFamily="18" charset="0"/>
            <a:cs typeface="Times New Roman" pitchFamily="18" charset="0"/>
          </a:endParaRPr>
        </a:p>
      </dsp:txBody>
      <dsp:txXfrm>
        <a:off x="5162328" y="20179"/>
        <a:ext cx="4332047" cy="2619096"/>
      </dsp:txXfrm>
    </dsp:sp>
    <dsp:sp modelId="{D7DF291C-B09E-4D7A-B530-D91FB7FBB9F5}">
      <dsp:nvSpPr>
        <dsp:cNvPr id="0" name=""/>
        <dsp:cNvSpPr/>
      </dsp:nvSpPr>
      <dsp:spPr>
        <a:xfrm>
          <a:off x="5162328" y="3197026"/>
          <a:ext cx="4300567" cy="2684010"/>
        </a:xfrm>
        <a:prstGeom prst="rect">
          <a:avLst/>
        </a:prstGeom>
        <a:solidFill>
          <a:srgbClr val="FFDA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150000"/>
            </a:lnSpc>
            <a:spcBef>
              <a:spcPct val="0"/>
            </a:spcBef>
            <a:spcAft>
              <a:spcPct val="35000"/>
            </a:spcAft>
          </a:pPr>
          <a:r>
            <a:rPr lang="es-CO" sz="2400" kern="1200" dirty="0" smtClean="0">
              <a:solidFill>
                <a:sysClr val="windowText" lastClr="000000"/>
              </a:solidFill>
              <a:latin typeface="Times New Roman" pitchFamily="18" charset="0"/>
              <a:cs typeface="Times New Roman" pitchFamily="18" charset="0"/>
            </a:rPr>
            <a:t>¿Qué estrategias se pueden aplicar para la conservación de la diversidad ornitológica presente en el Valle Interandino del Chota?</a:t>
          </a:r>
          <a:endParaRPr lang="es-CO" sz="2400" kern="1200" dirty="0">
            <a:solidFill>
              <a:sysClr val="windowText" lastClr="000000"/>
            </a:solidFill>
            <a:latin typeface="Times New Roman" pitchFamily="18" charset="0"/>
            <a:cs typeface="Times New Roman" pitchFamily="18" charset="0"/>
          </a:endParaRPr>
        </a:p>
      </dsp:txBody>
      <dsp:txXfrm>
        <a:off x="5162328" y="3197026"/>
        <a:ext cx="4300567" cy="2684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DB2CF-0972-472B-BDCC-D884FB053BED}">
      <dsp:nvSpPr>
        <dsp:cNvPr id="0" name=""/>
        <dsp:cNvSpPr/>
      </dsp:nvSpPr>
      <dsp:spPr>
        <a:xfrm>
          <a:off x="0" y="45384"/>
          <a:ext cx="3642622" cy="2443090"/>
        </a:xfrm>
        <a:prstGeom prst="round2SameRect">
          <a:avLst>
            <a:gd name="adj1" fmla="val 8000"/>
            <a:gd name="adj2" fmla="val 0"/>
          </a:avLst>
        </a:prstGeom>
        <a:blipFill rotWithShape="0">
          <a:blip xmlns:r="http://schemas.openxmlformats.org/officeDocument/2006/relationships" r:embed="rId1">
            <a:extLst>
              <a:ext uri="{BEBA8EAE-BF5A-486C-A8C5-ECC9F3942E4B}">
                <a14:imgProps xmlns:a14="http://schemas.microsoft.com/office/drawing/2010/main">
                  <a14:imgLayer r:embed="rId2">
                    <a14:imgEffect>
                      <a14:brightnessContrast bright="12000" contrast="-4000"/>
                    </a14:imgEffect>
                  </a14:imgLayer>
                </a14:imgProps>
              </a:ext>
            </a:extLst>
          </a:blip>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l" defTabSz="2889250">
            <a:lnSpc>
              <a:spcPct val="90000"/>
            </a:lnSpc>
            <a:spcBef>
              <a:spcPct val="0"/>
            </a:spcBef>
            <a:spcAft>
              <a:spcPct val="15000"/>
            </a:spcAft>
            <a:buChar char="••"/>
          </a:pPr>
          <a:endParaRPr lang="es-CO" sz="6500" kern="1200" dirty="0"/>
        </a:p>
      </dsp:txBody>
      <dsp:txXfrm>
        <a:off x="57245" y="102629"/>
        <a:ext cx="3528132" cy="2385845"/>
      </dsp:txXfrm>
    </dsp:sp>
    <dsp:sp modelId="{A4B8347D-3C7C-4662-8A17-AD9B9DE2040E}">
      <dsp:nvSpPr>
        <dsp:cNvPr id="0" name=""/>
        <dsp:cNvSpPr/>
      </dsp:nvSpPr>
      <dsp:spPr>
        <a:xfrm>
          <a:off x="0" y="2499266"/>
          <a:ext cx="3649905" cy="635298"/>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rtl="0">
            <a:lnSpc>
              <a:spcPct val="90000"/>
            </a:lnSpc>
            <a:spcBef>
              <a:spcPct val="0"/>
            </a:spcBef>
            <a:spcAft>
              <a:spcPct val="35000"/>
            </a:spcAft>
          </a:pPr>
          <a:r>
            <a:rPr lang="es-ES" sz="2000" kern="1200" dirty="0" smtClean="0">
              <a:solidFill>
                <a:schemeClr val="tx1"/>
              </a:solidFill>
              <a:latin typeface="Times New Roman" pitchFamily="18" charset="0"/>
              <a:cs typeface="Times New Roman" pitchFamily="18" charset="0"/>
            </a:rPr>
            <a:t>Caracterización</a:t>
          </a:r>
          <a:endParaRPr lang="es-CO" sz="2000" kern="1200" dirty="0">
            <a:solidFill>
              <a:schemeClr val="tx1"/>
            </a:solidFill>
            <a:latin typeface="Times New Roman" pitchFamily="18" charset="0"/>
            <a:cs typeface="Times New Roman" pitchFamily="18" charset="0"/>
          </a:endParaRPr>
        </a:p>
      </dsp:txBody>
      <dsp:txXfrm>
        <a:off x="0" y="2499266"/>
        <a:ext cx="2570355" cy="635298"/>
      </dsp:txXfrm>
    </dsp:sp>
    <dsp:sp modelId="{F9B8EF43-418A-46DD-A2D2-498B5C1FB897}">
      <dsp:nvSpPr>
        <dsp:cNvPr id="0" name=""/>
        <dsp:cNvSpPr/>
      </dsp:nvSpPr>
      <dsp:spPr>
        <a:xfrm>
          <a:off x="2981209" y="2500254"/>
          <a:ext cx="707845" cy="771341"/>
        </a:xfrm>
        <a:prstGeom prst="ellipse">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E3328C-686E-445D-8C0A-23731DF30F45}">
      <dsp:nvSpPr>
        <dsp:cNvPr id="0" name=""/>
        <dsp:cNvSpPr/>
      </dsp:nvSpPr>
      <dsp:spPr>
        <a:xfrm>
          <a:off x="4129228" y="4732"/>
          <a:ext cx="3147690" cy="2592749"/>
        </a:xfrm>
        <a:prstGeom prst="round2SameRect">
          <a:avLst>
            <a:gd name="adj1" fmla="val 8000"/>
            <a:gd name="adj2" fmla="val 0"/>
          </a:avLst>
        </a:prstGeom>
        <a:blipFill rotWithShape="0">
          <a:blip xmlns:r="http://schemas.openxmlformats.org/officeDocument/2006/relationships" r:embed="rId3"/>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783FE-59B5-49D5-80AA-D038D76CFDD6}">
      <dsp:nvSpPr>
        <dsp:cNvPr id="0" name=""/>
        <dsp:cNvSpPr/>
      </dsp:nvSpPr>
      <dsp:spPr>
        <a:xfrm>
          <a:off x="4091168" y="2416195"/>
          <a:ext cx="3015549" cy="793884"/>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rtl="0">
            <a:lnSpc>
              <a:spcPct val="90000"/>
            </a:lnSpc>
            <a:spcBef>
              <a:spcPct val="0"/>
            </a:spcBef>
            <a:spcAft>
              <a:spcPct val="35000"/>
            </a:spcAft>
          </a:pPr>
          <a:r>
            <a:rPr lang="es-ES" sz="2000" kern="1200" dirty="0" smtClean="0">
              <a:solidFill>
                <a:schemeClr val="tx1"/>
              </a:solidFill>
              <a:latin typeface="Times New Roman" pitchFamily="18" charset="0"/>
              <a:cs typeface="Times New Roman" pitchFamily="18" charset="0"/>
            </a:rPr>
            <a:t>Clima </a:t>
          </a:r>
          <a:r>
            <a:rPr lang="es-CO" sz="2000" kern="1200" dirty="0" smtClean="0">
              <a:solidFill>
                <a:schemeClr val="tx1"/>
              </a:solidFill>
              <a:latin typeface="Times New Roman" pitchFamily="18" charset="0"/>
              <a:cs typeface="Times New Roman" pitchFamily="18" charset="0"/>
            </a:rPr>
            <a:t>Ecuatorial </a:t>
          </a:r>
          <a:r>
            <a:rPr lang="es-CO" sz="2000" kern="1200" dirty="0" err="1" smtClean="0">
              <a:solidFill>
                <a:schemeClr val="tx1"/>
              </a:solidFill>
              <a:latin typeface="Times New Roman" pitchFamily="18" charset="0"/>
              <a:cs typeface="Times New Roman" pitchFamily="18" charset="0"/>
            </a:rPr>
            <a:t>Mesotérmico</a:t>
          </a:r>
          <a:r>
            <a:rPr lang="es-CO" sz="2000" kern="1200" dirty="0" smtClean="0">
              <a:solidFill>
                <a:schemeClr val="tx1"/>
              </a:solidFill>
              <a:latin typeface="Times New Roman" pitchFamily="18" charset="0"/>
              <a:cs typeface="Times New Roman" pitchFamily="18" charset="0"/>
            </a:rPr>
            <a:t> Seco</a:t>
          </a:r>
          <a:endParaRPr lang="es-CO" sz="2000" kern="1200" dirty="0">
            <a:solidFill>
              <a:schemeClr val="tx1"/>
            </a:solidFill>
            <a:latin typeface="Times New Roman" pitchFamily="18" charset="0"/>
            <a:cs typeface="Times New Roman" pitchFamily="18" charset="0"/>
          </a:endParaRPr>
        </a:p>
      </dsp:txBody>
      <dsp:txXfrm>
        <a:off x="4091168" y="2416195"/>
        <a:ext cx="2123626" cy="793884"/>
      </dsp:txXfrm>
    </dsp:sp>
    <dsp:sp modelId="{4BD61A2D-8F2F-472A-BA7E-95ACEB7C6AFB}">
      <dsp:nvSpPr>
        <dsp:cNvPr id="0" name=""/>
        <dsp:cNvSpPr/>
      </dsp:nvSpPr>
      <dsp:spPr>
        <a:xfrm>
          <a:off x="6590902" y="2464798"/>
          <a:ext cx="784289" cy="784289"/>
        </a:xfrm>
        <a:prstGeom prst="ellipse">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4DDBA6-AA60-4DE9-B5C1-A1C75A63AA78}">
      <dsp:nvSpPr>
        <dsp:cNvPr id="0" name=""/>
        <dsp:cNvSpPr/>
      </dsp:nvSpPr>
      <dsp:spPr>
        <a:xfrm>
          <a:off x="7701803" y="21861"/>
          <a:ext cx="3033677" cy="2524234"/>
        </a:xfrm>
        <a:prstGeom prst="round2SameRect">
          <a:avLst>
            <a:gd name="adj1" fmla="val 8000"/>
            <a:gd name="adj2" fmla="val 0"/>
          </a:avLst>
        </a:prstGeom>
        <a:blipFill rotWithShape="0">
          <a:blip xmlns:r="http://schemas.openxmlformats.org/officeDocument/2006/relationships" r:embed="rId4"/>
          <a:stretch>
            <a:fillRect/>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E8DB74-F5D1-489D-9646-C21F5213081B}">
      <dsp:nvSpPr>
        <dsp:cNvPr id="0" name=""/>
        <dsp:cNvSpPr/>
      </dsp:nvSpPr>
      <dsp:spPr>
        <a:xfrm>
          <a:off x="7740054" y="2408219"/>
          <a:ext cx="2895687" cy="880089"/>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rtl="0">
            <a:lnSpc>
              <a:spcPct val="90000"/>
            </a:lnSpc>
            <a:spcBef>
              <a:spcPct val="0"/>
            </a:spcBef>
            <a:spcAft>
              <a:spcPct val="35000"/>
            </a:spcAft>
          </a:pPr>
          <a:r>
            <a:rPr lang="es-ES" sz="2000" kern="1200" dirty="0" smtClean="0">
              <a:solidFill>
                <a:schemeClr val="tx1"/>
              </a:solidFill>
              <a:latin typeface="Times New Roman" pitchFamily="18" charset="0"/>
              <a:cs typeface="Times New Roman" pitchFamily="18" charset="0"/>
            </a:rPr>
            <a:t>Formación Vegetal Monte Espinoso Pre-Montano</a:t>
          </a:r>
          <a:endParaRPr lang="es-CO" sz="2000" kern="1200" dirty="0">
            <a:solidFill>
              <a:schemeClr val="tx1"/>
            </a:solidFill>
            <a:latin typeface="Times New Roman" pitchFamily="18" charset="0"/>
            <a:cs typeface="Times New Roman" pitchFamily="18" charset="0"/>
          </a:endParaRPr>
        </a:p>
      </dsp:txBody>
      <dsp:txXfrm>
        <a:off x="7740054" y="2408219"/>
        <a:ext cx="2039216" cy="880089"/>
      </dsp:txXfrm>
    </dsp:sp>
    <dsp:sp modelId="{551BCC4F-FC26-49E6-980F-4346FE4B1CC1}">
      <dsp:nvSpPr>
        <dsp:cNvPr id="0" name=""/>
        <dsp:cNvSpPr/>
      </dsp:nvSpPr>
      <dsp:spPr>
        <a:xfrm>
          <a:off x="9929283" y="2465175"/>
          <a:ext cx="784289" cy="784289"/>
        </a:xfrm>
        <a:prstGeom prst="ellips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480781-EB6C-40BC-B6A3-F9B9F5C58FFE}">
      <dsp:nvSpPr>
        <dsp:cNvPr id="0" name=""/>
        <dsp:cNvSpPr/>
      </dsp:nvSpPr>
      <dsp:spPr>
        <a:xfrm>
          <a:off x="766149" y="3346894"/>
          <a:ext cx="3568204" cy="2520905"/>
        </a:xfrm>
        <a:prstGeom prst="round2SameRect">
          <a:avLst>
            <a:gd name="adj1" fmla="val 8000"/>
            <a:gd name="adj2" fmla="val 0"/>
          </a:avLst>
        </a:prstGeom>
        <a:blipFill rotWithShape="0">
          <a:blip xmlns:r="http://schemas.openxmlformats.org/officeDocument/2006/relationships" r:embed="rId5"/>
          <a:stretch>
            <a:fillRect/>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0435D4-C0C0-43B4-B376-064C5F685D33}">
      <dsp:nvSpPr>
        <dsp:cNvPr id="0" name=""/>
        <dsp:cNvSpPr/>
      </dsp:nvSpPr>
      <dsp:spPr>
        <a:xfrm>
          <a:off x="693669" y="5782991"/>
          <a:ext cx="3676279" cy="47572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lvl="0" algn="l" defTabSz="977900" rtl="0">
            <a:lnSpc>
              <a:spcPct val="90000"/>
            </a:lnSpc>
            <a:spcBef>
              <a:spcPct val="0"/>
            </a:spcBef>
            <a:spcAft>
              <a:spcPct val="35000"/>
            </a:spcAft>
          </a:pPr>
          <a:r>
            <a:rPr lang="es-ES" sz="2200" kern="1200" dirty="0" smtClean="0">
              <a:solidFill>
                <a:schemeClr val="tx1"/>
              </a:solidFill>
              <a:latin typeface="Times New Roman" pitchFamily="18" charset="0"/>
              <a:cs typeface="Times New Roman" pitchFamily="18" charset="0"/>
            </a:rPr>
            <a:t>Uso del suelo</a:t>
          </a:r>
          <a:endParaRPr lang="es-CO" sz="2200" kern="1200" dirty="0">
            <a:solidFill>
              <a:schemeClr val="tx1"/>
            </a:solidFill>
            <a:latin typeface="Times New Roman" pitchFamily="18" charset="0"/>
            <a:cs typeface="Times New Roman" pitchFamily="18" charset="0"/>
          </a:endParaRPr>
        </a:p>
      </dsp:txBody>
      <dsp:txXfrm>
        <a:off x="693669" y="5782991"/>
        <a:ext cx="2588929" cy="475720"/>
      </dsp:txXfrm>
    </dsp:sp>
    <dsp:sp modelId="{D2F8E2D3-C275-4029-A617-4CA8CDB514C9}">
      <dsp:nvSpPr>
        <dsp:cNvPr id="0" name=""/>
        <dsp:cNvSpPr/>
      </dsp:nvSpPr>
      <dsp:spPr>
        <a:xfrm>
          <a:off x="3784153" y="5643518"/>
          <a:ext cx="784289" cy="784289"/>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225B40-7A99-483B-B6B8-5BA9E30DE956}">
      <dsp:nvSpPr>
        <dsp:cNvPr id="0" name=""/>
        <dsp:cNvSpPr/>
      </dsp:nvSpPr>
      <dsp:spPr>
        <a:xfrm>
          <a:off x="5430108" y="3270731"/>
          <a:ext cx="3708054" cy="2534973"/>
        </a:xfrm>
        <a:prstGeom prst="round2SameRect">
          <a:avLst>
            <a:gd name="adj1" fmla="val 8000"/>
            <a:gd name="adj2" fmla="val 0"/>
          </a:avLst>
        </a:prstGeom>
        <a:blipFill rotWithShape="0">
          <a:blip xmlns:r="http://schemas.openxmlformats.org/officeDocument/2006/relationships" r:embed="rId6"/>
          <a:stretch>
            <a:fillRect/>
          </a:stretch>
        </a:blip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B03C4-D1DE-45A3-B541-D7D8D4C6B4C0}">
      <dsp:nvSpPr>
        <dsp:cNvPr id="0" name=""/>
        <dsp:cNvSpPr/>
      </dsp:nvSpPr>
      <dsp:spPr>
        <a:xfrm>
          <a:off x="5379084" y="5721817"/>
          <a:ext cx="3810102" cy="649166"/>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lvl="0" algn="l" defTabSz="977900" rtl="0">
            <a:lnSpc>
              <a:spcPct val="90000"/>
            </a:lnSpc>
            <a:spcBef>
              <a:spcPct val="0"/>
            </a:spcBef>
            <a:spcAft>
              <a:spcPct val="35000"/>
            </a:spcAft>
          </a:pPr>
          <a:r>
            <a:rPr lang="es-ES" sz="2200" kern="1200" dirty="0" smtClean="0">
              <a:solidFill>
                <a:schemeClr val="tx1"/>
              </a:solidFill>
              <a:latin typeface="Times New Roman" pitchFamily="18" charset="0"/>
              <a:cs typeface="Times New Roman" pitchFamily="18" charset="0"/>
            </a:rPr>
            <a:t>Ubicación</a:t>
          </a:r>
          <a:endParaRPr lang="es-CO" sz="2200" kern="1200" dirty="0">
            <a:solidFill>
              <a:schemeClr val="tx1"/>
            </a:solidFill>
            <a:latin typeface="Times New Roman" pitchFamily="18" charset="0"/>
            <a:cs typeface="Times New Roman" pitchFamily="18" charset="0"/>
          </a:endParaRPr>
        </a:p>
      </dsp:txBody>
      <dsp:txXfrm>
        <a:off x="5379084" y="5721817"/>
        <a:ext cx="2683170" cy="649166"/>
      </dsp:txXfrm>
    </dsp:sp>
    <dsp:sp modelId="{7457C2D2-6342-4B31-9120-20B9D00DF4E0}">
      <dsp:nvSpPr>
        <dsp:cNvPr id="0" name=""/>
        <dsp:cNvSpPr/>
      </dsp:nvSpPr>
      <dsp:spPr>
        <a:xfrm>
          <a:off x="8491490" y="5647290"/>
          <a:ext cx="784289" cy="784289"/>
        </a:xfrm>
        <a:prstGeom prst="ellipse">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581DE-8E80-41E6-946A-778FDC0A0284}">
      <dsp:nvSpPr>
        <dsp:cNvPr id="0" name=""/>
        <dsp:cNvSpPr/>
      </dsp:nvSpPr>
      <dsp:spPr>
        <a:xfrm>
          <a:off x="0" y="0"/>
          <a:ext cx="5953222" cy="2276625"/>
        </a:xfrm>
        <a:prstGeom prst="roundRect">
          <a:avLst>
            <a:gd name="adj" fmla="val 10000"/>
          </a:avLst>
        </a:prstGeom>
        <a:solidFill>
          <a:srgbClr val="ECCB7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    </a:t>
          </a:r>
          <a:r>
            <a:rPr lang="es-EC" sz="1800" kern="1200" dirty="0" smtClean="0"/>
            <a:t>Disposición de desechos sólidos </a:t>
          </a:r>
          <a:endParaRPr lang="es-EC" sz="1800" kern="1200" dirty="0"/>
        </a:p>
        <a:p>
          <a:pPr marL="171450" lvl="1" indent="-171450" algn="l" defTabSz="800100">
            <a:lnSpc>
              <a:spcPct val="90000"/>
            </a:lnSpc>
            <a:spcBef>
              <a:spcPct val="0"/>
            </a:spcBef>
            <a:spcAft>
              <a:spcPct val="15000"/>
            </a:spcAft>
            <a:buChar char="••"/>
          </a:pPr>
          <a:r>
            <a:rPr lang="es-EC" sz="1800" kern="1200" dirty="0" smtClean="0"/>
            <a:t>Modificación de la calidad del agua</a:t>
          </a:r>
          <a:endParaRPr lang="es-EC" sz="1800" kern="1200" dirty="0"/>
        </a:p>
        <a:p>
          <a:pPr marL="171450" lvl="1" indent="-171450" algn="l" defTabSz="800100">
            <a:lnSpc>
              <a:spcPct val="90000"/>
            </a:lnSpc>
            <a:spcBef>
              <a:spcPct val="0"/>
            </a:spcBef>
            <a:spcAft>
              <a:spcPct val="15000"/>
            </a:spcAft>
            <a:buChar char="••"/>
          </a:pPr>
          <a:r>
            <a:rPr lang="es-EC" sz="1800" kern="1200" dirty="0" smtClean="0"/>
            <a:t>Remoción de la vegetación nativa </a:t>
          </a:r>
          <a:endParaRPr lang="es-EC" sz="1800" kern="1200" dirty="0"/>
        </a:p>
        <a:p>
          <a:pPr marL="171450" lvl="1" indent="-171450" algn="l" defTabSz="800100">
            <a:lnSpc>
              <a:spcPct val="90000"/>
            </a:lnSpc>
            <a:spcBef>
              <a:spcPct val="0"/>
            </a:spcBef>
            <a:spcAft>
              <a:spcPct val="15000"/>
            </a:spcAft>
            <a:buChar char="••"/>
          </a:pPr>
          <a:r>
            <a:rPr lang="es-EC" sz="1800" kern="1200" dirty="0" smtClean="0"/>
            <a:t>Invasión de vegetación exótica </a:t>
          </a:r>
          <a:endParaRPr lang="es-EC" sz="1800" kern="1200" dirty="0"/>
        </a:p>
        <a:p>
          <a:pPr marL="171450" lvl="1" indent="-171450" algn="l" defTabSz="800100">
            <a:lnSpc>
              <a:spcPct val="90000"/>
            </a:lnSpc>
            <a:spcBef>
              <a:spcPct val="0"/>
            </a:spcBef>
            <a:spcAft>
              <a:spcPct val="15000"/>
            </a:spcAft>
            <a:buChar char="••"/>
          </a:pPr>
          <a:r>
            <a:rPr lang="es-EC" sz="1800" kern="1200" dirty="0" smtClean="0"/>
            <a:t>Erosión de las terrazas del río</a:t>
          </a:r>
          <a:endParaRPr lang="es-EC" sz="1800" kern="1200" dirty="0"/>
        </a:p>
        <a:p>
          <a:pPr marL="171450" lvl="1" indent="-171450" algn="l" defTabSz="800100">
            <a:lnSpc>
              <a:spcPct val="90000"/>
            </a:lnSpc>
            <a:spcBef>
              <a:spcPct val="0"/>
            </a:spcBef>
            <a:spcAft>
              <a:spcPct val="15000"/>
            </a:spcAft>
            <a:buChar char="••"/>
          </a:pPr>
          <a:r>
            <a:rPr lang="es-EC" sz="1800" kern="1200" dirty="0" smtClean="0"/>
            <a:t>Extracción de agua</a:t>
          </a:r>
          <a:endParaRPr lang="es-EC" sz="1800" kern="1200" dirty="0"/>
        </a:p>
        <a:p>
          <a:pPr marL="171450" lvl="1" indent="-171450" algn="l" defTabSz="800100">
            <a:lnSpc>
              <a:spcPct val="90000"/>
            </a:lnSpc>
            <a:spcBef>
              <a:spcPct val="0"/>
            </a:spcBef>
            <a:spcAft>
              <a:spcPct val="15000"/>
            </a:spcAft>
            <a:buChar char="••"/>
          </a:pPr>
          <a:r>
            <a:rPr lang="es-EC" sz="1800" kern="1200" dirty="0" smtClean="0"/>
            <a:t>Alteración del curso natural del río</a:t>
          </a:r>
          <a:endParaRPr lang="es-EC" sz="1800" kern="1200" dirty="0"/>
        </a:p>
      </dsp:txBody>
      <dsp:txXfrm>
        <a:off x="1372351" y="0"/>
        <a:ext cx="4580870" cy="2276625"/>
      </dsp:txXfrm>
    </dsp:sp>
    <dsp:sp modelId="{20695FB9-6B17-417F-9D3C-69FBC469442B}">
      <dsp:nvSpPr>
        <dsp:cNvPr id="0" name=""/>
        <dsp:cNvSpPr/>
      </dsp:nvSpPr>
      <dsp:spPr>
        <a:xfrm>
          <a:off x="189922" y="609705"/>
          <a:ext cx="1190644" cy="145365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86F4BC-E7C6-49A7-91E6-CEE31B5D0A8C}">
      <dsp:nvSpPr>
        <dsp:cNvPr id="0" name=""/>
        <dsp:cNvSpPr/>
      </dsp:nvSpPr>
      <dsp:spPr>
        <a:xfrm>
          <a:off x="0" y="2458332"/>
          <a:ext cx="5953222" cy="1704630"/>
        </a:xfrm>
        <a:prstGeom prst="roundRect">
          <a:avLst>
            <a:gd name="adj" fmla="val 10000"/>
          </a:avLst>
        </a:prstGeom>
        <a:solidFill>
          <a:srgbClr val="99CCF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kern="1200" dirty="0" smtClean="0"/>
            <a:t>    </a:t>
          </a:r>
          <a:r>
            <a:rPr lang="es-EC" sz="1800" kern="1200" dirty="0" smtClean="0"/>
            <a:t>Disposición de desechos sólidos</a:t>
          </a:r>
          <a:endParaRPr lang="es-EC" sz="1800" kern="1200" dirty="0"/>
        </a:p>
        <a:p>
          <a:pPr marL="171450" lvl="1" indent="-171450" algn="l" defTabSz="800100">
            <a:lnSpc>
              <a:spcPct val="90000"/>
            </a:lnSpc>
            <a:spcBef>
              <a:spcPct val="0"/>
            </a:spcBef>
            <a:spcAft>
              <a:spcPct val="15000"/>
            </a:spcAft>
            <a:buChar char="••"/>
          </a:pPr>
          <a:r>
            <a:rPr lang="es-EC" sz="1800" kern="1200" dirty="0" smtClean="0"/>
            <a:t>Uso de agroquímicos</a:t>
          </a:r>
          <a:endParaRPr lang="es-EC" sz="1800" kern="1200" dirty="0"/>
        </a:p>
        <a:p>
          <a:pPr marL="171450" lvl="1" indent="-171450" algn="l" defTabSz="800100">
            <a:lnSpc>
              <a:spcPct val="90000"/>
            </a:lnSpc>
            <a:spcBef>
              <a:spcPct val="0"/>
            </a:spcBef>
            <a:spcAft>
              <a:spcPct val="15000"/>
            </a:spcAft>
            <a:buChar char="••"/>
          </a:pPr>
          <a:r>
            <a:rPr lang="es-EC" sz="1800" kern="1200" dirty="0" smtClean="0"/>
            <a:t> Presencia de monocultivos</a:t>
          </a:r>
          <a:endParaRPr lang="es-EC" sz="1800" kern="1200" dirty="0"/>
        </a:p>
        <a:p>
          <a:pPr marL="171450" lvl="1" indent="-171450" algn="l" defTabSz="800100">
            <a:lnSpc>
              <a:spcPct val="90000"/>
            </a:lnSpc>
            <a:spcBef>
              <a:spcPct val="0"/>
            </a:spcBef>
            <a:spcAft>
              <a:spcPct val="15000"/>
            </a:spcAft>
            <a:buChar char="••"/>
          </a:pPr>
          <a:r>
            <a:rPr lang="es-EC" sz="1800" kern="1200" dirty="0" smtClean="0"/>
            <a:t> Cercanía de vías de acceso </a:t>
          </a:r>
          <a:endParaRPr lang="es-EC" sz="1800" kern="1200" dirty="0"/>
        </a:p>
        <a:p>
          <a:pPr marL="171450" lvl="1" indent="-171450" algn="l" defTabSz="800100">
            <a:lnSpc>
              <a:spcPct val="90000"/>
            </a:lnSpc>
            <a:spcBef>
              <a:spcPct val="0"/>
            </a:spcBef>
            <a:spcAft>
              <a:spcPct val="15000"/>
            </a:spcAft>
            <a:buChar char="••"/>
          </a:pPr>
          <a:r>
            <a:rPr lang="es-EC" sz="1800" kern="1200" dirty="0" smtClean="0"/>
            <a:t>Centros poblados</a:t>
          </a:r>
          <a:endParaRPr lang="es-EC" sz="1800" kern="1200" dirty="0"/>
        </a:p>
      </dsp:txBody>
      <dsp:txXfrm>
        <a:off x="1372351" y="2458332"/>
        <a:ext cx="4580870" cy="1704630"/>
      </dsp:txXfrm>
    </dsp:sp>
    <dsp:sp modelId="{61BDDC32-4EA6-4DD7-8B0B-1DD29CA44CE3}">
      <dsp:nvSpPr>
        <dsp:cNvPr id="0" name=""/>
        <dsp:cNvSpPr/>
      </dsp:nvSpPr>
      <dsp:spPr>
        <a:xfrm>
          <a:off x="125199" y="2817727"/>
          <a:ext cx="1190644" cy="139641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7B5313-AF2D-4752-8985-37C274C5FBD5}">
      <dsp:nvSpPr>
        <dsp:cNvPr id="0" name=""/>
        <dsp:cNvSpPr/>
      </dsp:nvSpPr>
      <dsp:spPr>
        <a:xfrm>
          <a:off x="0" y="4344669"/>
          <a:ext cx="5953222" cy="2169527"/>
        </a:xfrm>
        <a:prstGeom prst="roundRect">
          <a:avLst>
            <a:gd name="adj" fmla="val 10000"/>
          </a:avLst>
        </a:prstGeom>
        <a:solidFill>
          <a:srgbClr val="D1A3F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     Deforestación de los relictos de bosque seco o remoción de la vegetación nativa </a:t>
          </a:r>
          <a:endParaRPr lang="es-EC" sz="1800" kern="1200" dirty="0"/>
        </a:p>
        <a:p>
          <a:pPr marL="171450" lvl="1" indent="-171450" algn="l" defTabSz="800100">
            <a:lnSpc>
              <a:spcPct val="90000"/>
            </a:lnSpc>
            <a:spcBef>
              <a:spcPct val="0"/>
            </a:spcBef>
            <a:spcAft>
              <a:spcPct val="15000"/>
            </a:spcAft>
            <a:buChar char="••"/>
          </a:pPr>
          <a:r>
            <a:rPr lang="es-EC" sz="1800" kern="1200" dirty="0" smtClean="0"/>
            <a:t>Alteración del paisaje natural </a:t>
          </a:r>
          <a:endParaRPr lang="es-EC" sz="1800" kern="1200" dirty="0"/>
        </a:p>
        <a:p>
          <a:pPr marL="171450" lvl="1" indent="-171450" algn="l" defTabSz="800100">
            <a:lnSpc>
              <a:spcPct val="90000"/>
            </a:lnSpc>
            <a:spcBef>
              <a:spcPct val="0"/>
            </a:spcBef>
            <a:spcAft>
              <a:spcPct val="15000"/>
            </a:spcAft>
            <a:buChar char="••"/>
          </a:pPr>
          <a:r>
            <a:rPr lang="es-EC" sz="1800" kern="1200" dirty="0" smtClean="0"/>
            <a:t>Invasión de plantas exóticas  </a:t>
          </a:r>
          <a:endParaRPr lang="es-EC" sz="1800" kern="1200" dirty="0"/>
        </a:p>
        <a:p>
          <a:pPr marL="171450" lvl="1" indent="-171450" algn="l" defTabSz="800100">
            <a:lnSpc>
              <a:spcPct val="90000"/>
            </a:lnSpc>
            <a:spcBef>
              <a:spcPct val="0"/>
            </a:spcBef>
            <a:spcAft>
              <a:spcPct val="15000"/>
            </a:spcAft>
            <a:buChar char="••"/>
          </a:pPr>
          <a:r>
            <a:rPr lang="es-EC" sz="1800" kern="1200" dirty="0" smtClean="0"/>
            <a:t>Cercanía de asentamientos humanos</a:t>
          </a:r>
          <a:endParaRPr lang="es-EC" sz="1800" kern="1200" dirty="0"/>
        </a:p>
        <a:p>
          <a:pPr marL="171450" lvl="1" indent="-171450" algn="l" defTabSz="800100">
            <a:lnSpc>
              <a:spcPct val="90000"/>
            </a:lnSpc>
            <a:spcBef>
              <a:spcPct val="0"/>
            </a:spcBef>
            <a:spcAft>
              <a:spcPct val="15000"/>
            </a:spcAft>
            <a:buChar char="••"/>
          </a:pPr>
          <a:r>
            <a:rPr lang="es-EC" sz="1800" kern="1200" dirty="0" smtClean="0"/>
            <a:t>Presencia de incendios forestales</a:t>
          </a:r>
          <a:endParaRPr lang="es-EC" sz="1800" kern="1200" dirty="0"/>
        </a:p>
        <a:p>
          <a:pPr marL="171450" lvl="1" indent="-171450" algn="l" defTabSz="800100">
            <a:lnSpc>
              <a:spcPct val="90000"/>
            </a:lnSpc>
            <a:spcBef>
              <a:spcPct val="0"/>
            </a:spcBef>
            <a:spcAft>
              <a:spcPct val="15000"/>
            </a:spcAft>
            <a:buChar char="••"/>
          </a:pPr>
          <a:r>
            <a:rPr lang="es-EC" sz="1800" kern="1200" dirty="0" smtClean="0"/>
            <a:t>Erosión del suelo</a:t>
          </a:r>
          <a:endParaRPr lang="es-EC" sz="1800" kern="1200" dirty="0"/>
        </a:p>
      </dsp:txBody>
      <dsp:txXfrm>
        <a:off x="1372351" y="4344669"/>
        <a:ext cx="4580870" cy="2169527"/>
      </dsp:txXfrm>
    </dsp:sp>
    <dsp:sp modelId="{6738131E-ED73-47D7-B21F-5000B9AF7114}">
      <dsp:nvSpPr>
        <dsp:cNvPr id="0" name=""/>
        <dsp:cNvSpPr/>
      </dsp:nvSpPr>
      <dsp:spPr>
        <a:xfrm>
          <a:off x="181707" y="4807108"/>
          <a:ext cx="1190644" cy="1453656"/>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A5582-DC6D-4758-9340-BEB64FDD6696}">
      <dsp:nvSpPr>
        <dsp:cNvPr id="0" name=""/>
        <dsp:cNvSpPr/>
      </dsp:nvSpPr>
      <dsp:spPr>
        <a:xfrm>
          <a:off x="2887398" y="0"/>
          <a:ext cx="3214856" cy="3215346"/>
        </a:xfrm>
        <a:prstGeom prst="circularArrow">
          <a:avLst>
            <a:gd name="adj1" fmla="val 10980"/>
            <a:gd name="adj2" fmla="val 1142322"/>
            <a:gd name="adj3" fmla="val 4500000"/>
            <a:gd name="adj4" fmla="val 10800000"/>
            <a:gd name="adj5" fmla="val 12500"/>
          </a:avLst>
        </a:prstGeom>
        <a:solidFill>
          <a:srgbClr val="F08CE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1248EB-F4C4-4A58-BEF2-96A82BDD026E}">
      <dsp:nvSpPr>
        <dsp:cNvPr id="0" name=""/>
        <dsp:cNvSpPr/>
      </dsp:nvSpPr>
      <dsp:spPr>
        <a:xfrm>
          <a:off x="3597987" y="1160837"/>
          <a:ext cx="1786434" cy="893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s-CO" sz="2900" kern="1200" dirty="0" smtClean="0"/>
            <a:t>Comunidad </a:t>
          </a:r>
          <a:endParaRPr lang="es-CO" sz="2900" kern="1200" dirty="0"/>
        </a:p>
      </dsp:txBody>
      <dsp:txXfrm>
        <a:off x="3597987" y="1160837"/>
        <a:ext cx="1786434" cy="893003"/>
      </dsp:txXfrm>
    </dsp:sp>
    <dsp:sp modelId="{A303A92A-675E-4CA1-BC89-5B9D47108CEB}">
      <dsp:nvSpPr>
        <dsp:cNvPr id="0" name=""/>
        <dsp:cNvSpPr/>
      </dsp:nvSpPr>
      <dsp:spPr>
        <a:xfrm>
          <a:off x="1994482" y="1847454"/>
          <a:ext cx="3214856" cy="3215346"/>
        </a:xfrm>
        <a:prstGeom prst="leftCircularArrow">
          <a:avLst>
            <a:gd name="adj1" fmla="val 10980"/>
            <a:gd name="adj2" fmla="val 1142322"/>
            <a:gd name="adj3" fmla="val 6300000"/>
            <a:gd name="adj4" fmla="val 18900000"/>
            <a:gd name="adj5" fmla="val 12500"/>
          </a:avLst>
        </a:prstGeom>
        <a:solidFill>
          <a:srgbClr val="B2C4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6AF2CA-1028-4DD0-86D8-1438554C318B}">
      <dsp:nvSpPr>
        <dsp:cNvPr id="0" name=""/>
        <dsp:cNvSpPr/>
      </dsp:nvSpPr>
      <dsp:spPr>
        <a:xfrm>
          <a:off x="2708694" y="3018978"/>
          <a:ext cx="1786434" cy="893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s-CO" sz="2900" kern="1200" dirty="0" smtClean="0"/>
            <a:t>Ecosistema </a:t>
          </a:r>
          <a:endParaRPr lang="es-CO" sz="2900" kern="1200" dirty="0"/>
        </a:p>
      </dsp:txBody>
      <dsp:txXfrm>
        <a:off x="2708694" y="3018978"/>
        <a:ext cx="1786434" cy="893003"/>
      </dsp:txXfrm>
    </dsp:sp>
    <dsp:sp modelId="{20FD2912-9D85-45DB-AFB4-A7F151A8435B}">
      <dsp:nvSpPr>
        <dsp:cNvPr id="0" name=""/>
        <dsp:cNvSpPr/>
      </dsp:nvSpPr>
      <dsp:spPr>
        <a:xfrm>
          <a:off x="3116211" y="3915989"/>
          <a:ext cx="2762060" cy="2763167"/>
        </a:xfrm>
        <a:prstGeom prst="blockArc">
          <a:avLst>
            <a:gd name="adj1" fmla="val 13500000"/>
            <a:gd name="adj2" fmla="val 10800000"/>
            <a:gd name="adj3" fmla="val 12740"/>
          </a:avLst>
        </a:prstGeom>
        <a:solidFill>
          <a:srgbClr val="FFDA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2C44F9-45C2-41A5-B818-C609C335F916}">
      <dsp:nvSpPr>
        <dsp:cNvPr id="0" name=""/>
        <dsp:cNvSpPr/>
      </dsp:nvSpPr>
      <dsp:spPr>
        <a:xfrm>
          <a:off x="3602213" y="4879792"/>
          <a:ext cx="1786434" cy="893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s-CO" sz="2900" kern="1200" dirty="0" smtClean="0"/>
            <a:t>Diversidad de aves</a:t>
          </a:r>
          <a:endParaRPr lang="es-CO" sz="2900" kern="1200" dirty="0"/>
        </a:p>
      </dsp:txBody>
      <dsp:txXfrm>
        <a:off x="3602213" y="4879792"/>
        <a:ext cx="1786434" cy="8930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39D4C-9BA9-4183-8291-09C793895B48}">
      <dsp:nvSpPr>
        <dsp:cNvPr id="0" name=""/>
        <dsp:cNvSpPr/>
      </dsp:nvSpPr>
      <dsp:spPr>
        <a:xfrm rot="16200000">
          <a:off x="934640" y="-934640"/>
          <a:ext cx="2362200" cy="4231481"/>
        </a:xfrm>
        <a:prstGeom prst="round1Rect">
          <a:avLst/>
        </a:prstGeom>
        <a:solidFill>
          <a:srgbClr val="ED7D31">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CO" sz="2000" b="1" kern="1200" dirty="0">
              <a:solidFill>
                <a:sysClr val="windowText" lastClr="000000"/>
              </a:solidFill>
              <a:latin typeface="Times New Roman" panose="02020603050405020304" pitchFamily="18" charset="0"/>
              <a:ea typeface="+mn-ea"/>
              <a:cs typeface="Times New Roman" panose="02020603050405020304" pitchFamily="18" charset="0"/>
            </a:rPr>
            <a:t>FORTALEZAS</a:t>
          </a:r>
        </a:p>
        <a:p>
          <a:pPr lvl="0" algn="just" defTabSz="889000">
            <a:lnSpc>
              <a:spcPct val="90000"/>
            </a:lnSpc>
            <a:spcBef>
              <a:spcPct val="0"/>
            </a:spcBef>
            <a:spcAft>
              <a:spcPct val="35000"/>
            </a:spcAft>
          </a:pPr>
          <a:r>
            <a:rPr lang="es-CO" sz="2000" kern="1200" dirty="0">
              <a:solidFill>
                <a:sysClr val="windowText" lastClr="000000"/>
              </a:solidFill>
              <a:latin typeface="Times New Roman" panose="02020603050405020304" pitchFamily="18" charset="0"/>
              <a:ea typeface="+mn-ea"/>
              <a:cs typeface="Times New Roman" panose="02020603050405020304" pitchFamily="18" charset="0"/>
            </a:rPr>
            <a:t>-Diversidad de aves</a:t>
          </a:r>
        </a:p>
        <a:p>
          <a:pPr lvl="0" algn="just" defTabSz="889000">
            <a:lnSpc>
              <a:spcPct val="90000"/>
            </a:lnSpc>
            <a:spcBef>
              <a:spcPct val="0"/>
            </a:spcBef>
            <a:spcAft>
              <a:spcPct val="35000"/>
            </a:spcAft>
          </a:pPr>
          <a:r>
            <a:rPr lang="es-CO" sz="2000" kern="1200" dirty="0">
              <a:solidFill>
                <a:sysClr val="windowText" lastClr="000000"/>
              </a:solidFill>
              <a:latin typeface="Times New Roman" panose="02020603050405020304" pitchFamily="18" charset="0"/>
              <a:ea typeface="+mn-ea"/>
              <a:cs typeface="Times New Roman" panose="02020603050405020304" pitchFamily="18" charset="0"/>
            </a:rPr>
            <a:t>-Capital humano acostumbrado al trabajo y al progreso</a:t>
          </a:r>
        </a:p>
      </dsp:txBody>
      <dsp:txXfrm rot="5400000">
        <a:off x="0" y="86485"/>
        <a:ext cx="4231481" cy="1685165"/>
      </dsp:txXfrm>
    </dsp:sp>
    <dsp:sp modelId="{011BBAC7-96A7-42C3-B06D-D9C41A8DA7D7}">
      <dsp:nvSpPr>
        <dsp:cNvPr id="0" name=""/>
        <dsp:cNvSpPr/>
      </dsp:nvSpPr>
      <dsp:spPr>
        <a:xfrm>
          <a:off x="4231481" y="0"/>
          <a:ext cx="4231481" cy="2362200"/>
        </a:xfrm>
        <a:prstGeom prst="round1Rect">
          <a:avLst/>
        </a:prstGeom>
        <a:solidFill>
          <a:srgbClr val="B4E8EE"/>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CO" sz="2000" b="1" kern="1200" dirty="0">
              <a:solidFill>
                <a:sysClr val="windowText" lastClr="000000"/>
              </a:solidFill>
              <a:latin typeface="Times New Roman" panose="02020603050405020304" pitchFamily="18" charset="0"/>
              <a:ea typeface="+mn-ea"/>
              <a:cs typeface="Times New Roman" panose="02020603050405020304" pitchFamily="18" charset="0"/>
            </a:rPr>
            <a:t>OPORTUNIDADES</a:t>
          </a:r>
        </a:p>
        <a:p>
          <a:pPr lvl="0" algn="just" defTabSz="889000">
            <a:lnSpc>
              <a:spcPct val="90000"/>
            </a:lnSpc>
            <a:spcBef>
              <a:spcPct val="0"/>
            </a:spcBef>
            <a:spcAft>
              <a:spcPct val="35000"/>
            </a:spcAft>
          </a:pPr>
          <a:r>
            <a:rPr lang="es-CO" sz="2000" kern="1200" dirty="0">
              <a:solidFill>
                <a:sysClr val="windowText" lastClr="000000"/>
              </a:solidFill>
              <a:latin typeface="Times New Roman" panose="02020603050405020304" pitchFamily="18" charset="0"/>
              <a:ea typeface="+mn-ea"/>
              <a:cs typeface="Times New Roman" panose="02020603050405020304" pitchFamily="18" charset="0"/>
            </a:rPr>
            <a:t>-Presencia de </a:t>
          </a:r>
          <a:r>
            <a:rPr lang="es-CO" sz="2000" kern="1200" dirty="0" smtClean="0">
              <a:solidFill>
                <a:sysClr val="windowText" lastClr="000000"/>
              </a:solidFill>
              <a:latin typeface="Times New Roman" panose="02020603050405020304" pitchFamily="18" charset="0"/>
              <a:ea typeface="+mn-ea"/>
              <a:cs typeface="Times New Roman" panose="02020603050405020304" pitchFamily="18" charset="0"/>
            </a:rPr>
            <a:t>turismo comunitario</a:t>
          </a:r>
          <a:endParaRPr lang="es-CO" sz="2000" kern="1200" dirty="0">
            <a:solidFill>
              <a:sysClr val="windowText" lastClr="000000"/>
            </a:solidFill>
            <a:latin typeface="Times New Roman" panose="02020603050405020304" pitchFamily="18" charset="0"/>
            <a:ea typeface="+mn-ea"/>
            <a:cs typeface="Times New Roman" panose="02020603050405020304" pitchFamily="18" charset="0"/>
          </a:endParaRPr>
        </a:p>
        <a:p>
          <a:pPr lvl="0" algn="just" defTabSz="889000">
            <a:lnSpc>
              <a:spcPct val="90000"/>
            </a:lnSpc>
            <a:spcBef>
              <a:spcPct val="0"/>
            </a:spcBef>
            <a:spcAft>
              <a:spcPct val="35000"/>
            </a:spcAft>
          </a:pPr>
          <a:r>
            <a:rPr lang="es-CO" sz="2000" kern="1200" dirty="0">
              <a:solidFill>
                <a:sysClr val="windowText" lastClr="000000"/>
              </a:solidFill>
              <a:latin typeface="Times New Roman" panose="02020603050405020304" pitchFamily="18" charset="0"/>
              <a:ea typeface="+mn-ea"/>
              <a:cs typeface="Times New Roman" panose="02020603050405020304" pitchFamily="18" charset="0"/>
            </a:rPr>
            <a:t>-Incremento del capital en las comunidades</a:t>
          </a:r>
        </a:p>
      </dsp:txBody>
      <dsp:txXfrm>
        <a:off x="4231481" y="0"/>
        <a:ext cx="4144996" cy="1771650"/>
      </dsp:txXfrm>
    </dsp:sp>
    <dsp:sp modelId="{E036903D-5D20-4E37-B55B-9D7617A7DFC0}">
      <dsp:nvSpPr>
        <dsp:cNvPr id="0" name=""/>
        <dsp:cNvSpPr/>
      </dsp:nvSpPr>
      <dsp:spPr>
        <a:xfrm rot="10800000">
          <a:off x="0" y="2362200"/>
          <a:ext cx="4231481" cy="2362200"/>
        </a:xfrm>
        <a:prstGeom prst="round1Rect">
          <a:avLst/>
        </a:prstGeom>
        <a:solidFill>
          <a:srgbClr val="D7EA6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CO" sz="2000" b="1" kern="1200" dirty="0">
              <a:solidFill>
                <a:sysClr val="windowText" lastClr="000000"/>
              </a:solidFill>
              <a:latin typeface="Times New Roman" panose="02020603050405020304" pitchFamily="18" charset="0"/>
              <a:ea typeface="+mn-ea"/>
              <a:cs typeface="Times New Roman" panose="02020603050405020304" pitchFamily="18" charset="0"/>
            </a:rPr>
            <a:t>DEBILIDADES</a:t>
          </a:r>
        </a:p>
        <a:p>
          <a:pPr lvl="0" algn="just" defTabSz="889000">
            <a:lnSpc>
              <a:spcPct val="90000"/>
            </a:lnSpc>
            <a:spcBef>
              <a:spcPct val="0"/>
            </a:spcBef>
            <a:spcAft>
              <a:spcPct val="35000"/>
            </a:spcAft>
          </a:pPr>
          <a:r>
            <a:rPr lang="es-CO" sz="2000" kern="1200" dirty="0">
              <a:solidFill>
                <a:sysClr val="windowText" lastClr="000000"/>
              </a:solidFill>
              <a:latin typeface="Times New Roman" panose="02020603050405020304" pitchFamily="18" charset="0"/>
              <a:ea typeface="+mn-ea"/>
              <a:cs typeface="Times New Roman" panose="02020603050405020304" pitchFamily="18" charset="0"/>
            </a:rPr>
            <a:t>-Inexistente información de diversidad ornitológica</a:t>
          </a:r>
        </a:p>
        <a:p>
          <a:pPr lvl="0" algn="just" defTabSz="889000">
            <a:lnSpc>
              <a:spcPct val="90000"/>
            </a:lnSpc>
            <a:spcBef>
              <a:spcPct val="0"/>
            </a:spcBef>
            <a:spcAft>
              <a:spcPct val="35000"/>
            </a:spcAft>
          </a:pPr>
          <a:r>
            <a:rPr lang="es-EC" sz="2000" kern="1200" dirty="0" smtClean="0">
              <a:solidFill>
                <a:sysClr val="windowText" lastClr="000000"/>
              </a:solidFill>
              <a:latin typeface="Times New Roman" panose="02020603050405020304" pitchFamily="18" charset="0"/>
              <a:ea typeface="+mn-ea"/>
              <a:cs typeface="Times New Roman" panose="02020603050405020304" pitchFamily="18" charset="0"/>
            </a:rPr>
            <a:t>-Inexistentes </a:t>
          </a:r>
          <a:r>
            <a:rPr lang="es-EC" sz="2000" kern="1200" dirty="0">
              <a:solidFill>
                <a:sysClr val="windowText" lastClr="000000"/>
              </a:solidFill>
              <a:latin typeface="Times New Roman" panose="02020603050405020304" pitchFamily="18" charset="0"/>
              <a:ea typeface="+mn-ea"/>
              <a:cs typeface="Times New Roman" panose="02020603050405020304" pitchFamily="18" charset="0"/>
            </a:rPr>
            <a:t>medidas de manejo para los recursos </a:t>
          </a:r>
          <a:r>
            <a:rPr lang="es-EC" sz="2000" kern="1200" dirty="0" smtClean="0">
              <a:solidFill>
                <a:sysClr val="windowText" lastClr="000000"/>
              </a:solidFill>
              <a:latin typeface="Times New Roman" panose="02020603050405020304" pitchFamily="18" charset="0"/>
              <a:ea typeface="+mn-ea"/>
              <a:cs typeface="Times New Roman" panose="02020603050405020304" pitchFamily="18" charset="0"/>
            </a:rPr>
            <a:t>naturales en el Valle Interandino del Chota.</a:t>
          </a:r>
          <a:endParaRPr lang="es-CO" sz="20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rot="10800000">
        <a:off x="86485" y="2952750"/>
        <a:ext cx="4144996" cy="1771650"/>
      </dsp:txXfrm>
    </dsp:sp>
    <dsp:sp modelId="{9BABC015-24DD-4F98-AD1D-CA01F47B7C3B}">
      <dsp:nvSpPr>
        <dsp:cNvPr id="0" name=""/>
        <dsp:cNvSpPr/>
      </dsp:nvSpPr>
      <dsp:spPr>
        <a:xfrm rot="5400000">
          <a:off x="5166121" y="1427560"/>
          <a:ext cx="2362200" cy="4231481"/>
        </a:xfrm>
        <a:prstGeom prst="round1Rect">
          <a:avLst/>
        </a:prstGeom>
        <a:solidFill>
          <a:srgbClr val="FFDA6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CO" sz="2000" b="1" kern="1200" dirty="0">
              <a:solidFill>
                <a:sysClr val="windowText" lastClr="000000"/>
              </a:solidFill>
              <a:latin typeface="Times New Roman" panose="02020603050405020304" pitchFamily="18" charset="0"/>
              <a:ea typeface="+mn-ea"/>
              <a:cs typeface="Times New Roman" panose="02020603050405020304" pitchFamily="18" charset="0"/>
            </a:rPr>
            <a:t>AMENAZAS</a:t>
          </a:r>
        </a:p>
        <a:p>
          <a:pPr lvl="0" algn="just" defTabSz="889000">
            <a:lnSpc>
              <a:spcPct val="90000"/>
            </a:lnSpc>
            <a:spcBef>
              <a:spcPct val="0"/>
            </a:spcBef>
            <a:spcAft>
              <a:spcPct val="35000"/>
            </a:spcAft>
          </a:pPr>
          <a:r>
            <a:rPr lang="es-EC" sz="2000" kern="1200" dirty="0" smtClean="0">
              <a:solidFill>
                <a:sysClr val="windowText" lastClr="000000"/>
              </a:solidFill>
              <a:latin typeface="Times New Roman" panose="02020603050405020304" pitchFamily="18" charset="0"/>
              <a:ea typeface="+mn-ea"/>
              <a:cs typeface="Times New Roman" panose="02020603050405020304" pitchFamily="18" charset="0"/>
            </a:rPr>
            <a:t>-Pérdida </a:t>
          </a:r>
          <a:r>
            <a:rPr lang="es-EC" sz="2000" kern="1200" dirty="0">
              <a:solidFill>
                <a:sysClr val="windowText" lastClr="000000"/>
              </a:solidFill>
              <a:latin typeface="Times New Roman" panose="02020603050405020304" pitchFamily="18" charset="0"/>
              <a:ea typeface="+mn-ea"/>
              <a:cs typeface="Times New Roman" panose="02020603050405020304" pitchFamily="18" charset="0"/>
            </a:rPr>
            <a:t>de la diversidad </a:t>
          </a:r>
          <a:r>
            <a:rPr lang="es-CO" sz="2000" kern="1200" dirty="0" smtClean="0">
              <a:solidFill>
                <a:sysClr val="windowText" lastClr="000000"/>
              </a:solidFill>
              <a:latin typeface="Times New Roman" panose="02020603050405020304" pitchFamily="18" charset="0"/>
              <a:ea typeface="+mn-ea"/>
              <a:cs typeface="Times New Roman" panose="02020603050405020304" pitchFamily="18" charset="0"/>
            </a:rPr>
            <a:t>ornitológica</a:t>
          </a:r>
          <a:endParaRPr lang="es-CO" sz="2000" kern="1200" dirty="0">
            <a:solidFill>
              <a:sysClr val="windowText" lastClr="000000"/>
            </a:solidFill>
            <a:latin typeface="Times New Roman" panose="02020603050405020304" pitchFamily="18" charset="0"/>
            <a:ea typeface="+mn-ea"/>
            <a:cs typeface="Times New Roman" panose="02020603050405020304" pitchFamily="18" charset="0"/>
          </a:endParaRPr>
        </a:p>
        <a:p>
          <a:pPr lvl="0" algn="just" defTabSz="889000">
            <a:lnSpc>
              <a:spcPct val="90000"/>
            </a:lnSpc>
            <a:spcBef>
              <a:spcPct val="0"/>
            </a:spcBef>
            <a:spcAft>
              <a:spcPct val="35000"/>
            </a:spcAft>
          </a:pPr>
          <a:r>
            <a:rPr lang="es-CO" sz="2000" kern="1200" dirty="0">
              <a:solidFill>
                <a:sysClr val="windowText" lastClr="000000"/>
              </a:solidFill>
              <a:latin typeface="Times New Roman" panose="02020603050405020304" pitchFamily="18" charset="0"/>
              <a:ea typeface="+mn-ea"/>
              <a:cs typeface="Times New Roman" panose="02020603050405020304" pitchFamily="18" charset="0"/>
            </a:rPr>
            <a:t>-Impacto negativo de las actividades </a:t>
          </a:r>
          <a:r>
            <a:rPr lang="es-CO" sz="2000" kern="1200" dirty="0" smtClean="0">
              <a:solidFill>
                <a:sysClr val="windowText" lastClr="000000"/>
              </a:solidFill>
              <a:latin typeface="Times New Roman" panose="02020603050405020304" pitchFamily="18" charset="0"/>
              <a:ea typeface="+mn-ea"/>
              <a:cs typeface="Times New Roman" panose="02020603050405020304" pitchFamily="18" charset="0"/>
            </a:rPr>
            <a:t>antrópicas</a:t>
          </a:r>
          <a:endParaRPr lang="es-CO" sz="2000" kern="1200" dirty="0">
            <a:solidFill>
              <a:sysClr val="windowText" lastClr="000000"/>
            </a:solidFill>
            <a:latin typeface="Times New Roman" panose="02020603050405020304" pitchFamily="18" charset="0"/>
            <a:ea typeface="+mn-ea"/>
            <a:cs typeface="Times New Roman" panose="02020603050405020304" pitchFamily="18" charset="0"/>
          </a:endParaRPr>
        </a:p>
        <a:p>
          <a:pPr lvl="0" algn="ctr" defTabSz="889000">
            <a:lnSpc>
              <a:spcPct val="90000"/>
            </a:lnSpc>
            <a:spcBef>
              <a:spcPct val="0"/>
            </a:spcBef>
            <a:spcAft>
              <a:spcPct val="35000"/>
            </a:spcAft>
          </a:pPr>
          <a:r>
            <a:rPr lang="es-CO" sz="1600" kern="1200" dirty="0">
              <a:solidFill>
                <a:sysClr val="windowText" lastClr="000000"/>
              </a:solidFill>
              <a:latin typeface="Times New Roman" panose="02020603050405020304" pitchFamily="18" charset="0"/>
              <a:ea typeface="+mn-ea"/>
              <a:cs typeface="Times New Roman" panose="02020603050405020304" pitchFamily="18" charset="0"/>
            </a:rPr>
            <a:t> </a:t>
          </a:r>
        </a:p>
      </dsp:txBody>
      <dsp:txXfrm rot="-5400000">
        <a:off x="4231482" y="2952751"/>
        <a:ext cx="4231481" cy="1685165"/>
      </dsp:txXfrm>
    </dsp:sp>
    <dsp:sp modelId="{C37E8BBC-9155-4BD7-BEE4-311E3AE14D0E}">
      <dsp:nvSpPr>
        <dsp:cNvPr id="0" name=""/>
        <dsp:cNvSpPr/>
      </dsp:nvSpPr>
      <dsp:spPr>
        <a:xfrm>
          <a:off x="2962037" y="1771650"/>
          <a:ext cx="2538888" cy="1181100"/>
        </a:xfrm>
        <a:prstGeom prst="roundRect">
          <a:avLst/>
        </a:prstGeom>
        <a:solidFill>
          <a:srgbClr val="00B0F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CO" sz="2800" b="1" kern="1200" smtClean="0">
              <a:solidFill>
                <a:sysClr val="windowText" lastClr="000000"/>
              </a:solidFill>
              <a:latin typeface="Times New Roman" pitchFamily="18" charset="0"/>
              <a:ea typeface="+mn-ea"/>
              <a:cs typeface="Times New Roman" pitchFamily="18" charset="0"/>
            </a:rPr>
            <a:t>FODA </a:t>
          </a:r>
          <a:endParaRPr lang="es-CO" sz="1600" b="1" kern="1200">
            <a:solidFill>
              <a:sysClr val="windowText" lastClr="000000"/>
            </a:solidFill>
            <a:latin typeface="Times New Roman" pitchFamily="18" charset="0"/>
            <a:ea typeface="+mn-ea"/>
            <a:cs typeface="Times New Roman" pitchFamily="18" charset="0"/>
          </a:endParaRPr>
        </a:p>
      </dsp:txBody>
      <dsp:txXfrm>
        <a:off x="3019694" y="1829307"/>
        <a:ext cx="2423574" cy="1065786"/>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UNIVERSIDAD TÉCNICA DEL NORTE</a:t>
            </a:r>
            <a:endParaRPr lang="en-U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6FB63A-AE4F-47F8-A0D1-1968ABFC4497}" type="datetimeFigureOut">
              <a:rPr lang="en-US" smtClean="0"/>
              <a:t>7/28/2017</a:t>
            </a:fld>
            <a:endParaRPr lang="en-U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6B7792-AF45-4CE8-8D8D-074558C13408}" type="slidenum">
              <a:rPr lang="en-US" smtClean="0"/>
              <a:t>‹Nº›</a:t>
            </a:fld>
            <a:endParaRPr lang="en-US"/>
          </a:p>
        </p:txBody>
      </p:sp>
    </p:spTree>
    <p:extLst>
      <p:ext uri="{BB962C8B-B14F-4D97-AF65-F5344CB8AC3E}">
        <p14:creationId xmlns:p14="http://schemas.microsoft.com/office/powerpoint/2010/main" val="39653592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UNIVERSIDAD TÉCNICA DEL NORTE</a:t>
            </a:r>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49E62-02E1-4F2D-A08E-F4DB6F9DDEB5}" type="datetimeFigureOut">
              <a:rPr lang="en-US" smtClean="0"/>
              <a:t>7/28/2017</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BD594-1CBB-4D8C-BC1D-5F961AED7F25}" type="slidenum">
              <a:rPr lang="en-US" smtClean="0"/>
              <a:t>‹Nº›</a:t>
            </a:fld>
            <a:endParaRPr lang="en-US"/>
          </a:p>
        </p:txBody>
      </p:sp>
    </p:spTree>
    <p:extLst>
      <p:ext uri="{BB962C8B-B14F-4D97-AF65-F5344CB8AC3E}">
        <p14:creationId xmlns:p14="http://schemas.microsoft.com/office/powerpoint/2010/main" val="409625869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64FBD594-1CBB-4D8C-BC1D-5F961AED7F25}" type="slidenum">
              <a:rPr lang="en-US" smtClean="0"/>
              <a:t>1</a:t>
            </a:fld>
            <a:endParaRPr lang="en-US"/>
          </a:p>
        </p:txBody>
      </p:sp>
      <p:sp>
        <p:nvSpPr>
          <p:cNvPr id="5" name="Marcador de encabezado 4"/>
          <p:cNvSpPr>
            <a:spLocks noGrp="1"/>
          </p:cNvSpPr>
          <p:nvPr>
            <p:ph type="hdr" sz="quarter" idx="11"/>
          </p:nvPr>
        </p:nvSpPr>
        <p:spPr/>
        <p:txBody>
          <a:bodyPr/>
          <a:lstStyle/>
          <a:p>
            <a:r>
              <a:rPr lang="en-US" smtClean="0"/>
              <a:t>UNIVERSIDAD TÉCNICA DEL NORTE</a:t>
            </a:r>
            <a:endParaRPr lang="en-US"/>
          </a:p>
        </p:txBody>
      </p:sp>
    </p:spTree>
    <p:extLst>
      <p:ext uri="{BB962C8B-B14F-4D97-AF65-F5344CB8AC3E}">
        <p14:creationId xmlns:p14="http://schemas.microsoft.com/office/powerpoint/2010/main" val="187075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B7A10B5-7109-40E7-B0EB-76D1E95CE479}" type="datetime1">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26CC9-39B8-443D-A87B-A0969DEF053C}" type="slidenum">
              <a:rPr lang="en-US" smtClean="0"/>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7E4B378-ADB9-4D14-8CBB-9DCA3E0AACCB}" type="datetime1">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26CC9-39B8-443D-A87B-A0969DEF053C}"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D06CCAA-1DED-4D64-BD9B-22BA024B7C3E}" type="datetime1">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26CC9-39B8-443D-A87B-A0969DEF053C}"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503957D-CC40-4DE2-A926-719F4F06E8DE}" type="datetime1">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26CC9-39B8-443D-A87B-A0969DEF053C}"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4DA2B4E-5451-451B-A939-109A0091964F}" type="datetime1">
              <a:rPr lang="en-US" smtClean="0"/>
              <a:t>7/28/2017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26CC9-39B8-443D-A87B-A0969DEF053C}" type="slidenum">
              <a:rPr lang="en-US" smtClean="0"/>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08B11A1-B841-46B4-9775-4540976E87BF}" type="datetime1">
              <a:rPr lang="en-US" smtClean="0"/>
              <a:t>7/28/2017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26CC9-39B8-443D-A87B-A0969DEF053C}"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9EEEF217-C83F-4D01-877F-8B5E095B2634}" type="datetime1">
              <a:rPr lang="en-US" smtClean="0"/>
              <a:t>7/28/2017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426CC9-39B8-443D-A87B-A0969DEF053C}"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4BB44E82-2641-4446-BEE3-BC46BBBB36CF}" type="datetime1">
              <a:rPr lang="en-US" smtClean="0"/>
              <a:t>7/28/2017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426CC9-39B8-443D-A87B-A0969DEF053C}" type="slidenum">
              <a:rPr lang="en-US" smtClean="0"/>
              <a:t>‹Nº›</a:t>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10E27-B7AF-4D31-B65F-8DC1DEDC21C9}" type="datetime1">
              <a:rPr lang="en-US" smtClean="0"/>
              <a:t>7/28/2017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426CC9-39B8-443D-A87B-A0969DEF053C}"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CA070EF-925A-4D86-B75D-0BEEA1660962}" type="datetime1">
              <a:rPr lang="en-US" smtClean="0"/>
              <a:t>7/28/2017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26CC9-39B8-443D-A87B-A0969DEF053C}" type="slidenum">
              <a:rPr lang="en-US" smtClean="0"/>
              <a:t>‹Nº›</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70C7256B-B123-4DF1-8BE2-DEDDF50BFCC2}" type="datetime1">
              <a:rPr lang="en-US" smtClean="0"/>
              <a:t>7/28/2017</a:t>
            </a:fld>
            <a:endParaRPr lang="en-US"/>
          </a:p>
        </p:txBody>
      </p:sp>
      <p:sp>
        <p:nvSpPr>
          <p:cNvPr id="9" name="Slide Number Placeholder 8"/>
          <p:cNvSpPr>
            <a:spLocks noGrp="1"/>
          </p:cNvSpPr>
          <p:nvPr>
            <p:ph type="sldNum" sz="quarter" idx="11"/>
          </p:nvPr>
        </p:nvSpPr>
        <p:spPr/>
        <p:txBody>
          <a:bodyPr/>
          <a:lstStyle/>
          <a:p>
            <a:fld id="{00426CC9-39B8-443D-A87B-A0969DEF053C}" type="slidenum">
              <a:rPr lang="en-US" smtClean="0"/>
              <a:t>‹Nº›</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0426CC9-39B8-443D-A87B-A0969DEF053C}" type="slidenum">
              <a:rPr lang="en-US" smtClean="0"/>
              <a:t>‹Nº›</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4BB44E82-2641-4446-BEE3-BC46BBBB36CF}" type="datetime1">
              <a:rPr lang="en-US" smtClean="0"/>
              <a:t>7/28/2017</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em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3.xml"/><Relationship Id="rId7" Type="http://schemas.openxmlformats.org/officeDocument/2006/relationships/image" Target="../media/image4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15.wdp"/><Relationship Id="rId7" Type="http://schemas.openxmlformats.org/officeDocument/2006/relationships/diagramColors" Target="../diagrams/colors4.xm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jpeg"/><Relationship Id="rId5" Type="http://schemas.microsoft.com/office/2007/relationships/hdphoto" Target="../media/hdphoto4.wdp"/><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7.wdp"/><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6.png"/><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12.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chart" Target="../charts/chart14.xml"/><Relationship Id="rId7" Type="http://schemas.openxmlformats.org/officeDocument/2006/relationships/image" Target="../media/image73.jpeg"/><Relationship Id="rId2"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chart" Target="../charts/chart16.xml"/><Relationship Id="rId4" Type="http://schemas.openxmlformats.org/officeDocument/2006/relationships/chart" Target="../charts/chart15.xml"/><Relationship Id="rId9"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diagramLayout" Target="../diagrams/layout5.xml"/><Relationship Id="rId7" Type="http://schemas.openxmlformats.org/officeDocument/2006/relationships/image" Target="../media/image79.jpe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8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95.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microsoft.com/office/2007/relationships/hdphoto" Target="../media/hdphoto13.wdp"/></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3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2.png"/><Relationship Id="rId5" Type="http://schemas.openxmlformats.org/officeDocument/2006/relationships/image" Target="../media/image18.jpeg"/><Relationship Id="rId10" Type="http://schemas.openxmlformats.org/officeDocument/2006/relationships/image" Target="../media/image21.png"/><Relationship Id="rId4" Type="http://schemas.microsoft.com/office/2007/relationships/hdphoto" Target="../media/hdphoto6.wdp"/><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29.jpeg"/><Relationship Id="rId5" Type="http://schemas.microsoft.com/office/2007/relationships/hdphoto" Target="../media/hdphoto10.wdp"/><Relationship Id="rId10" Type="http://schemas.openxmlformats.org/officeDocument/2006/relationships/image" Target="../media/image28.jpeg"/><Relationship Id="rId4" Type="http://schemas.openxmlformats.org/officeDocument/2006/relationships/image" Target="../media/image24.jpe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2.jpeg"/><Relationship Id="rId4"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63601" y="2137893"/>
            <a:ext cx="9781693" cy="1003112"/>
          </a:xfrm>
          <a:solidFill>
            <a:schemeClr val="accent3">
              <a:lumMod val="40000"/>
              <a:lumOff val="60000"/>
            </a:schemeClr>
          </a:solidFill>
        </p:spPr>
        <p:txBody>
          <a:bodyPr/>
          <a:lstStyle/>
          <a:p>
            <a:pPr algn="ctr">
              <a:lnSpc>
                <a:spcPct val="150000"/>
              </a:lnSpc>
            </a:pPr>
            <a:r>
              <a:rPr lang="es-CO" sz="2000" b="1" dirty="0">
                <a:solidFill>
                  <a:schemeClr val="accent1">
                    <a:lumMod val="50000"/>
                  </a:schemeClr>
                </a:solidFill>
                <a:latin typeface="Times New Roman" panose="02020603050405020304" pitchFamily="18" charset="0"/>
                <a:cs typeface="Times New Roman" panose="02020603050405020304" pitchFamily="18" charset="0"/>
              </a:rPr>
              <a:t>“ESTADO DE CONSERVACIÓN DE LA AVIFAUNA  DIURNA DEL VALLE INTERANDINO DEL CHOTA Y DISEÑO DE ESTRATEGIAS </a:t>
            </a:r>
            <a:r>
              <a:rPr lang="es-CO" sz="2000" b="1" dirty="0" smtClean="0">
                <a:solidFill>
                  <a:schemeClr val="accent1">
                    <a:lumMod val="50000"/>
                  </a:schemeClr>
                </a:solidFill>
                <a:latin typeface="Times New Roman" panose="02020603050405020304" pitchFamily="18" charset="0"/>
                <a:cs typeface="Times New Roman" panose="02020603050405020304" pitchFamily="18" charset="0"/>
              </a:rPr>
              <a:t>DE CONSERVACIÓN” </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a:xfrm>
            <a:off x="-88976" y="6014853"/>
            <a:ext cx="11153103" cy="1096899"/>
          </a:xfrm>
        </p:spPr>
        <p:txBody>
          <a:bodyPr>
            <a:normAutofit/>
          </a:bodyPr>
          <a:lstStyle/>
          <a:p>
            <a:r>
              <a:rPr lang="es-EC" b="1" dirty="0" smtClean="0">
                <a:solidFill>
                  <a:schemeClr val="tx1"/>
                </a:solidFill>
                <a:latin typeface="Times New Roman" panose="02020603050405020304" pitchFamily="18" charset="0"/>
                <a:cs typeface="Times New Roman" panose="02020603050405020304" pitchFamily="18" charset="0"/>
              </a:rPr>
              <a:t>     </a:t>
            </a:r>
          </a:p>
          <a:p>
            <a:pPr algn="ctr"/>
            <a:r>
              <a:rPr lang="es-EC" dirty="0" smtClean="0">
                <a:solidFill>
                  <a:schemeClr val="tx1"/>
                </a:solidFill>
                <a:latin typeface="Times New Roman" panose="02020603050405020304" pitchFamily="18" charset="0"/>
                <a:cs typeface="Times New Roman" panose="02020603050405020304" pitchFamily="18" charset="0"/>
              </a:rPr>
              <a:t>    CHINGAL </a:t>
            </a:r>
            <a:r>
              <a:rPr lang="es-EC" dirty="0">
                <a:solidFill>
                  <a:schemeClr val="tx1"/>
                </a:solidFill>
                <a:latin typeface="Times New Roman" panose="02020603050405020304" pitchFamily="18" charset="0"/>
                <a:cs typeface="Times New Roman" panose="02020603050405020304" pitchFamily="18" charset="0"/>
              </a:rPr>
              <a:t>HUACA SARA </a:t>
            </a:r>
            <a:r>
              <a:rPr lang="es-EC" dirty="0" smtClean="0">
                <a:solidFill>
                  <a:schemeClr val="tx1"/>
                </a:solidFill>
                <a:latin typeface="Times New Roman" panose="02020603050405020304" pitchFamily="18" charset="0"/>
                <a:cs typeface="Times New Roman" panose="02020603050405020304" pitchFamily="18" charset="0"/>
              </a:rPr>
              <a:t>ABIGAIL                  </a:t>
            </a:r>
            <a:r>
              <a:rPr lang="es-ES" dirty="0" smtClean="0">
                <a:solidFill>
                  <a:schemeClr val="tx1"/>
                </a:solidFill>
                <a:latin typeface="Times New Roman" panose="02020603050405020304" pitchFamily="18" charset="0"/>
                <a:cs typeface="Times New Roman" panose="02020603050405020304" pitchFamily="18" charset="0"/>
              </a:rPr>
              <a:t>SALDAÑA YÉPEZ JANETH </a:t>
            </a:r>
            <a:r>
              <a:rPr lang="es-ES" dirty="0">
                <a:solidFill>
                  <a:schemeClr val="tx1"/>
                </a:solidFill>
                <a:latin typeface="Times New Roman" panose="02020603050405020304" pitchFamily="18" charset="0"/>
                <a:cs typeface="Times New Roman" panose="02020603050405020304" pitchFamily="18" charset="0"/>
              </a:rPr>
              <a:t>ALEJANDRA</a:t>
            </a:r>
            <a:endParaRPr lang="es-EC" b="1" dirty="0">
              <a:solidFill>
                <a:schemeClr val="tx1"/>
              </a:solidFill>
              <a:latin typeface="Times New Roman" panose="02020603050405020304" pitchFamily="18" charset="0"/>
              <a:cs typeface="Times New Roman" panose="02020603050405020304" pitchFamily="18" charset="0"/>
            </a:endParaRPr>
          </a:p>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6" name="Marcador de número de diapositiva 5"/>
          <p:cNvSpPr>
            <a:spLocks noGrp="1"/>
          </p:cNvSpPr>
          <p:nvPr>
            <p:ph type="sldNum" sz="quarter" idx="12"/>
          </p:nvPr>
        </p:nvSpPr>
        <p:spPr/>
        <p:txBody>
          <a:bodyPr/>
          <a:lstStyle/>
          <a:p>
            <a:fld id="{00426CC9-39B8-443D-A87B-A0969DEF053C}" type="slidenum">
              <a:rPr lang="en-US" smtClean="0"/>
              <a:t>1</a:t>
            </a:fld>
            <a:endParaRPr lang="en-US"/>
          </a:p>
        </p:txBody>
      </p:sp>
      <p:sp>
        <p:nvSpPr>
          <p:cNvPr id="4" name="CuadroTexto 3"/>
          <p:cNvSpPr txBox="1"/>
          <p:nvPr/>
        </p:nvSpPr>
        <p:spPr>
          <a:xfrm>
            <a:off x="2226365" y="974035"/>
            <a:ext cx="1371600" cy="369332"/>
          </a:xfrm>
          <a:prstGeom prst="rect">
            <a:avLst/>
          </a:prstGeom>
          <a:noFill/>
        </p:spPr>
        <p:txBody>
          <a:bodyPr wrap="square" rtlCol="0">
            <a:spAutoFit/>
          </a:bodyPr>
          <a:lstStyle/>
          <a:p>
            <a:endParaRPr lang="en-US" dirty="0"/>
          </a:p>
        </p:txBody>
      </p:sp>
      <p:pic>
        <p:nvPicPr>
          <p:cNvPr id="5" name="Imagen 4"/>
          <p:cNvPicPr>
            <a:picLocks noChangeAspect="1"/>
          </p:cNvPicPr>
          <p:nvPr/>
        </p:nvPicPr>
        <p:blipFill>
          <a:blip r:embed="rId3"/>
          <a:stretch>
            <a:fillRect/>
          </a:stretch>
        </p:blipFill>
        <p:spPr>
          <a:xfrm>
            <a:off x="822976" y="793545"/>
            <a:ext cx="1145811" cy="1148981"/>
          </a:xfrm>
          <a:prstGeom prst="rect">
            <a:avLst/>
          </a:prstGeom>
        </p:spPr>
      </p:pic>
      <p:sp>
        <p:nvSpPr>
          <p:cNvPr id="7" name="CuadroTexto 6"/>
          <p:cNvSpPr txBox="1"/>
          <p:nvPr/>
        </p:nvSpPr>
        <p:spPr>
          <a:xfrm>
            <a:off x="622544" y="327703"/>
            <a:ext cx="10251583" cy="400110"/>
          </a:xfrm>
          <a:prstGeom prst="rect">
            <a:avLst/>
          </a:prstGeom>
          <a:noFill/>
        </p:spPr>
        <p:txBody>
          <a:bodyPr wrap="square" rtlCol="0">
            <a:spAutoFit/>
          </a:bodyPr>
          <a:lstStyle/>
          <a:p>
            <a:pPr algn="ctr"/>
            <a:r>
              <a:rPr lang="es-EC" sz="2000" b="1" dirty="0" smtClean="0">
                <a:latin typeface="Times New Roman" panose="02020603050405020304" pitchFamily="18" charset="0"/>
                <a:cs typeface="Times New Roman" panose="02020603050405020304" pitchFamily="18" charset="0"/>
              </a:rPr>
              <a:t>FACULTAD DE INGENIERÍA EN CIENCIAS AGROPECUARIAS Y AMBIENTALES</a:t>
            </a:r>
            <a:endParaRPr lang="en-US" sz="20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2645445" y="1006695"/>
            <a:ext cx="6309548" cy="369332"/>
          </a:xfrm>
          <a:prstGeom prst="rect">
            <a:avLst/>
          </a:prstGeom>
          <a:noFill/>
        </p:spPr>
        <p:txBody>
          <a:bodyPr wrap="none" rtlCol="0">
            <a:spAutoFit/>
          </a:bodyPr>
          <a:lstStyle/>
          <a:p>
            <a:r>
              <a:rPr lang="es-EC" dirty="0" smtClean="0"/>
              <a:t>CARRERA DE INGENIERÍA EN RECURSOS NATURALES RENOVABLES</a:t>
            </a:r>
            <a:endParaRPr lang="en-US" dirty="0"/>
          </a:p>
        </p:txBody>
      </p:sp>
      <p:sp>
        <p:nvSpPr>
          <p:cNvPr id="9" name="Rectángulo 8"/>
          <p:cNvSpPr/>
          <p:nvPr/>
        </p:nvSpPr>
        <p:spPr>
          <a:xfrm>
            <a:off x="4258332" y="1588796"/>
            <a:ext cx="3206968" cy="369332"/>
          </a:xfrm>
          <a:prstGeom prst="rect">
            <a:avLst/>
          </a:prstGeom>
        </p:spPr>
        <p:txBody>
          <a:bodyPr wrap="none">
            <a:spAutoFit/>
          </a:bodyPr>
          <a:lstStyle/>
          <a:p>
            <a:r>
              <a:rPr lang="es-EC" b="1" dirty="0" smtClean="0">
                <a:latin typeface="Times New Roman" panose="02020603050405020304" pitchFamily="18" charset="0"/>
                <a:ea typeface="Times New Roman" panose="02020603050405020304" pitchFamily="18" charset="0"/>
              </a:rPr>
              <a:t>TRABAJO DE TITULACIÓN</a:t>
            </a:r>
            <a:endParaRPr lang="es-EC" dirty="0"/>
          </a:p>
        </p:txBody>
      </p:sp>
      <p:pic>
        <p:nvPicPr>
          <p:cNvPr id="1028" name="Picture 4" descr="https://scontent.feoh2-1.fna.fbcdn.net/v/t34.0-12/12516396_453702701485607_1620687087_n.jpg?oh=aefdf82a041608a5e0a1ad184b47c0a6&amp;oe=589370F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7503" y="741704"/>
            <a:ext cx="1245912" cy="129864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uario\Desktop\FOTOS TESIS\_DSC040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2000" contrast="-4000"/>
                    </a14:imgEffect>
                  </a14:imgLayer>
                </a14:imgProps>
              </a:ext>
              <a:ext uri="{28A0092B-C50C-407E-A947-70E740481C1C}">
                <a14:useLocalDpi xmlns:a14="http://schemas.microsoft.com/office/drawing/2010/main" val="0"/>
              </a:ext>
            </a:extLst>
          </a:blip>
          <a:srcRect l="6749" r="13409"/>
          <a:stretch/>
        </p:blipFill>
        <p:spPr bwMode="auto">
          <a:xfrm>
            <a:off x="763601" y="3415074"/>
            <a:ext cx="973418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uario\Desktop\FOTOS TESIS\_DSC021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12000" contrast="-4000"/>
                    </a14:imgEffect>
                  </a14:imgLayer>
                </a14:imgProps>
              </a:ext>
              <a:ext uri="{28A0092B-C50C-407E-A947-70E740481C1C}">
                <a14:useLocalDpi xmlns:a14="http://schemas.microsoft.com/office/drawing/2010/main" val="0"/>
              </a:ext>
            </a:extLst>
          </a:blip>
          <a:srcRect l="33759" t="32036" r="39830" b="25113"/>
          <a:stretch/>
        </p:blipFill>
        <p:spPr bwMode="auto">
          <a:xfrm>
            <a:off x="834851" y="3663364"/>
            <a:ext cx="1922939" cy="22386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C:\Users\usuario\Desktop\FOTOS_MARCO\RSCN4218.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9286"/>
          <a:stretch/>
        </p:blipFill>
        <p:spPr bwMode="auto">
          <a:xfrm>
            <a:off x="8490861" y="3663364"/>
            <a:ext cx="2006927" cy="24791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487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10</a:t>
            </a:fld>
            <a:endParaRPr lang="en-US"/>
          </a:p>
        </p:txBody>
      </p:sp>
      <p:graphicFrame>
        <p:nvGraphicFramePr>
          <p:cNvPr id="6" name="5 Tabla"/>
          <p:cNvGraphicFramePr>
            <a:graphicFrameLocks noGrp="1"/>
          </p:cNvGraphicFramePr>
          <p:nvPr>
            <p:extLst>
              <p:ext uri="{D42A27DB-BD31-4B8C-83A1-F6EECF244321}">
                <p14:modId xmlns:p14="http://schemas.microsoft.com/office/powerpoint/2010/main" val="3262162607"/>
              </p:ext>
            </p:extLst>
          </p:nvPr>
        </p:nvGraphicFramePr>
        <p:xfrm>
          <a:off x="294289" y="78830"/>
          <a:ext cx="10804637" cy="3917731"/>
        </p:xfrm>
        <a:graphic>
          <a:graphicData uri="http://schemas.openxmlformats.org/drawingml/2006/table">
            <a:tbl>
              <a:tblPr firstRow="1" firstCol="1" bandRow="1">
                <a:tableStyleId>{F5AB1C69-6EDB-4FF4-983F-18BD219EF322}</a:tableStyleId>
              </a:tblPr>
              <a:tblGrid>
                <a:gridCol w="326890"/>
                <a:gridCol w="1680587"/>
                <a:gridCol w="1954924"/>
                <a:gridCol w="2017986"/>
                <a:gridCol w="1639614"/>
                <a:gridCol w="1135117"/>
                <a:gridCol w="1053669"/>
                <a:gridCol w="995850"/>
              </a:tblGrid>
              <a:tr h="346185">
                <a:tc>
                  <a:txBody>
                    <a:bodyPr/>
                    <a:lstStyle/>
                    <a:p>
                      <a:pPr marL="6350" marR="30480" indent="-6350" algn="ctr">
                        <a:lnSpc>
                          <a:spcPct val="150000"/>
                        </a:lnSpc>
                        <a:spcAft>
                          <a:spcPts val="0"/>
                        </a:spcAft>
                      </a:pPr>
                      <a:r>
                        <a:rPr lang="es-ES" sz="1800" dirty="0">
                          <a:effectLst/>
                        </a:rPr>
                        <a:t> </a:t>
                      </a:r>
                      <a:endParaRPr lang="es-CO" sz="1800" dirty="0">
                        <a:solidFill>
                          <a:srgbClr val="111111"/>
                        </a:solidFill>
                        <a:effectLst/>
                        <a:latin typeface="Times New Roman"/>
                        <a:ea typeface="Times New Roman"/>
                      </a:endParaRPr>
                    </a:p>
                  </a:txBody>
                  <a:tcPr marL="27089" marR="27089" marT="0" marB="0"/>
                </a:tc>
                <a:tc>
                  <a:txBody>
                    <a:bodyPr/>
                    <a:lstStyle/>
                    <a:p>
                      <a:pPr marL="6350" marR="30480" indent="-6350" algn="ctr">
                        <a:lnSpc>
                          <a:spcPct val="150000"/>
                        </a:lnSpc>
                        <a:spcAft>
                          <a:spcPts val="0"/>
                        </a:spcAft>
                      </a:pPr>
                      <a:r>
                        <a:rPr lang="es-ES" sz="1800" dirty="0">
                          <a:effectLst/>
                        </a:rPr>
                        <a:t>VARIABLE</a:t>
                      </a:r>
                      <a:endParaRPr lang="es-CO" sz="1800" dirty="0">
                        <a:solidFill>
                          <a:srgbClr val="111111"/>
                        </a:solidFill>
                        <a:effectLst/>
                        <a:latin typeface="Times New Roman"/>
                        <a:ea typeface="Times New Roman"/>
                      </a:endParaRPr>
                    </a:p>
                  </a:txBody>
                  <a:tcPr marL="27089" marR="27089" marT="0" marB="0" anchor="ctr">
                    <a:solidFill>
                      <a:srgbClr val="00B050"/>
                    </a:solidFill>
                  </a:tcPr>
                </a:tc>
                <a:tc>
                  <a:txBody>
                    <a:bodyPr/>
                    <a:lstStyle/>
                    <a:p>
                      <a:pPr marL="6350" marR="30480" indent="-6350" algn="ctr">
                        <a:lnSpc>
                          <a:spcPct val="150000"/>
                        </a:lnSpc>
                        <a:spcAft>
                          <a:spcPts val="0"/>
                        </a:spcAft>
                      </a:pPr>
                      <a:r>
                        <a:rPr lang="es-ES" sz="1800" dirty="0">
                          <a:effectLst/>
                        </a:rPr>
                        <a:t>VALOR 0</a:t>
                      </a:r>
                      <a:endParaRPr lang="es-CO" sz="1800" dirty="0">
                        <a:solidFill>
                          <a:srgbClr val="111111"/>
                        </a:solidFill>
                        <a:effectLst/>
                        <a:latin typeface="Times New Roman"/>
                        <a:ea typeface="Times New Roman"/>
                      </a:endParaRPr>
                    </a:p>
                  </a:txBody>
                  <a:tcPr marL="27089" marR="27089" marT="0" marB="0" anchor="ctr">
                    <a:solidFill>
                      <a:srgbClr val="00B050"/>
                    </a:solidFill>
                  </a:tcPr>
                </a:tc>
                <a:tc>
                  <a:txBody>
                    <a:bodyPr/>
                    <a:lstStyle/>
                    <a:p>
                      <a:pPr marL="6350" marR="30480" indent="-6350" algn="ctr">
                        <a:lnSpc>
                          <a:spcPct val="150000"/>
                        </a:lnSpc>
                        <a:spcAft>
                          <a:spcPts val="0"/>
                        </a:spcAft>
                      </a:pPr>
                      <a:r>
                        <a:rPr lang="es-ES" sz="1800" dirty="0">
                          <a:effectLst/>
                        </a:rPr>
                        <a:t>VALOR 1 </a:t>
                      </a:r>
                      <a:endParaRPr lang="es-CO" sz="1800" dirty="0">
                        <a:solidFill>
                          <a:srgbClr val="111111"/>
                        </a:solidFill>
                        <a:effectLst/>
                        <a:latin typeface="Times New Roman"/>
                        <a:ea typeface="Times New Roman"/>
                      </a:endParaRPr>
                    </a:p>
                  </a:txBody>
                  <a:tcPr marL="27089" marR="27089" marT="0" marB="0" anchor="ctr">
                    <a:solidFill>
                      <a:srgbClr val="00B050"/>
                    </a:solidFill>
                  </a:tcPr>
                </a:tc>
                <a:tc>
                  <a:txBody>
                    <a:bodyPr/>
                    <a:lstStyle/>
                    <a:p>
                      <a:pPr marL="6350" marR="30480" indent="-6350" algn="ctr">
                        <a:lnSpc>
                          <a:spcPct val="150000"/>
                        </a:lnSpc>
                        <a:spcAft>
                          <a:spcPts val="0"/>
                        </a:spcAft>
                      </a:pPr>
                      <a:r>
                        <a:rPr lang="es-ES" sz="1800" dirty="0">
                          <a:effectLst/>
                        </a:rPr>
                        <a:t>VALOR 2 </a:t>
                      </a:r>
                      <a:endParaRPr lang="es-CO" sz="1800" dirty="0">
                        <a:solidFill>
                          <a:srgbClr val="111111"/>
                        </a:solidFill>
                        <a:effectLst/>
                        <a:latin typeface="Times New Roman"/>
                        <a:ea typeface="Times New Roman"/>
                      </a:endParaRPr>
                    </a:p>
                  </a:txBody>
                  <a:tcPr marL="27089" marR="27089" marT="0" marB="0" anchor="ctr">
                    <a:solidFill>
                      <a:srgbClr val="00B050"/>
                    </a:solidFill>
                  </a:tcPr>
                </a:tc>
                <a:tc>
                  <a:txBody>
                    <a:bodyPr/>
                    <a:lstStyle/>
                    <a:p>
                      <a:pPr marL="6350" marR="30480" indent="-6350" algn="ctr">
                        <a:lnSpc>
                          <a:spcPct val="150000"/>
                        </a:lnSpc>
                        <a:spcAft>
                          <a:spcPts val="0"/>
                        </a:spcAft>
                      </a:pPr>
                      <a:r>
                        <a:rPr lang="es-ES" sz="1800" dirty="0">
                          <a:effectLst/>
                        </a:rPr>
                        <a:t>VALOR 3</a:t>
                      </a:r>
                      <a:endParaRPr lang="es-CO" sz="1800" dirty="0">
                        <a:solidFill>
                          <a:srgbClr val="111111"/>
                        </a:solidFill>
                        <a:effectLst/>
                        <a:latin typeface="Times New Roman"/>
                        <a:ea typeface="Times New Roman"/>
                      </a:endParaRPr>
                    </a:p>
                  </a:txBody>
                  <a:tcPr marL="27089" marR="27089" marT="0" marB="0" anchor="ctr">
                    <a:solidFill>
                      <a:srgbClr val="00B050"/>
                    </a:solidFill>
                  </a:tcPr>
                </a:tc>
                <a:tc>
                  <a:txBody>
                    <a:bodyPr/>
                    <a:lstStyle/>
                    <a:p>
                      <a:pPr marL="6350" marR="30480" indent="-6350" algn="ctr">
                        <a:lnSpc>
                          <a:spcPct val="150000"/>
                        </a:lnSpc>
                        <a:spcAft>
                          <a:spcPts val="0"/>
                        </a:spcAft>
                      </a:pPr>
                      <a:r>
                        <a:rPr lang="es-ES" sz="1800" dirty="0">
                          <a:effectLst/>
                        </a:rPr>
                        <a:t>VALOR 4</a:t>
                      </a:r>
                      <a:endParaRPr lang="es-CO" sz="1800" dirty="0">
                        <a:solidFill>
                          <a:srgbClr val="111111"/>
                        </a:solidFill>
                        <a:effectLst/>
                        <a:latin typeface="Times New Roman"/>
                        <a:ea typeface="Times New Roman"/>
                      </a:endParaRPr>
                    </a:p>
                  </a:txBody>
                  <a:tcPr marL="27089" marR="27089" marT="0" marB="0" anchor="ctr">
                    <a:solidFill>
                      <a:srgbClr val="00B050"/>
                    </a:solidFill>
                  </a:tcPr>
                </a:tc>
                <a:tc>
                  <a:txBody>
                    <a:bodyPr/>
                    <a:lstStyle/>
                    <a:p>
                      <a:pPr marL="6350" marR="30480" indent="-6350" algn="ctr">
                        <a:lnSpc>
                          <a:spcPct val="150000"/>
                        </a:lnSpc>
                        <a:spcAft>
                          <a:spcPts val="0"/>
                        </a:spcAft>
                      </a:pPr>
                      <a:r>
                        <a:rPr lang="es-ES" sz="1800" dirty="0">
                          <a:effectLst/>
                        </a:rPr>
                        <a:t>VALOR 5</a:t>
                      </a:r>
                      <a:endParaRPr lang="es-CO" sz="1800" dirty="0">
                        <a:solidFill>
                          <a:srgbClr val="111111"/>
                        </a:solidFill>
                        <a:effectLst/>
                        <a:latin typeface="Times New Roman"/>
                        <a:ea typeface="Times New Roman"/>
                      </a:endParaRPr>
                    </a:p>
                  </a:txBody>
                  <a:tcPr marL="27089" marR="27089" marT="0" marB="0" anchor="ctr">
                    <a:solidFill>
                      <a:srgbClr val="00B050"/>
                    </a:solidFill>
                  </a:tcPr>
                </a:tc>
              </a:tr>
              <a:tr h="1448851">
                <a:tc>
                  <a:txBody>
                    <a:bodyPr/>
                    <a:lstStyle/>
                    <a:p>
                      <a:pPr marL="6350" marR="30480" indent="-6350" algn="ctr">
                        <a:lnSpc>
                          <a:spcPct val="150000"/>
                        </a:lnSpc>
                        <a:spcAft>
                          <a:spcPts val="0"/>
                        </a:spcAft>
                      </a:pPr>
                      <a:r>
                        <a:rPr lang="es-ES" sz="1800" dirty="0">
                          <a:effectLst/>
                        </a:rPr>
                        <a:t>1</a:t>
                      </a:r>
                      <a:endParaRPr lang="es-CO" sz="1800" dirty="0">
                        <a:solidFill>
                          <a:srgbClr val="111111"/>
                        </a:solidFill>
                        <a:effectLst/>
                        <a:latin typeface="Times New Roman"/>
                        <a:ea typeface="Times New Roman"/>
                      </a:endParaRPr>
                    </a:p>
                  </a:txBody>
                  <a:tcPr marL="27089" marR="27089" marT="0" marB="0" anchor="ctr">
                    <a:solidFill>
                      <a:srgbClr val="00B050"/>
                    </a:solidFill>
                  </a:tcPr>
                </a:tc>
                <a:tc>
                  <a:txBody>
                    <a:bodyPr/>
                    <a:lstStyle/>
                    <a:p>
                      <a:pPr marL="6350" marR="30480" indent="-6350" algn="ctr">
                        <a:lnSpc>
                          <a:spcPct val="150000"/>
                        </a:lnSpc>
                        <a:spcAft>
                          <a:spcPts val="1190"/>
                        </a:spcAft>
                      </a:pPr>
                      <a:r>
                        <a:rPr lang="es-ES" sz="1800" dirty="0">
                          <a:effectLst/>
                        </a:rPr>
                        <a:t> Distribución Continental (DICON)  </a:t>
                      </a:r>
                      <a:endParaRPr lang="es-CO" sz="1800" dirty="0">
                        <a:solidFill>
                          <a:srgbClr val="111111"/>
                        </a:solidFill>
                        <a:effectLst/>
                        <a:latin typeface="Times New Roman"/>
                        <a:ea typeface="Times New Roman"/>
                      </a:endParaRPr>
                    </a:p>
                  </a:txBody>
                  <a:tcPr marL="27089" marR="27089" marT="0" marB="0" anchor="ctr">
                    <a:solidFill>
                      <a:srgbClr val="C5D3F1"/>
                    </a:solidFill>
                  </a:tcPr>
                </a:tc>
                <a:tc>
                  <a:txBody>
                    <a:bodyPr/>
                    <a:lstStyle/>
                    <a:p>
                      <a:pPr marL="6350" marR="30480" indent="-6350" algn="ctr">
                        <a:lnSpc>
                          <a:spcPct val="150000"/>
                        </a:lnSpc>
                        <a:spcAft>
                          <a:spcPts val="1190"/>
                        </a:spcAft>
                      </a:pPr>
                      <a:r>
                        <a:rPr lang="es-ES" sz="1800" dirty="0">
                          <a:effectLst/>
                        </a:rPr>
                        <a:t>Todo el continente o su mayor parte</a:t>
                      </a: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r>
                        <a:rPr lang="es-ES" sz="1800" dirty="0">
                          <a:effectLst/>
                        </a:rPr>
                        <a:t>Aproximadamente la mitad del continente</a:t>
                      </a: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r>
                        <a:rPr lang="es-ES" sz="1800" dirty="0">
                          <a:effectLst/>
                        </a:rPr>
                        <a:t>Menos de la mitad del </a:t>
                      </a:r>
                      <a:r>
                        <a:rPr lang="es-ES" sz="1800" dirty="0" smtClean="0">
                          <a:effectLst/>
                        </a:rPr>
                        <a:t>Continente</a:t>
                      </a: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r>
                        <a:rPr lang="es-ES" sz="1800" dirty="0">
                          <a:effectLst/>
                        </a:rPr>
                        <a:t>Restringida</a:t>
                      </a: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r>
                        <a:rPr lang="es-ES" sz="1800" dirty="0">
                          <a:effectLst/>
                        </a:rPr>
                        <a:t> </a:t>
                      </a: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r>
                        <a:rPr lang="es-ES" sz="1800" dirty="0">
                          <a:effectLst/>
                        </a:rPr>
                        <a:t> </a:t>
                      </a:r>
                      <a:endParaRPr lang="es-CO" sz="1800" dirty="0">
                        <a:solidFill>
                          <a:srgbClr val="111111"/>
                        </a:solidFill>
                        <a:effectLst/>
                        <a:latin typeface="Times New Roman"/>
                        <a:ea typeface="Times New Roman"/>
                      </a:endParaRPr>
                    </a:p>
                  </a:txBody>
                  <a:tcPr marL="27089" marR="27089" marT="0" marB="0" anchor="ctr">
                    <a:solidFill>
                      <a:srgbClr val="F4E0AE"/>
                    </a:solidFill>
                  </a:tcPr>
                </a:tc>
              </a:tr>
              <a:tr h="804041">
                <a:tc>
                  <a:txBody>
                    <a:bodyPr/>
                    <a:lstStyle/>
                    <a:p>
                      <a:pPr marL="6350" marR="30480" indent="-6350" algn="ctr">
                        <a:lnSpc>
                          <a:spcPct val="150000"/>
                        </a:lnSpc>
                        <a:spcAft>
                          <a:spcPts val="1190"/>
                        </a:spcAft>
                      </a:pPr>
                      <a:r>
                        <a:rPr lang="es-ES" sz="1800" kern="1200" dirty="0">
                          <a:effectLst/>
                        </a:rPr>
                        <a:t>6</a:t>
                      </a:r>
                      <a:endParaRPr lang="es-CO" sz="1800" kern="1200" dirty="0">
                        <a:solidFill>
                          <a:schemeClr val="dk1"/>
                        </a:solidFill>
                        <a:effectLst/>
                        <a:latin typeface="+mn-lt"/>
                        <a:ea typeface="+mn-ea"/>
                        <a:cs typeface="+mn-cs"/>
                      </a:endParaRPr>
                    </a:p>
                  </a:txBody>
                  <a:tcPr marL="44450" marR="44450" marT="0" marB="0" anchor="ctr">
                    <a:solidFill>
                      <a:srgbClr val="00B050"/>
                    </a:solidFill>
                  </a:tcPr>
                </a:tc>
                <a:tc>
                  <a:txBody>
                    <a:bodyPr/>
                    <a:lstStyle/>
                    <a:p>
                      <a:pPr marL="6350" marR="30480" indent="-6350" algn="ctr">
                        <a:lnSpc>
                          <a:spcPct val="150000"/>
                        </a:lnSpc>
                        <a:spcAft>
                          <a:spcPts val="1190"/>
                        </a:spcAft>
                      </a:pPr>
                      <a:r>
                        <a:rPr lang="es-ES" sz="1800" kern="1200" dirty="0">
                          <a:effectLst/>
                        </a:rPr>
                        <a:t>Abundancia (ABUND)</a:t>
                      </a:r>
                      <a:endParaRPr lang="es-CO" sz="1800" kern="1200" dirty="0">
                        <a:solidFill>
                          <a:schemeClr val="dk1"/>
                        </a:solidFill>
                        <a:effectLst/>
                        <a:latin typeface="+mn-lt"/>
                        <a:ea typeface="+mn-ea"/>
                        <a:cs typeface="+mn-cs"/>
                      </a:endParaRPr>
                    </a:p>
                  </a:txBody>
                  <a:tcPr marL="44450" marR="44450" marT="0" marB="0" anchor="ctr">
                    <a:solidFill>
                      <a:srgbClr val="C5D3F1"/>
                    </a:solidFill>
                  </a:tcPr>
                </a:tc>
                <a:tc>
                  <a:txBody>
                    <a:bodyPr/>
                    <a:lstStyle/>
                    <a:p>
                      <a:pPr marL="6350" marR="30480" indent="-6350" algn="ctr">
                        <a:lnSpc>
                          <a:spcPct val="150000"/>
                        </a:lnSpc>
                        <a:spcAft>
                          <a:spcPts val="1190"/>
                        </a:spcAft>
                      </a:pPr>
                      <a:r>
                        <a:rPr lang="es-CO" sz="1800" kern="1200" dirty="0">
                          <a:effectLst/>
                        </a:rPr>
                        <a:t> </a:t>
                      </a:r>
                      <a:r>
                        <a:rPr lang="es-ES" sz="1800" kern="1200" dirty="0">
                          <a:effectLst/>
                        </a:rPr>
                        <a:t>Abundante </a:t>
                      </a:r>
                      <a:endParaRPr lang="es-CO" sz="1800" kern="1200" dirty="0">
                        <a:solidFill>
                          <a:schemeClr val="dk1"/>
                        </a:solidFill>
                        <a:effectLst/>
                        <a:latin typeface="+mn-lt"/>
                        <a:ea typeface="+mn-ea"/>
                        <a:cs typeface="+mn-cs"/>
                      </a:endParaRPr>
                    </a:p>
                  </a:txBody>
                  <a:tcPr marL="44450" marR="44450" marT="0" marB="0" anchor="ctr">
                    <a:solidFill>
                      <a:srgbClr val="F4E0AE"/>
                    </a:solidFill>
                  </a:tcPr>
                </a:tc>
                <a:tc>
                  <a:txBody>
                    <a:bodyPr/>
                    <a:lstStyle/>
                    <a:p>
                      <a:pPr marL="6350" marR="30480" indent="-6350" algn="ctr">
                        <a:lnSpc>
                          <a:spcPct val="150000"/>
                        </a:lnSpc>
                        <a:spcAft>
                          <a:spcPts val="1190"/>
                        </a:spcAft>
                      </a:pPr>
                      <a:r>
                        <a:rPr lang="es-ES" sz="1800" kern="1200" dirty="0">
                          <a:effectLst/>
                        </a:rPr>
                        <a:t>Común</a:t>
                      </a:r>
                      <a:endParaRPr lang="es-CO" sz="1800" kern="1200" dirty="0">
                        <a:solidFill>
                          <a:schemeClr val="dk1"/>
                        </a:solidFill>
                        <a:effectLst/>
                        <a:latin typeface="+mn-lt"/>
                        <a:ea typeface="+mn-ea"/>
                        <a:cs typeface="+mn-cs"/>
                      </a:endParaRPr>
                    </a:p>
                  </a:txBody>
                  <a:tcPr marL="44450" marR="44450" marT="0" marB="0" anchor="ctr">
                    <a:solidFill>
                      <a:srgbClr val="F4E0AE"/>
                    </a:solidFill>
                  </a:tcPr>
                </a:tc>
                <a:tc>
                  <a:txBody>
                    <a:bodyPr/>
                    <a:lstStyle/>
                    <a:p>
                      <a:pPr marL="6350" marR="30480" indent="-6350" algn="ctr">
                        <a:lnSpc>
                          <a:spcPct val="150000"/>
                        </a:lnSpc>
                        <a:spcAft>
                          <a:spcPts val="1190"/>
                        </a:spcAft>
                      </a:pPr>
                      <a:r>
                        <a:rPr lang="es-ES" sz="1800" kern="1200" dirty="0">
                          <a:effectLst/>
                        </a:rPr>
                        <a:t>Poco común, rara</a:t>
                      </a:r>
                      <a:endParaRPr lang="es-CO" sz="1800" kern="1200" dirty="0">
                        <a:solidFill>
                          <a:schemeClr val="dk1"/>
                        </a:solidFill>
                        <a:effectLst/>
                        <a:latin typeface="+mn-lt"/>
                        <a:ea typeface="+mn-ea"/>
                        <a:cs typeface="+mn-cs"/>
                      </a:endParaRPr>
                    </a:p>
                  </a:txBody>
                  <a:tcPr marL="44450" marR="44450" marT="0" marB="0" anchor="ctr">
                    <a:solidFill>
                      <a:srgbClr val="F4E0AE"/>
                    </a:solidFill>
                  </a:tcPr>
                </a:tc>
                <a:tc>
                  <a:txBody>
                    <a:bodyPr/>
                    <a:lstStyle/>
                    <a:p>
                      <a:pPr marL="6350" marR="30480" indent="-6350" algn="ctr">
                        <a:lnSpc>
                          <a:spcPct val="150000"/>
                        </a:lnSpc>
                        <a:spcAft>
                          <a:spcPts val="1190"/>
                        </a:spcAft>
                      </a:pPr>
                      <a:endParaRPr lang="es-CO" sz="1800" kern="1200" dirty="0">
                        <a:solidFill>
                          <a:schemeClr val="dk1"/>
                        </a:solidFill>
                        <a:effectLst/>
                        <a:latin typeface="+mn-lt"/>
                        <a:ea typeface="+mn-ea"/>
                        <a:cs typeface="+mn-cs"/>
                      </a:endParaRPr>
                    </a:p>
                  </a:txBody>
                  <a:tcPr marL="27089" marR="27089" marT="0" marB="0" anchor="ctr">
                    <a:solidFill>
                      <a:srgbClr val="F4E0AE"/>
                    </a:solidFill>
                  </a:tcPr>
                </a:tc>
                <a:tc>
                  <a:txBody>
                    <a:bodyPr/>
                    <a:lstStyle/>
                    <a:p>
                      <a:pPr marL="6350" marR="30480" indent="-6350" algn="ctr">
                        <a:lnSpc>
                          <a:spcPct val="150000"/>
                        </a:lnSpc>
                        <a:spcAft>
                          <a:spcPts val="1190"/>
                        </a:spcAft>
                      </a:pP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endParaRPr lang="es-CO" sz="1800" dirty="0">
                        <a:solidFill>
                          <a:srgbClr val="111111"/>
                        </a:solidFill>
                        <a:effectLst/>
                        <a:latin typeface="Times New Roman"/>
                        <a:ea typeface="Times New Roman"/>
                      </a:endParaRPr>
                    </a:p>
                  </a:txBody>
                  <a:tcPr marL="27089" marR="27089" marT="0" marB="0" anchor="ctr">
                    <a:solidFill>
                      <a:srgbClr val="F4E0AE"/>
                    </a:solidFill>
                  </a:tcPr>
                </a:tc>
              </a:tr>
              <a:tr h="832419">
                <a:tc>
                  <a:txBody>
                    <a:bodyPr/>
                    <a:lstStyle/>
                    <a:p>
                      <a:pPr marL="6350" marR="30480" indent="-6350" algn="ctr">
                        <a:lnSpc>
                          <a:spcPct val="150000"/>
                        </a:lnSpc>
                        <a:spcAft>
                          <a:spcPts val="1190"/>
                        </a:spcAft>
                      </a:pPr>
                      <a:r>
                        <a:rPr lang="es-ES" sz="1800" dirty="0">
                          <a:effectLst/>
                        </a:rPr>
                        <a:t>4</a:t>
                      </a:r>
                      <a:endParaRPr lang="es-CO" sz="1800" dirty="0">
                        <a:solidFill>
                          <a:srgbClr val="111111"/>
                        </a:solidFill>
                        <a:effectLst/>
                        <a:latin typeface="Times New Roman"/>
                        <a:ea typeface="Times New Roman"/>
                      </a:endParaRPr>
                    </a:p>
                  </a:txBody>
                  <a:tcPr marL="27089" marR="27089" marT="0" marB="0" anchor="ctr">
                    <a:solidFill>
                      <a:srgbClr val="00B050"/>
                    </a:solidFill>
                  </a:tcPr>
                </a:tc>
                <a:tc>
                  <a:txBody>
                    <a:bodyPr/>
                    <a:lstStyle/>
                    <a:p>
                      <a:pPr marL="6350" marR="30480" indent="-6350" algn="ctr">
                        <a:lnSpc>
                          <a:spcPct val="150000"/>
                        </a:lnSpc>
                        <a:spcAft>
                          <a:spcPts val="1190"/>
                        </a:spcAft>
                      </a:pPr>
                      <a:r>
                        <a:rPr lang="es-ES" sz="1800" dirty="0">
                          <a:effectLst/>
                        </a:rPr>
                        <a:t>Calidad del hábitat según </a:t>
                      </a:r>
                      <a:r>
                        <a:rPr lang="es-ES" sz="1800" dirty="0" err="1" smtClean="0">
                          <a:effectLst/>
                        </a:rPr>
                        <a:t>Stotz</a:t>
                      </a:r>
                      <a:r>
                        <a:rPr lang="es-ES" sz="1800" dirty="0">
                          <a:effectLst/>
                        </a:rPr>
                        <a:t>.</a:t>
                      </a:r>
                      <a:endParaRPr lang="es-CO" sz="1800" dirty="0">
                        <a:solidFill>
                          <a:srgbClr val="111111"/>
                        </a:solidFill>
                        <a:effectLst/>
                        <a:latin typeface="Times New Roman"/>
                        <a:ea typeface="Times New Roman"/>
                      </a:endParaRPr>
                    </a:p>
                  </a:txBody>
                  <a:tcPr marL="27089" marR="27089" marT="0" marB="0" anchor="ctr">
                    <a:solidFill>
                      <a:srgbClr val="C5D3F1"/>
                    </a:solidFill>
                  </a:tcPr>
                </a:tc>
                <a:tc>
                  <a:txBody>
                    <a:bodyPr/>
                    <a:lstStyle/>
                    <a:p>
                      <a:pPr marL="6350" marR="30480" indent="-6350" algn="ctr">
                        <a:lnSpc>
                          <a:spcPct val="150000"/>
                        </a:lnSpc>
                        <a:spcAft>
                          <a:spcPts val="1190"/>
                        </a:spcAft>
                      </a:pPr>
                      <a:r>
                        <a:rPr lang="es-ES" sz="1800" dirty="0">
                          <a:effectLst/>
                        </a:rPr>
                        <a:t>Baja </a:t>
                      </a: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r>
                        <a:rPr lang="es-ES" sz="1800" dirty="0">
                          <a:effectLst/>
                        </a:rPr>
                        <a:t>Media </a:t>
                      </a: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r>
                        <a:rPr lang="es-ES" sz="1800" dirty="0">
                          <a:effectLst/>
                        </a:rPr>
                        <a:t>Alta </a:t>
                      </a: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r>
                        <a:rPr lang="es-ES" sz="1800" dirty="0">
                          <a:effectLst/>
                        </a:rPr>
                        <a:t> </a:t>
                      </a: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endParaRPr lang="es-CO" sz="1800" dirty="0">
                        <a:solidFill>
                          <a:srgbClr val="111111"/>
                        </a:solidFill>
                        <a:effectLst/>
                        <a:latin typeface="Times New Roman"/>
                        <a:ea typeface="Times New Roman"/>
                      </a:endParaRPr>
                    </a:p>
                  </a:txBody>
                  <a:tcPr marL="27089" marR="27089" marT="0" marB="0" anchor="ctr">
                    <a:solidFill>
                      <a:srgbClr val="F4E0AE"/>
                    </a:solidFill>
                  </a:tcPr>
                </a:tc>
                <a:tc>
                  <a:txBody>
                    <a:bodyPr/>
                    <a:lstStyle/>
                    <a:p>
                      <a:pPr marL="6350" marR="30480" indent="-6350" algn="ctr">
                        <a:lnSpc>
                          <a:spcPct val="150000"/>
                        </a:lnSpc>
                        <a:spcAft>
                          <a:spcPts val="1190"/>
                        </a:spcAft>
                      </a:pPr>
                      <a:endParaRPr lang="es-CO" sz="1800" dirty="0">
                        <a:solidFill>
                          <a:srgbClr val="111111"/>
                        </a:solidFill>
                        <a:effectLst/>
                        <a:latin typeface="Times New Roman"/>
                        <a:ea typeface="Times New Roman"/>
                      </a:endParaRPr>
                    </a:p>
                  </a:txBody>
                  <a:tcPr marL="27089" marR="27089" marT="0" marB="0" anchor="ctr">
                    <a:solidFill>
                      <a:srgbClr val="F4E0AE"/>
                    </a:solidFill>
                  </a:tcPr>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3284693734"/>
              </p:ext>
            </p:extLst>
          </p:nvPr>
        </p:nvGraphicFramePr>
        <p:xfrm>
          <a:off x="352974" y="4673318"/>
          <a:ext cx="9894612" cy="2072052"/>
        </p:xfrm>
        <a:graphic>
          <a:graphicData uri="http://schemas.openxmlformats.org/drawingml/2006/table">
            <a:tbl>
              <a:tblPr firstRow="1" firstCol="1" bandRow="1">
                <a:tableStyleId>{5C22544A-7EE6-4342-B048-85BDC9FD1C3A}</a:tableStyleId>
              </a:tblPr>
              <a:tblGrid>
                <a:gridCol w="418804"/>
                <a:gridCol w="3308553"/>
                <a:gridCol w="607266"/>
                <a:gridCol w="607266"/>
                <a:gridCol w="607266"/>
                <a:gridCol w="607266"/>
                <a:gridCol w="607266"/>
                <a:gridCol w="607266"/>
                <a:gridCol w="607266"/>
                <a:gridCol w="607266"/>
                <a:gridCol w="607266"/>
                <a:gridCol w="701861"/>
              </a:tblGrid>
              <a:tr h="897346">
                <a:tc>
                  <a:txBody>
                    <a:bodyPr/>
                    <a:lstStyle/>
                    <a:p>
                      <a:pPr marL="6350" marR="30480" indent="-6350" algn="ctr">
                        <a:lnSpc>
                          <a:spcPct val="150000"/>
                        </a:lnSpc>
                        <a:spcAft>
                          <a:spcPts val="0"/>
                        </a:spcAft>
                      </a:pPr>
                      <a:r>
                        <a:rPr lang="es-CO" sz="1800" dirty="0">
                          <a:solidFill>
                            <a:sysClr val="windowText" lastClr="000000"/>
                          </a:solidFill>
                          <a:effectLst/>
                        </a:rPr>
                        <a:t>N°</a:t>
                      </a:r>
                      <a:endParaRPr lang="es-CO" sz="1800" dirty="0">
                        <a:solidFill>
                          <a:sysClr val="windowText" lastClr="000000"/>
                        </a:solidFill>
                        <a:effectLst/>
                        <a:latin typeface="Times New Roman"/>
                        <a:ea typeface="Times New Roman"/>
                      </a:endParaRPr>
                    </a:p>
                  </a:txBody>
                  <a:tcPr marL="44450" marR="44450" marT="0" marB="0" anchor="ctr">
                    <a:solidFill>
                      <a:srgbClr val="C5D3F1"/>
                    </a:solidFill>
                  </a:tcPr>
                </a:tc>
                <a:tc>
                  <a:txBody>
                    <a:bodyPr/>
                    <a:lstStyle/>
                    <a:p>
                      <a:pPr marL="6350" marR="30480" indent="-6350" algn="ctr">
                        <a:lnSpc>
                          <a:spcPct val="150000"/>
                        </a:lnSpc>
                        <a:spcAft>
                          <a:spcPts val="0"/>
                        </a:spcAft>
                      </a:pPr>
                      <a:r>
                        <a:rPr lang="es-CO" sz="1800" dirty="0">
                          <a:solidFill>
                            <a:sysClr val="windowText" lastClr="000000"/>
                          </a:solidFill>
                          <a:effectLst/>
                        </a:rPr>
                        <a:t>ESPECIES/Variables</a:t>
                      </a:r>
                      <a:endParaRPr lang="es-CO" sz="1800" dirty="0">
                        <a:solidFill>
                          <a:sysClr val="windowText" lastClr="000000"/>
                        </a:solidFill>
                        <a:effectLst/>
                        <a:latin typeface="Times New Roman"/>
                        <a:ea typeface="Times New Roman"/>
                      </a:endParaRPr>
                    </a:p>
                  </a:txBody>
                  <a:tcPr marL="44450" marR="44450" marT="0" marB="0" anchor="ctr">
                    <a:solidFill>
                      <a:srgbClr val="FFDA65"/>
                    </a:solidFill>
                  </a:tcPr>
                </a:tc>
                <a:tc>
                  <a:txBody>
                    <a:bodyPr/>
                    <a:lstStyle/>
                    <a:p>
                      <a:pPr marL="6350" marR="30480" indent="-6350" algn="ctr">
                        <a:lnSpc>
                          <a:spcPct val="150000"/>
                        </a:lnSpc>
                        <a:spcAft>
                          <a:spcPts val="0"/>
                        </a:spcAft>
                      </a:pPr>
                      <a:r>
                        <a:rPr lang="es-CO" sz="1800" dirty="0">
                          <a:solidFill>
                            <a:sysClr val="windowText" lastClr="000000"/>
                          </a:solidFill>
                          <a:effectLst/>
                        </a:rPr>
                        <a:t>(DICON)</a:t>
                      </a:r>
                      <a:endParaRPr lang="es-CO" sz="1800" dirty="0">
                        <a:solidFill>
                          <a:sysClr val="windowText" lastClr="000000"/>
                        </a:solidFill>
                        <a:effectLst/>
                        <a:latin typeface="Times New Roman"/>
                        <a:ea typeface="Times New Roman"/>
                      </a:endParaRPr>
                    </a:p>
                  </a:txBody>
                  <a:tcPr marL="44450" marR="44450" marT="0" marB="0" vert="vert270" anchor="ctr">
                    <a:solidFill>
                      <a:srgbClr val="FFDA65"/>
                    </a:solidFill>
                  </a:tcPr>
                </a:tc>
                <a:tc>
                  <a:txBody>
                    <a:bodyPr/>
                    <a:lstStyle/>
                    <a:p>
                      <a:pPr marL="6350" marR="30480" indent="-6350" algn="ctr">
                        <a:lnSpc>
                          <a:spcPct val="150000"/>
                        </a:lnSpc>
                        <a:spcAft>
                          <a:spcPts val="0"/>
                        </a:spcAft>
                      </a:pPr>
                      <a:r>
                        <a:rPr lang="es-CO" sz="1800" dirty="0">
                          <a:solidFill>
                            <a:sysClr val="windowText" lastClr="000000"/>
                          </a:solidFill>
                          <a:effectLst/>
                        </a:rPr>
                        <a:t>DINAC</a:t>
                      </a:r>
                      <a:endParaRPr lang="es-CO" sz="1800" dirty="0">
                        <a:solidFill>
                          <a:sysClr val="windowText" lastClr="000000"/>
                        </a:solidFill>
                        <a:effectLst/>
                        <a:latin typeface="Times New Roman"/>
                        <a:ea typeface="Times New Roman"/>
                      </a:endParaRPr>
                    </a:p>
                  </a:txBody>
                  <a:tcPr marL="44450" marR="44450" marT="0" marB="0" vert="vert270" anchor="ctr">
                    <a:solidFill>
                      <a:srgbClr val="FFDA65"/>
                    </a:solidFill>
                  </a:tcPr>
                </a:tc>
                <a:tc>
                  <a:txBody>
                    <a:bodyPr/>
                    <a:lstStyle/>
                    <a:p>
                      <a:pPr marL="6350" marR="30480" indent="-6350" algn="ctr">
                        <a:lnSpc>
                          <a:spcPct val="150000"/>
                        </a:lnSpc>
                        <a:spcAft>
                          <a:spcPts val="0"/>
                        </a:spcAft>
                      </a:pPr>
                      <a:r>
                        <a:rPr lang="es-CO" sz="1800" dirty="0">
                          <a:solidFill>
                            <a:sysClr val="windowText" lastClr="000000"/>
                          </a:solidFill>
                          <a:effectLst/>
                        </a:rPr>
                        <a:t>AUHA</a:t>
                      </a:r>
                      <a:endParaRPr lang="es-CO" sz="1800" dirty="0">
                        <a:solidFill>
                          <a:sysClr val="windowText" lastClr="000000"/>
                        </a:solidFill>
                        <a:effectLst/>
                        <a:latin typeface="Times New Roman"/>
                        <a:ea typeface="Times New Roman"/>
                      </a:endParaRPr>
                    </a:p>
                  </a:txBody>
                  <a:tcPr marL="44450" marR="44450" marT="0" marB="0" vert="vert270" anchor="ctr">
                    <a:solidFill>
                      <a:srgbClr val="FFDA65"/>
                    </a:solidFill>
                  </a:tcPr>
                </a:tc>
                <a:tc>
                  <a:txBody>
                    <a:bodyPr/>
                    <a:lstStyle/>
                    <a:p>
                      <a:pPr marL="6350" marR="30480" indent="-6350" algn="ctr">
                        <a:lnSpc>
                          <a:spcPct val="150000"/>
                        </a:lnSpc>
                        <a:spcAft>
                          <a:spcPts val="0"/>
                        </a:spcAft>
                      </a:pPr>
                      <a:r>
                        <a:rPr lang="es-CO" sz="1800" dirty="0">
                          <a:solidFill>
                            <a:sysClr val="windowText" lastClr="000000"/>
                          </a:solidFill>
                          <a:effectLst/>
                        </a:rPr>
                        <a:t>CALHA</a:t>
                      </a:r>
                      <a:endParaRPr lang="es-CO" sz="1800" dirty="0">
                        <a:solidFill>
                          <a:sysClr val="windowText" lastClr="000000"/>
                        </a:solidFill>
                        <a:effectLst/>
                        <a:latin typeface="Times New Roman"/>
                        <a:ea typeface="Times New Roman"/>
                      </a:endParaRPr>
                    </a:p>
                  </a:txBody>
                  <a:tcPr marL="44450" marR="44450" marT="0" marB="0" vert="vert270" anchor="ctr">
                    <a:solidFill>
                      <a:srgbClr val="FFDA65"/>
                    </a:solidFill>
                  </a:tcPr>
                </a:tc>
                <a:tc>
                  <a:txBody>
                    <a:bodyPr/>
                    <a:lstStyle/>
                    <a:p>
                      <a:pPr marL="6350" marR="30480" indent="-6350" algn="ctr">
                        <a:lnSpc>
                          <a:spcPct val="150000"/>
                        </a:lnSpc>
                        <a:spcAft>
                          <a:spcPts val="0"/>
                        </a:spcAft>
                      </a:pPr>
                      <a:r>
                        <a:rPr lang="es-CO" sz="1800" dirty="0">
                          <a:solidFill>
                            <a:sysClr val="windowText" lastClr="000000"/>
                          </a:solidFill>
                          <a:effectLst/>
                        </a:rPr>
                        <a:t>TAM</a:t>
                      </a:r>
                      <a:endParaRPr lang="es-CO" sz="1800" dirty="0">
                        <a:solidFill>
                          <a:sysClr val="windowText" lastClr="000000"/>
                        </a:solidFill>
                        <a:effectLst/>
                        <a:latin typeface="Times New Roman"/>
                        <a:ea typeface="Times New Roman"/>
                      </a:endParaRPr>
                    </a:p>
                  </a:txBody>
                  <a:tcPr marL="44450" marR="44450" marT="0" marB="0" vert="vert270" anchor="ctr">
                    <a:solidFill>
                      <a:srgbClr val="FFDA65"/>
                    </a:solidFill>
                  </a:tcPr>
                </a:tc>
                <a:tc>
                  <a:txBody>
                    <a:bodyPr/>
                    <a:lstStyle/>
                    <a:p>
                      <a:pPr marL="6350" marR="30480" indent="-6350" algn="ctr">
                        <a:lnSpc>
                          <a:spcPct val="150000"/>
                        </a:lnSpc>
                        <a:spcAft>
                          <a:spcPts val="0"/>
                        </a:spcAft>
                      </a:pPr>
                      <a:r>
                        <a:rPr lang="es-CO" sz="1800" dirty="0">
                          <a:solidFill>
                            <a:sysClr val="windowText" lastClr="000000"/>
                          </a:solidFill>
                          <a:effectLst/>
                        </a:rPr>
                        <a:t>ABUN</a:t>
                      </a:r>
                      <a:endParaRPr lang="es-CO" sz="1800" dirty="0">
                        <a:solidFill>
                          <a:sysClr val="windowText" lastClr="000000"/>
                        </a:solidFill>
                        <a:effectLst/>
                        <a:latin typeface="Times New Roman"/>
                        <a:ea typeface="Times New Roman"/>
                      </a:endParaRPr>
                    </a:p>
                  </a:txBody>
                  <a:tcPr marL="44450" marR="44450" marT="0" marB="0" vert="vert270" anchor="ctr">
                    <a:solidFill>
                      <a:srgbClr val="FFDA65"/>
                    </a:solidFill>
                  </a:tcPr>
                </a:tc>
                <a:tc>
                  <a:txBody>
                    <a:bodyPr/>
                    <a:lstStyle/>
                    <a:p>
                      <a:pPr marL="6350" marR="30480" indent="-6350" algn="ctr">
                        <a:lnSpc>
                          <a:spcPct val="150000"/>
                        </a:lnSpc>
                        <a:spcAft>
                          <a:spcPts val="0"/>
                        </a:spcAft>
                      </a:pPr>
                      <a:r>
                        <a:rPr lang="es-CO" sz="1800" dirty="0">
                          <a:solidFill>
                            <a:sysClr val="windowText" lastClr="000000"/>
                          </a:solidFill>
                          <a:effectLst/>
                        </a:rPr>
                        <a:t>SINTA</a:t>
                      </a:r>
                      <a:endParaRPr lang="es-CO" sz="1800" dirty="0">
                        <a:solidFill>
                          <a:sysClr val="windowText" lastClr="000000"/>
                        </a:solidFill>
                        <a:effectLst/>
                        <a:latin typeface="Times New Roman"/>
                        <a:ea typeface="Times New Roman"/>
                      </a:endParaRPr>
                    </a:p>
                  </a:txBody>
                  <a:tcPr marL="44450" marR="44450" marT="0" marB="0" vert="vert270" anchor="ctr">
                    <a:solidFill>
                      <a:srgbClr val="FFDA65"/>
                    </a:solidFill>
                  </a:tcPr>
                </a:tc>
                <a:tc>
                  <a:txBody>
                    <a:bodyPr/>
                    <a:lstStyle/>
                    <a:p>
                      <a:pPr marL="6350" marR="30480" indent="-6350" algn="ctr">
                        <a:lnSpc>
                          <a:spcPct val="150000"/>
                        </a:lnSpc>
                        <a:spcAft>
                          <a:spcPts val="0"/>
                        </a:spcAft>
                      </a:pPr>
                      <a:r>
                        <a:rPr lang="es-CO" sz="1800" dirty="0">
                          <a:solidFill>
                            <a:sysClr val="windowText" lastClr="000000"/>
                          </a:solidFill>
                          <a:effectLst/>
                        </a:rPr>
                        <a:t>ACEXT</a:t>
                      </a:r>
                      <a:endParaRPr lang="es-CO" sz="1800" dirty="0">
                        <a:solidFill>
                          <a:sysClr val="windowText" lastClr="000000"/>
                        </a:solidFill>
                        <a:effectLst/>
                        <a:latin typeface="Times New Roman"/>
                        <a:ea typeface="Times New Roman"/>
                      </a:endParaRPr>
                    </a:p>
                  </a:txBody>
                  <a:tcPr marL="44450" marR="44450" marT="0" marB="0" vert="vert270" anchor="ctr">
                    <a:solidFill>
                      <a:srgbClr val="FFDA65"/>
                    </a:solidFill>
                  </a:tcPr>
                </a:tc>
                <a:tc>
                  <a:txBody>
                    <a:bodyPr/>
                    <a:lstStyle/>
                    <a:p>
                      <a:pPr marL="6350" marR="30480" indent="-6350" algn="ctr">
                        <a:lnSpc>
                          <a:spcPct val="150000"/>
                        </a:lnSpc>
                        <a:spcAft>
                          <a:spcPts val="0"/>
                        </a:spcAft>
                      </a:pPr>
                      <a:r>
                        <a:rPr lang="es-CO" sz="1800" dirty="0">
                          <a:solidFill>
                            <a:sysClr val="windowText" lastClr="000000"/>
                          </a:solidFill>
                          <a:effectLst/>
                        </a:rPr>
                        <a:t>UICN</a:t>
                      </a:r>
                      <a:endParaRPr lang="es-CO" sz="1800" dirty="0">
                        <a:solidFill>
                          <a:sysClr val="windowText" lastClr="000000"/>
                        </a:solidFill>
                        <a:effectLst/>
                        <a:latin typeface="Times New Roman"/>
                        <a:ea typeface="Times New Roman"/>
                      </a:endParaRPr>
                    </a:p>
                  </a:txBody>
                  <a:tcPr marL="44450" marR="44450" marT="0" marB="0" vert="vert270" anchor="ctr">
                    <a:solidFill>
                      <a:srgbClr val="FFDA65"/>
                    </a:solidFill>
                  </a:tcPr>
                </a:tc>
                <a:tc>
                  <a:txBody>
                    <a:bodyPr/>
                    <a:lstStyle/>
                    <a:p>
                      <a:pPr marL="6350" marR="30480" indent="-6350" algn="ctr">
                        <a:lnSpc>
                          <a:spcPct val="150000"/>
                        </a:lnSpc>
                        <a:spcAft>
                          <a:spcPts val="0"/>
                        </a:spcAft>
                      </a:pPr>
                      <a:r>
                        <a:rPr lang="es-CO" sz="1800" dirty="0">
                          <a:solidFill>
                            <a:sysClr val="windowText" lastClr="000000"/>
                          </a:solidFill>
                          <a:effectLst/>
                        </a:rPr>
                        <a:t>SUMIN</a:t>
                      </a:r>
                      <a:endParaRPr lang="es-CO" sz="1800" dirty="0">
                        <a:solidFill>
                          <a:sysClr val="windowText" lastClr="000000"/>
                        </a:solidFill>
                        <a:effectLst/>
                        <a:latin typeface="Times New Roman"/>
                        <a:ea typeface="Times New Roman"/>
                      </a:endParaRPr>
                    </a:p>
                  </a:txBody>
                  <a:tcPr marL="44450" marR="44450" marT="0" marB="0" vert="vert270" anchor="ctr">
                    <a:solidFill>
                      <a:srgbClr val="00B0F0"/>
                    </a:solidFill>
                  </a:tcPr>
                </a:tc>
              </a:tr>
              <a:tr h="587353">
                <a:tc>
                  <a:txBody>
                    <a:bodyPr/>
                    <a:lstStyle/>
                    <a:p>
                      <a:pPr marL="6350" marR="30480" indent="-6350" algn="r">
                        <a:lnSpc>
                          <a:spcPct val="150000"/>
                        </a:lnSpc>
                        <a:spcAft>
                          <a:spcPts val="0"/>
                        </a:spcAft>
                      </a:pPr>
                      <a:r>
                        <a:rPr lang="es-CO" sz="1800">
                          <a:solidFill>
                            <a:sysClr val="windowText" lastClr="000000"/>
                          </a:solidFill>
                          <a:effectLst/>
                        </a:rPr>
                        <a:t>1</a:t>
                      </a:r>
                      <a:endParaRPr lang="es-CO" sz="1800">
                        <a:solidFill>
                          <a:sysClr val="windowText" lastClr="000000"/>
                        </a:solidFill>
                        <a:effectLst/>
                        <a:latin typeface="Times New Roman"/>
                        <a:ea typeface="Times New Roman"/>
                      </a:endParaRPr>
                    </a:p>
                  </a:txBody>
                  <a:tcPr marL="44450" marR="44450" marT="0" marB="0" anchor="b">
                    <a:solidFill>
                      <a:srgbClr val="C5D3F1"/>
                    </a:solidFill>
                  </a:tcPr>
                </a:tc>
                <a:tc>
                  <a:txBody>
                    <a:bodyPr/>
                    <a:lstStyle/>
                    <a:p>
                      <a:pPr marL="6350" marR="30480" indent="-6350" algn="l">
                        <a:lnSpc>
                          <a:spcPct val="150000"/>
                        </a:lnSpc>
                        <a:spcAft>
                          <a:spcPts val="0"/>
                        </a:spcAft>
                      </a:pPr>
                      <a:r>
                        <a:rPr lang="es-CO" sz="1800" dirty="0" smtClean="0">
                          <a:effectLst/>
                        </a:rPr>
                        <a:t>Especie 1</a:t>
                      </a:r>
                      <a:endParaRPr lang="es-CO" sz="1800" dirty="0">
                        <a:solidFill>
                          <a:srgbClr val="111111"/>
                        </a:solidFill>
                        <a:effectLst/>
                        <a:latin typeface="Times New Roman"/>
                        <a:ea typeface="Times New Roman"/>
                      </a:endParaRPr>
                    </a:p>
                  </a:txBody>
                  <a:tcPr marL="44450" marR="44450" marT="0" marB="0" anchor="b">
                    <a:solidFill>
                      <a:srgbClr val="D1A3FF"/>
                    </a:solidFill>
                  </a:tcPr>
                </a:tc>
                <a:tc>
                  <a:txBody>
                    <a:bodyPr/>
                    <a:lstStyle/>
                    <a:p>
                      <a:pPr marL="6350" marR="30480" indent="-6350" algn="r">
                        <a:lnSpc>
                          <a:spcPct val="150000"/>
                        </a:lnSpc>
                        <a:spcAft>
                          <a:spcPts val="0"/>
                        </a:spcAft>
                      </a:pPr>
                      <a:r>
                        <a:rPr lang="es-CO" sz="1800" dirty="0">
                          <a:effectLst/>
                        </a:rPr>
                        <a:t>2</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0</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0</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0</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0</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0</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1</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a:effectLst/>
                        </a:rPr>
                        <a:t>0</a:t>
                      </a:r>
                      <a:endParaRPr lang="es-CO" sz="180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a:effectLst/>
                        </a:rPr>
                        <a:t>0</a:t>
                      </a:r>
                      <a:endParaRPr lang="es-CO" sz="180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3</a:t>
                      </a:r>
                      <a:endParaRPr lang="es-CO" sz="1800" dirty="0">
                        <a:solidFill>
                          <a:srgbClr val="111111"/>
                        </a:solidFill>
                        <a:effectLst/>
                        <a:latin typeface="Times New Roman"/>
                        <a:ea typeface="Times New Roman"/>
                      </a:endParaRPr>
                    </a:p>
                  </a:txBody>
                  <a:tcPr marL="44450" marR="44450" marT="0" marB="0" anchor="b">
                    <a:solidFill>
                      <a:srgbClr val="FFFF00"/>
                    </a:solidFill>
                  </a:tcPr>
                </a:tc>
              </a:tr>
              <a:tr h="587353">
                <a:tc>
                  <a:txBody>
                    <a:bodyPr/>
                    <a:lstStyle/>
                    <a:p>
                      <a:pPr marL="6350" marR="30480" indent="-6350" algn="r">
                        <a:lnSpc>
                          <a:spcPct val="150000"/>
                        </a:lnSpc>
                        <a:spcAft>
                          <a:spcPts val="0"/>
                        </a:spcAft>
                      </a:pPr>
                      <a:r>
                        <a:rPr lang="es-CO" sz="1800">
                          <a:solidFill>
                            <a:sysClr val="windowText" lastClr="000000"/>
                          </a:solidFill>
                          <a:effectLst/>
                        </a:rPr>
                        <a:t>2</a:t>
                      </a:r>
                      <a:endParaRPr lang="es-CO" sz="1800">
                        <a:solidFill>
                          <a:sysClr val="windowText" lastClr="000000"/>
                        </a:solidFill>
                        <a:effectLst/>
                        <a:latin typeface="Times New Roman"/>
                        <a:ea typeface="Times New Roman"/>
                      </a:endParaRPr>
                    </a:p>
                  </a:txBody>
                  <a:tcPr marL="44450" marR="44450" marT="0" marB="0" anchor="b">
                    <a:solidFill>
                      <a:srgbClr val="C5D3F1"/>
                    </a:solidFill>
                  </a:tcPr>
                </a:tc>
                <a:tc>
                  <a:txBody>
                    <a:bodyPr/>
                    <a:lstStyle/>
                    <a:p>
                      <a:pPr marL="6350" marR="30480" indent="-6350" algn="l">
                        <a:lnSpc>
                          <a:spcPct val="150000"/>
                        </a:lnSpc>
                        <a:spcAft>
                          <a:spcPts val="0"/>
                        </a:spcAft>
                      </a:pPr>
                      <a:r>
                        <a:rPr lang="es-CO" sz="1800" dirty="0" smtClean="0">
                          <a:solidFill>
                            <a:schemeClr val="dk1"/>
                          </a:solidFill>
                          <a:effectLst/>
                          <a:latin typeface="+mn-lt"/>
                          <a:ea typeface="+mn-ea"/>
                        </a:rPr>
                        <a:t>Especie</a:t>
                      </a:r>
                      <a:r>
                        <a:rPr lang="es-CO" sz="1800" baseline="0" dirty="0" smtClean="0">
                          <a:solidFill>
                            <a:schemeClr val="dk1"/>
                          </a:solidFill>
                          <a:effectLst/>
                          <a:latin typeface="+mn-lt"/>
                          <a:ea typeface="+mn-ea"/>
                        </a:rPr>
                        <a:t> 2</a:t>
                      </a:r>
                      <a:endParaRPr lang="es-CO" sz="1800" dirty="0">
                        <a:solidFill>
                          <a:srgbClr val="111111"/>
                        </a:solidFill>
                        <a:effectLst/>
                        <a:latin typeface="Times New Roman"/>
                        <a:ea typeface="Times New Roman"/>
                      </a:endParaRPr>
                    </a:p>
                  </a:txBody>
                  <a:tcPr marL="44450" marR="44450" marT="0" marB="0" anchor="b">
                    <a:solidFill>
                      <a:srgbClr val="D1A3FF"/>
                    </a:solidFill>
                  </a:tcPr>
                </a:tc>
                <a:tc>
                  <a:txBody>
                    <a:bodyPr/>
                    <a:lstStyle/>
                    <a:p>
                      <a:pPr marL="6350" marR="30480" indent="-6350" algn="r">
                        <a:lnSpc>
                          <a:spcPct val="150000"/>
                        </a:lnSpc>
                        <a:spcAft>
                          <a:spcPts val="0"/>
                        </a:spcAft>
                      </a:pPr>
                      <a:r>
                        <a:rPr lang="es-CO" sz="1800" dirty="0">
                          <a:effectLst/>
                        </a:rPr>
                        <a:t>1</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a:effectLst/>
                        </a:rPr>
                        <a:t>0</a:t>
                      </a:r>
                      <a:endParaRPr lang="es-CO" sz="180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a:effectLst/>
                        </a:rPr>
                        <a:t>0</a:t>
                      </a:r>
                      <a:endParaRPr lang="es-CO" sz="180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a:effectLst/>
                        </a:rPr>
                        <a:t>0</a:t>
                      </a:r>
                      <a:endParaRPr lang="es-CO" sz="180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smtClean="0">
                          <a:solidFill>
                            <a:srgbClr val="111111"/>
                          </a:solidFill>
                          <a:effectLst/>
                          <a:latin typeface="Times New Roman"/>
                          <a:ea typeface="Times New Roman"/>
                        </a:rPr>
                        <a:t>1</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1</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1</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0</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a:effectLst/>
                        </a:rPr>
                        <a:t>0</a:t>
                      </a:r>
                      <a:endParaRPr lang="es-CO" sz="1800" dirty="0">
                        <a:solidFill>
                          <a:srgbClr val="111111"/>
                        </a:solidFill>
                        <a:effectLst/>
                        <a:latin typeface="Times New Roman"/>
                        <a:ea typeface="Times New Roman"/>
                      </a:endParaRPr>
                    </a:p>
                  </a:txBody>
                  <a:tcPr marL="44450" marR="44450" marT="0" marB="0" anchor="b">
                    <a:solidFill>
                      <a:srgbClr val="B9F7A3"/>
                    </a:solidFill>
                  </a:tcPr>
                </a:tc>
                <a:tc>
                  <a:txBody>
                    <a:bodyPr/>
                    <a:lstStyle/>
                    <a:p>
                      <a:pPr marL="6350" marR="30480" indent="-6350" algn="r">
                        <a:lnSpc>
                          <a:spcPct val="150000"/>
                        </a:lnSpc>
                        <a:spcAft>
                          <a:spcPts val="0"/>
                        </a:spcAft>
                      </a:pPr>
                      <a:r>
                        <a:rPr lang="es-CO" sz="1800" dirty="0" smtClean="0">
                          <a:solidFill>
                            <a:srgbClr val="111111"/>
                          </a:solidFill>
                          <a:effectLst/>
                          <a:latin typeface="Times New Roman"/>
                          <a:ea typeface="Times New Roman"/>
                        </a:rPr>
                        <a:t>4</a:t>
                      </a:r>
                      <a:endParaRPr lang="es-CO" sz="1800" dirty="0">
                        <a:solidFill>
                          <a:srgbClr val="111111"/>
                        </a:solidFill>
                        <a:effectLst/>
                        <a:latin typeface="Times New Roman"/>
                        <a:ea typeface="Times New Roman"/>
                      </a:endParaRPr>
                    </a:p>
                  </a:txBody>
                  <a:tcPr marL="44450" marR="44450" marT="0" marB="0" anchor="b">
                    <a:solidFill>
                      <a:srgbClr val="FFFF00"/>
                    </a:solidFill>
                  </a:tcPr>
                </a:tc>
              </a:tr>
            </a:tbl>
          </a:graphicData>
        </a:graphic>
      </p:graphicFrame>
      <p:sp>
        <p:nvSpPr>
          <p:cNvPr id="3" name="2 CuadroTexto"/>
          <p:cNvSpPr txBox="1"/>
          <p:nvPr/>
        </p:nvSpPr>
        <p:spPr>
          <a:xfrm>
            <a:off x="8718332" y="4193624"/>
            <a:ext cx="2192010" cy="369332"/>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wrap="none" rtlCol="0">
            <a:spAutoFit/>
          </a:bodyPr>
          <a:lstStyle/>
          <a:p>
            <a:r>
              <a:rPr lang="es-CO" dirty="0" smtClean="0"/>
              <a:t>SUMA DE VARIABLE S</a:t>
            </a:r>
            <a:endParaRPr lang="es-CO" dirty="0"/>
          </a:p>
        </p:txBody>
      </p:sp>
      <p:cxnSp>
        <p:nvCxnSpPr>
          <p:cNvPr id="5" name="4 Conector recto de flecha"/>
          <p:cNvCxnSpPr/>
          <p:nvPr/>
        </p:nvCxnSpPr>
        <p:spPr>
          <a:xfrm>
            <a:off x="4051738" y="4358004"/>
            <a:ext cx="4477407" cy="0"/>
          </a:xfrm>
          <a:prstGeom prst="straightConnector1">
            <a:avLst/>
          </a:prstGeom>
          <a:ln w="76200">
            <a:tailEnd type="arrow"/>
          </a:ln>
        </p:spPr>
        <p:style>
          <a:lnRef idx="3">
            <a:schemeClr val="accent5"/>
          </a:lnRef>
          <a:fillRef idx="0">
            <a:schemeClr val="accent5"/>
          </a:fillRef>
          <a:effectRef idx="2">
            <a:schemeClr val="accent5"/>
          </a:effectRef>
          <a:fontRef idx="minor">
            <a:schemeClr val="tx1"/>
          </a:fontRef>
        </p:style>
      </p:cxnSp>
      <p:cxnSp>
        <p:nvCxnSpPr>
          <p:cNvPr id="9" name="8 Conector recto de flecha"/>
          <p:cNvCxnSpPr/>
          <p:nvPr/>
        </p:nvCxnSpPr>
        <p:spPr>
          <a:xfrm>
            <a:off x="10631123" y="4776948"/>
            <a:ext cx="0" cy="1481959"/>
          </a:xfrm>
          <a:prstGeom prst="straightConnector1">
            <a:avLst/>
          </a:prstGeom>
          <a:ln w="76200">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128849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602" y="-324913"/>
            <a:ext cx="6043014" cy="982639"/>
          </a:xfrm>
        </p:spPr>
        <p:txBody>
          <a:bodyPr>
            <a:normAutofit/>
          </a:bodyPr>
          <a:lstStyle/>
          <a:p>
            <a:r>
              <a:rPr lang="es-EC" sz="2800" b="1" dirty="0" smtClean="0"/>
              <a:t>Índice de </a:t>
            </a:r>
            <a:r>
              <a:rPr lang="es-EC" sz="2800" b="1" dirty="0"/>
              <a:t>P</a:t>
            </a:r>
            <a:r>
              <a:rPr lang="es-EC" sz="2800" b="1" dirty="0" smtClean="0"/>
              <a:t>erturbación Humana (IPH)</a:t>
            </a:r>
            <a:endParaRPr lang="es-EC" sz="2800" b="1" dirty="0"/>
          </a:p>
        </p:txBody>
      </p:sp>
      <p:graphicFrame>
        <p:nvGraphicFramePr>
          <p:cNvPr id="4" name="Diagrama 3"/>
          <p:cNvGraphicFramePr/>
          <p:nvPr>
            <p:extLst>
              <p:ext uri="{D42A27DB-BD31-4B8C-83A1-F6EECF244321}">
                <p14:modId xmlns:p14="http://schemas.microsoft.com/office/powerpoint/2010/main" val="693067657"/>
              </p:ext>
            </p:extLst>
          </p:nvPr>
        </p:nvGraphicFramePr>
        <p:xfrm>
          <a:off x="1341130" y="340732"/>
          <a:ext cx="5953222" cy="6517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9374567" y="553533"/>
            <a:ext cx="2998095" cy="2008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8"/>
          <a:stretch>
            <a:fillRect/>
          </a:stretch>
        </p:blipFill>
        <p:spPr>
          <a:xfrm>
            <a:off x="7420964" y="4506768"/>
            <a:ext cx="3158388" cy="2113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Rectángulo"/>
          <p:cNvSpPr/>
          <p:nvPr/>
        </p:nvSpPr>
        <p:spPr>
          <a:xfrm>
            <a:off x="7210991" y="887332"/>
            <a:ext cx="2311791" cy="147732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s-CO" b="1" dirty="0" smtClean="0"/>
              <a:t>Categoría de impacto</a:t>
            </a:r>
          </a:p>
          <a:p>
            <a:r>
              <a:rPr lang="es-CO" dirty="0" smtClean="0"/>
              <a:t>Mínimo </a:t>
            </a:r>
            <a:r>
              <a:rPr lang="es-CO" dirty="0"/>
              <a:t>(A) 0-25%</a:t>
            </a:r>
          </a:p>
          <a:p>
            <a:r>
              <a:rPr lang="es-CO" dirty="0"/>
              <a:t>Pequeño (B) 26-50%</a:t>
            </a:r>
          </a:p>
          <a:p>
            <a:r>
              <a:rPr lang="es-CO" dirty="0"/>
              <a:t>Moderado (C) 51-75%</a:t>
            </a:r>
          </a:p>
          <a:p>
            <a:r>
              <a:rPr lang="es-CO" dirty="0"/>
              <a:t>Extenso (D) 76-100%</a:t>
            </a:r>
          </a:p>
        </p:txBody>
      </p:sp>
      <p:sp>
        <p:nvSpPr>
          <p:cNvPr id="9" name="8 Rectángulo"/>
          <p:cNvSpPr/>
          <p:nvPr/>
        </p:nvSpPr>
        <p:spPr>
          <a:xfrm>
            <a:off x="396727" y="567656"/>
            <a:ext cx="594254" cy="6109365"/>
          </a:xfrm>
          <a:prstGeom prst="rect">
            <a:avLst/>
          </a:prstGeom>
          <a:solidFill>
            <a:srgbClr val="D7EA64"/>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CO" sz="1700" b="1" dirty="0" smtClean="0"/>
              <a:t>I</a:t>
            </a:r>
          </a:p>
          <a:p>
            <a:pPr algn="ctr"/>
            <a:r>
              <a:rPr lang="es-CO" sz="1700" b="1" dirty="0" smtClean="0"/>
              <a:t>D</a:t>
            </a:r>
          </a:p>
          <a:p>
            <a:pPr algn="ctr"/>
            <a:r>
              <a:rPr lang="es-CO" sz="1700" b="1" dirty="0" smtClean="0"/>
              <a:t>E</a:t>
            </a:r>
          </a:p>
          <a:p>
            <a:pPr algn="ctr"/>
            <a:r>
              <a:rPr lang="es-CO" sz="1700" b="1" dirty="0" smtClean="0"/>
              <a:t>N</a:t>
            </a:r>
          </a:p>
          <a:p>
            <a:pPr algn="ctr"/>
            <a:r>
              <a:rPr lang="es-CO" sz="1700" b="1" dirty="0" smtClean="0"/>
              <a:t>T</a:t>
            </a:r>
          </a:p>
          <a:p>
            <a:pPr algn="ctr"/>
            <a:r>
              <a:rPr lang="es-CO" sz="1700" b="1" dirty="0" smtClean="0"/>
              <a:t>I</a:t>
            </a:r>
          </a:p>
          <a:p>
            <a:pPr algn="ctr"/>
            <a:r>
              <a:rPr lang="es-CO" sz="1700" b="1" dirty="0" smtClean="0"/>
              <a:t>F</a:t>
            </a:r>
          </a:p>
          <a:p>
            <a:pPr algn="ctr"/>
            <a:r>
              <a:rPr lang="es-CO" sz="1700" b="1" dirty="0" smtClean="0"/>
              <a:t>I</a:t>
            </a:r>
          </a:p>
          <a:p>
            <a:pPr algn="ctr"/>
            <a:r>
              <a:rPr lang="es-CO" sz="1700" b="1" dirty="0" smtClean="0"/>
              <a:t>C</a:t>
            </a:r>
          </a:p>
          <a:p>
            <a:pPr algn="ctr"/>
            <a:r>
              <a:rPr lang="es-CO" sz="1700" b="1" dirty="0" smtClean="0"/>
              <a:t>A</a:t>
            </a:r>
          </a:p>
          <a:p>
            <a:pPr algn="ctr"/>
            <a:r>
              <a:rPr lang="es-CO" sz="1700" b="1" dirty="0" smtClean="0"/>
              <a:t>C</a:t>
            </a:r>
          </a:p>
          <a:p>
            <a:pPr algn="ctr"/>
            <a:r>
              <a:rPr lang="es-CO" sz="1700" b="1" dirty="0" smtClean="0"/>
              <a:t>I</a:t>
            </a:r>
          </a:p>
          <a:p>
            <a:pPr algn="ctr"/>
            <a:r>
              <a:rPr lang="es-CO" sz="1700" b="1" dirty="0" err="1" smtClean="0"/>
              <a:t>Ó</a:t>
            </a:r>
            <a:endParaRPr lang="es-CO" sz="1700" b="1" dirty="0" smtClean="0"/>
          </a:p>
          <a:p>
            <a:pPr algn="ctr"/>
            <a:r>
              <a:rPr lang="es-CO" sz="1700" b="1" dirty="0" smtClean="0"/>
              <a:t>N</a:t>
            </a:r>
          </a:p>
          <a:p>
            <a:pPr algn="ctr"/>
            <a:r>
              <a:rPr lang="es-CO" sz="1700" b="1" dirty="0" smtClean="0"/>
              <a:t>-</a:t>
            </a:r>
          </a:p>
          <a:p>
            <a:pPr algn="ctr"/>
            <a:r>
              <a:rPr lang="es-CO" sz="1700" b="1" dirty="0" smtClean="0"/>
              <a:t>I</a:t>
            </a:r>
          </a:p>
          <a:p>
            <a:pPr algn="ctr"/>
            <a:r>
              <a:rPr lang="es-CO" sz="1700" b="1" dirty="0" smtClean="0"/>
              <a:t>M</a:t>
            </a:r>
          </a:p>
          <a:p>
            <a:pPr algn="ctr"/>
            <a:r>
              <a:rPr lang="es-CO" sz="1700" b="1" dirty="0" smtClean="0"/>
              <a:t>P</a:t>
            </a:r>
          </a:p>
          <a:p>
            <a:pPr algn="ctr"/>
            <a:r>
              <a:rPr lang="es-CO" sz="1700" b="1" dirty="0" smtClean="0"/>
              <a:t>A</a:t>
            </a:r>
          </a:p>
          <a:p>
            <a:pPr algn="ctr"/>
            <a:r>
              <a:rPr lang="es-CO" sz="1700" b="1" dirty="0" smtClean="0"/>
              <a:t>C</a:t>
            </a:r>
          </a:p>
          <a:p>
            <a:pPr algn="ctr"/>
            <a:r>
              <a:rPr lang="es-CO" sz="1700" b="1" dirty="0" smtClean="0"/>
              <a:t>T</a:t>
            </a:r>
          </a:p>
          <a:p>
            <a:pPr algn="ctr"/>
            <a:r>
              <a:rPr lang="es-CO" sz="1700" b="1" dirty="0" smtClean="0"/>
              <a:t>O</a:t>
            </a:r>
          </a:p>
          <a:p>
            <a:pPr algn="ctr"/>
            <a:r>
              <a:rPr lang="es-CO" sz="1700" b="1" dirty="0" smtClean="0"/>
              <a:t>S </a:t>
            </a:r>
            <a:endParaRPr lang="es-CO" sz="1700" b="1" dirty="0"/>
          </a:p>
        </p:txBody>
      </p:sp>
      <p:sp>
        <p:nvSpPr>
          <p:cNvPr id="10" name="9 Rectángulo"/>
          <p:cNvSpPr/>
          <p:nvPr/>
        </p:nvSpPr>
        <p:spPr>
          <a:xfrm>
            <a:off x="1322363" y="290657"/>
            <a:ext cx="1991609" cy="646331"/>
          </a:xfrm>
          <a:prstGeom prst="rect">
            <a:avLst/>
          </a:prstGeom>
        </p:spPr>
        <p:txBody>
          <a:bodyPr wrap="square">
            <a:spAutoFit/>
          </a:bodyPr>
          <a:lstStyle/>
          <a:p>
            <a:pPr lvl="0"/>
            <a:r>
              <a:rPr lang="es-EC" b="1" dirty="0" smtClean="0"/>
              <a:t>Ribera  y llanura de inundación </a:t>
            </a:r>
            <a:endParaRPr lang="es-EC" b="1" dirty="0"/>
          </a:p>
        </p:txBody>
      </p:sp>
      <p:sp>
        <p:nvSpPr>
          <p:cNvPr id="11" name="10 Rectángulo"/>
          <p:cNvSpPr/>
          <p:nvPr/>
        </p:nvSpPr>
        <p:spPr>
          <a:xfrm>
            <a:off x="1183237" y="2832905"/>
            <a:ext cx="1789721" cy="369332"/>
          </a:xfrm>
          <a:prstGeom prst="rect">
            <a:avLst/>
          </a:prstGeom>
        </p:spPr>
        <p:txBody>
          <a:bodyPr wrap="none">
            <a:spAutoFit/>
          </a:bodyPr>
          <a:lstStyle/>
          <a:p>
            <a:pPr lvl="0"/>
            <a:r>
              <a:rPr lang="es-EC" b="1" dirty="0" smtClean="0"/>
              <a:t>Áreas cultivadas</a:t>
            </a:r>
            <a:endParaRPr lang="es-EC" b="1" dirty="0"/>
          </a:p>
        </p:txBody>
      </p:sp>
      <p:sp>
        <p:nvSpPr>
          <p:cNvPr id="12" name="11 Rectángulo"/>
          <p:cNvSpPr/>
          <p:nvPr/>
        </p:nvSpPr>
        <p:spPr>
          <a:xfrm>
            <a:off x="1516386" y="4771449"/>
            <a:ext cx="1231427" cy="369332"/>
          </a:xfrm>
          <a:prstGeom prst="rect">
            <a:avLst/>
          </a:prstGeom>
        </p:spPr>
        <p:txBody>
          <a:bodyPr wrap="none">
            <a:spAutoFit/>
          </a:bodyPr>
          <a:lstStyle/>
          <a:p>
            <a:pPr lvl="0"/>
            <a:r>
              <a:rPr lang="es-EC" b="1" dirty="0" err="1" smtClean="0"/>
              <a:t>Veg</a:t>
            </a:r>
            <a:r>
              <a:rPr lang="es-EC" b="1" dirty="0" smtClean="0"/>
              <a:t>. </a:t>
            </a:r>
            <a:r>
              <a:rPr lang="es-EC" b="1" dirty="0"/>
              <a:t>Xérica</a:t>
            </a:r>
          </a:p>
        </p:txBody>
      </p:sp>
      <p:cxnSp>
        <p:nvCxnSpPr>
          <p:cNvPr id="14" name="13 Conector recto de flecha"/>
          <p:cNvCxnSpPr/>
          <p:nvPr/>
        </p:nvCxnSpPr>
        <p:spPr>
          <a:xfrm>
            <a:off x="969095" y="1603717"/>
            <a:ext cx="35326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6" name="15 Conector recto de flecha"/>
          <p:cNvCxnSpPr/>
          <p:nvPr/>
        </p:nvCxnSpPr>
        <p:spPr>
          <a:xfrm>
            <a:off x="980815" y="3641229"/>
            <a:ext cx="35326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7" name="16 Conector recto de flecha"/>
          <p:cNvCxnSpPr/>
          <p:nvPr/>
        </p:nvCxnSpPr>
        <p:spPr>
          <a:xfrm>
            <a:off x="1006603" y="5664673"/>
            <a:ext cx="35326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17 Conector recto de flecha"/>
          <p:cNvCxnSpPr/>
          <p:nvPr/>
        </p:nvCxnSpPr>
        <p:spPr>
          <a:xfrm>
            <a:off x="6133514" y="340731"/>
            <a:ext cx="116083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9" name="28 Forma libre"/>
          <p:cNvSpPr/>
          <p:nvPr/>
        </p:nvSpPr>
        <p:spPr>
          <a:xfrm>
            <a:off x="145428" y="520084"/>
            <a:ext cx="251299" cy="3121145"/>
          </a:xfrm>
          <a:custGeom>
            <a:avLst/>
            <a:gdLst>
              <a:gd name="connsiteX0" fmla="*/ 0 w 290945"/>
              <a:gd name="connsiteY0" fmla="*/ 0 h 1717963"/>
              <a:gd name="connsiteX1" fmla="*/ 0 w 290945"/>
              <a:gd name="connsiteY1" fmla="*/ 1717963 h 1717963"/>
              <a:gd name="connsiteX2" fmla="*/ 290945 w 290945"/>
              <a:gd name="connsiteY2" fmla="*/ 1717963 h 1717963"/>
              <a:gd name="connsiteX3" fmla="*/ 166254 w 290945"/>
              <a:gd name="connsiteY3" fmla="*/ 1620981 h 1717963"/>
            </a:gdLst>
            <a:ahLst/>
            <a:cxnLst>
              <a:cxn ang="0">
                <a:pos x="connsiteX0" y="connsiteY0"/>
              </a:cxn>
              <a:cxn ang="0">
                <a:pos x="connsiteX1" y="connsiteY1"/>
              </a:cxn>
              <a:cxn ang="0">
                <a:pos x="connsiteX2" y="connsiteY2"/>
              </a:cxn>
              <a:cxn ang="0">
                <a:pos x="connsiteX3" y="connsiteY3"/>
              </a:cxn>
            </a:cxnLst>
            <a:rect l="l" t="t" r="r" b="b"/>
            <a:pathLst>
              <a:path w="290945" h="1717963">
                <a:moveTo>
                  <a:pt x="0" y="0"/>
                </a:moveTo>
                <a:lnTo>
                  <a:pt x="0" y="1717963"/>
                </a:lnTo>
                <a:lnTo>
                  <a:pt x="290945" y="1717963"/>
                </a:lnTo>
                <a:lnTo>
                  <a:pt x="166254" y="1620981"/>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CO"/>
          </a:p>
        </p:txBody>
      </p:sp>
      <p:cxnSp>
        <p:nvCxnSpPr>
          <p:cNvPr id="30" name="29 Conector recto de flecha"/>
          <p:cNvCxnSpPr/>
          <p:nvPr/>
        </p:nvCxnSpPr>
        <p:spPr>
          <a:xfrm>
            <a:off x="8302032" y="525397"/>
            <a:ext cx="0" cy="41159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nvGrpSpPr>
          <p:cNvPr id="35" name="34 Grupo"/>
          <p:cNvGrpSpPr/>
          <p:nvPr/>
        </p:nvGrpSpPr>
        <p:grpSpPr>
          <a:xfrm>
            <a:off x="7382999" y="88612"/>
            <a:ext cx="1991567" cy="479044"/>
            <a:chOff x="494560" y="7663"/>
            <a:chExt cx="1571198" cy="392799"/>
          </a:xfrm>
          <a:solidFill>
            <a:srgbClr val="D7EA64"/>
          </a:solidFill>
          <a:scene3d>
            <a:camera prst="orthographicFront"/>
            <a:lightRig rig="flat" dir="t"/>
          </a:scene3d>
        </p:grpSpPr>
        <p:sp>
          <p:nvSpPr>
            <p:cNvPr id="36" name="35 Rectángulo redondeado"/>
            <p:cNvSpPr/>
            <p:nvPr/>
          </p:nvSpPr>
          <p:spPr>
            <a:xfrm>
              <a:off x="494560" y="7663"/>
              <a:ext cx="1571198"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37" name="36 Rectángulo"/>
            <p:cNvSpPr/>
            <p:nvPr/>
          </p:nvSpPr>
          <p:spPr>
            <a:xfrm>
              <a:off x="506065" y="19168"/>
              <a:ext cx="1548188"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2000" b="1" dirty="0" smtClean="0"/>
                <a:t>Valoración 1 a10</a:t>
              </a:r>
              <a:endParaRPr lang="es-CO" sz="2000" b="1" dirty="0"/>
            </a:p>
          </p:txBody>
        </p:sp>
      </p:grpSp>
      <p:pic>
        <p:nvPicPr>
          <p:cNvPr id="3" name="Imagen 2"/>
          <p:cNvPicPr>
            <a:picLocks noChangeAspect="1"/>
          </p:cNvPicPr>
          <p:nvPr/>
        </p:nvPicPr>
        <p:blipFill>
          <a:blip r:embed="rId9"/>
          <a:stretch>
            <a:fillRect/>
          </a:stretch>
        </p:blipFill>
        <p:spPr>
          <a:xfrm>
            <a:off x="8060788" y="2450773"/>
            <a:ext cx="3549207" cy="232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5238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12</a:t>
            </a:fld>
            <a:endParaRPr lang="en-US"/>
          </a:p>
        </p:txBody>
      </p:sp>
      <p:graphicFrame>
        <p:nvGraphicFramePr>
          <p:cNvPr id="4" name="3 Tabla"/>
          <p:cNvGraphicFramePr>
            <a:graphicFrameLocks noGrp="1"/>
          </p:cNvGraphicFramePr>
          <p:nvPr>
            <p:extLst>
              <p:ext uri="{D42A27DB-BD31-4B8C-83A1-F6EECF244321}">
                <p14:modId xmlns:p14="http://schemas.microsoft.com/office/powerpoint/2010/main" val="2594749047"/>
              </p:ext>
            </p:extLst>
          </p:nvPr>
        </p:nvGraphicFramePr>
        <p:xfrm>
          <a:off x="157661" y="515866"/>
          <a:ext cx="8520613" cy="5890147"/>
        </p:xfrm>
        <a:graphic>
          <a:graphicData uri="http://schemas.openxmlformats.org/drawingml/2006/table">
            <a:tbl>
              <a:tblPr firstRow="1" firstCol="1" bandRow="1"/>
              <a:tblGrid>
                <a:gridCol w="1698362"/>
                <a:gridCol w="1333297"/>
                <a:gridCol w="1444406"/>
                <a:gridCol w="1380916"/>
                <a:gridCol w="1332089"/>
                <a:gridCol w="1331543"/>
              </a:tblGrid>
              <a:tr h="469139">
                <a:tc>
                  <a:txBody>
                    <a:bodyPr/>
                    <a:lstStyle/>
                    <a:p>
                      <a:pPr marL="6350" marR="30480" indent="-6350" algn="ctr">
                        <a:lnSpc>
                          <a:spcPct val="115000"/>
                        </a:lnSpc>
                        <a:spcAft>
                          <a:spcPts val="0"/>
                        </a:spcAft>
                      </a:pPr>
                      <a:r>
                        <a:rPr lang="es-ES" sz="1800" b="1" dirty="0">
                          <a:solidFill>
                            <a:srgbClr val="111111"/>
                          </a:solidFill>
                          <a:effectLst/>
                          <a:latin typeface="Times New Roman" panose="02020603050405020304" pitchFamily="18" charset="0"/>
                          <a:ea typeface="Times New Roman"/>
                          <a:cs typeface="Times New Roman" panose="02020603050405020304" pitchFamily="18" charset="0"/>
                        </a:rPr>
                        <a:t>Criterio de impacto</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b="1" dirty="0" smtClean="0">
                          <a:solidFill>
                            <a:srgbClr val="111111"/>
                          </a:solidFill>
                          <a:effectLst/>
                          <a:latin typeface="Times New Roman" panose="02020603050405020304" pitchFamily="18" charset="0"/>
                          <a:ea typeface="Times New Roman"/>
                          <a:cs typeface="Times New Roman" panose="02020603050405020304" pitchFamily="18" charset="0"/>
                        </a:rPr>
                        <a:t>Comunidad 1</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b="1" dirty="0" smtClean="0">
                          <a:solidFill>
                            <a:srgbClr val="111111"/>
                          </a:solidFill>
                          <a:effectLst/>
                          <a:latin typeface="Times New Roman" panose="02020603050405020304" pitchFamily="18" charset="0"/>
                          <a:ea typeface="Times New Roman"/>
                          <a:cs typeface="Times New Roman" panose="02020603050405020304" pitchFamily="18" charset="0"/>
                        </a:rPr>
                        <a:t>Comunidad </a:t>
                      </a:r>
                      <a:r>
                        <a:rPr lang="es-CO" sz="1800" b="1" dirty="0" smtClean="0">
                          <a:solidFill>
                            <a:srgbClr val="111111"/>
                          </a:solidFill>
                          <a:effectLst/>
                          <a:latin typeface="Times New Roman" panose="02020603050405020304" pitchFamily="18" charset="0"/>
                          <a:ea typeface="Times New Roman"/>
                          <a:cs typeface="Times New Roman" panose="02020603050405020304" pitchFamily="18" charset="0"/>
                        </a:rPr>
                        <a:t>2</a:t>
                      </a:r>
                      <a:endParaRPr lang="es-CO" sz="1800" b="1"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b="1" dirty="0" smtClean="0">
                          <a:solidFill>
                            <a:srgbClr val="111111"/>
                          </a:solidFill>
                          <a:effectLst/>
                          <a:latin typeface="Times New Roman" panose="02020603050405020304" pitchFamily="18" charset="0"/>
                          <a:ea typeface="Times New Roman"/>
                          <a:cs typeface="Times New Roman" panose="02020603050405020304" pitchFamily="18" charset="0"/>
                        </a:rPr>
                        <a:t>Comunidad 3</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b="1" dirty="0" smtClean="0">
                          <a:solidFill>
                            <a:srgbClr val="111111"/>
                          </a:solidFill>
                          <a:effectLst/>
                          <a:latin typeface="Times New Roman" panose="02020603050405020304" pitchFamily="18" charset="0"/>
                          <a:ea typeface="Times New Roman"/>
                          <a:cs typeface="Times New Roman" panose="02020603050405020304" pitchFamily="18" charset="0"/>
                        </a:rPr>
                        <a:t>Comunidad 4</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b="1" dirty="0" smtClean="0">
                          <a:solidFill>
                            <a:srgbClr val="111111"/>
                          </a:solidFill>
                          <a:effectLst/>
                          <a:latin typeface="Times New Roman" panose="02020603050405020304" pitchFamily="18" charset="0"/>
                          <a:ea typeface="Times New Roman"/>
                          <a:cs typeface="Times New Roman" panose="02020603050405020304" pitchFamily="18" charset="0"/>
                        </a:rPr>
                        <a:t>Comunidad 5</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180">
                <a:tc>
                  <a:txBody>
                    <a:bodyPr/>
                    <a:lstStyle/>
                    <a:p>
                      <a:pPr algn="ctr"/>
                      <a:r>
                        <a:rPr lang="es-CO" sz="1800" kern="1200" dirty="0" smtClean="0">
                          <a:solidFill>
                            <a:srgbClr val="111111"/>
                          </a:solidFill>
                          <a:effectLst/>
                          <a:latin typeface="Times New Roman" panose="02020603050405020304" pitchFamily="18" charset="0"/>
                          <a:ea typeface="Times New Roman"/>
                          <a:cs typeface="Times New Roman" panose="02020603050405020304" pitchFamily="18" charset="0"/>
                        </a:rPr>
                        <a:t>Impacto 1</a:t>
                      </a:r>
                      <a:endParaRPr lang="es-CO" sz="1800" kern="12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3</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1</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7</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6</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2</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626572">
                <a:tc>
                  <a:txBody>
                    <a:bodyPr/>
                    <a:lstStyle/>
                    <a:p>
                      <a:pPr algn="ctr"/>
                      <a:r>
                        <a:rPr lang="es-CO" sz="1800" kern="1200" dirty="0" smtClean="0">
                          <a:solidFill>
                            <a:srgbClr val="111111"/>
                          </a:solidFill>
                          <a:effectLst/>
                          <a:latin typeface="Times New Roman" panose="02020603050405020304" pitchFamily="18" charset="0"/>
                          <a:ea typeface="Times New Roman"/>
                          <a:cs typeface="Times New Roman" panose="02020603050405020304" pitchFamily="18" charset="0"/>
                        </a:rPr>
                        <a:t>Impacto  2</a:t>
                      </a:r>
                      <a:endParaRPr lang="es-CO" sz="1800" kern="12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4</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4</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6</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7</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3</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540095">
                <a:tc>
                  <a:txBody>
                    <a:bodyPr/>
                    <a:lstStyle/>
                    <a:p>
                      <a:pPr algn="ctr"/>
                      <a:r>
                        <a:rPr lang="es-CO" sz="1800" kern="1200" dirty="0" smtClean="0">
                          <a:solidFill>
                            <a:srgbClr val="111111"/>
                          </a:solidFill>
                          <a:effectLst/>
                          <a:latin typeface="Times New Roman" panose="02020603050405020304" pitchFamily="18" charset="0"/>
                          <a:ea typeface="Times New Roman"/>
                          <a:cs typeface="Times New Roman" panose="02020603050405020304" pitchFamily="18" charset="0"/>
                        </a:rPr>
                        <a:t>Impacto  3</a:t>
                      </a:r>
                      <a:endParaRPr lang="es-CO" sz="1800" kern="12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3</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6</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5</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7</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4</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469139">
                <a:tc>
                  <a:txBody>
                    <a:bodyPr/>
                    <a:lstStyle/>
                    <a:p>
                      <a:pPr algn="ctr"/>
                      <a:r>
                        <a:rPr lang="es-CO" sz="1800" kern="1200" dirty="0" smtClean="0">
                          <a:solidFill>
                            <a:srgbClr val="111111"/>
                          </a:solidFill>
                          <a:effectLst/>
                          <a:latin typeface="Times New Roman" panose="02020603050405020304" pitchFamily="18" charset="0"/>
                          <a:ea typeface="Times New Roman"/>
                          <a:cs typeface="Times New Roman" panose="02020603050405020304" pitchFamily="18" charset="0"/>
                        </a:rPr>
                        <a:t>Impacto  4</a:t>
                      </a:r>
                      <a:endParaRPr lang="es-CO" sz="1800" kern="12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4</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8</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6</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9</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4</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469139">
                <a:tc>
                  <a:txBody>
                    <a:bodyPr/>
                    <a:lstStyle/>
                    <a:p>
                      <a:pPr algn="ctr"/>
                      <a:r>
                        <a:rPr lang="es-CO" sz="1800" kern="1200" dirty="0" smtClean="0">
                          <a:solidFill>
                            <a:srgbClr val="111111"/>
                          </a:solidFill>
                          <a:effectLst/>
                          <a:latin typeface="Times New Roman" panose="02020603050405020304" pitchFamily="18" charset="0"/>
                          <a:ea typeface="Times New Roman"/>
                          <a:cs typeface="Times New Roman" panose="02020603050405020304" pitchFamily="18" charset="0"/>
                        </a:rPr>
                        <a:t>Impacto  5</a:t>
                      </a:r>
                      <a:endParaRPr lang="es-CO" sz="1800" kern="12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4</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9</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6</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8</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5</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469139">
                <a:tc>
                  <a:txBody>
                    <a:bodyPr/>
                    <a:lstStyle/>
                    <a:p>
                      <a:pPr algn="ctr"/>
                      <a:r>
                        <a:rPr lang="es-CO" sz="1800" kern="1200" dirty="0" smtClean="0">
                          <a:solidFill>
                            <a:srgbClr val="111111"/>
                          </a:solidFill>
                          <a:effectLst/>
                          <a:latin typeface="Times New Roman" panose="02020603050405020304" pitchFamily="18" charset="0"/>
                          <a:ea typeface="Times New Roman"/>
                          <a:cs typeface="Times New Roman" panose="02020603050405020304" pitchFamily="18" charset="0"/>
                        </a:rPr>
                        <a:t>Impacto  6</a:t>
                      </a:r>
                      <a:endParaRPr lang="es-CO" sz="1800" kern="12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5</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6</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5</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5</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7</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469139">
                <a:tc>
                  <a:txBody>
                    <a:bodyPr/>
                    <a:lstStyle/>
                    <a:p>
                      <a:pPr algn="ctr"/>
                      <a:r>
                        <a:rPr lang="es-CO" sz="1800" kern="1200" dirty="0" smtClean="0">
                          <a:solidFill>
                            <a:srgbClr val="111111"/>
                          </a:solidFill>
                          <a:effectLst/>
                          <a:latin typeface="Times New Roman" panose="02020603050405020304" pitchFamily="18" charset="0"/>
                          <a:ea typeface="Times New Roman"/>
                          <a:cs typeface="Times New Roman" panose="02020603050405020304" pitchFamily="18" charset="0"/>
                        </a:rPr>
                        <a:t>Impacto  7</a:t>
                      </a:r>
                      <a:endParaRPr lang="es-CO" sz="1800" kern="12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4</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7</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4</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8</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4</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34570">
                <a:tc>
                  <a:txBody>
                    <a:bodyPr/>
                    <a:lstStyle/>
                    <a:p>
                      <a:pPr marL="6350" marR="30480" indent="-6350" algn="l">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Total</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27</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40</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39</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50</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a:solidFill>
                            <a:srgbClr val="111111"/>
                          </a:solidFill>
                          <a:effectLst/>
                          <a:latin typeface="Times New Roman" panose="02020603050405020304" pitchFamily="18" charset="0"/>
                          <a:ea typeface="Times New Roman"/>
                          <a:cs typeface="Times New Roman" panose="02020603050405020304" pitchFamily="18" charset="0"/>
                        </a:rPr>
                        <a:t>29</a:t>
                      </a:r>
                      <a:endParaRPr lang="es-CO" sz="180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3710">
                <a:tc>
                  <a:txBody>
                    <a:bodyPr/>
                    <a:lstStyle/>
                    <a:p>
                      <a:pPr marL="6350" marR="30480" indent="-6350" algn="l">
                        <a:lnSpc>
                          <a:spcPct val="115000"/>
                        </a:lnSpc>
                        <a:spcAft>
                          <a:spcPts val="0"/>
                        </a:spcAft>
                      </a:pPr>
                      <a:r>
                        <a:rPr lang="es-ES" sz="1800" dirty="0">
                          <a:solidFill>
                            <a:srgbClr val="111111"/>
                          </a:solidFill>
                          <a:effectLst/>
                          <a:latin typeface="Times New Roman" panose="02020603050405020304" pitchFamily="18" charset="0"/>
                          <a:ea typeface="Times New Roman"/>
                          <a:cs typeface="Times New Roman" panose="02020603050405020304" pitchFamily="18" charset="0"/>
                        </a:rPr>
                        <a:t>Valor IPH por comunidad (IPH/70)*100 </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smtClean="0">
                          <a:solidFill>
                            <a:srgbClr val="111111"/>
                          </a:solidFill>
                          <a:effectLst/>
                          <a:latin typeface="Times New Roman" panose="02020603050405020304" pitchFamily="18" charset="0"/>
                          <a:ea typeface="Times New Roman"/>
                          <a:cs typeface="Times New Roman" panose="02020603050405020304" pitchFamily="18" charset="0"/>
                        </a:rPr>
                        <a:t>%</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smtClean="0">
                          <a:solidFill>
                            <a:srgbClr val="111111"/>
                          </a:solidFill>
                          <a:effectLst/>
                          <a:latin typeface="Times New Roman" panose="02020603050405020304" pitchFamily="18" charset="0"/>
                          <a:ea typeface="Times New Roman"/>
                          <a:cs typeface="Times New Roman" panose="02020603050405020304" pitchFamily="18" charset="0"/>
                        </a:rPr>
                        <a:t>%</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smtClean="0">
                          <a:solidFill>
                            <a:srgbClr val="111111"/>
                          </a:solidFill>
                          <a:effectLst/>
                          <a:latin typeface="Times New Roman" panose="02020603050405020304" pitchFamily="18" charset="0"/>
                          <a:ea typeface="Times New Roman"/>
                          <a:cs typeface="Times New Roman" panose="02020603050405020304" pitchFamily="18" charset="0"/>
                        </a:rPr>
                        <a:t>%</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smtClean="0">
                          <a:solidFill>
                            <a:srgbClr val="111111"/>
                          </a:solidFill>
                          <a:effectLst/>
                          <a:latin typeface="Times New Roman" panose="02020603050405020304" pitchFamily="18" charset="0"/>
                          <a:ea typeface="Times New Roman"/>
                          <a:cs typeface="Times New Roman" panose="02020603050405020304" pitchFamily="18" charset="0"/>
                        </a:rPr>
                        <a:t>%</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smtClean="0">
                          <a:solidFill>
                            <a:srgbClr val="111111"/>
                          </a:solidFill>
                          <a:effectLst/>
                          <a:latin typeface="Times New Roman" panose="02020603050405020304" pitchFamily="18" charset="0"/>
                          <a:ea typeface="Times New Roman"/>
                          <a:cs typeface="Times New Roman" panose="02020603050405020304" pitchFamily="18" charset="0"/>
                        </a:rPr>
                        <a:t>%</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9139">
                <a:tc>
                  <a:txBody>
                    <a:bodyPr/>
                    <a:lstStyle/>
                    <a:p>
                      <a:pPr marL="6350" marR="30480" indent="-6350" algn="l">
                        <a:lnSpc>
                          <a:spcPct val="115000"/>
                        </a:lnSpc>
                        <a:spcAft>
                          <a:spcPts val="0"/>
                        </a:spcAft>
                      </a:pPr>
                      <a:r>
                        <a:rPr lang="es-ES" sz="1800" dirty="0" smtClean="0">
                          <a:solidFill>
                            <a:srgbClr val="111111"/>
                          </a:solidFill>
                          <a:effectLst/>
                          <a:latin typeface="Times New Roman" panose="02020603050405020304" pitchFamily="18" charset="0"/>
                          <a:ea typeface="Times New Roman"/>
                          <a:cs typeface="Times New Roman" panose="02020603050405020304" pitchFamily="18" charset="0"/>
                        </a:rPr>
                        <a:t>Categoría de impacto</a:t>
                      </a:r>
                      <a:endParaRPr lang="es-CO" sz="18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7331" marR="67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a:solidFill>
                            <a:srgbClr val="111111"/>
                          </a:solidFill>
                          <a:effectLst/>
                          <a:latin typeface="Times New Roman"/>
                          <a:ea typeface="Times New Roman"/>
                          <a:cs typeface="Times New Roman"/>
                        </a:rPr>
                        <a:t>B</a:t>
                      </a:r>
                      <a:endParaRPr lang="es-CO" sz="1800" dirty="0">
                        <a:solidFill>
                          <a:srgbClr val="111111"/>
                        </a:solidFill>
                        <a:effectLst/>
                        <a:latin typeface="Times New Roman"/>
                        <a:ea typeface="Times New Roman"/>
                        <a:cs typeface="Times New Roman"/>
                      </a:endParaRPr>
                    </a:p>
                    <a:p>
                      <a:pPr marL="6350" marR="30480" indent="-6350" algn="ctr">
                        <a:lnSpc>
                          <a:spcPct val="115000"/>
                        </a:lnSpc>
                        <a:spcAft>
                          <a:spcPts val="0"/>
                        </a:spcAft>
                      </a:pPr>
                      <a:r>
                        <a:rPr lang="es-ES" sz="1800" dirty="0">
                          <a:solidFill>
                            <a:srgbClr val="111111"/>
                          </a:solidFill>
                          <a:effectLst/>
                          <a:latin typeface="Times New Roman"/>
                          <a:ea typeface="Times New Roman"/>
                          <a:cs typeface="Times New Roman"/>
                        </a:rPr>
                        <a:t>(Pequeño)</a:t>
                      </a:r>
                      <a:endParaRPr lang="es-CO" sz="18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a:solidFill>
                            <a:srgbClr val="111111"/>
                          </a:solidFill>
                          <a:effectLst/>
                          <a:latin typeface="Times New Roman"/>
                          <a:ea typeface="Times New Roman"/>
                          <a:cs typeface="Times New Roman"/>
                        </a:rPr>
                        <a:t>C</a:t>
                      </a:r>
                      <a:endParaRPr lang="es-CO" sz="1800">
                        <a:solidFill>
                          <a:srgbClr val="111111"/>
                        </a:solidFill>
                        <a:effectLst/>
                        <a:latin typeface="Times New Roman"/>
                        <a:ea typeface="Times New Roman"/>
                        <a:cs typeface="Times New Roman"/>
                      </a:endParaRPr>
                    </a:p>
                    <a:p>
                      <a:pPr marL="6350" marR="30480" indent="-6350" algn="ctr">
                        <a:lnSpc>
                          <a:spcPct val="115000"/>
                        </a:lnSpc>
                        <a:spcAft>
                          <a:spcPts val="0"/>
                        </a:spcAft>
                      </a:pPr>
                      <a:r>
                        <a:rPr lang="es-ES" sz="1800">
                          <a:solidFill>
                            <a:srgbClr val="111111"/>
                          </a:solidFill>
                          <a:effectLst/>
                          <a:latin typeface="Times New Roman"/>
                          <a:ea typeface="Times New Roman"/>
                          <a:cs typeface="Times New Roman"/>
                        </a:rPr>
                        <a:t>(Moderado)</a:t>
                      </a:r>
                      <a:endParaRPr lang="es-CO" sz="18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a:solidFill>
                            <a:srgbClr val="111111"/>
                          </a:solidFill>
                          <a:effectLst/>
                          <a:latin typeface="Times New Roman"/>
                          <a:ea typeface="Times New Roman"/>
                          <a:cs typeface="Times New Roman"/>
                        </a:rPr>
                        <a:t>C</a:t>
                      </a:r>
                      <a:endParaRPr lang="es-CO" sz="1800">
                        <a:solidFill>
                          <a:srgbClr val="111111"/>
                        </a:solidFill>
                        <a:effectLst/>
                        <a:latin typeface="Times New Roman"/>
                        <a:ea typeface="Times New Roman"/>
                        <a:cs typeface="Times New Roman"/>
                      </a:endParaRPr>
                    </a:p>
                    <a:p>
                      <a:pPr marL="6350" marR="30480" indent="-6350" algn="ctr">
                        <a:lnSpc>
                          <a:spcPct val="115000"/>
                        </a:lnSpc>
                        <a:spcAft>
                          <a:spcPts val="0"/>
                        </a:spcAft>
                      </a:pPr>
                      <a:r>
                        <a:rPr lang="es-ES" sz="1800">
                          <a:solidFill>
                            <a:srgbClr val="111111"/>
                          </a:solidFill>
                          <a:effectLst/>
                          <a:latin typeface="Times New Roman"/>
                          <a:ea typeface="Times New Roman"/>
                          <a:cs typeface="Times New Roman"/>
                        </a:rPr>
                        <a:t>(Moderado)</a:t>
                      </a:r>
                      <a:endParaRPr lang="es-CO" sz="18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a:solidFill>
                            <a:srgbClr val="111111"/>
                          </a:solidFill>
                          <a:effectLst/>
                          <a:latin typeface="Times New Roman"/>
                          <a:ea typeface="Times New Roman"/>
                          <a:cs typeface="Times New Roman"/>
                        </a:rPr>
                        <a:t>C</a:t>
                      </a:r>
                      <a:endParaRPr lang="es-CO" sz="1800">
                        <a:solidFill>
                          <a:srgbClr val="111111"/>
                        </a:solidFill>
                        <a:effectLst/>
                        <a:latin typeface="Times New Roman"/>
                        <a:ea typeface="Times New Roman"/>
                        <a:cs typeface="Times New Roman"/>
                      </a:endParaRPr>
                    </a:p>
                    <a:p>
                      <a:pPr marL="6350" marR="30480" indent="-6350" algn="ctr">
                        <a:lnSpc>
                          <a:spcPct val="115000"/>
                        </a:lnSpc>
                        <a:spcAft>
                          <a:spcPts val="0"/>
                        </a:spcAft>
                      </a:pPr>
                      <a:r>
                        <a:rPr lang="es-ES" sz="1800">
                          <a:solidFill>
                            <a:srgbClr val="111111"/>
                          </a:solidFill>
                          <a:effectLst/>
                          <a:latin typeface="Times New Roman"/>
                          <a:ea typeface="Times New Roman"/>
                          <a:cs typeface="Times New Roman"/>
                        </a:rPr>
                        <a:t>(Moderado)</a:t>
                      </a:r>
                      <a:endParaRPr lang="es-CO" sz="18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15000"/>
                        </a:lnSpc>
                        <a:spcAft>
                          <a:spcPts val="0"/>
                        </a:spcAft>
                      </a:pPr>
                      <a:r>
                        <a:rPr lang="es-ES" sz="1800" dirty="0">
                          <a:solidFill>
                            <a:srgbClr val="111111"/>
                          </a:solidFill>
                          <a:effectLst/>
                          <a:latin typeface="Times New Roman"/>
                          <a:ea typeface="Times New Roman"/>
                          <a:cs typeface="Times New Roman"/>
                        </a:rPr>
                        <a:t>B</a:t>
                      </a:r>
                      <a:endParaRPr lang="es-CO" sz="1800" dirty="0">
                        <a:solidFill>
                          <a:srgbClr val="111111"/>
                        </a:solidFill>
                        <a:effectLst/>
                        <a:latin typeface="Times New Roman"/>
                        <a:ea typeface="Times New Roman"/>
                        <a:cs typeface="Times New Roman"/>
                      </a:endParaRPr>
                    </a:p>
                    <a:p>
                      <a:pPr marL="6350" marR="30480" indent="-6350" algn="ctr">
                        <a:lnSpc>
                          <a:spcPct val="115000"/>
                        </a:lnSpc>
                        <a:spcAft>
                          <a:spcPts val="0"/>
                        </a:spcAft>
                      </a:pPr>
                      <a:r>
                        <a:rPr lang="es-ES" sz="1800" dirty="0">
                          <a:solidFill>
                            <a:srgbClr val="111111"/>
                          </a:solidFill>
                          <a:effectLst/>
                          <a:latin typeface="Times New Roman"/>
                          <a:ea typeface="Times New Roman"/>
                          <a:cs typeface="Times New Roman"/>
                        </a:rPr>
                        <a:t>(Pequeño)</a:t>
                      </a:r>
                      <a:endParaRPr lang="es-CO" sz="18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CuadroTexto"/>
          <p:cNvSpPr txBox="1"/>
          <p:nvPr/>
        </p:nvSpPr>
        <p:spPr>
          <a:xfrm>
            <a:off x="8694040" y="3823179"/>
            <a:ext cx="2631838" cy="369332"/>
          </a:xfrm>
          <a:prstGeom prst="rect">
            <a:avLst/>
          </a:prstGeom>
          <a:noFill/>
        </p:spPr>
        <p:txBody>
          <a:bodyPr wrap="square" rtlCol="0">
            <a:spAutoFit/>
          </a:bodyPr>
          <a:lstStyle/>
          <a:p>
            <a:r>
              <a:rPr lang="es-CO" dirty="0" smtClean="0"/>
              <a:t>8,9,10 Impacto severo</a:t>
            </a:r>
            <a:endParaRPr lang="es-CO" dirty="0"/>
          </a:p>
        </p:txBody>
      </p:sp>
      <p:sp>
        <p:nvSpPr>
          <p:cNvPr id="6" name="5 Rectángulo"/>
          <p:cNvSpPr/>
          <p:nvPr/>
        </p:nvSpPr>
        <p:spPr>
          <a:xfrm>
            <a:off x="8972879" y="1778216"/>
            <a:ext cx="1910267" cy="369332"/>
          </a:xfrm>
          <a:prstGeom prst="rect">
            <a:avLst/>
          </a:prstGeom>
        </p:spPr>
        <p:txBody>
          <a:bodyPr wrap="none">
            <a:spAutoFit/>
          </a:bodyPr>
          <a:lstStyle/>
          <a:p>
            <a:r>
              <a:rPr lang="es-CO" dirty="0"/>
              <a:t>1,2,3 Impacto leve</a:t>
            </a:r>
          </a:p>
        </p:txBody>
      </p:sp>
      <p:sp>
        <p:nvSpPr>
          <p:cNvPr id="7" name="6 Rectángulo"/>
          <p:cNvSpPr/>
          <p:nvPr/>
        </p:nvSpPr>
        <p:spPr>
          <a:xfrm>
            <a:off x="8636560" y="2862679"/>
            <a:ext cx="2673552" cy="369332"/>
          </a:xfrm>
          <a:prstGeom prst="rect">
            <a:avLst/>
          </a:prstGeom>
        </p:spPr>
        <p:txBody>
          <a:bodyPr wrap="none">
            <a:spAutoFit/>
          </a:bodyPr>
          <a:lstStyle/>
          <a:p>
            <a:r>
              <a:rPr lang="es-CO" dirty="0"/>
              <a:t>4,5,6,7 Impacto moderado</a:t>
            </a:r>
          </a:p>
        </p:txBody>
      </p:sp>
      <p:sp>
        <p:nvSpPr>
          <p:cNvPr id="12" name="11 Rectángulo"/>
          <p:cNvSpPr/>
          <p:nvPr/>
        </p:nvSpPr>
        <p:spPr>
          <a:xfrm>
            <a:off x="9412682" y="2421503"/>
            <a:ext cx="1249740" cy="325135"/>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s-CO" dirty="0"/>
          </a:p>
        </p:txBody>
      </p:sp>
      <p:sp>
        <p:nvSpPr>
          <p:cNvPr id="13" name="12 Rectángulo"/>
          <p:cNvSpPr/>
          <p:nvPr/>
        </p:nvSpPr>
        <p:spPr>
          <a:xfrm>
            <a:off x="9412682" y="3320956"/>
            <a:ext cx="1249740" cy="325135"/>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s-CO" dirty="0"/>
          </a:p>
        </p:txBody>
      </p:sp>
      <p:sp>
        <p:nvSpPr>
          <p:cNvPr id="14" name="13 Rectángulo"/>
          <p:cNvSpPr/>
          <p:nvPr/>
        </p:nvSpPr>
        <p:spPr>
          <a:xfrm>
            <a:off x="9407422" y="4277422"/>
            <a:ext cx="1249740" cy="32513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s-CO" dirty="0"/>
          </a:p>
        </p:txBody>
      </p:sp>
    </p:spTree>
    <p:extLst>
      <p:ext uri="{BB962C8B-B14F-4D97-AF65-F5344CB8AC3E}">
        <p14:creationId xmlns:p14="http://schemas.microsoft.com/office/powerpoint/2010/main" val="4247054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13</a:t>
            </a:fld>
            <a:endParaRPr lang="en-US"/>
          </a:p>
        </p:txBody>
      </p:sp>
      <p:sp>
        <p:nvSpPr>
          <p:cNvPr id="5" name="4 Rectángulo"/>
          <p:cNvSpPr/>
          <p:nvPr/>
        </p:nvSpPr>
        <p:spPr>
          <a:xfrm>
            <a:off x="4072543" y="616482"/>
            <a:ext cx="3315075" cy="461665"/>
          </a:xfrm>
          <a:prstGeom prst="rect">
            <a:avLst/>
          </a:prstGeom>
          <a:solidFill>
            <a:srgbClr val="D7EA64"/>
          </a:solidFill>
        </p:spPr>
        <p:txBody>
          <a:bodyPr wrap="none">
            <a:spAutoFit/>
          </a:bodyPr>
          <a:lstStyle/>
          <a:p>
            <a:r>
              <a:rPr lang="es-EC" sz="2400" b="1" dirty="0" smtClean="0"/>
              <a:t>Correlación de </a:t>
            </a:r>
            <a:r>
              <a:rPr lang="es-EC" sz="2400" b="1" dirty="0" err="1" smtClean="0"/>
              <a:t>Sperman</a:t>
            </a:r>
            <a:r>
              <a:rPr lang="es-EC" sz="2400" b="1" dirty="0" smtClean="0"/>
              <a:t> </a:t>
            </a:r>
            <a:endParaRPr lang="es-CO" sz="2400" b="1" dirty="0"/>
          </a:p>
        </p:txBody>
      </p:sp>
      <p:sp>
        <p:nvSpPr>
          <p:cNvPr id="11" name="10 Rectángulo"/>
          <p:cNvSpPr/>
          <p:nvPr/>
        </p:nvSpPr>
        <p:spPr>
          <a:xfrm>
            <a:off x="1583749" y="2891889"/>
            <a:ext cx="2664176" cy="1015663"/>
          </a:xfrm>
          <a:prstGeom prst="rect">
            <a:avLst/>
          </a:prstGeom>
          <a:solidFill>
            <a:srgbClr val="FFDA65"/>
          </a:solidFill>
        </p:spPr>
        <p:txBody>
          <a:bodyPr wrap="square">
            <a:spAutoFit/>
          </a:bodyPr>
          <a:lstStyle/>
          <a:p>
            <a:pPr algn="ctr"/>
            <a:r>
              <a:rPr lang="es-EC" sz="2000" dirty="0" smtClean="0"/>
              <a:t>IPH</a:t>
            </a:r>
          </a:p>
          <a:p>
            <a:pPr algn="ctr"/>
            <a:r>
              <a:rPr lang="es-EC" sz="2000" dirty="0" smtClean="0"/>
              <a:t>Índice de perturbación humana</a:t>
            </a:r>
            <a:endParaRPr lang="es-CO" sz="2000" dirty="0"/>
          </a:p>
        </p:txBody>
      </p:sp>
      <p:sp>
        <p:nvSpPr>
          <p:cNvPr id="12" name="11 Rectángulo"/>
          <p:cNvSpPr/>
          <p:nvPr/>
        </p:nvSpPr>
        <p:spPr>
          <a:xfrm>
            <a:off x="6548019" y="2891889"/>
            <a:ext cx="3566652" cy="1015663"/>
          </a:xfrm>
          <a:prstGeom prst="rect">
            <a:avLst/>
          </a:prstGeom>
          <a:solidFill>
            <a:srgbClr val="FFDA65"/>
          </a:solidFill>
        </p:spPr>
        <p:txBody>
          <a:bodyPr wrap="square">
            <a:spAutoFit/>
          </a:bodyPr>
          <a:lstStyle/>
          <a:p>
            <a:pPr algn="ctr"/>
            <a:r>
              <a:rPr lang="es-EC" sz="2000" dirty="0" smtClean="0"/>
              <a:t>SUMIN</a:t>
            </a:r>
          </a:p>
          <a:p>
            <a:pPr algn="ctr"/>
            <a:r>
              <a:rPr lang="es-EC" sz="2000" dirty="0" smtClean="0"/>
              <a:t>Índice de prioridades de conservación</a:t>
            </a:r>
            <a:endParaRPr lang="es-CO" sz="2000" dirty="0"/>
          </a:p>
        </p:txBody>
      </p:sp>
      <p:sp>
        <p:nvSpPr>
          <p:cNvPr id="13" name="12 Rectángulo"/>
          <p:cNvSpPr/>
          <p:nvPr/>
        </p:nvSpPr>
        <p:spPr>
          <a:xfrm>
            <a:off x="4247924" y="4411606"/>
            <a:ext cx="2745818" cy="2031325"/>
          </a:xfrm>
          <a:prstGeom prst="rect">
            <a:avLst/>
          </a:prstGeom>
          <a:solidFill>
            <a:srgbClr val="F3A7EF"/>
          </a:solidFill>
        </p:spPr>
        <p:txBody>
          <a:bodyPr wrap="square">
            <a:spAutoFit/>
          </a:bodyPr>
          <a:lstStyle/>
          <a:p>
            <a:pPr algn="ctr"/>
            <a:r>
              <a:rPr lang="es-ES" b="1" dirty="0" smtClean="0"/>
              <a:t>Rango de </a:t>
            </a:r>
            <a:r>
              <a:rPr lang="es-ES" b="1" dirty="0"/>
              <a:t>Relación</a:t>
            </a:r>
            <a:endParaRPr lang="es-CO" b="1" dirty="0"/>
          </a:p>
          <a:p>
            <a:r>
              <a:rPr lang="es-ES" dirty="0"/>
              <a:t>0 – 0,25: Escasa o nula</a:t>
            </a:r>
            <a:endParaRPr lang="es-CO" dirty="0"/>
          </a:p>
          <a:p>
            <a:r>
              <a:rPr lang="es-ES" dirty="0"/>
              <a:t>0,26-0,50: Débil</a:t>
            </a:r>
            <a:endParaRPr lang="es-CO" dirty="0"/>
          </a:p>
          <a:p>
            <a:r>
              <a:rPr lang="es-ES" dirty="0"/>
              <a:t>0,51- 0,75: Entre moderada y fuerte</a:t>
            </a:r>
            <a:endParaRPr lang="es-CO" dirty="0"/>
          </a:p>
          <a:p>
            <a:r>
              <a:rPr lang="es-ES" dirty="0"/>
              <a:t>0,76- 1,00: Entre fuerte y perfecta </a:t>
            </a:r>
            <a:endParaRPr lang="es-CO" dirty="0"/>
          </a:p>
        </p:txBody>
      </p:sp>
      <p:sp>
        <p:nvSpPr>
          <p:cNvPr id="14" name="13 Rectángulo"/>
          <p:cNvSpPr/>
          <p:nvPr/>
        </p:nvSpPr>
        <p:spPr>
          <a:xfrm>
            <a:off x="4415567" y="1344138"/>
            <a:ext cx="2629056" cy="1015663"/>
          </a:xfrm>
          <a:prstGeom prst="rect">
            <a:avLst/>
          </a:prstGeom>
          <a:solidFill>
            <a:srgbClr val="B2C4EC"/>
          </a:solidFill>
        </p:spPr>
        <p:txBody>
          <a:bodyPr wrap="square">
            <a:spAutoFit/>
          </a:bodyPr>
          <a:lstStyle/>
          <a:p>
            <a:pPr algn="ctr"/>
            <a:r>
              <a:rPr lang="es-CO" sz="2000" dirty="0" smtClean="0"/>
              <a:t>Grado de asociación entre dos variables cualitativas</a:t>
            </a:r>
            <a:endParaRPr lang="es-CO" sz="2000" dirty="0"/>
          </a:p>
        </p:txBody>
      </p:sp>
      <p:cxnSp>
        <p:nvCxnSpPr>
          <p:cNvPr id="19" name="18 Conector recto de flecha"/>
          <p:cNvCxnSpPr>
            <a:stCxn id="14" idx="1"/>
            <a:endCxn id="11" idx="0"/>
          </p:cNvCxnSpPr>
          <p:nvPr/>
        </p:nvCxnSpPr>
        <p:spPr>
          <a:xfrm flipH="1">
            <a:off x="2915837" y="1851970"/>
            <a:ext cx="1499730" cy="103991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1" name="20 Conector recto de flecha"/>
          <p:cNvCxnSpPr>
            <a:stCxn id="14" idx="3"/>
            <a:endCxn id="12" idx="0"/>
          </p:cNvCxnSpPr>
          <p:nvPr/>
        </p:nvCxnSpPr>
        <p:spPr>
          <a:xfrm>
            <a:off x="7044623" y="1851970"/>
            <a:ext cx="1286722" cy="103991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4" name="23 Conector recto de flecha"/>
          <p:cNvCxnSpPr>
            <a:stCxn id="11" idx="2"/>
            <a:endCxn id="13" idx="1"/>
          </p:cNvCxnSpPr>
          <p:nvPr/>
        </p:nvCxnSpPr>
        <p:spPr>
          <a:xfrm>
            <a:off x="2915837" y="3907552"/>
            <a:ext cx="1332087" cy="151971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7" name="26 Conector recto de flecha"/>
          <p:cNvCxnSpPr>
            <a:stCxn id="12" idx="2"/>
            <a:endCxn id="13" idx="3"/>
          </p:cNvCxnSpPr>
          <p:nvPr/>
        </p:nvCxnSpPr>
        <p:spPr>
          <a:xfrm flipH="1">
            <a:off x="6993742" y="3907552"/>
            <a:ext cx="1337603" cy="151971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2" name="31 Conector recto de flecha"/>
          <p:cNvCxnSpPr>
            <a:stCxn id="5" idx="2"/>
            <a:endCxn id="14" idx="0"/>
          </p:cNvCxnSpPr>
          <p:nvPr/>
        </p:nvCxnSpPr>
        <p:spPr>
          <a:xfrm>
            <a:off x="5730081" y="1078147"/>
            <a:ext cx="14" cy="26599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2051" name="Picture 3" descr="C:\Users\usuario\Documents\1. TESIS CHOTA\8.FOTOS TESIS CHOTA\FOTOS TESIS\_DSC02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17" y="248843"/>
            <a:ext cx="3285885" cy="21905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Users\usuario\Documents\1. TESIS CHOTA\8.FOTOS TESIS CHOTA\FOTOS TESIS\_DSC0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709" y="4451535"/>
            <a:ext cx="3307033" cy="22046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C:\Users\usuario\Documents\1. TESIS CHOTA\8.FOTOS TESIS CHOTA\FOTOS_MARCO\RSCN42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2411" y="329728"/>
            <a:ext cx="3086664" cy="23149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5" name="Picture 7" descr="C:\Users\usuario\Documents\1. TESIS CHOTA\8.FOTOS TESIS CHOTA\FOTOS_MARCO\RSCN42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937" t="22391" r="5218"/>
          <a:stretch/>
        </p:blipFill>
        <p:spPr bwMode="auto">
          <a:xfrm>
            <a:off x="7914273" y="4335461"/>
            <a:ext cx="3071882" cy="21074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 name="3 Conector recto de flecha"/>
          <p:cNvCxnSpPr/>
          <p:nvPr/>
        </p:nvCxnSpPr>
        <p:spPr>
          <a:xfrm>
            <a:off x="4415567" y="3399720"/>
            <a:ext cx="1928962"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9309708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uario\Documents\1. TESIS CHOTA\8.FOTOS TESIS CHOTA\FOTOS TESIS\_DSC0145.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5000" contrast="5000"/>
                    </a14:imgEffect>
                  </a14:imgLayer>
                </a14:imgProps>
              </a:ext>
              <a:ext uri="{28A0092B-C50C-407E-A947-70E740481C1C}">
                <a14:useLocalDpi xmlns:a14="http://schemas.microsoft.com/office/drawing/2010/main" val="0"/>
              </a:ext>
            </a:extLst>
          </a:blip>
          <a:srcRect/>
          <a:stretch>
            <a:fillRect/>
          </a:stretch>
        </p:blipFill>
        <p:spPr bwMode="auto">
          <a:xfrm>
            <a:off x="8876725" y="2540969"/>
            <a:ext cx="2819281" cy="24882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00426CC9-39B8-443D-A87B-A0969DEF053C}" type="slidenum">
              <a:rPr lang="en-US" smtClean="0"/>
              <a:t>14</a:t>
            </a:fld>
            <a:endParaRPr lang="en-US"/>
          </a:p>
        </p:txBody>
      </p:sp>
      <p:sp>
        <p:nvSpPr>
          <p:cNvPr id="4" name="Rectángulo 5"/>
          <p:cNvSpPr/>
          <p:nvPr/>
        </p:nvSpPr>
        <p:spPr>
          <a:xfrm>
            <a:off x="268625" y="36990"/>
            <a:ext cx="5682009" cy="461665"/>
          </a:xfrm>
          <a:prstGeom prst="rect">
            <a:avLst/>
          </a:prstGeom>
        </p:spPr>
        <p:txBody>
          <a:bodyPr wrap="square">
            <a:spAutoFit/>
          </a:bodyPr>
          <a:lstStyle/>
          <a:p>
            <a:pPr algn="ctr"/>
            <a:r>
              <a:rPr lang="es-CO" sz="2400" b="1" dirty="0" smtClean="0">
                <a:solidFill>
                  <a:schemeClr val="tx2">
                    <a:lumMod val="75000"/>
                  </a:schemeClr>
                </a:solidFill>
                <a:ea typeface="Times New Roman" panose="02020603050405020304" pitchFamily="18" charset="0"/>
              </a:rPr>
              <a:t>Etapa 3</a:t>
            </a:r>
            <a:r>
              <a:rPr lang="es-CO" sz="2400" b="1" dirty="0">
                <a:solidFill>
                  <a:schemeClr val="tx2">
                    <a:lumMod val="75000"/>
                  </a:schemeClr>
                </a:solidFill>
                <a:ea typeface="Times New Roman" panose="02020603050405020304" pitchFamily="18" charset="0"/>
              </a:rPr>
              <a:t>. </a:t>
            </a:r>
            <a:r>
              <a:rPr lang="es-CO" sz="2400" b="1" dirty="0" smtClean="0">
                <a:solidFill>
                  <a:schemeClr val="tx2">
                    <a:lumMod val="75000"/>
                  </a:schemeClr>
                </a:solidFill>
                <a:ea typeface="Times New Roman" panose="02020603050405020304" pitchFamily="18" charset="0"/>
              </a:rPr>
              <a:t>Medidas de conservación</a:t>
            </a:r>
            <a:endParaRPr lang="es-EC" sz="2400" dirty="0">
              <a:solidFill>
                <a:schemeClr val="tx2">
                  <a:lumMod val="75000"/>
                </a:schemeClr>
              </a:solidFill>
            </a:endParaRPr>
          </a:p>
        </p:txBody>
      </p:sp>
      <p:sp>
        <p:nvSpPr>
          <p:cNvPr id="3" name="2 Rectángulo"/>
          <p:cNvSpPr/>
          <p:nvPr/>
        </p:nvSpPr>
        <p:spPr>
          <a:xfrm>
            <a:off x="1409434" y="636524"/>
            <a:ext cx="2237151" cy="461665"/>
          </a:xfrm>
          <a:prstGeom prst="rect">
            <a:avLst/>
          </a:prstGeom>
          <a:solidFill>
            <a:srgbClr val="D7EA64"/>
          </a:solidFill>
        </p:spPr>
        <p:txBody>
          <a:bodyPr wrap="none">
            <a:spAutoFit/>
          </a:bodyPr>
          <a:lstStyle/>
          <a:p>
            <a:pPr lvl="0" algn="ctr"/>
            <a:r>
              <a:rPr lang="es-CO" sz="2400" b="1" dirty="0" smtClean="0">
                <a:solidFill>
                  <a:sysClr val="windowText" lastClr="000000">
                    <a:hueOff val="0"/>
                    <a:satOff val="0"/>
                    <a:lumOff val="0"/>
                    <a:alphaOff val="0"/>
                  </a:sysClr>
                </a:solidFill>
                <a:latin typeface="Times New Roman" pitchFamily="18" charset="0"/>
                <a:cs typeface="Times New Roman" pitchFamily="18" charset="0"/>
              </a:rPr>
              <a:t>Análisis FODA </a:t>
            </a:r>
            <a:endParaRPr lang="es-CO" sz="2400" b="1" dirty="0">
              <a:solidFill>
                <a:sysClr val="windowText" lastClr="000000">
                  <a:hueOff val="0"/>
                  <a:satOff val="0"/>
                  <a:lumOff val="0"/>
                  <a:alphaOff val="0"/>
                </a:sysClr>
              </a:solidFill>
              <a:latin typeface="Times New Roman" pitchFamily="18" charset="0"/>
              <a:cs typeface="Times New Roman" pitchFamily="18" charset="0"/>
            </a:endParaRPr>
          </a:p>
        </p:txBody>
      </p:sp>
      <p:sp>
        <p:nvSpPr>
          <p:cNvPr id="6" name="5 Rectángulo"/>
          <p:cNvSpPr/>
          <p:nvPr/>
        </p:nvSpPr>
        <p:spPr>
          <a:xfrm>
            <a:off x="465406" y="1739093"/>
            <a:ext cx="1888056" cy="461665"/>
          </a:xfrm>
          <a:prstGeom prst="rect">
            <a:avLst/>
          </a:prstGeom>
          <a:solidFill>
            <a:srgbClr val="C5D3F1"/>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s-CO" sz="2400" dirty="0" smtClean="0">
                <a:latin typeface="Times New Roman" panose="02020603050405020304" pitchFamily="18" charset="0"/>
                <a:cs typeface="Times New Roman" panose="02020603050405020304" pitchFamily="18" charset="0"/>
              </a:rPr>
              <a:t>Fortalezas</a:t>
            </a:r>
            <a:endParaRPr lang="es-CO" sz="2400" dirty="0">
              <a:latin typeface="Times New Roman" panose="02020603050405020304" pitchFamily="18" charset="0"/>
              <a:cs typeface="Times New Roman" panose="02020603050405020304" pitchFamily="18" charset="0"/>
            </a:endParaRPr>
          </a:p>
        </p:txBody>
      </p:sp>
      <p:sp>
        <p:nvSpPr>
          <p:cNvPr id="7" name="6 Rectángulo"/>
          <p:cNvSpPr/>
          <p:nvPr/>
        </p:nvSpPr>
        <p:spPr>
          <a:xfrm>
            <a:off x="2652068" y="1739093"/>
            <a:ext cx="1996060" cy="461665"/>
          </a:xfrm>
          <a:prstGeom prst="rect">
            <a:avLst/>
          </a:prstGeom>
          <a:solidFill>
            <a:srgbClr val="FFDA65"/>
          </a:solidFill>
        </p:spPr>
        <p:style>
          <a:lnRef idx="2">
            <a:schemeClr val="accent2"/>
          </a:lnRef>
          <a:fillRef idx="1">
            <a:schemeClr val="lt1"/>
          </a:fillRef>
          <a:effectRef idx="0">
            <a:schemeClr val="accent2"/>
          </a:effectRef>
          <a:fontRef idx="minor">
            <a:schemeClr val="dk1"/>
          </a:fontRef>
        </p:style>
        <p:txBody>
          <a:bodyPr wrap="none">
            <a:spAutoFit/>
          </a:bodyPr>
          <a:lstStyle/>
          <a:p>
            <a:pPr lvl="0" algn="ctr"/>
            <a:r>
              <a:rPr lang="es-CO" sz="2400" dirty="0" smtClean="0">
                <a:latin typeface="Times New Roman" panose="02020603050405020304" pitchFamily="18" charset="0"/>
                <a:cs typeface="Times New Roman" panose="02020603050405020304" pitchFamily="18" charset="0"/>
              </a:rPr>
              <a:t>Oportunidades</a:t>
            </a:r>
            <a:endParaRPr lang="es-CO" sz="2400" dirty="0">
              <a:latin typeface="Times New Roman" panose="02020603050405020304" pitchFamily="18" charset="0"/>
              <a:cs typeface="Times New Roman" panose="02020603050405020304" pitchFamily="18" charset="0"/>
            </a:endParaRPr>
          </a:p>
        </p:txBody>
      </p:sp>
      <p:sp>
        <p:nvSpPr>
          <p:cNvPr id="8" name="7 Rectángulo"/>
          <p:cNvSpPr/>
          <p:nvPr/>
        </p:nvSpPr>
        <p:spPr>
          <a:xfrm>
            <a:off x="506439" y="2931274"/>
            <a:ext cx="1847023" cy="461665"/>
          </a:xfrm>
          <a:prstGeom prst="rect">
            <a:avLst/>
          </a:prstGeom>
          <a:solidFill>
            <a:srgbClr val="F3A7EF"/>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s-CO" sz="2400" dirty="0" smtClean="0">
                <a:latin typeface="Times New Roman" panose="02020603050405020304" pitchFamily="18" charset="0"/>
                <a:cs typeface="Times New Roman" panose="02020603050405020304" pitchFamily="18" charset="0"/>
              </a:rPr>
              <a:t>Debilidades</a:t>
            </a:r>
            <a:endParaRPr lang="es-CO" sz="2400" dirty="0">
              <a:latin typeface="Times New Roman" panose="02020603050405020304" pitchFamily="18" charset="0"/>
              <a:cs typeface="Times New Roman" panose="02020603050405020304" pitchFamily="18" charset="0"/>
            </a:endParaRPr>
          </a:p>
        </p:txBody>
      </p:sp>
      <p:sp>
        <p:nvSpPr>
          <p:cNvPr id="9" name="8 Rectángulo"/>
          <p:cNvSpPr/>
          <p:nvPr/>
        </p:nvSpPr>
        <p:spPr>
          <a:xfrm>
            <a:off x="2652067" y="2918911"/>
            <a:ext cx="1996061" cy="461665"/>
          </a:xfrm>
          <a:prstGeom prst="rect">
            <a:avLst/>
          </a:prstGeom>
          <a:solidFill>
            <a:srgbClr val="D1A3FF"/>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s-CO" sz="2400" dirty="0" smtClean="0">
                <a:latin typeface="Times New Roman" panose="02020603050405020304" pitchFamily="18" charset="0"/>
                <a:cs typeface="Times New Roman" panose="02020603050405020304" pitchFamily="18" charset="0"/>
              </a:rPr>
              <a:t>Amenazas</a:t>
            </a:r>
            <a:endParaRPr lang="es-CO" sz="2400" dirty="0">
              <a:latin typeface="Times New Roman" panose="02020603050405020304" pitchFamily="18" charset="0"/>
              <a:cs typeface="Times New Roman" panose="02020603050405020304" pitchFamily="18" charset="0"/>
            </a:endParaRPr>
          </a:p>
        </p:txBody>
      </p:sp>
      <p:graphicFrame>
        <p:nvGraphicFramePr>
          <p:cNvPr id="13" name="12 Diagrama"/>
          <p:cNvGraphicFramePr/>
          <p:nvPr>
            <p:extLst>
              <p:ext uri="{D42A27DB-BD31-4B8C-83A1-F6EECF244321}">
                <p14:modId xmlns:p14="http://schemas.microsoft.com/office/powerpoint/2010/main" val="3451501325"/>
              </p:ext>
            </p:extLst>
          </p:nvPr>
        </p:nvGraphicFramePr>
        <p:xfrm>
          <a:off x="3760231" y="267822"/>
          <a:ext cx="8096738" cy="66791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147" name="Picture 3" descr="C:\Users\usuario\Documents\1. TESIS CHOTA\8.FOTOS TESIS CHOTA\FOTOS TESIS\_DSC021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4558" y="3672538"/>
            <a:ext cx="4643628" cy="309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71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15</a:t>
            </a:fld>
            <a:endParaRPr lang="en-US"/>
          </a:p>
        </p:txBody>
      </p:sp>
      <p:sp>
        <p:nvSpPr>
          <p:cNvPr id="6" name="5 Rectángulo"/>
          <p:cNvSpPr/>
          <p:nvPr/>
        </p:nvSpPr>
        <p:spPr>
          <a:xfrm>
            <a:off x="6599258" y="1321169"/>
            <a:ext cx="1316444" cy="646331"/>
          </a:xfrm>
          <a:prstGeom prst="rect">
            <a:avLst/>
          </a:prstGeom>
        </p:spPr>
        <p:txBody>
          <a:bodyPr wrap="square">
            <a:spAutoFit/>
          </a:bodyPr>
          <a:lstStyle/>
          <a:p>
            <a:r>
              <a:rPr lang="es-CO" i="1" dirty="0" err="1"/>
              <a:t>P</a:t>
            </a:r>
            <a:r>
              <a:rPr lang="es-CO" i="1" dirty="0" err="1" smtClean="0"/>
              <a:t>arabuteo</a:t>
            </a:r>
            <a:r>
              <a:rPr lang="es-CO" i="1" dirty="0" smtClean="0"/>
              <a:t> </a:t>
            </a:r>
            <a:r>
              <a:rPr lang="es-CO" i="1" dirty="0" err="1"/>
              <a:t>unicinctus</a:t>
            </a:r>
            <a:endParaRPr lang="es-CO" dirty="0"/>
          </a:p>
        </p:txBody>
      </p:sp>
      <p:sp>
        <p:nvSpPr>
          <p:cNvPr id="8" name="7 Rectángulo"/>
          <p:cNvSpPr/>
          <p:nvPr/>
        </p:nvSpPr>
        <p:spPr>
          <a:xfrm>
            <a:off x="6503720" y="5396254"/>
            <a:ext cx="1589400" cy="369332"/>
          </a:xfrm>
          <a:prstGeom prst="rect">
            <a:avLst/>
          </a:prstGeom>
        </p:spPr>
        <p:txBody>
          <a:bodyPr wrap="square">
            <a:spAutoFit/>
          </a:bodyPr>
          <a:lstStyle/>
          <a:p>
            <a:r>
              <a:rPr lang="es-CO" i="1" dirty="0" err="1"/>
              <a:t>Tringa</a:t>
            </a:r>
            <a:r>
              <a:rPr lang="es-CO" i="1" dirty="0"/>
              <a:t> </a:t>
            </a:r>
            <a:r>
              <a:rPr lang="es-CO" i="1" dirty="0" err="1" smtClean="0"/>
              <a:t>flavipes</a:t>
            </a:r>
            <a:endParaRPr lang="es-CO" dirty="0"/>
          </a:p>
        </p:txBody>
      </p:sp>
      <p:graphicFrame>
        <p:nvGraphicFramePr>
          <p:cNvPr id="9" name="8 Tabla"/>
          <p:cNvGraphicFramePr>
            <a:graphicFrameLocks noGrp="1"/>
          </p:cNvGraphicFramePr>
          <p:nvPr>
            <p:extLst>
              <p:ext uri="{D42A27DB-BD31-4B8C-83A1-F6EECF244321}">
                <p14:modId xmlns:p14="http://schemas.microsoft.com/office/powerpoint/2010/main" val="192507596"/>
              </p:ext>
            </p:extLst>
          </p:nvPr>
        </p:nvGraphicFramePr>
        <p:xfrm>
          <a:off x="474443" y="4787411"/>
          <a:ext cx="5768838" cy="1850508"/>
        </p:xfrm>
        <a:graphic>
          <a:graphicData uri="http://schemas.openxmlformats.org/drawingml/2006/table">
            <a:tbl>
              <a:tblPr firstRow="1" bandRow="1">
                <a:tableStyleId>{D7AC3CCA-C797-4891-BE02-D94E43425B78}</a:tableStyleId>
              </a:tblPr>
              <a:tblGrid>
                <a:gridCol w="4294880"/>
                <a:gridCol w="1473958"/>
              </a:tblGrid>
              <a:tr h="462627">
                <a:tc>
                  <a:txBody>
                    <a:bodyPr/>
                    <a:lstStyle/>
                    <a:p>
                      <a:r>
                        <a:rPr lang="es-CO" sz="2400" dirty="0" smtClean="0"/>
                        <a:t>Especies </a:t>
                      </a:r>
                      <a:endParaRPr lang="es-CO" sz="2400" dirty="0"/>
                    </a:p>
                  </a:txBody>
                  <a:tcPr/>
                </a:tc>
                <a:tc>
                  <a:txBody>
                    <a:bodyPr/>
                    <a:lstStyle/>
                    <a:p>
                      <a:r>
                        <a:rPr lang="es-CO" sz="2400" dirty="0" smtClean="0"/>
                        <a:t>56</a:t>
                      </a:r>
                      <a:endParaRPr lang="es-CO" sz="2400" dirty="0"/>
                    </a:p>
                  </a:txBody>
                  <a:tcPr/>
                </a:tc>
              </a:tr>
              <a:tr h="462627">
                <a:tc>
                  <a:txBody>
                    <a:bodyPr/>
                    <a:lstStyle/>
                    <a:p>
                      <a:r>
                        <a:rPr lang="es-CO" sz="2400" dirty="0" smtClean="0"/>
                        <a:t>Familias </a:t>
                      </a:r>
                      <a:endParaRPr lang="es-CO" sz="2400" dirty="0"/>
                    </a:p>
                  </a:txBody>
                  <a:tcPr/>
                </a:tc>
                <a:tc>
                  <a:txBody>
                    <a:bodyPr/>
                    <a:lstStyle/>
                    <a:p>
                      <a:r>
                        <a:rPr lang="es-CO" sz="2400" dirty="0" smtClean="0"/>
                        <a:t>23</a:t>
                      </a:r>
                      <a:endParaRPr lang="es-CO" sz="2400" dirty="0"/>
                    </a:p>
                  </a:txBody>
                  <a:tcPr/>
                </a:tc>
              </a:tr>
              <a:tr h="462627">
                <a:tc>
                  <a:txBody>
                    <a:bodyPr/>
                    <a:lstStyle/>
                    <a:p>
                      <a:r>
                        <a:rPr lang="es-CO" sz="2400" dirty="0" smtClean="0"/>
                        <a:t>Especies raras o poco comunes</a:t>
                      </a:r>
                      <a:endParaRPr lang="es-CO" sz="2400" dirty="0"/>
                    </a:p>
                  </a:txBody>
                  <a:tcPr/>
                </a:tc>
                <a:tc>
                  <a:txBody>
                    <a:bodyPr/>
                    <a:lstStyle/>
                    <a:p>
                      <a:r>
                        <a:rPr lang="es-CO" sz="2400" dirty="0" smtClean="0"/>
                        <a:t>9</a:t>
                      </a:r>
                    </a:p>
                  </a:txBody>
                  <a:tcPr/>
                </a:tc>
              </a:tr>
              <a:tr h="462627">
                <a:tc>
                  <a:txBody>
                    <a:bodyPr/>
                    <a:lstStyle/>
                    <a:p>
                      <a:r>
                        <a:rPr lang="es-CO" sz="2400" dirty="0" smtClean="0"/>
                        <a:t>Especies</a:t>
                      </a:r>
                      <a:r>
                        <a:rPr lang="es-CO" sz="2400" baseline="0" dirty="0" smtClean="0"/>
                        <a:t> comunes</a:t>
                      </a:r>
                      <a:endParaRPr lang="es-CO" sz="2400" dirty="0"/>
                    </a:p>
                  </a:txBody>
                  <a:tcPr/>
                </a:tc>
                <a:tc>
                  <a:txBody>
                    <a:bodyPr/>
                    <a:lstStyle/>
                    <a:p>
                      <a:r>
                        <a:rPr lang="es-CO" sz="2400" dirty="0" smtClean="0"/>
                        <a:t>47</a:t>
                      </a:r>
                    </a:p>
                  </a:txBody>
                  <a:tcPr/>
                </a:tc>
              </a:tr>
            </a:tbl>
          </a:graphicData>
        </a:graphic>
      </p:graphicFrame>
      <p:pic>
        <p:nvPicPr>
          <p:cNvPr id="5126" name="Picture 6" descr="Resultado de imagen de Parabuteo unicinct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3120" y="669490"/>
            <a:ext cx="2019870" cy="195812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Resultado de imagen de tringa flavipes"/>
          <p:cNvSpPr>
            <a:spLocks noChangeAspect="1" noChangeArrowheads="1"/>
          </p:cNvSpPr>
          <p:nvPr/>
        </p:nvSpPr>
        <p:spPr bwMode="auto">
          <a:xfrm>
            <a:off x="155575" y="-1371600"/>
            <a:ext cx="42862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 name="AutoShape 10" descr="Resultado de imagen de tringa flavipes"/>
          <p:cNvSpPr>
            <a:spLocks noChangeAspect="1" noChangeArrowheads="1"/>
          </p:cNvSpPr>
          <p:nvPr/>
        </p:nvSpPr>
        <p:spPr bwMode="auto">
          <a:xfrm>
            <a:off x="307975" y="-1219200"/>
            <a:ext cx="42862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AutoShape 12" descr="Resultado de imagen de tringa flavipes"/>
          <p:cNvSpPr>
            <a:spLocks noChangeAspect="1" noChangeArrowheads="1"/>
          </p:cNvSpPr>
          <p:nvPr/>
        </p:nvSpPr>
        <p:spPr bwMode="auto">
          <a:xfrm>
            <a:off x="460375" y="-1066800"/>
            <a:ext cx="42862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134" name="Picture 14" descr="Resultado de imagen de tringa flavip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474" t="13031" r="4173" b="8744"/>
          <a:stretch/>
        </p:blipFill>
        <p:spPr bwMode="auto">
          <a:xfrm flipH="1">
            <a:off x="8093119" y="4904144"/>
            <a:ext cx="2019871" cy="1986540"/>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C:\Users\usuario\Desktop\FOTOS_MARCO\DSCN414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888" t="45989" r="36232" b="19301"/>
          <a:stretch/>
        </p:blipFill>
        <p:spPr bwMode="auto">
          <a:xfrm>
            <a:off x="8093120" y="2744574"/>
            <a:ext cx="2019870" cy="2042837"/>
          </a:xfrm>
          <a:prstGeom prst="rect">
            <a:avLst/>
          </a:prstGeom>
          <a:noFill/>
          <a:extLst>
            <a:ext uri="{909E8E84-426E-40DD-AFC4-6F175D3DCCD1}">
              <a14:hiddenFill xmlns:a14="http://schemas.microsoft.com/office/drawing/2010/main">
                <a:solidFill>
                  <a:srgbClr val="FFFFFF"/>
                </a:solidFill>
              </a14:hiddenFill>
            </a:ext>
          </a:extLst>
        </p:spPr>
      </p:pic>
      <p:sp>
        <p:nvSpPr>
          <p:cNvPr id="17" name="16 Rectángulo"/>
          <p:cNvSpPr/>
          <p:nvPr/>
        </p:nvSpPr>
        <p:spPr>
          <a:xfrm>
            <a:off x="6599257" y="3247752"/>
            <a:ext cx="1493863" cy="646331"/>
          </a:xfrm>
          <a:prstGeom prst="rect">
            <a:avLst/>
          </a:prstGeom>
        </p:spPr>
        <p:txBody>
          <a:bodyPr wrap="square">
            <a:spAutoFit/>
          </a:bodyPr>
          <a:lstStyle/>
          <a:p>
            <a:r>
              <a:rPr lang="es-CO" i="1" dirty="0" err="1" smtClean="0"/>
              <a:t>Phrygilus</a:t>
            </a:r>
            <a:r>
              <a:rPr lang="es-CO" i="1" dirty="0" smtClean="0"/>
              <a:t> </a:t>
            </a:r>
            <a:r>
              <a:rPr lang="es-CO" i="1" dirty="0" err="1"/>
              <a:t>alaudinus</a:t>
            </a:r>
            <a:endParaRPr lang="es-CO" dirty="0"/>
          </a:p>
        </p:txBody>
      </p:sp>
      <p:sp>
        <p:nvSpPr>
          <p:cNvPr id="7" name="6 CuadroTexto"/>
          <p:cNvSpPr txBox="1"/>
          <p:nvPr/>
        </p:nvSpPr>
        <p:spPr>
          <a:xfrm>
            <a:off x="3033254" y="115491"/>
            <a:ext cx="7179209" cy="461665"/>
          </a:xfrm>
          <a:prstGeom prst="rect">
            <a:avLst/>
          </a:prstGeom>
          <a:noFill/>
        </p:spPr>
        <p:txBody>
          <a:bodyPr wrap="none" rtlCol="0">
            <a:spAutoFit/>
          </a:bodyPr>
          <a:lstStyle/>
          <a:p>
            <a:r>
              <a:rPr lang="es-CO" sz="2400" b="1" dirty="0" smtClean="0"/>
              <a:t>ETAPA 1. Inventario general de aves del Valle del Chota</a:t>
            </a:r>
            <a:endParaRPr lang="es-CO" sz="2400" b="1" dirty="0"/>
          </a:p>
        </p:txBody>
      </p:sp>
      <p:sp>
        <p:nvSpPr>
          <p:cNvPr id="18" name="17 Rectángulo"/>
          <p:cNvSpPr/>
          <p:nvPr/>
        </p:nvSpPr>
        <p:spPr>
          <a:xfrm>
            <a:off x="0" y="23159"/>
            <a:ext cx="2934778" cy="646331"/>
          </a:xfrm>
          <a:prstGeom prst="rect">
            <a:avLst/>
          </a:prstGeom>
        </p:spPr>
        <p:txBody>
          <a:bodyPr wrap="none">
            <a:spAutoFit/>
          </a:bodyPr>
          <a:lstStyle/>
          <a:p>
            <a:r>
              <a:rPr lang="en-US" sz="3600" b="1" dirty="0" smtClean="0">
                <a:solidFill>
                  <a:srgbClr val="A9A57C"/>
                </a:solidFill>
                <a:latin typeface="Cambria"/>
              </a:rPr>
              <a:t>RESULTADOS</a:t>
            </a:r>
            <a:endParaRPr lang="en-US" sz="3600" b="1" dirty="0">
              <a:solidFill>
                <a:srgbClr val="A9A57C"/>
              </a:solidFill>
              <a:latin typeface="Cambria"/>
            </a:endParaRPr>
          </a:p>
        </p:txBody>
      </p:sp>
      <p:graphicFrame>
        <p:nvGraphicFramePr>
          <p:cNvPr id="20" name="19 Gráfico">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w15="http://schemas.microsoft.com/office/word/2012/wordml" xmlns:o="urn:schemas-microsoft-com:office:office" xmlns:v="urn:schemas-microsoft-com:vml" xmlns:w10="urn:schemas-microsoft-com:office:word" xmlns:w="http://schemas.openxmlformats.org/wordprocessingml/2006/main" xmlns:xdr="http://schemas.openxmlformats.org/drawingml/2006/spreadsheetDrawing" xmlns:a16="http://schemas.microsoft.com/office/drawing/2014/main" xmlns="" xmlns:lc="http://schemas.openxmlformats.org/drawingml/2006/lockedCanvas" id="{00000000-0008-0000-0000-000003000000}"/>
              </a:ext>
            </a:extLst>
          </p:cNvPr>
          <p:cNvGraphicFramePr/>
          <p:nvPr>
            <p:extLst>
              <p:ext uri="{D42A27DB-BD31-4B8C-83A1-F6EECF244321}">
                <p14:modId xmlns:p14="http://schemas.microsoft.com/office/powerpoint/2010/main" val="1862634504"/>
              </p:ext>
            </p:extLst>
          </p:nvPr>
        </p:nvGraphicFramePr>
        <p:xfrm>
          <a:off x="370600" y="669489"/>
          <a:ext cx="6133119" cy="39447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473026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16</a:t>
            </a:fld>
            <a:endParaRPr lang="en-US"/>
          </a:p>
        </p:txBody>
      </p:sp>
      <p:sp>
        <p:nvSpPr>
          <p:cNvPr id="3" name="2 Rectángulo"/>
          <p:cNvSpPr/>
          <p:nvPr/>
        </p:nvSpPr>
        <p:spPr>
          <a:xfrm>
            <a:off x="2907562" y="367652"/>
            <a:ext cx="4018408" cy="461665"/>
          </a:xfrm>
          <a:prstGeom prst="rect">
            <a:avLst/>
          </a:prstGeom>
        </p:spPr>
        <p:txBody>
          <a:bodyPr wrap="none">
            <a:spAutoFit/>
          </a:bodyPr>
          <a:lstStyle/>
          <a:p>
            <a:r>
              <a:rPr lang="es-EC" sz="2400" b="1" dirty="0"/>
              <a:t>Inventario de aves por hábitat</a:t>
            </a:r>
            <a:endParaRPr lang="es-CO" sz="2400" b="1" dirty="0"/>
          </a:p>
        </p:txBody>
      </p:sp>
      <p:graphicFrame>
        <p:nvGraphicFramePr>
          <p:cNvPr id="4" name="3 Tabla"/>
          <p:cNvGraphicFramePr>
            <a:graphicFrameLocks noGrp="1"/>
          </p:cNvGraphicFramePr>
          <p:nvPr>
            <p:extLst>
              <p:ext uri="{D42A27DB-BD31-4B8C-83A1-F6EECF244321}">
                <p14:modId xmlns:p14="http://schemas.microsoft.com/office/powerpoint/2010/main" val="2925323944"/>
              </p:ext>
            </p:extLst>
          </p:nvPr>
        </p:nvGraphicFramePr>
        <p:xfrm>
          <a:off x="291103" y="1115117"/>
          <a:ext cx="8320633" cy="3303210"/>
        </p:xfrm>
        <a:graphic>
          <a:graphicData uri="http://schemas.openxmlformats.org/drawingml/2006/table">
            <a:tbl>
              <a:tblPr firstRow="1" firstCol="1" bandRow="1">
                <a:tableStyleId>{D7AC3CCA-C797-4891-BE02-D94E43425B78}</a:tableStyleId>
              </a:tblPr>
              <a:tblGrid>
                <a:gridCol w="2062006"/>
                <a:gridCol w="1475352"/>
                <a:gridCol w="1472447"/>
                <a:gridCol w="1582808"/>
                <a:gridCol w="1728020"/>
              </a:tblGrid>
              <a:tr h="550535">
                <a:tc>
                  <a:txBody>
                    <a:bodyPr/>
                    <a:lstStyle/>
                    <a:p>
                      <a:pPr marL="6350" marR="30480" indent="-6350" algn="just">
                        <a:lnSpc>
                          <a:spcPct val="150000"/>
                        </a:lnSpc>
                        <a:spcAft>
                          <a:spcPts val="1790"/>
                        </a:spcAft>
                      </a:pPr>
                      <a:r>
                        <a:rPr lang="es-CO" sz="2400" dirty="0" smtClean="0">
                          <a:solidFill>
                            <a:srgbClr val="111111"/>
                          </a:solidFill>
                          <a:effectLst/>
                          <a:latin typeface="Times New Roman"/>
                          <a:ea typeface="Times New Roman"/>
                        </a:rPr>
                        <a:t>Comunidades</a:t>
                      </a:r>
                      <a:endParaRPr lang="es-CO" sz="2400" dirty="0">
                        <a:solidFill>
                          <a:srgbClr val="111111"/>
                        </a:solidFill>
                        <a:effectLst/>
                        <a:latin typeface="Times New Roman"/>
                        <a:ea typeface="Times New Roman"/>
                      </a:endParaRPr>
                    </a:p>
                  </a:txBody>
                  <a:tcPr marL="68580" marR="68580" marT="0" marB="0"/>
                </a:tc>
                <a:tc>
                  <a:txBody>
                    <a:bodyPr/>
                    <a:lstStyle/>
                    <a:p>
                      <a:pPr marL="6350" marR="30480" indent="-6350" algn="ctr">
                        <a:lnSpc>
                          <a:spcPct val="150000"/>
                        </a:lnSpc>
                        <a:spcAft>
                          <a:spcPts val="1790"/>
                        </a:spcAft>
                      </a:pPr>
                      <a:r>
                        <a:rPr lang="es-CO" sz="2400" dirty="0" smtClean="0">
                          <a:solidFill>
                            <a:srgbClr val="111111"/>
                          </a:solidFill>
                          <a:effectLst/>
                          <a:latin typeface="Times New Roman"/>
                          <a:ea typeface="Times New Roman"/>
                        </a:rPr>
                        <a:t>Especies</a:t>
                      </a:r>
                      <a:endParaRPr lang="es-CO" sz="2400" dirty="0">
                        <a:solidFill>
                          <a:srgbClr val="111111"/>
                        </a:solidFill>
                        <a:effectLst/>
                        <a:latin typeface="Times New Roman"/>
                        <a:ea typeface="Times New Roman"/>
                      </a:endParaRPr>
                    </a:p>
                  </a:txBody>
                  <a:tcPr marL="68580" marR="68580" marT="0" marB="0"/>
                </a:tc>
                <a:tc>
                  <a:txBody>
                    <a:bodyPr/>
                    <a:lstStyle/>
                    <a:p>
                      <a:pPr marL="6350" marR="30480" indent="-6350" algn="ctr" defTabSz="914400" rtl="0" eaLnBrk="1" latinLnBrk="0" hangingPunct="1">
                        <a:lnSpc>
                          <a:spcPct val="150000"/>
                        </a:lnSpc>
                        <a:spcAft>
                          <a:spcPts val="1790"/>
                        </a:spcAft>
                      </a:pPr>
                      <a:r>
                        <a:rPr lang="es-CO" sz="2400" b="1" kern="1200" dirty="0" smtClean="0">
                          <a:solidFill>
                            <a:srgbClr val="111111"/>
                          </a:solidFill>
                          <a:effectLst/>
                          <a:latin typeface="Times New Roman"/>
                          <a:ea typeface="Times New Roman"/>
                          <a:cs typeface="+mn-cs"/>
                        </a:rPr>
                        <a:t>Cultivo</a:t>
                      </a:r>
                    </a:p>
                  </a:txBody>
                  <a:tcPr marL="68580" marR="68580" marT="0" marB="0"/>
                </a:tc>
                <a:tc>
                  <a:txBody>
                    <a:bodyPr/>
                    <a:lstStyle/>
                    <a:p>
                      <a:pPr marL="6350" marR="30480" indent="-6350" algn="ctr" defTabSz="914400" rtl="0" eaLnBrk="1" latinLnBrk="0" hangingPunct="1">
                        <a:lnSpc>
                          <a:spcPct val="150000"/>
                        </a:lnSpc>
                        <a:spcAft>
                          <a:spcPts val="1790"/>
                        </a:spcAft>
                      </a:pPr>
                      <a:r>
                        <a:rPr lang="es-CO" sz="2400" b="1" kern="1200" dirty="0" smtClean="0">
                          <a:solidFill>
                            <a:srgbClr val="111111"/>
                          </a:solidFill>
                          <a:effectLst/>
                          <a:latin typeface="Times New Roman"/>
                          <a:ea typeface="Times New Roman"/>
                          <a:cs typeface="+mn-cs"/>
                        </a:rPr>
                        <a:t>Ribera</a:t>
                      </a:r>
                      <a:endParaRPr lang="es-CO" sz="2400" b="1" kern="1200" dirty="0">
                        <a:solidFill>
                          <a:srgbClr val="111111"/>
                        </a:solidFill>
                        <a:effectLst/>
                        <a:latin typeface="Times New Roman"/>
                        <a:ea typeface="Times New Roman"/>
                        <a:cs typeface="+mn-cs"/>
                      </a:endParaRPr>
                    </a:p>
                  </a:txBody>
                  <a:tcPr marL="68580" marR="68580" marT="0" marB="0"/>
                </a:tc>
                <a:tc>
                  <a:txBody>
                    <a:bodyPr/>
                    <a:lstStyle/>
                    <a:p>
                      <a:pPr marL="6350" marR="30480" indent="-6350" algn="ctr" defTabSz="914400" rtl="0" eaLnBrk="1" latinLnBrk="0" hangingPunct="1">
                        <a:lnSpc>
                          <a:spcPct val="150000"/>
                        </a:lnSpc>
                        <a:spcAft>
                          <a:spcPts val="1790"/>
                        </a:spcAft>
                      </a:pPr>
                      <a:r>
                        <a:rPr lang="es-CO" sz="2400" b="1" kern="1200" dirty="0" err="1" smtClean="0">
                          <a:solidFill>
                            <a:srgbClr val="111111"/>
                          </a:solidFill>
                          <a:effectLst/>
                          <a:latin typeface="Times New Roman"/>
                          <a:ea typeface="Times New Roman"/>
                          <a:cs typeface="+mn-cs"/>
                        </a:rPr>
                        <a:t>Veg</a:t>
                      </a:r>
                      <a:r>
                        <a:rPr lang="es-CO" sz="2400" b="1" kern="1200" dirty="0" smtClean="0">
                          <a:solidFill>
                            <a:srgbClr val="111111"/>
                          </a:solidFill>
                          <a:effectLst/>
                          <a:latin typeface="Times New Roman"/>
                          <a:ea typeface="Times New Roman"/>
                          <a:cs typeface="+mn-cs"/>
                        </a:rPr>
                        <a:t>. </a:t>
                      </a:r>
                      <a:r>
                        <a:rPr lang="es-CO" sz="2400" b="1" kern="1200" dirty="0" err="1" smtClean="0">
                          <a:solidFill>
                            <a:srgbClr val="111111"/>
                          </a:solidFill>
                          <a:effectLst/>
                          <a:latin typeface="Times New Roman"/>
                          <a:ea typeface="Times New Roman"/>
                          <a:cs typeface="+mn-cs"/>
                        </a:rPr>
                        <a:t>Xérica</a:t>
                      </a:r>
                      <a:endParaRPr lang="es-CO" sz="2400" b="1" kern="1200" dirty="0">
                        <a:solidFill>
                          <a:srgbClr val="111111"/>
                        </a:solidFill>
                        <a:effectLst/>
                        <a:latin typeface="Times New Roman"/>
                        <a:ea typeface="Times New Roman"/>
                        <a:cs typeface="+mn-cs"/>
                      </a:endParaRPr>
                    </a:p>
                  </a:txBody>
                  <a:tcPr marL="68580" marR="68580" marT="0" marB="0"/>
                </a:tc>
              </a:tr>
              <a:tr h="550535">
                <a:tc>
                  <a:txBody>
                    <a:bodyPr/>
                    <a:lstStyle/>
                    <a:p>
                      <a:pPr marL="6350" marR="30480" indent="-6350" algn="just">
                        <a:lnSpc>
                          <a:spcPct val="150000"/>
                        </a:lnSpc>
                        <a:spcAft>
                          <a:spcPts val="1790"/>
                        </a:spcAft>
                      </a:pPr>
                      <a:r>
                        <a:rPr lang="es-EC" sz="2400" dirty="0">
                          <a:effectLst/>
                        </a:rPr>
                        <a:t>Chota </a:t>
                      </a:r>
                      <a:endParaRPr lang="es-CO" sz="2400" dirty="0">
                        <a:solidFill>
                          <a:srgbClr val="111111"/>
                        </a:solidFill>
                        <a:effectLst/>
                        <a:latin typeface="Times New Roman"/>
                        <a:ea typeface="Times New Roman"/>
                      </a:endParaRPr>
                    </a:p>
                  </a:txBody>
                  <a:tcPr marL="68580" marR="68580" marT="0" marB="0"/>
                </a:tc>
                <a:tc>
                  <a:txBody>
                    <a:bodyPr/>
                    <a:lstStyle/>
                    <a:p>
                      <a:pPr marL="6350" marR="30480" indent="-6350" algn="ctr">
                        <a:lnSpc>
                          <a:spcPct val="150000"/>
                        </a:lnSpc>
                        <a:spcAft>
                          <a:spcPts val="1790"/>
                        </a:spcAft>
                      </a:pPr>
                      <a:r>
                        <a:rPr lang="es-EC" sz="2400" dirty="0" smtClean="0">
                          <a:effectLst/>
                        </a:rPr>
                        <a:t>38</a:t>
                      </a:r>
                      <a:endParaRPr lang="es-CO" sz="2400" dirty="0">
                        <a:solidFill>
                          <a:srgbClr val="111111"/>
                        </a:solidFill>
                        <a:effectLst/>
                        <a:latin typeface="Times New Roman"/>
                        <a:ea typeface="Times New Roman"/>
                      </a:endParaRPr>
                    </a:p>
                  </a:txBody>
                  <a:tcPr marL="68580" marR="68580" marT="0" marB="0"/>
                </a:tc>
                <a:tc>
                  <a:txBody>
                    <a:bodyPr/>
                    <a:lstStyle/>
                    <a:p>
                      <a:pPr algn="ctr"/>
                      <a:r>
                        <a:rPr lang="es-CO" sz="2400" dirty="0" smtClean="0"/>
                        <a:t>27</a:t>
                      </a:r>
                      <a:endParaRPr lang="es-CO" sz="2400" dirty="0"/>
                    </a:p>
                  </a:txBody>
                  <a:tcPr marL="68580" marR="68580" marT="0" marB="0"/>
                </a:tc>
                <a:tc>
                  <a:txBody>
                    <a:bodyPr/>
                    <a:lstStyle/>
                    <a:p>
                      <a:pPr algn="ctr"/>
                      <a:r>
                        <a:rPr lang="es-CO" sz="2400" dirty="0" smtClean="0"/>
                        <a:t>16</a:t>
                      </a:r>
                      <a:endParaRPr lang="es-CO" sz="2400" dirty="0"/>
                    </a:p>
                  </a:txBody>
                  <a:tcPr marL="68580" marR="68580" marT="0" marB="0"/>
                </a:tc>
                <a:tc>
                  <a:txBody>
                    <a:bodyPr/>
                    <a:lstStyle/>
                    <a:p>
                      <a:pPr algn="ctr"/>
                      <a:r>
                        <a:rPr lang="es-CO" sz="2400" dirty="0" smtClean="0"/>
                        <a:t>16</a:t>
                      </a:r>
                      <a:endParaRPr lang="es-CO" sz="2400" dirty="0"/>
                    </a:p>
                  </a:txBody>
                  <a:tcPr marL="68580" marR="68580" marT="0" marB="0"/>
                </a:tc>
              </a:tr>
              <a:tr h="550535">
                <a:tc>
                  <a:txBody>
                    <a:bodyPr/>
                    <a:lstStyle/>
                    <a:p>
                      <a:pPr marL="6350" marR="30480" indent="-6350" algn="just">
                        <a:lnSpc>
                          <a:spcPct val="150000"/>
                        </a:lnSpc>
                        <a:spcAft>
                          <a:spcPts val="1790"/>
                        </a:spcAft>
                      </a:pPr>
                      <a:r>
                        <a:rPr lang="es-EC" sz="2400">
                          <a:effectLst/>
                        </a:rPr>
                        <a:t>San Alfonso</a:t>
                      </a:r>
                      <a:endParaRPr lang="es-CO" sz="2400">
                        <a:solidFill>
                          <a:srgbClr val="111111"/>
                        </a:solidFill>
                        <a:effectLst/>
                        <a:latin typeface="Times New Roman"/>
                        <a:ea typeface="Times New Roman"/>
                      </a:endParaRPr>
                    </a:p>
                  </a:txBody>
                  <a:tcPr marL="68580" marR="68580" marT="0" marB="0"/>
                </a:tc>
                <a:tc>
                  <a:txBody>
                    <a:bodyPr/>
                    <a:lstStyle/>
                    <a:p>
                      <a:pPr marL="6350" marR="30480" indent="-6350" algn="ctr">
                        <a:lnSpc>
                          <a:spcPct val="150000"/>
                        </a:lnSpc>
                        <a:spcAft>
                          <a:spcPts val="1790"/>
                        </a:spcAft>
                      </a:pPr>
                      <a:r>
                        <a:rPr lang="es-CO" sz="2400" kern="1200" dirty="0" smtClean="0">
                          <a:solidFill>
                            <a:schemeClr val="dk1"/>
                          </a:solidFill>
                          <a:effectLst/>
                          <a:latin typeface="+mn-lt"/>
                          <a:ea typeface="+mn-ea"/>
                          <a:cs typeface="+mn-cs"/>
                        </a:rPr>
                        <a:t>50</a:t>
                      </a:r>
                      <a:endParaRPr lang="es-CO" sz="2400" kern="1200" dirty="0">
                        <a:solidFill>
                          <a:schemeClr val="dk1"/>
                        </a:solidFill>
                        <a:effectLst/>
                        <a:latin typeface="+mn-lt"/>
                        <a:ea typeface="+mn-ea"/>
                        <a:cs typeface="+mn-cs"/>
                      </a:endParaRPr>
                    </a:p>
                  </a:txBody>
                  <a:tcPr marL="68580" marR="68580" marT="0" marB="0"/>
                </a:tc>
                <a:tc>
                  <a:txBody>
                    <a:bodyPr/>
                    <a:lstStyle/>
                    <a:p>
                      <a:pPr algn="ctr"/>
                      <a:r>
                        <a:rPr lang="es-CO" sz="2400" dirty="0" smtClean="0"/>
                        <a:t>36</a:t>
                      </a:r>
                      <a:endParaRPr lang="es-CO" sz="2400" dirty="0"/>
                    </a:p>
                  </a:txBody>
                  <a:tcPr marL="68580" marR="68580" marT="0" marB="0"/>
                </a:tc>
                <a:tc>
                  <a:txBody>
                    <a:bodyPr/>
                    <a:lstStyle/>
                    <a:p>
                      <a:pPr algn="ctr"/>
                      <a:r>
                        <a:rPr lang="es-CO" sz="2400" dirty="0" smtClean="0"/>
                        <a:t>28</a:t>
                      </a:r>
                      <a:endParaRPr lang="es-CO" sz="2400" dirty="0"/>
                    </a:p>
                  </a:txBody>
                  <a:tcPr marL="68580" marR="68580" marT="0" marB="0"/>
                </a:tc>
                <a:tc>
                  <a:txBody>
                    <a:bodyPr/>
                    <a:lstStyle/>
                    <a:p>
                      <a:pPr algn="ctr"/>
                      <a:r>
                        <a:rPr lang="es-CO" sz="2400" dirty="0" smtClean="0"/>
                        <a:t>24</a:t>
                      </a:r>
                      <a:endParaRPr lang="es-CO" sz="2400" dirty="0"/>
                    </a:p>
                  </a:txBody>
                  <a:tcPr marL="68580" marR="68580" marT="0" marB="0"/>
                </a:tc>
              </a:tr>
              <a:tr h="550535">
                <a:tc>
                  <a:txBody>
                    <a:bodyPr/>
                    <a:lstStyle/>
                    <a:p>
                      <a:pPr marL="6350" marR="30480" indent="-6350" algn="just">
                        <a:lnSpc>
                          <a:spcPct val="150000"/>
                        </a:lnSpc>
                        <a:spcAft>
                          <a:spcPts val="1790"/>
                        </a:spcAft>
                      </a:pPr>
                      <a:r>
                        <a:rPr lang="es-EC" sz="2400">
                          <a:effectLst/>
                        </a:rPr>
                        <a:t>Carpuela</a:t>
                      </a:r>
                      <a:endParaRPr lang="es-CO" sz="2400">
                        <a:solidFill>
                          <a:srgbClr val="111111"/>
                        </a:solidFill>
                        <a:effectLst/>
                        <a:latin typeface="Times New Roman"/>
                        <a:ea typeface="Times New Roman"/>
                      </a:endParaRPr>
                    </a:p>
                  </a:txBody>
                  <a:tcPr marL="68580" marR="68580" marT="0" marB="0"/>
                </a:tc>
                <a:tc>
                  <a:txBody>
                    <a:bodyPr/>
                    <a:lstStyle/>
                    <a:p>
                      <a:pPr marL="6350" marR="30480" indent="-6350" algn="ctr">
                        <a:lnSpc>
                          <a:spcPct val="150000"/>
                        </a:lnSpc>
                        <a:spcAft>
                          <a:spcPts val="1790"/>
                        </a:spcAft>
                      </a:pPr>
                      <a:r>
                        <a:rPr lang="es-EC" sz="2400" dirty="0">
                          <a:effectLst/>
                        </a:rPr>
                        <a:t>43</a:t>
                      </a:r>
                      <a:endParaRPr lang="es-CO" sz="2400" dirty="0">
                        <a:solidFill>
                          <a:srgbClr val="111111"/>
                        </a:solidFill>
                        <a:effectLst/>
                        <a:latin typeface="Times New Roman"/>
                        <a:ea typeface="Times New Roman"/>
                      </a:endParaRPr>
                    </a:p>
                  </a:txBody>
                  <a:tcPr marL="68580" marR="68580" marT="0" marB="0"/>
                </a:tc>
                <a:tc>
                  <a:txBody>
                    <a:bodyPr/>
                    <a:lstStyle/>
                    <a:p>
                      <a:pPr algn="ctr"/>
                      <a:r>
                        <a:rPr lang="es-CO" sz="2400" dirty="0" smtClean="0"/>
                        <a:t>30</a:t>
                      </a:r>
                      <a:endParaRPr lang="es-CO" sz="2400" dirty="0"/>
                    </a:p>
                  </a:txBody>
                  <a:tcPr marL="68580" marR="68580" marT="0" marB="0"/>
                </a:tc>
                <a:tc>
                  <a:txBody>
                    <a:bodyPr/>
                    <a:lstStyle/>
                    <a:p>
                      <a:pPr algn="ctr"/>
                      <a:r>
                        <a:rPr lang="es-CO" sz="2400" dirty="0" smtClean="0"/>
                        <a:t>35</a:t>
                      </a:r>
                      <a:endParaRPr lang="es-CO" sz="2400" dirty="0"/>
                    </a:p>
                  </a:txBody>
                  <a:tcPr marL="68580" marR="68580" marT="0" marB="0"/>
                </a:tc>
                <a:tc>
                  <a:txBody>
                    <a:bodyPr/>
                    <a:lstStyle/>
                    <a:p>
                      <a:pPr algn="ctr"/>
                      <a:r>
                        <a:rPr lang="es-CO" sz="2400" dirty="0" smtClean="0"/>
                        <a:t>20</a:t>
                      </a:r>
                      <a:endParaRPr lang="es-CO" sz="2400" dirty="0"/>
                    </a:p>
                  </a:txBody>
                  <a:tcPr marL="68580" marR="68580" marT="0" marB="0"/>
                </a:tc>
              </a:tr>
              <a:tr h="550535">
                <a:tc>
                  <a:txBody>
                    <a:bodyPr/>
                    <a:lstStyle/>
                    <a:p>
                      <a:pPr marL="6350" marR="30480" indent="-6350" algn="just">
                        <a:lnSpc>
                          <a:spcPct val="150000"/>
                        </a:lnSpc>
                        <a:spcAft>
                          <a:spcPts val="1790"/>
                        </a:spcAft>
                      </a:pPr>
                      <a:r>
                        <a:rPr lang="es-EC" sz="2400" dirty="0">
                          <a:effectLst/>
                        </a:rPr>
                        <a:t>Juncal </a:t>
                      </a:r>
                      <a:endParaRPr lang="es-CO" sz="2400" dirty="0">
                        <a:solidFill>
                          <a:srgbClr val="111111"/>
                        </a:solidFill>
                        <a:effectLst/>
                        <a:latin typeface="Times New Roman"/>
                        <a:ea typeface="Times New Roman"/>
                      </a:endParaRPr>
                    </a:p>
                  </a:txBody>
                  <a:tcPr marL="68580" marR="68580" marT="0" marB="0"/>
                </a:tc>
                <a:tc>
                  <a:txBody>
                    <a:bodyPr/>
                    <a:lstStyle/>
                    <a:p>
                      <a:pPr marL="6350" marR="30480" indent="-6350" algn="ctr">
                        <a:lnSpc>
                          <a:spcPct val="150000"/>
                        </a:lnSpc>
                        <a:spcAft>
                          <a:spcPts val="1790"/>
                        </a:spcAft>
                      </a:pPr>
                      <a:r>
                        <a:rPr lang="es-EC" sz="2400" dirty="0" smtClean="0">
                          <a:effectLst/>
                        </a:rPr>
                        <a:t>39</a:t>
                      </a:r>
                      <a:endParaRPr lang="es-CO" sz="2400" dirty="0">
                        <a:solidFill>
                          <a:srgbClr val="111111"/>
                        </a:solidFill>
                        <a:effectLst/>
                        <a:latin typeface="Times New Roman"/>
                        <a:ea typeface="Times New Roman"/>
                      </a:endParaRPr>
                    </a:p>
                  </a:txBody>
                  <a:tcPr marL="68580" marR="68580" marT="0" marB="0"/>
                </a:tc>
                <a:tc>
                  <a:txBody>
                    <a:bodyPr/>
                    <a:lstStyle/>
                    <a:p>
                      <a:pPr algn="ctr"/>
                      <a:r>
                        <a:rPr lang="es-CO" sz="2400" dirty="0" smtClean="0"/>
                        <a:t>29</a:t>
                      </a:r>
                      <a:endParaRPr lang="es-CO" sz="2400" dirty="0"/>
                    </a:p>
                  </a:txBody>
                  <a:tcPr marL="68580" marR="68580" marT="0" marB="0"/>
                </a:tc>
                <a:tc>
                  <a:txBody>
                    <a:bodyPr/>
                    <a:lstStyle/>
                    <a:p>
                      <a:pPr algn="ctr"/>
                      <a:r>
                        <a:rPr lang="es-CO" sz="2400" dirty="0" smtClean="0"/>
                        <a:t>27</a:t>
                      </a:r>
                      <a:endParaRPr lang="es-CO" sz="2400" dirty="0"/>
                    </a:p>
                  </a:txBody>
                  <a:tcPr marL="68580" marR="68580" marT="0" marB="0"/>
                </a:tc>
                <a:tc>
                  <a:txBody>
                    <a:bodyPr/>
                    <a:lstStyle/>
                    <a:p>
                      <a:pPr algn="ctr"/>
                      <a:r>
                        <a:rPr lang="es-CO" sz="2400" dirty="0" smtClean="0"/>
                        <a:t>19</a:t>
                      </a:r>
                      <a:endParaRPr lang="es-CO" sz="2400" dirty="0"/>
                    </a:p>
                  </a:txBody>
                  <a:tcPr marL="68580" marR="68580" marT="0" marB="0"/>
                </a:tc>
              </a:tr>
              <a:tr h="550535">
                <a:tc>
                  <a:txBody>
                    <a:bodyPr/>
                    <a:lstStyle/>
                    <a:p>
                      <a:pPr marL="6350" marR="30480" indent="-6350" algn="just">
                        <a:lnSpc>
                          <a:spcPct val="150000"/>
                        </a:lnSpc>
                        <a:spcAft>
                          <a:spcPts val="1790"/>
                        </a:spcAft>
                      </a:pPr>
                      <a:r>
                        <a:rPr lang="es-EC" sz="2400" dirty="0" err="1">
                          <a:effectLst/>
                        </a:rPr>
                        <a:t>Pusir</a:t>
                      </a:r>
                      <a:r>
                        <a:rPr lang="es-EC" sz="2400" dirty="0">
                          <a:effectLst/>
                        </a:rPr>
                        <a:t> Chiquito</a:t>
                      </a:r>
                      <a:endParaRPr lang="es-CO" sz="2400" dirty="0">
                        <a:solidFill>
                          <a:srgbClr val="111111"/>
                        </a:solidFill>
                        <a:effectLst/>
                        <a:latin typeface="Times New Roman"/>
                        <a:ea typeface="Times New Roman"/>
                      </a:endParaRPr>
                    </a:p>
                  </a:txBody>
                  <a:tcPr marL="68580" marR="68580" marT="0" marB="0"/>
                </a:tc>
                <a:tc>
                  <a:txBody>
                    <a:bodyPr/>
                    <a:lstStyle/>
                    <a:p>
                      <a:pPr marL="6350" marR="30480" indent="-6350" algn="ctr" defTabSz="914400" rtl="0" eaLnBrk="1" fontAlgn="auto" latinLnBrk="0" hangingPunct="1">
                        <a:lnSpc>
                          <a:spcPct val="150000"/>
                        </a:lnSpc>
                        <a:spcBef>
                          <a:spcPts val="0"/>
                        </a:spcBef>
                        <a:spcAft>
                          <a:spcPts val="1790"/>
                        </a:spcAft>
                        <a:buClrTx/>
                        <a:buSzTx/>
                        <a:buFontTx/>
                        <a:buNone/>
                        <a:tabLst/>
                        <a:defRPr/>
                      </a:pPr>
                      <a:r>
                        <a:rPr lang="es-EC" sz="2400" dirty="0" smtClean="0">
                          <a:effectLst/>
                        </a:rPr>
                        <a:t>39</a:t>
                      </a:r>
                      <a:endParaRPr lang="es-CO" sz="2400" dirty="0" smtClean="0">
                        <a:solidFill>
                          <a:srgbClr val="111111"/>
                        </a:solidFill>
                        <a:effectLst/>
                        <a:latin typeface="Times New Roman"/>
                        <a:ea typeface="Times New Roman"/>
                      </a:endParaRPr>
                    </a:p>
                  </a:txBody>
                  <a:tcPr marL="68580" marR="68580" marT="0" marB="0"/>
                </a:tc>
                <a:tc>
                  <a:txBody>
                    <a:bodyPr/>
                    <a:lstStyle/>
                    <a:p>
                      <a:pPr marL="6350" marR="30480" indent="-6350" algn="ctr">
                        <a:lnSpc>
                          <a:spcPct val="150000"/>
                        </a:lnSpc>
                        <a:spcAft>
                          <a:spcPts val="1790"/>
                        </a:spcAft>
                      </a:pPr>
                      <a:r>
                        <a:rPr lang="es-CO" sz="2400" dirty="0" smtClean="0">
                          <a:solidFill>
                            <a:srgbClr val="111111"/>
                          </a:solidFill>
                          <a:effectLst/>
                          <a:latin typeface="Times New Roman"/>
                          <a:ea typeface="Times New Roman"/>
                        </a:rPr>
                        <a:t>24</a:t>
                      </a:r>
                      <a:endParaRPr lang="es-CO" sz="2400" dirty="0">
                        <a:solidFill>
                          <a:srgbClr val="111111"/>
                        </a:solidFill>
                        <a:effectLst/>
                        <a:latin typeface="Times New Roman"/>
                        <a:ea typeface="Times New Roman"/>
                      </a:endParaRPr>
                    </a:p>
                  </a:txBody>
                  <a:tcPr marL="68580" marR="68580" marT="0" marB="0"/>
                </a:tc>
                <a:tc>
                  <a:txBody>
                    <a:bodyPr/>
                    <a:lstStyle/>
                    <a:p>
                      <a:pPr marL="6350" marR="30480" indent="-6350" algn="ctr">
                        <a:lnSpc>
                          <a:spcPct val="150000"/>
                        </a:lnSpc>
                        <a:spcAft>
                          <a:spcPts val="1790"/>
                        </a:spcAft>
                      </a:pPr>
                      <a:r>
                        <a:rPr lang="es-CO" sz="2400" dirty="0" smtClean="0">
                          <a:solidFill>
                            <a:srgbClr val="111111"/>
                          </a:solidFill>
                          <a:effectLst/>
                          <a:latin typeface="Times New Roman"/>
                          <a:ea typeface="Times New Roman"/>
                        </a:rPr>
                        <a:t>21</a:t>
                      </a:r>
                      <a:endParaRPr lang="es-CO" sz="2400" dirty="0">
                        <a:solidFill>
                          <a:srgbClr val="111111"/>
                        </a:solidFill>
                        <a:effectLst/>
                        <a:latin typeface="Times New Roman"/>
                        <a:ea typeface="Times New Roman"/>
                      </a:endParaRPr>
                    </a:p>
                  </a:txBody>
                  <a:tcPr marL="68580" marR="68580" marT="0" marB="0"/>
                </a:tc>
                <a:tc>
                  <a:txBody>
                    <a:bodyPr/>
                    <a:lstStyle/>
                    <a:p>
                      <a:pPr marL="6350" marR="30480" indent="-6350" algn="ctr">
                        <a:lnSpc>
                          <a:spcPct val="150000"/>
                        </a:lnSpc>
                        <a:spcAft>
                          <a:spcPts val="1790"/>
                        </a:spcAft>
                      </a:pPr>
                      <a:r>
                        <a:rPr lang="es-CO" sz="2400" dirty="0" smtClean="0">
                          <a:solidFill>
                            <a:srgbClr val="111111"/>
                          </a:solidFill>
                          <a:effectLst/>
                          <a:latin typeface="Times New Roman"/>
                          <a:ea typeface="Times New Roman"/>
                        </a:rPr>
                        <a:t>19</a:t>
                      </a:r>
                      <a:endParaRPr lang="es-CO" sz="2400" dirty="0">
                        <a:solidFill>
                          <a:srgbClr val="111111"/>
                        </a:solidFill>
                        <a:effectLst/>
                        <a:latin typeface="Times New Roman"/>
                        <a:ea typeface="Times New Roman"/>
                      </a:endParaRPr>
                    </a:p>
                  </a:txBody>
                  <a:tcPr marL="68580" marR="68580" marT="0" marB="0"/>
                </a:tc>
              </a:tr>
            </a:tbl>
          </a:graphicData>
        </a:graphic>
      </p:graphicFrame>
      <p:sp>
        <p:nvSpPr>
          <p:cNvPr id="5" name="4 Rectángulo"/>
          <p:cNvSpPr/>
          <p:nvPr/>
        </p:nvSpPr>
        <p:spPr>
          <a:xfrm>
            <a:off x="307975" y="4944579"/>
            <a:ext cx="1856083" cy="1107996"/>
          </a:xfrm>
          <a:prstGeom prst="rect">
            <a:avLst/>
          </a:prstGeom>
        </p:spPr>
        <p:txBody>
          <a:bodyPr wrap="square">
            <a:spAutoFit/>
          </a:bodyPr>
          <a:lstStyle/>
          <a:p>
            <a:pPr algn="ctr"/>
            <a:r>
              <a:rPr lang="es-CO" sz="2200" i="1" dirty="0" err="1" smtClean="0"/>
              <a:t>Camptostoma</a:t>
            </a:r>
            <a:r>
              <a:rPr lang="es-CO" sz="2200" i="1" dirty="0" smtClean="0"/>
              <a:t> </a:t>
            </a:r>
            <a:r>
              <a:rPr lang="es-CO" sz="2200" i="1" dirty="0" err="1" smtClean="0"/>
              <a:t>obsoletum</a:t>
            </a:r>
            <a:r>
              <a:rPr lang="es-CO" sz="2200" i="1" dirty="0" smtClean="0"/>
              <a:t> </a:t>
            </a:r>
          </a:p>
          <a:p>
            <a:pPr algn="ctr"/>
            <a:r>
              <a:rPr lang="es-CO" sz="2200" b="1" i="1" dirty="0" smtClean="0"/>
              <a:t>Cultivo</a:t>
            </a:r>
            <a:r>
              <a:rPr lang="es-CO" sz="2200" i="1" dirty="0" smtClean="0"/>
              <a:t> </a:t>
            </a:r>
            <a:endParaRPr lang="es-CO" sz="2200" dirty="0"/>
          </a:p>
        </p:txBody>
      </p:sp>
      <p:pic>
        <p:nvPicPr>
          <p:cNvPr id="6" name="Picture 4" descr="Resultado de imagen de Camptostoma obsoletu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2" t="5856" r="38933" b="19372"/>
          <a:stretch/>
        </p:blipFill>
        <p:spPr bwMode="auto">
          <a:xfrm>
            <a:off x="2388345" y="4690803"/>
            <a:ext cx="2388371" cy="20063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ario\Desktop\FOTOS TESIS\_CSC03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25" r="19981"/>
          <a:stretch/>
        </p:blipFill>
        <p:spPr bwMode="auto">
          <a:xfrm>
            <a:off x="8843746" y="1386158"/>
            <a:ext cx="2197291" cy="2054689"/>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9195461" y="3623021"/>
            <a:ext cx="1493863" cy="646331"/>
          </a:xfrm>
          <a:prstGeom prst="rect">
            <a:avLst/>
          </a:prstGeom>
        </p:spPr>
        <p:txBody>
          <a:bodyPr wrap="square">
            <a:spAutoFit/>
          </a:bodyPr>
          <a:lstStyle/>
          <a:p>
            <a:pPr algn="ctr"/>
            <a:r>
              <a:rPr lang="es-CO" i="1" dirty="0" err="1" smtClean="0"/>
              <a:t>Ardea</a:t>
            </a:r>
            <a:r>
              <a:rPr lang="es-CO" i="1" dirty="0" smtClean="0"/>
              <a:t> alba</a:t>
            </a:r>
          </a:p>
          <a:p>
            <a:pPr algn="ctr"/>
            <a:r>
              <a:rPr lang="es-CO" b="1" i="1" dirty="0" smtClean="0"/>
              <a:t>Ribera</a:t>
            </a:r>
            <a:r>
              <a:rPr lang="es-CO" i="1" dirty="0" smtClean="0"/>
              <a:t> </a:t>
            </a:r>
            <a:endParaRPr lang="es-CO" dirty="0"/>
          </a:p>
        </p:txBody>
      </p:sp>
      <p:sp>
        <p:nvSpPr>
          <p:cNvPr id="7" name="AutoShape 5" descr="Resultado de imagen de semillero cariamarillo"/>
          <p:cNvSpPr>
            <a:spLocks noChangeAspect="1" noChangeArrowheads="1"/>
          </p:cNvSpPr>
          <p:nvPr/>
        </p:nvSpPr>
        <p:spPr bwMode="auto">
          <a:xfrm>
            <a:off x="155575" y="-411163"/>
            <a:ext cx="114300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34" name="Picture 10" descr="Resultado de imagen de semillero cariamarill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6442" y="4637684"/>
            <a:ext cx="2614612" cy="1962150"/>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5620333" y="5123449"/>
            <a:ext cx="1800301" cy="769441"/>
          </a:xfrm>
          <a:prstGeom prst="rect">
            <a:avLst/>
          </a:prstGeom>
        </p:spPr>
        <p:txBody>
          <a:bodyPr wrap="none">
            <a:spAutoFit/>
          </a:bodyPr>
          <a:lstStyle/>
          <a:p>
            <a:r>
              <a:rPr lang="es-CO" sz="2200" i="1" dirty="0" err="1"/>
              <a:t>Tiaris</a:t>
            </a:r>
            <a:r>
              <a:rPr lang="es-CO" sz="2200" i="1" dirty="0"/>
              <a:t> </a:t>
            </a:r>
            <a:r>
              <a:rPr lang="es-CO" sz="2200" i="1" dirty="0" err="1" smtClean="0"/>
              <a:t>olivacea</a:t>
            </a:r>
            <a:endParaRPr lang="es-CO" sz="2200" i="1" dirty="0" smtClean="0"/>
          </a:p>
          <a:p>
            <a:r>
              <a:rPr lang="es-CO" sz="2200" b="1" i="1" dirty="0" err="1" smtClean="0"/>
              <a:t>Veg</a:t>
            </a:r>
            <a:r>
              <a:rPr lang="es-CO" sz="2200" b="1" i="1" dirty="0" smtClean="0"/>
              <a:t>. </a:t>
            </a:r>
            <a:r>
              <a:rPr lang="es-CO" sz="2200" b="1" i="1" dirty="0" err="1" smtClean="0"/>
              <a:t>Xérica</a:t>
            </a:r>
            <a:r>
              <a:rPr lang="es-CO" sz="2200" i="1" dirty="0" smtClean="0"/>
              <a:t> </a:t>
            </a:r>
            <a:endParaRPr lang="es-CO" sz="2200" i="1" dirty="0"/>
          </a:p>
        </p:txBody>
      </p:sp>
    </p:spTree>
    <p:extLst>
      <p:ext uri="{BB962C8B-B14F-4D97-AF65-F5344CB8AC3E}">
        <p14:creationId xmlns:p14="http://schemas.microsoft.com/office/powerpoint/2010/main" val="17658709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17</a:t>
            </a:fld>
            <a:endParaRPr lang="en-US"/>
          </a:p>
        </p:txBody>
      </p:sp>
      <p:graphicFrame>
        <p:nvGraphicFramePr>
          <p:cNvPr id="5" name="4 Gráfico"/>
          <p:cNvGraphicFramePr/>
          <p:nvPr>
            <p:extLst>
              <p:ext uri="{D42A27DB-BD31-4B8C-83A1-F6EECF244321}">
                <p14:modId xmlns:p14="http://schemas.microsoft.com/office/powerpoint/2010/main" val="2056267767"/>
              </p:ext>
            </p:extLst>
          </p:nvPr>
        </p:nvGraphicFramePr>
        <p:xfrm>
          <a:off x="436097" y="648900"/>
          <a:ext cx="4698609" cy="31159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extLst>
              <p:ext uri="{D42A27DB-BD31-4B8C-83A1-F6EECF244321}">
                <p14:modId xmlns:p14="http://schemas.microsoft.com/office/powerpoint/2010/main" val="736958739"/>
              </p:ext>
            </p:extLst>
          </p:nvPr>
        </p:nvGraphicFramePr>
        <p:xfrm>
          <a:off x="5613376" y="1952701"/>
          <a:ext cx="5235118" cy="33138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extLst>
              <p:ext uri="{D42A27DB-BD31-4B8C-83A1-F6EECF244321}">
                <p14:modId xmlns:p14="http://schemas.microsoft.com/office/powerpoint/2010/main" val="4239609719"/>
              </p:ext>
            </p:extLst>
          </p:nvPr>
        </p:nvGraphicFramePr>
        <p:xfrm>
          <a:off x="436098" y="3977005"/>
          <a:ext cx="4684541" cy="2880995"/>
        </p:xfrm>
        <a:graphic>
          <a:graphicData uri="http://schemas.openxmlformats.org/drawingml/2006/chart">
            <c:chart xmlns:c="http://schemas.openxmlformats.org/drawingml/2006/chart" xmlns:r="http://schemas.openxmlformats.org/officeDocument/2006/relationships" r:id="rId4"/>
          </a:graphicData>
        </a:graphic>
      </p:graphicFrame>
      <p:sp>
        <p:nvSpPr>
          <p:cNvPr id="9" name="8 Rectángulo"/>
          <p:cNvSpPr/>
          <p:nvPr/>
        </p:nvSpPr>
        <p:spPr>
          <a:xfrm>
            <a:off x="2504049" y="144135"/>
            <a:ext cx="5874878" cy="461665"/>
          </a:xfrm>
          <a:prstGeom prst="rect">
            <a:avLst/>
          </a:prstGeom>
        </p:spPr>
        <p:txBody>
          <a:bodyPr wrap="none">
            <a:spAutoFit/>
          </a:bodyPr>
          <a:lstStyle/>
          <a:p>
            <a:r>
              <a:rPr lang="es-ES" sz="2400" b="1" dirty="0" smtClean="0"/>
              <a:t>Composición de aves por familia en hábitats </a:t>
            </a:r>
            <a:endParaRPr lang="es-CO" sz="2400" b="1" dirty="0"/>
          </a:p>
        </p:txBody>
      </p:sp>
    </p:spTree>
    <p:extLst>
      <p:ext uri="{BB962C8B-B14F-4D97-AF65-F5344CB8AC3E}">
        <p14:creationId xmlns:p14="http://schemas.microsoft.com/office/powerpoint/2010/main" val="82860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18</a:t>
            </a:fld>
            <a:endParaRPr lang="en-US"/>
          </a:p>
        </p:txBody>
      </p:sp>
      <p:graphicFrame>
        <p:nvGraphicFramePr>
          <p:cNvPr id="4" name="3 Tabla"/>
          <p:cNvGraphicFramePr>
            <a:graphicFrameLocks noGrp="1"/>
          </p:cNvGraphicFramePr>
          <p:nvPr>
            <p:extLst>
              <p:ext uri="{D42A27DB-BD31-4B8C-83A1-F6EECF244321}">
                <p14:modId xmlns:p14="http://schemas.microsoft.com/office/powerpoint/2010/main" val="904315477"/>
              </p:ext>
            </p:extLst>
          </p:nvPr>
        </p:nvGraphicFramePr>
        <p:xfrm>
          <a:off x="4178105" y="218048"/>
          <a:ext cx="6977575" cy="6583680"/>
        </p:xfrm>
        <a:graphic>
          <a:graphicData uri="http://schemas.openxmlformats.org/drawingml/2006/table">
            <a:tbl>
              <a:tblPr firstRow="1" firstCol="1" bandRow="1"/>
              <a:tblGrid>
                <a:gridCol w="1533035"/>
                <a:gridCol w="971014"/>
                <a:gridCol w="914400"/>
                <a:gridCol w="675249"/>
                <a:gridCol w="1420837"/>
                <a:gridCol w="1463040"/>
              </a:tblGrid>
              <a:tr h="359117">
                <a:tc>
                  <a:txBody>
                    <a:bodyPr/>
                    <a:lstStyle/>
                    <a:p>
                      <a:pPr>
                        <a:lnSpc>
                          <a:spcPct val="115000"/>
                        </a:lnSpc>
                      </a:pPr>
                      <a:endParaRPr lang="es-CO" sz="1600" dirty="0">
                        <a:effectLst/>
                        <a:latin typeface="Calibr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6350" marR="30480" indent="-6350" algn="ctr">
                        <a:lnSpc>
                          <a:spcPct val="150000"/>
                        </a:lnSpc>
                        <a:spcAft>
                          <a:spcPts val="0"/>
                        </a:spcAft>
                      </a:pPr>
                      <a:r>
                        <a:rPr lang="es-ES" sz="1600" b="1" dirty="0">
                          <a:solidFill>
                            <a:srgbClr val="000000"/>
                          </a:solidFill>
                          <a:effectLst/>
                          <a:latin typeface="Times New Roman"/>
                          <a:ea typeface="Times New Roman"/>
                        </a:rPr>
                        <a:t>RIQUEZA ESTIMADA</a:t>
                      </a:r>
                      <a:endParaRPr lang="es-CO" sz="180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marL="6350" marR="30480" indent="-6350" algn="ctr">
                        <a:lnSpc>
                          <a:spcPct val="150000"/>
                        </a:lnSpc>
                        <a:spcAft>
                          <a:spcPts val="0"/>
                        </a:spcAft>
                      </a:pPr>
                      <a:r>
                        <a:rPr lang="es-ES" sz="1600" b="1" dirty="0">
                          <a:solidFill>
                            <a:srgbClr val="000000"/>
                          </a:solidFill>
                          <a:effectLst/>
                          <a:latin typeface="Times New Roman"/>
                          <a:ea typeface="Times New Roman"/>
                        </a:rPr>
                        <a:t>RIQUEZA OBSERVADA</a:t>
                      </a:r>
                      <a:endParaRPr lang="es-CO" sz="180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8234">
                <a:tc>
                  <a:txBody>
                    <a:bodyPr/>
                    <a:lstStyle/>
                    <a:p>
                      <a:pPr marL="6350" marR="30480" indent="-6350" algn="ctr">
                        <a:lnSpc>
                          <a:spcPct val="150000"/>
                        </a:lnSpc>
                        <a:spcAft>
                          <a:spcPts val="0"/>
                        </a:spcAft>
                      </a:pPr>
                      <a:r>
                        <a:rPr lang="es-ES" sz="1600" b="1" dirty="0">
                          <a:solidFill>
                            <a:srgbClr val="000000"/>
                          </a:solidFill>
                          <a:effectLst/>
                          <a:latin typeface="Times New Roman"/>
                          <a:ea typeface="Times New Roman"/>
                        </a:rPr>
                        <a:t>COMUNIDAD</a:t>
                      </a:r>
                      <a:endParaRPr lang="es-CO" sz="180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A64"/>
                    </a:solidFill>
                  </a:tcPr>
                </a:tc>
                <a:tc>
                  <a:txBody>
                    <a:bodyPr/>
                    <a:lstStyle/>
                    <a:p>
                      <a:pPr marL="6350" marR="30480" indent="-6350" algn="ctr">
                        <a:lnSpc>
                          <a:spcPct val="150000"/>
                        </a:lnSpc>
                        <a:spcAft>
                          <a:spcPts val="1190"/>
                        </a:spcAft>
                      </a:pPr>
                      <a:r>
                        <a:rPr lang="es-ES" sz="1600" dirty="0">
                          <a:solidFill>
                            <a:srgbClr val="000000"/>
                          </a:solidFill>
                          <a:effectLst/>
                          <a:latin typeface="Times New Roman"/>
                          <a:ea typeface="Times New Roman"/>
                        </a:rPr>
                        <a:t>CHAO 2</a:t>
                      </a:r>
                      <a:endParaRPr lang="es-CO" sz="180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A64"/>
                    </a:solidFill>
                  </a:tcPr>
                </a:tc>
                <a:tc>
                  <a:txBody>
                    <a:bodyPr/>
                    <a:lstStyle/>
                    <a:p>
                      <a:pPr marL="6350" marR="30480" indent="-6350" algn="ctr">
                        <a:lnSpc>
                          <a:spcPct val="150000"/>
                        </a:lnSpc>
                        <a:spcAft>
                          <a:spcPts val="1190"/>
                        </a:spcAft>
                      </a:pPr>
                      <a:r>
                        <a:rPr lang="es-ES" sz="1600" dirty="0">
                          <a:solidFill>
                            <a:srgbClr val="000000"/>
                          </a:solidFill>
                          <a:effectLst/>
                          <a:latin typeface="Times New Roman"/>
                          <a:ea typeface="Times New Roman"/>
                        </a:rPr>
                        <a:t>JACK 1</a:t>
                      </a:r>
                      <a:endParaRPr lang="es-CO" sz="180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A64"/>
                    </a:solidFill>
                  </a:tcPr>
                </a:tc>
                <a:tc>
                  <a:txBody>
                    <a:bodyPr/>
                    <a:lstStyle/>
                    <a:p>
                      <a:pPr marL="6350" marR="30480" indent="-6350" algn="ctr">
                        <a:lnSpc>
                          <a:spcPct val="150000"/>
                        </a:lnSpc>
                        <a:spcAft>
                          <a:spcPts val="1190"/>
                        </a:spcAft>
                      </a:pPr>
                      <a:r>
                        <a:rPr lang="es-ES" sz="1600" dirty="0">
                          <a:solidFill>
                            <a:srgbClr val="000000"/>
                          </a:solidFill>
                          <a:effectLst/>
                          <a:latin typeface="Times New Roman"/>
                          <a:ea typeface="Times New Roman"/>
                        </a:rPr>
                        <a:t>JACK 2</a:t>
                      </a:r>
                      <a:endParaRPr lang="es-CO" sz="180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A64"/>
                    </a:solidFill>
                  </a:tcPr>
                </a:tc>
                <a:tc>
                  <a:txBody>
                    <a:bodyPr/>
                    <a:lstStyle/>
                    <a:p>
                      <a:pPr marL="6350" marR="30480" indent="-6350" algn="ctr">
                        <a:lnSpc>
                          <a:spcPct val="150000"/>
                        </a:lnSpc>
                        <a:spcAft>
                          <a:spcPts val="0"/>
                        </a:spcAft>
                      </a:pPr>
                      <a:r>
                        <a:rPr lang="es-ES" sz="1600" dirty="0">
                          <a:solidFill>
                            <a:srgbClr val="000000"/>
                          </a:solidFill>
                          <a:effectLst/>
                          <a:latin typeface="Times New Roman"/>
                          <a:ea typeface="Times New Roman"/>
                        </a:rPr>
                        <a:t>BOOTSTRAP</a:t>
                      </a:r>
                      <a:endParaRPr lang="es-CO" sz="180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A64"/>
                    </a:solidFill>
                  </a:tcPr>
                </a:tc>
                <a:tc vMerge="1">
                  <a:txBody>
                    <a:bodyPr/>
                    <a:lstStyle/>
                    <a:p>
                      <a:endParaRPr lang="es-CO"/>
                    </a:p>
                  </a:txBody>
                  <a:tcPr/>
                </a:tc>
              </a:tr>
              <a:tr h="359117">
                <a:tc>
                  <a:txBody>
                    <a:bodyPr/>
                    <a:lstStyle/>
                    <a:p>
                      <a:pPr marL="6350" marR="30480" indent="-6350" algn="just">
                        <a:lnSpc>
                          <a:spcPct val="150000"/>
                        </a:lnSpc>
                        <a:spcAft>
                          <a:spcPts val="0"/>
                        </a:spcAft>
                      </a:pPr>
                      <a:r>
                        <a:rPr lang="es-ES" sz="1600" b="1" dirty="0">
                          <a:solidFill>
                            <a:srgbClr val="000000"/>
                          </a:solidFill>
                          <a:effectLst/>
                          <a:latin typeface="Times New Roman"/>
                          <a:ea typeface="Times New Roman"/>
                        </a:rPr>
                        <a:t>San Alfonso</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E8EE"/>
                    </a:solidFill>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55,93</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60,56</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64,54</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54,70</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5"/>
                    </a:solidFill>
                  </a:tcPr>
                </a:tc>
                <a:tc rowSpan="3">
                  <a:txBody>
                    <a:bodyPr/>
                    <a:lstStyle/>
                    <a:p>
                      <a:pPr marL="6350" marR="30480" indent="-6350" algn="ctr">
                        <a:lnSpc>
                          <a:spcPct val="150000"/>
                        </a:lnSpc>
                        <a:spcAft>
                          <a:spcPts val="1190"/>
                        </a:spcAft>
                      </a:pPr>
                      <a:r>
                        <a:rPr lang="es-ES" sz="1600" dirty="0">
                          <a:solidFill>
                            <a:srgbClr val="000000"/>
                          </a:solidFill>
                          <a:effectLst/>
                          <a:latin typeface="Times New Roman"/>
                          <a:ea typeface="Times New Roman"/>
                        </a:rPr>
                        <a:t>49</a:t>
                      </a:r>
                      <a:endParaRPr lang="es-CO" sz="180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117">
                <a:tc>
                  <a:txBody>
                    <a:bodyPr/>
                    <a:lstStyle/>
                    <a:p>
                      <a:pPr marL="6350" marR="30480" indent="-6350" algn="just">
                        <a:lnSpc>
                          <a:spcPct val="150000"/>
                        </a:lnSpc>
                        <a:spcAft>
                          <a:spcPts val="1190"/>
                        </a:spcAft>
                      </a:pPr>
                      <a:r>
                        <a:rPr lang="es-ES" sz="1600">
                          <a:solidFill>
                            <a:srgbClr val="000000"/>
                          </a:solidFill>
                          <a:effectLst/>
                          <a:latin typeface="Times New Roman"/>
                          <a:ea typeface="Times New Roman"/>
                        </a:rPr>
                        <a:t>Sesgo</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0,023</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0,025</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0,027</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0,023</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r>
              <a:tr h="359117">
                <a:tc>
                  <a:txBody>
                    <a:bodyPr/>
                    <a:lstStyle/>
                    <a:p>
                      <a:pPr marL="6350" marR="30480" indent="-6350" algn="just">
                        <a:lnSpc>
                          <a:spcPct val="150000"/>
                        </a:lnSpc>
                        <a:spcAft>
                          <a:spcPts val="1190"/>
                        </a:spcAft>
                      </a:pPr>
                      <a:r>
                        <a:rPr lang="es-ES" sz="1600">
                          <a:solidFill>
                            <a:srgbClr val="000000"/>
                          </a:solidFill>
                          <a:effectLst/>
                          <a:latin typeface="Times New Roman"/>
                          <a:ea typeface="Times New Roman"/>
                        </a:rPr>
                        <a:t>Exactitud</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0,020</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0,056</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0,101</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0,014</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r>
              <a:tr h="359117">
                <a:tc>
                  <a:txBody>
                    <a:bodyPr/>
                    <a:lstStyle/>
                    <a:p>
                      <a:pPr marL="6350" marR="30480" indent="-6350" algn="just">
                        <a:lnSpc>
                          <a:spcPct val="150000"/>
                        </a:lnSpc>
                        <a:spcAft>
                          <a:spcPts val="1190"/>
                        </a:spcAft>
                      </a:pPr>
                      <a:r>
                        <a:rPr lang="es-ES" sz="1600" b="1" dirty="0" err="1">
                          <a:solidFill>
                            <a:srgbClr val="000000"/>
                          </a:solidFill>
                          <a:effectLst/>
                          <a:latin typeface="Times New Roman"/>
                          <a:ea typeface="Times New Roman"/>
                        </a:rPr>
                        <a:t>Carpuela</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E8EE"/>
                    </a:solidFill>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46,65</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50,11</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49,53</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46,98</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5"/>
                    </a:solidFill>
                  </a:tcPr>
                </a:tc>
                <a:tc rowSpan="3">
                  <a:txBody>
                    <a:bodyPr/>
                    <a:lstStyle/>
                    <a:p>
                      <a:pPr marL="6350" marR="30480" indent="-6350" algn="ctr">
                        <a:lnSpc>
                          <a:spcPct val="150000"/>
                        </a:lnSpc>
                        <a:spcAft>
                          <a:spcPts val="1190"/>
                        </a:spcAft>
                      </a:pPr>
                      <a:r>
                        <a:rPr lang="es-ES" sz="1600">
                          <a:solidFill>
                            <a:srgbClr val="000000"/>
                          </a:solidFill>
                          <a:effectLst/>
                          <a:latin typeface="Times New Roman"/>
                          <a:ea typeface="Times New Roman"/>
                        </a:rPr>
                        <a:t>43</a:t>
                      </a:r>
                      <a:endParaRPr lang="es-CO" sz="180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117">
                <a:tc>
                  <a:txBody>
                    <a:bodyPr/>
                    <a:lstStyle/>
                    <a:p>
                      <a:pPr marL="6350" marR="30480" indent="-6350" algn="just">
                        <a:lnSpc>
                          <a:spcPct val="150000"/>
                        </a:lnSpc>
                        <a:spcAft>
                          <a:spcPts val="1190"/>
                        </a:spcAft>
                      </a:pPr>
                      <a:r>
                        <a:rPr lang="es-ES" sz="1600">
                          <a:solidFill>
                            <a:srgbClr val="000000"/>
                          </a:solidFill>
                          <a:effectLst/>
                          <a:latin typeface="Times New Roman"/>
                          <a:ea typeface="Times New Roman"/>
                        </a:rPr>
                        <a:t>Sesgo</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0,025</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0,027</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0,027</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0,025</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r>
              <a:tr h="359117">
                <a:tc>
                  <a:txBody>
                    <a:bodyPr/>
                    <a:lstStyle/>
                    <a:p>
                      <a:pPr marL="6350" marR="30480" indent="-6350" algn="just">
                        <a:lnSpc>
                          <a:spcPct val="150000"/>
                        </a:lnSpc>
                        <a:spcAft>
                          <a:spcPts val="1190"/>
                        </a:spcAft>
                      </a:pPr>
                      <a:r>
                        <a:rPr lang="es-ES" sz="1600">
                          <a:solidFill>
                            <a:srgbClr val="000000"/>
                          </a:solidFill>
                          <a:effectLst/>
                          <a:latin typeface="Times New Roman"/>
                          <a:ea typeface="Times New Roman"/>
                        </a:rPr>
                        <a:t>Exactitud</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0,007</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0,027</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0,023</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0,009</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r>
              <a:tr h="359117">
                <a:tc>
                  <a:txBody>
                    <a:bodyPr/>
                    <a:lstStyle/>
                    <a:p>
                      <a:pPr marL="6350" marR="30480" indent="-6350" algn="just">
                        <a:lnSpc>
                          <a:spcPct val="150000"/>
                        </a:lnSpc>
                        <a:spcAft>
                          <a:spcPts val="1190"/>
                        </a:spcAft>
                      </a:pPr>
                      <a:r>
                        <a:rPr lang="es-ES" sz="1600" b="1" dirty="0">
                          <a:solidFill>
                            <a:srgbClr val="000000"/>
                          </a:solidFill>
                          <a:effectLst/>
                          <a:latin typeface="Times New Roman"/>
                          <a:ea typeface="Times New Roman"/>
                        </a:rPr>
                        <a:t>Juncal </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E8EE"/>
                    </a:solidFill>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40,11</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43,22</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43,90</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40,30</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5"/>
                    </a:solidFill>
                  </a:tcPr>
                </a:tc>
                <a:tc rowSpan="3">
                  <a:txBody>
                    <a:bodyPr/>
                    <a:lstStyle/>
                    <a:p>
                      <a:pPr marL="6350" marR="30480" indent="-6350" algn="ctr">
                        <a:lnSpc>
                          <a:spcPct val="150000"/>
                        </a:lnSpc>
                        <a:spcAft>
                          <a:spcPts val="1190"/>
                        </a:spcAft>
                      </a:pPr>
                      <a:r>
                        <a:rPr lang="es-ES" sz="1600">
                          <a:solidFill>
                            <a:srgbClr val="000000"/>
                          </a:solidFill>
                          <a:effectLst/>
                          <a:latin typeface="Times New Roman"/>
                          <a:ea typeface="Times New Roman"/>
                        </a:rPr>
                        <a:t>37</a:t>
                      </a:r>
                      <a:endParaRPr lang="es-CO" sz="180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117">
                <a:tc>
                  <a:txBody>
                    <a:bodyPr/>
                    <a:lstStyle/>
                    <a:p>
                      <a:pPr marL="6350" marR="30480" indent="-6350" algn="just">
                        <a:lnSpc>
                          <a:spcPct val="150000"/>
                        </a:lnSpc>
                        <a:spcAft>
                          <a:spcPts val="1190"/>
                        </a:spcAft>
                      </a:pPr>
                      <a:r>
                        <a:rPr lang="es-ES" sz="1600">
                          <a:solidFill>
                            <a:srgbClr val="000000"/>
                          </a:solidFill>
                          <a:effectLst/>
                          <a:latin typeface="Times New Roman"/>
                          <a:ea typeface="Times New Roman"/>
                        </a:rPr>
                        <a:t>Sesgo</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0,029</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0,032</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0,032</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0,029</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r>
              <a:tr h="359117">
                <a:tc>
                  <a:txBody>
                    <a:bodyPr/>
                    <a:lstStyle/>
                    <a:p>
                      <a:pPr marL="6350" marR="30480" indent="-6350" algn="just">
                        <a:lnSpc>
                          <a:spcPct val="150000"/>
                        </a:lnSpc>
                        <a:spcAft>
                          <a:spcPts val="1190"/>
                        </a:spcAft>
                      </a:pPr>
                      <a:r>
                        <a:rPr lang="es-ES" sz="1600">
                          <a:solidFill>
                            <a:srgbClr val="000000"/>
                          </a:solidFill>
                          <a:effectLst/>
                          <a:latin typeface="Times New Roman"/>
                          <a:ea typeface="Times New Roman"/>
                        </a:rPr>
                        <a:t>Exactitud</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0,007</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0,028</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0,035</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0,008</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r>
              <a:tr h="359117">
                <a:tc>
                  <a:txBody>
                    <a:bodyPr/>
                    <a:lstStyle/>
                    <a:p>
                      <a:pPr marL="6350" marR="30480" indent="-6350" algn="just">
                        <a:lnSpc>
                          <a:spcPct val="150000"/>
                        </a:lnSpc>
                        <a:spcAft>
                          <a:spcPts val="1190"/>
                        </a:spcAft>
                      </a:pPr>
                      <a:r>
                        <a:rPr lang="es-ES" sz="1600" b="1" dirty="0" err="1">
                          <a:solidFill>
                            <a:srgbClr val="000000"/>
                          </a:solidFill>
                          <a:effectLst/>
                          <a:latin typeface="Times New Roman"/>
                          <a:ea typeface="Times New Roman"/>
                        </a:rPr>
                        <a:t>Pusir</a:t>
                      </a:r>
                      <a:r>
                        <a:rPr lang="es-ES" sz="1600" b="1" dirty="0">
                          <a:solidFill>
                            <a:srgbClr val="000000"/>
                          </a:solidFill>
                          <a:effectLst/>
                          <a:latin typeface="Times New Roman"/>
                          <a:ea typeface="Times New Roman"/>
                        </a:rPr>
                        <a:t> Chiquito</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E8EE"/>
                    </a:solidFill>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47,38</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49,67</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54,92</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44,06</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5"/>
                    </a:solidFill>
                  </a:tcPr>
                </a:tc>
                <a:tc rowSpan="3">
                  <a:txBody>
                    <a:bodyPr/>
                    <a:lstStyle/>
                    <a:p>
                      <a:pPr marL="6350" marR="30480" indent="-6350" algn="ctr">
                        <a:lnSpc>
                          <a:spcPct val="150000"/>
                        </a:lnSpc>
                        <a:spcAft>
                          <a:spcPts val="1190"/>
                        </a:spcAft>
                      </a:pPr>
                      <a:r>
                        <a:rPr lang="es-ES" sz="1600">
                          <a:solidFill>
                            <a:srgbClr val="000000"/>
                          </a:solidFill>
                          <a:effectLst/>
                          <a:latin typeface="Times New Roman"/>
                          <a:ea typeface="Times New Roman"/>
                        </a:rPr>
                        <a:t>39</a:t>
                      </a:r>
                      <a:endParaRPr lang="es-CO" sz="180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117">
                <a:tc>
                  <a:txBody>
                    <a:bodyPr/>
                    <a:lstStyle/>
                    <a:p>
                      <a:pPr marL="6350" marR="30480" indent="-6350" algn="just">
                        <a:lnSpc>
                          <a:spcPct val="150000"/>
                        </a:lnSpc>
                        <a:spcAft>
                          <a:spcPts val="1190"/>
                        </a:spcAft>
                      </a:pPr>
                      <a:r>
                        <a:rPr lang="es-ES" sz="1600">
                          <a:solidFill>
                            <a:srgbClr val="000000"/>
                          </a:solidFill>
                          <a:effectLst/>
                          <a:latin typeface="Times New Roman"/>
                          <a:ea typeface="Times New Roman"/>
                        </a:rPr>
                        <a:t>Sesgo</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0,031</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0,033</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0,036</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0,029</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r>
              <a:tr h="359117">
                <a:tc>
                  <a:txBody>
                    <a:bodyPr/>
                    <a:lstStyle/>
                    <a:p>
                      <a:pPr marL="6350" marR="30480" indent="-6350" algn="just">
                        <a:lnSpc>
                          <a:spcPct val="150000"/>
                        </a:lnSpc>
                        <a:spcAft>
                          <a:spcPts val="1190"/>
                        </a:spcAft>
                      </a:pPr>
                      <a:r>
                        <a:rPr lang="es-ES" sz="1600">
                          <a:solidFill>
                            <a:srgbClr val="000000"/>
                          </a:solidFill>
                          <a:effectLst/>
                          <a:latin typeface="Times New Roman"/>
                          <a:ea typeface="Times New Roman"/>
                        </a:rPr>
                        <a:t>Exactitud</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0,046</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0,075</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0,167</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0,017</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r>
              <a:tr h="359117">
                <a:tc>
                  <a:txBody>
                    <a:bodyPr/>
                    <a:lstStyle/>
                    <a:p>
                      <a:pPr marL="6350" marR="30480" indent="-6350" algn="just">
                        <a:lnSpc>
                          <a:spcPct val="150000"/>
                        </a:lnSpc>
                        <a:spcAft>
                          <a:spcPts val="1190"/>
                        </a:spcAft>
                      </a:pPr>
                      <a:r>
                        <a:rPr lang="es-ES" sz="1600" b="1" dirty="0">
                          <a:solidFill>
                            <a:srgbClr val="000000"/>
                          </a:solidFill>
                          <a:effectLst/>
                          <a:latin typeface="Times New Roman"/>
                          <a:ea typeface="Times New Roman"/>
                        </a:rPr>
                        <a:t>Chota</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E8EE"/>
                    </a:solidFill>
                  </a:tcPr>
                </a:tc>
                <a:tc>
                  <a:txBody>
                    <a:bodyPr/>
                    <a:lstStyle/>
                    <a:p>
                      <a:pPr marL="6350" marR="30480" indent="-6350" algn="r">
                        <a:lnSpc>
                          <a:spcPct val="150000"/>
                        </a:lnSpc>
                        <a:spcAft>
                          <a:spcPts val="1190"/>
                        </a:spcAft>
                      </a:pPr>
                      <a:r>
                        <a:rPr lang="es-CO" sz="1600" dirty="0">
                          <a:solidFill>
                            <a:srgbClr val="000000"/>
                          </a:solidFill>
                          <a:effectLst/>
                          <a:latin typeface="Times New Roman"/>
                          <a:ea typeface="Times New Roman"/>
                        </a:rPr>
                        <a:t>50,44</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52,00</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58,21</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44,51</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5"/>
                    </a:solidFill>
                  </a:tcPr>
                </a:tc>
                <a:tc rowSpan="3">
                  <a:txBody>
                    <a:bodyPr/>
                    <a:lstStyle/>
                    <a:p>
                      <a:pPr marL="6350" marR="30480" indent="-6350" algn="ctr">
                        <a:lnSpc>
                          <a:spcPct val="150000"/>
                        </a:lnSpc>
                        <a:spcAft>
                          <a:spcPts val="1190"/>
                        </a:spcAft>
                      </a:pPr>
                      <a:r>
                        <a:rPr lang="es-ES" sz="1600">
                          <a:solidFill>
                            <a:srgbClr val="000000"/>
                          </a:solidFill>
                          <a:effectLst/>
                          <a:latin typeface="Times New Roman"/>
                          <a:ea typeface="Times New Roman"/>
                        </a:rPr>
                        <a:t>38</a:t>
                      </a:r>
                      <a:endParaRPr lang="es-CO" sz="180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117">
                <a:tc>
                  <a:txBody>
                    <a:bodyPr/>
                    <a:lstStyle/>
                    <a:p>
                      <a:pPr marL="6350" marR="30480" indent="-6350" algn="just">
                        <a:lnSpc>
                          <a:spcPct val="150000"/>
                        </a:lnSpc>
                        <a:spcAft>
                          <a:spcPts val="1190"/>
                        </a:spcAft>
                      </a:pPr>
                      <a:r>
                        <a:rPr lang="es-ES" sz="1600">
                          <a:solidFill>
                            <a:srgbClr val="000000"/>
                          </a:solidFill>
                          <a:effectLst/>
                          <a:latin typeface="Times New Roman"/>
                          <a:ea typeface="Times New Roman"/>
                        </a:rPr>
                        <a:t>Sesgo</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0,035</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0,036</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0,040</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0,031</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r>
              <a:tr h="359117">
                <a:tc>
                  <a:txBody>
                    <a:bodyPr/>
                    <a:lstStyle/>
                    <a:p>
                      <a:pPr marL="6350" marR="30480" indent="-6350" algn="just">
                        <a:lnSpc>
                          <a:spcPct val="150000"/>
                        </a:lnSpc>
                        <a:spcAft>
                          <a:spcPts val="1190"/>
                        </a:spcAft>
                      </a:pPr>
                      <a:r>
                        <a:rPr lang="es-ES" sz="1600">
                          <a:solidFill>
                            <a:srgbClr val="000000"/>
                          </a:solidFill>
                          <a:effectLst/>
                          <a:latin typeface="Times New Roman"/>
                          <a:ea typeface="Times New Roman"/>
                        </a:rPr>
                        <a:t>Exactitud</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0,107</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0,136</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a:solidFill>
                            <a:srgbClr val="000000"/>
                          </a:solidFill>
                          <a:effectLst/>
                          <a:latin typeface="Times New Roman"/>
                          <a:ea typeface="Times New Roman"/>
                        </a:rPr>
                        <a:t>0,283</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1190"/>
                        </a:spcAft>
                      </a:pPr>
                      <a:r>
                        <a:rPr lang="es-ES" sz="1600" dirty="0">
                          <a:solidFill>
                            <a:srgbClr val="000000"/>
                          </a:solidFill>
                          <a:effectLst/>
                          <a:latin typeface="Times New Roman"/>
                          <a:ea typeface="Times New Roman"/>
                        </a:rPr>
                        <a:t>0,029</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CO"/>
                    </a:p>
                  </a:txBody>
                  <a:tcPr/>
                </a:tc>
              </a:tr>
            </a:tbl>
          </a:graphicData>
        </a:graphic>
      </p:graphicFrame>
      <p:sp>
        <p:nvSpPr>
          <p:cNvPr id="5" name="4 CuadroTexto"/>
          <p:cNvSpPr txBox="1"/>
          <p:nvPr/>
        </p:nvSpPr>
        <p:spPr>
          <a:xfrm>
            <a:off x="465401" y="493770"/>
            <a:ext cx="2982353" cy="523220"/>
          </a:xfrm>
          <a:prstGeom prst="rect">
            <a:avLst/>
          </a:prstGeom>
          <a:noFill/>
        </p:spPr>
        <p:txBody>
          <a:bodyPr wrap="square" rtlCol="0">
            <a:spAutoFit/>
          </a:bodyPr>
          <a:lstStyle/>
          <a:p>
            <a:r>
              <a:rPr lang="es-CO" sz="2800" b="1" dirty="0" smtClean="0"/>
              <a:t>DIVERSIDAD ALFA</a:t>
            </a:r>
            <a:endParaRPr lang="es-CO" sz="2800" b="1" dirty="0"/>
          </a:p>
        </p:txBody>
      </p:sp>
      <p:sp>
        <p:nvSpPr>
          <p:cNvPr id="6" name="5 Rectángulo"/>
          <p:cNvSpPr/>
          <p:nvPr/>
        </p:nvSpPr>
        <p:spPr>
          <a:xfrm>
            <a:off x="465400" y="1326943"/>
            <a:ext cx="2982353" cy="1938992"/>
          </a:xfrm>
          <a:prstGeom prst="rect">
            <a:avLst/>
          </a:prstGeom>
          <a:solidFill>
            <a:srgbClr val="B9F7A3"/>
          </a:solidFill>
        </p:spPr>
        <p:txBody>
          <a:bodyPr wrap="square">
            <a:spAutoFit/>
          </a:bodyPr>
          <a:lstStyle/>
          <a:p>
            <a:pPr lvl="0" algn="just"/>
            <a:r>
              <a:rPr lang="en-US" sz="2400" b="1" dirty="0" err="1" smtClean="0">
                <a:latin typeface="Cambria"/>
              </a:rPr>
              <a:t>Prueba</a:t>
            </a:r>
            <a:r>
              <a:rPr lang="en-US" sz="2400" b="1" dirty="0" smtClean="0">
                <a:latin typeface="Cambria"/>
              </a:rPr>
              <a:t> de </a:t>
            </a:r>
            <a:r>
              <a:rPr lang="en-US" sz="2400" b="1" dirty="0" err="1" smtClean="0">
                <a:latin typeface="Cambria"/>
              </a:rPr>
              <a:t>exactitud</a:t>
            </a:r>
            <a:r>
              <a:rPr lang="en-US" sz="2400" b="1" dirty="0" smtClean="0">
                <a:latin typeface="Cambria"/>
              </a:rPr>
              <a:t> y </a:t>
            </a:r>
            <a:r>
              <a:rPr lang="es-CO" sz="2400" b="1" dirty="0">
                <a:latin typeface="Cambria"/>
              </a:rPr>
              <a:t>sesgo de los estimadores de diversidad</a:t>
            </a:r>
            <a:endParaRPr lang="en-US" sz="2400" b="1" dirty="0" smtClean="0">
              <a:latin typeface="Cambria"/>
            </a:endParaRPr>
          </a:p>
          <a:p>
            <a:pPr lvl="0" algn="just"/>
            <a:endParaRPr lang="en-US" sz="2400" b="1" dirty="0">
              <a:latin typeface="Cambria"/>
            </a:endParaRPr>
          </a:p>
        </p:txBody>
      </p:sp>
      <p:pic>
        <p:nvPicPr>
          <p:cNvPr id="1025" name="Picture 1" descr="C:\Users\usuario\Documents\1. TESIS CHOTA\8.FOTOS TESIS CHOTA\FOTOS CELL SARI\WP_20160929_07_36_58_P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116" y="3896750"/>
            <a:ext cx="3390922" cy="233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7663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19</a:t>
            </a:fld>
            <a:endParaRPr lang="en-US"/>
          </a:p>
        </p:txBody>
      </p:sp>
      <p:graphicFrame>
        <p:nvGraphicFramePr>
          <p:cNvPr id="9" name="2 Gráfico"/>
          <p:cNvGraphicFramePr>
            <a:graphicFrameLocks/>
          </p:cNvGraphicFramePr>
          <p:nvPr>
            <p:extLst>
              <p:ext uri="{D42A27DB-BD31-4B8C-83A1-F6EECF244321}">
                <p14:modId xmlns:p14="http://schemas.microsoft.com/office/powerpoint/2010/main" val="1696791233"/>
              </p:ext>
            </p:extLst>
          </p:nvPr>
        </p:nvGraphicFramePr>
        <p:xfrm>
          <a:off x="174589" y="483970"/>
          <a:ext cx="6103381" cy="33971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Tabla"/>
          <p:cNvGraphicFramePr>
            <a:graphicFrameLocks noGrp="1"/>
          </p:cNvGraphicFramePr>
          <p:nvPr>
            <p:extLst>
              <p:ext uri="{D42A27DB-BD31-4B8C-83A1-F6EECF244321}">
                <p14:modId xmlns:p14="http://schemas.microsoft.com/office/powerpoint/2010/main" val="2413275444"/>
              </p:ext>
            </p:extLst>
          </p:nvPr>
        </p:nvGraphicFramePr>
        <p:xfrm>
          <a:off x="996643" y="4089613"/>
          <a:ext cx="3480180" cy="2242185"/>
        </p:xfrm>
        <a:graphic>
          <a:graphicData uri="http://schemas.openxmlformats.org/drawingml/2006/table">
            <a:tbl>
              <a:tblPr>
                <a:tableStyleId>{22838BEF-8BB2-4498-84A7-C5851F593DF1}</a:tableStyleId>
              </a:tblPr>
              <a:tblGrid>
                <a:gridCol w="1617979"/>
                <a:gridCol w="1862201"/>
              </a:tblGrid>
              <a:tr h="608196">
                <a:tc>
                  <a:txBody>
                    <a:bodyPr/>
                    <a:lstStyle/>
                    <a:p>
                      <a:pPr algn="l" fontAlgn="b"/>
                      <a:r>
                        <a:rPr lang="es-CO" sz="2400" b="1" u="none" strike="noStrike" dirty="0">
                          <a:effectLst/>
                        </a:rPr>
                        <a:t>Riqueza observada</a:t>
                      </a:r>
                      <a:endParaRPr lang="es-CO" sz="2400" b="1"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s-CO" sz="2400" b="1" u="none" strike="noStrike" kern="1200" dirty="0" smtClean="0">
                          <a:solidFill>
                            <a:schemeClr val="dk1"/>
                          </a:solidFill>
                          <a:effectLst/>
                          <a:latin typeface="+mn-lt"/>
                          <a:ea typeface="+mn-ea"/>
                          <a:cs typeface="+mn-cs"/>
                        </a:rPr>
                        <a:t>50</a:t>
                      </a:r>
                      <a:endParaRPr lang="es-CO" sz="2400" b="1" u="none" strike="noStrike" kern="1200" dirty="0">
                        <a:solidFill>
                          <a:schemeClr val="dk1"/>
                        </a:solidFill>
                        <a:effectLst/>
                        <a:latin typeface="+mn-lt"/>
                        <a:ea typeface="+mn-ea"/>
                        <a:cs typeface="+mn-cs"/>
                      </a:endParaRPr>
                    </a:p>
                  </a:txBody>
                  <a:tcPr marL="9525" marR="9525" marT="9525" marB="0" anchor="b"/>
                </a:tc>
              </a:tr>
              <a:tr h="323389">
                <a:tc>
                  <a:txBody>
                    <a:bodyPr/>
                    <a:lstStyle/>
                    <a:p>
                      <a:pPr algn="l" fontAlgn="b"/>
                      <a:r>
                        <a:rPr lang="es-CO" sz="2400" u="none" strike="noStrike">
                          <a:effectLst/>
                        </a:rPr>
                        <a:t>Chao 2</a:t>
                      </a:r>
                      <a:endParaRPr lang="es-CO" sz="2400" b="1"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s-CO" sz="2400" b="0" u="none" strike="noStrike" kern="1200" dirty="0">
                          <a:solidFill>
                            <a:schemeClr val="dk1"/>
                          </a:solidFill>
                          <a:effectLst/>
                          <a:latin typeface="+mn-lt"/>
                          <a:ea typeface="+mn-ea"/>
                          <a:cs typeface="+mn-cs"/>
                        </a:rPr>
                        <a:t>51,89</a:t>
                      </a:r>
                    </a:p>
                  </a:txBody>
                  <a:tcPr marL="9525" marR="9525" marT="9525" marB="0" anchor="b"/>
                </a:tc>
              </a:tr>
              <a:tr h="323389">
                <a:tc>
                  <a:txBody>
                    <a:bodyPr/>
                    <a:lstStyle/>
                    <a:p>
                      <a:pPr algn="l" fontAlgn="b"/>
                      <a:r>
                        <a:rPr lang="es-CO" sz="2400" u="none" strike="noStrike">
                          <a:effectLst/>
                        </a:rPr>
                        <a:t>Jack 1</a:t>
                      </a:r>
                      <a:endParaRPr lang="es-CO" sz="2400" b="1"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s-CO" sz="2400" b="0" u="none" strike="noStrike" kern="1200" dirty="0">
                          <a:solidFill>
                            <a:schemeClr val="dk1"/>
                          </a:solidFill>
                          <a:effectLst/>
                          <a:latin typeface="+mn-lt"/>
                          <a:ea typeface="+mn-ea"/>
                          <a:cs typeface="+mn-cs"/>
                        </a:rPr>
                        <a:t>56,78</a:t>
                      </a:r>
                    </a:p>
                  </a:txBody>
                  <a:tcPr marL="9525" marR="9525" marT="9525" marB="0" anchor="b"/>
                </a:tc>
              </a:tr>
              <a:tr h="323389">
                <a:tc>
                  <a:txBody>
                    <a:bodyPr/>
                    <a:lstStyle/>
                    <a:p>
                      <a:pPr algn="l" fontAlgn="b"/>
                      <a:r>
                        <a:rPr lang="es-CO" sz="2400" u="none" strike="noStrike">
                          <a:effectLst/>
                        </a:rPr>
                        <a:t>Jack 2 </a:t>
                      </a:r>
                      <a:endParaRPr lang="es-CO" sz="2400" b="1"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s-CO" sz="2400" b="0" u="none" strike="noStrike" kern="1200" dirty="0">
                          <a:solidFill>
                            <a:schemeClr val="dk1"/>
                          </a:solidFill>
                          <a:effectLst/>
                          <a:latin typeface="+mn-lt"/>
                          <a:ea typeface="+mn-ea"/>
                          <a:cs typeface="+mn-cs"/>
                        </a:rPr>
                        <a:t>59,21</a:t>
                      </a:r>
                    </a:p>
                  </a:txBody>
                  <a:tcPr marL="9525" marR="9525" marT="9525" marB="0" anchor="b"/>
                </a:tc>
              </a:tr>
              <a:tr h="323389">
                <a:tc>
                  <a:txBody>
                    <a:bodyPr/>
                    <a:lstStyle/>
                    <a:p>
                      <a:pPr algn="l" fontAlgn="b"/>
                      <a:r>
                        <a:rPr lang="es-CO" sz="2400" u="none" strike="noStrike" dirty="0" err="1">
                          <a:effectLst/>
                        </a:rPr>
                        <a:t>Bootstrap</a:t>
                      </a:r>
                      <a:r>
                        <a:rPr lang="es-CO" sz="2400" u="none" strike="noStrike" dirty="0">
                          <a:effectLst/>
                        </a:rPr>
                        <a:t> </a:t>
                      </a:r>
                      <a:endParaRPr lang="es-CO" sz="2400" b="1"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s-CO" sz="2400" b="0" u="none" strike="noStrike" kern="1200" dirty="0">
                          <a:solidFill>
                            <a:schemeClr val="dk1"/>
                          </a:solidFill>
                          <a:effectLst/>
                          <a:latin typeface="+mn-lt"/>
                          <a:ea typeface="+mn-ea"/>
                          <a:cs typeface="+mn-cs"/>
                        </a:rPr>
                        <a:t>52,01</a:t>
                      </a:r>
                    </a:p>
                  </a:txBody>
                  <a:tcPr marL="9525" marR="9525" marT="9525" marB="0" anchor="b"/>
                </a:tc>
              </a:tr>
            </a:tbl>
          </a:graphicData>
        </a:graphic>
      </p:graphicFrame>
      <p:cxnSp>
        <p:nvCxnSpPr>
          <p:cNvPr id="7" name="6 Conector recto"/>
          <p:cNvCxnSpPr/>
          <p:nvPr/>
        </p:nvCxnSpPr>
        <p:spPr>
          <a:xfrm>
            <a:off x="0" y="3727520"/>
            <a:ext cx="11286699"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8" name="7 Tabla"/>
          <p:cNvGraphicFramePr>
            <a:graphicFrameLocks noGrp="1"/>
          </p:cNvGraphicFramePr>
          <p:nvPr>
            <p:extLst>
              <p:ext uri="{D42A27DB-BD31-4B8C-83A1-F6EECF244321}">
                <p14:modId xmlns:p14="http://schemas.microsoft.com/office/powerpoint/2010/main" val="3464159339"/>
              </p:ext>
            </p:extLst>
          </p:nvPr>
        </p:nvGraphicFramePr>
        <p:xfrm>
          <a:off x="6507733" y="1245629"/>
          <a:ext cx="3875963" cy="2242185"/>
        </p:xfrm>
        <a:graphic>
          <a:graphicData uri="http://schemas.openxmlformats.org/drawingml/2006/table">
            <a:tbl>
              <a:tblPr>
                <a:tableStyleId>{22838BEF-8BB2-4498-84A7-C5851F593DF1}</a:tableStyleId>
              </a:tblPr>
              <a:tblGrid>
                <a:gridCol w="1639980"/>
                <a:gridCol w="2235983"/>
              </a:tblGrid>
              <a:tr h="583954">
                <a:tc>
                  <a:txBody>
                    <a:bodyPr/>
                    <a:lstStyle/>
                    <a:p>
                      <a:pPr algn="l" fontAlgn="b"/>
                      <a:r>
                        <a:rPr lang="es-CO" sz="2400" b="1" u="none" strike="noStrike" kern="1200" dirty="0">
                          <a:effectLst/>
                        </a:rPr>
                        <a:t>Riqueza observada</a:t>
                      </a:r>
                      <a:endParaRPr lang="es-CO" sz="2400" b="1" u="none" strike="noStrike" kern="1200" dirty="0">
                        <a:solidFill>
                          <a:schemeClr val="dk1"/>
                        </a:solidFill>
                        <a:effectLst/>
                        <a:latin typeface="+mn-lt"/>
                        <a:ea typeface="+mn-ea"/>
                        <a:cs typeface="+mn-cs"/>
                      </a:endParaRPr>
                    </a:p>
                  </a:txBody>
                  <a:tcPr marL="9525" marR="9525" marT="9525" marB="0" anchor="ctr"/>
                </a:tc>
                <a:tc>
                  <a:txBody>
                    <a:bodyPr/>
                    <a:lstStyle/>
                    <a:p>
                      <a:pPr algn="ctr" fontAlgn="b"/>
                      <a:r>
                        <a:rPr lang="es-CO" sz="2400" b="1" u="none" strike="noStrike" kern="1200" dirty="0" smtClean="0">
                          <a:effectLst/>
                        </a:rPr>
                        <a:t>38</a:t>
                      </a:r>
                      <a:endParaRPr lang="es-CO" sz="2400" b="1" u="none" strike="noStrike" kern="1200" dirty="0">
                        <a:solidFill>
                          <a:schemeClr val="dk1"/>
                        </a:solidFill>
                        <a:effectLst/>
                        <a:latin typeface="+mn-lt"/>
                        <a:ea typeface="+mn-ea"/>
                        <a:cs typeface="+mn-cs"/>
                      </a:endParaRPr>
                    </a:p>
                  </a:txBody>
                  <a:tcPr marL="9525" marR="9525" marT="9525" marB="0" anchor="ctr"/>
                </a:tc>
              </a:tr>
              <a:tr h="322626">
                <a:tc>
                  <a:txBody>
                    <a:bodyPr/>
                    <a:lstStyle/>
                    <a:p>
                      <a:pPr algn="l" fontAlgn="b"/>
                      <a:r>
                        <a:rPr lang="es-CO" sz="2400" u="none" strike="noStrike" kern="1200">
                          <a:effectLst/>
                        </a:rPr>
                        <a:t>Chao 2</a:t>
                      </a:r>
                      <a:endParaRPr lang="es-CO" sz="2400"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es-CO" sz="2400" u="none" strike="noStrike" kern="1200">
                          <a:effectLst/>
                        </a:rPr>
                        <a:t>50,44</a:t>
                      </a:r>
                      <a:endParaRPr lang="es-CO" sz="2400" u="none" strike="noStrike" kern="1200">
                        <a:solidFill>
                          <a:schemeClr val="dk1"/>
                        </a:solidFill>
                        <a:effectLst/>
                        <a:latin typeface="+mn-lt"/>
                        <a:ea typeface="+mn-ea"/>
                        <a:cs typeface="+mn-cs"/>
                      </a:endParaRPr>
                    </a:p>
                  </a:txBody>
                  <a:tcPr marL="9525" marR="9525" marT="9525" marB="0" anchor="ctr"/>
                </a:tc>
              </a:tr>
              <a:tr h="322626">
                <a:tc>
                  <a:txBody>
                    <a:bodyPr/>
                    <a:lstStyle/>
                    <a:p>
                      <a:pPr algn="l" fontAlgn="b"/>
                      <a:r>
                        <a:rPr lang="es-CO" sz="2400" u="none" strike="noStrike" kern="1200">
                          <a:effectLst/>
                        </a:rPr>
                        <a:t>Jack 1</a:t>
                      </a:r>
                      <a:endParaRPr lang="es-CO" sz="2400"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es-CO" sz="2400" u="none" strike="noStrike" kern="1200">
                          <a:effectLst/>
                        </a:rPr>
                        <a:t>52</a:t>
                      </a:r>
                      <a:endParaRPr lang="es-CO" sz="2400" u="none" strike="noStrike" kern="1200">
                        <a:solidFill>
                          <a:schemeClr val="dk1"/>
                        </a:solidFill>
                        <a:effectLst/>
                        <a:latin typeface="+mn-lt"/>
                        <a:ea typeface="+mn-ea"/>
                        <a:cs typeface="+mn-cs"/>
                      </a:endParaRPr>
                    </a:p>
                  </a:txBody>
                  <a:tcPr marL="9525" marR="9525" marT="9525" marB="0" anchor="ctr"/>
                </a:tc>
              </a:tr>
              <a:tr h="322626">
                <a:tc>
                  <a:txBody>
                    <a:bodyPr/>
                    <a:lstStyle/>
                    <a:p>
                      <a:pPr algn="l" fontAlgn="b"/>
                      <a:r>
                        <a:rPr lang="es-CO" sz="2400" u="none" strike="noStrike" kern="1200">
                          <a:effectLst/>
                        </a:rPr>
                        <a:t>Jack 2 </a:t>
                      </a:r>
                      <a:endParaRPr lang="es-CO" sz="2400" u="none" strike="noStrike" kern="1200">
                        <a:solidFill>
                          <a:schemeClr val="dk1"/>
                        </a:solidFill>
                        <a:effectLst/>
                        <a:latin typeface="+mn-lt"/>
                        <a:ea typeface="+mn-ea"/>
                        <a:cs typeface="+mn-cs"/>
                      </a:endParaRPr>
                    </a:p>
                  </a:txBody>
                  <a:tcPr marL="9525" marR="9525" marT="9525" marB="0" anchor="ctr"/>
                </a:tc>
                <a:tc>
                  <a:txBody>
                    <a:bodyPr/>
                    <a:lstStyle/>
                    <a:p>
                      <a:pPr algn="ctr" fontAlgn="b"/>
                      <a:r>
                        <a:rPr lang="es-CO" sz="2400" u="none" strike="noStrike" kern="1200" dirty="0">
                          <a:effectLst/>
                        </a:rPr>
                        <a:t>58,21</a:t>
                      </a:r>
                      <a:endParaRPr lang="es-CO" sz="2400" u="none" strike="noStrike" kern="1200" dirty="0">
                        <a:solidFill>
                          <a:schemeClr val="dk1"/>
                        </a:solidFill>
                        <a:effectLst/>
                        <a:latin typeface="+mn-lt"/>
                        <a:ea typeface="+mn-ea"/>
                        <a:cs typeface="+mn-cs"/>
                      </a:endParaRPr>
                    </a:p>
                  </a:txBody>
                  <a:tcPr marL="9525" marR="9525" marT="9525" marB="0" anchor="ctr"/>
                </a:tc>
              </a:tr>
              <a:tr h="322626">
                <a:tc>
                  <a:txBody>
                    <a:bodyPr/>
                    <a:lstStyle/>
                    <a:p>
                      <a:pPr algn="l" fontAlgn="b"/>
                      <a:r>
                        <a:rPr lang="es-CO" sz="2400" u="none" strike="noStrike" kern="1200" dirty="0" err="1">
                          <a:effectLst/>
                        </a:rPr>
                        <a:t>Bootstrap</a:t>
                      </a:r>
                      <a:r>
                        <a:rPr lang="es-CO" sz="2400" u="none" strike="noStrike" kern="1200" dirty="0">
                          <a:effectLst/>
                        </a:rPr>
                        <a:t> </a:t>
                      </a:r>
                      <a:endParaRPr lang="es-CO" sz="2400" u="none" strike="noStrike" kern="1200" dirty="0">
                        <a:solidFill>
                          <a:schemeClr val="dk1"/>
                        </a:solidFill>
                        <a:effectLst/>
                        <a:latin typeface="+mn-lt"/>
                        <a:ea typeface="+mn-ea"/>
                        <a:cs typeface="+mn-cs"/>
                      </a:endParaRPr>
                    </a:p>
                  </a:txBody>
                  <a:tcPr marL="9525" marR="9525" marT="9525" marB="0" anchor="ctr"/>
                </a:tc>
                <a:tc>
                  <a:txBody>
                    <a:bodyPr/>
                    <a:lstStyle/>
                    <a:p>
                      <a:pPr algn="ctr" fontAlgn="b"/>
                      <a:r>
                        <a:rPr lang="es-CO" sz="2400" u="none" strike="noStrike" kern="1200" dirty="0">
                          <a:effectLst/>
                        </a:rPr>
                        <a:t>44,51</a:t>
                      </a:r>
                      <a:endParaRPr lang="es-CO" sz="2400" u="none" strike="noStrike" kern="1200" dirty="0">
                        <a:solidFill>
                          <a:schemeClr val="dk1"/>
                        </a:solidFill>
                        <a:effectLst/>
                        <a:latin typeface="+mn-lt"/>
                        <a:ea typeface="+mn-ea"/>
                        <a:cs typeface="+mn-cs"/>
                      </a:endParaRPr>
                    </a:p>
                  </a:txBody>
                  <a:tcPr marL="9525" marR="9525" marT="9525" marB="0" anchor="ctr"/>
                </a:tc>
              </a:tr>
            </a:tbl>
          </a:graphicData>
        </a:graphic>
      </p:graphicFrame>
      <p:graphicFrame>
        <p:nvGraphicFramePr>
          <p:cNvPr id="11" name="10 Gráfico"/>
          <p:cNvGraphicFramePr/>
          <p:nvPr>
            <p:extLst>
              <p:ext uri="{D42A27DB-BD31-4B8C-83A1-F6EECF244321}">
                <p14:modId xmlns:p14="http://schemas.microsoft.com/office/powerpoint/2010/main" val="2177910408"/>
              </p:ext>
            </p:extLst>
          </p:nvPr>
        </p:nvGraphicFramePr>
        <p:xfrm>
          <a:off x="5298877" y="3671248"/>
          <a:ext cx="5730194" cy="3186752"/>
        </p:xfrm>
        <a:graphic>
          <a:graphicData uri="http://schemas.openxmlformats.org/drawingml/2006/chart">
            <c:chart xmlns:c="http://schemas.openxmlformats.org/drawingml/2006/chart" xmlns:r="http://schemas.openxmlformats.org/officeDocument/2006/relationships" r:id="rId3"/>
          </a:graphicData>
        </a:graphic>
      </p:graphicFrame>
      <p:sp>
        <p:nvSpPr>
          <p:cNvPr id="5" name="4 Rectángulo"/>
          <p:cNvSpPr/>
          <p:nvPr/>
        </p:nvSpPr>
        <p:spPr>
          <a:xfrm>
            <a:off x="2848592" y="-1"/>
            <a:ext cx="6468630" cy="461665"/>
          </a:xfrm>
          <a:prstGeom prst="rect">
            <a:avLst/>
          </a:prstGeom>
        </p:spPr>
        <p:txBody>
          <a:bodyPr wrap="none">
            <a:spAutoFit/>
          </a:bodyPr>
          <a:lstStyle/>
          <a:p>
            <a:pPr lvl="0"/>
            <a:r>
              <a:rPr lang="en-US" sz="2400" b="1" dirty="0" err="1" smtClean="0"/>
              <a:t>Curvas</a:t>
            </a:r>
            <a:r>
              <a:rPr lang="en-US" sz="2400" b="1" dirty="0" smtClean="0"/>
              <a:t> </a:t>
            </a:r>
            <a:r>
              <a:rPr lang="en-US" sz="2400" b="1" dirty="0"/>
              <a:t>de </a:t>
            </a:r>
            <a:r>
              <a:rPr lang="sq-AL" sz="2400" b="1" dirty="0"/>
              <a:t>rarefacción</a:t>
            </a:r>
            <a:r>
              <a:rPr lang="en-US" sz="2400" b="1" dirty="0"/>
              <a:t> de </a:t>
            </a:r>
            <a:r>
              <a:rPr lang="en-US" sz="2400" b="1" dirty="0" err="1" smtClean="0"/>
              <a:t>especies</a:t>
            </a:r>
            <a:r>
              <a:rPr lang="en-US" sz="2400" b="1" dirty="0" smtClean="0"/>
              <a:t> </a:t>
            </a:r>
            <a:r>
              <a:rPr lang="en-US" sz="2400" b="1" dirty="0" err="1" smtClean="0"/>
              <a:t>por</a:t>
            </a:r>
            <a:r>
              <a:rPr lang="en-US" sz="2400" b="1" dirty="0" smtClean="0"/>
              <a:t> </a:t>
            </a:r>
            <a:r>
              <a:rPr lang="en-US" sz="2400" b="1" dirty="0" err="1" smtClean="0"/>
              <a:t>comunidad</a:t>
            </a:r>
            <a:endParaRPr lang="en-US" sz="2400" b="1" dirty="0"/>
          </a:p>
        </p:txBody>
      </p:sp>
    </p:spTree>
    <p:extLst>
      <p:ext uri="{BB962C8B-B14F-4D97-AF65-F5344CB8AC3E}">
        <p14:creationId xmlns:p14="http://schemas.microsoft.com/office/powerpoint/2010/main" val="2326846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00426CC9-39B8-443D-A87B-A0969DEF053C}" type="slidenum">
              <a:rPr lang="en-US" smtClean="0"/>
              <a:t>2</a:t>
            </a:fld>
            <a:endParaRPr lang="en-US"/>
          </a:p>
        </p:txBody>
      </p:sp>
      <p:sp>
        <p:nvSpPr>
          <p:cNvPr id="5" name="CuadroTexto 4"/>
          <p:cNvSpPr txBox="1"/>
          <p:nvPr/>
        </p:nvSpPr>
        <p:spPr>
          <a:xfrm>
            <a:off x="371926" y="855855"/>
            <a:ext cx="1226618" cy="461665"/>
          </a:xfrm>
          <a:prstGeom prst="rect">
            <a:avLst/>
          </a:prstGeom>
          <a:noFill/>
        </p:spPr>
        <p:txBody>
          <a:bodyPr wrap="none" rtlCol="0">
            <a:spAutoFit/>
          </a:bodyPr>
          <a:lstStyle/>
          <a:p>
            <a:r>
              <a:rPr lang="es-EC" sz="2400" dirty="0" smtClean="0"/>
              <a:t>CAUSAS</a:t>
            </a:r>
            <a:endParaRPr lang="es-EC" sz="2400" dirty="0"/>
          </a:p>
        </p:txBody>
      </p:sp>
      <p:sp>
        <p:nvSpPr>
          <p:cNvPr id="6" name="CuadroTexto 5"/>
          <p:cNvSpPr txBox="1"/>
          <p:nvPr/>
        </p:nvSpPr>
        <p:spPr>
          <a:xfrm>
            <a:off x="6505050" y="875231"/>
            <a:ext cx="1275093" cy="461665"/>
          </a:xfrm>
          <a:prstGeom prst="rect">
            <a:avLst/>
          </a:prstGeom>
          <a:noFill/>
        </p:spPr>
        <p:txBody>
          <a:bodyPr wrap="none" rtlCol="0">
            <a:spAutoFit/>
          </a:bodyPr>
          <a:lstStyle/>
          <a:p>
            <a:r>
              <a:rPr lang="es-EC" sz="2400" dirty="0"/>
              <a:t>EFECTOS</a:t>
            </a:r>
          </a:p>
        </p:txBody>
      </p:sp>
      <p:sp>
        <p:nvSpPr>
          <p:cNvPr id="8" name="Rectángulo 7"/>
          <p:cNvSpPr/>
          <p:nvPr/>
        </p:nvSpPr>
        <p:spPr>
          <a:xfrm>
            <a:off x="2745822" y="766278"/>
            <a:ext cx="1761784" cy="23703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ángulo 10"/>
          <p:cNvSpPr/>
          <p:nvPr/>
        </p:nvSpPr>
        <p:spPr>
          <a:xfrm>
            <a:off x="1222566" y="3492907"/>
            <a:ext cx="2404148" cy="1569660"/>
          </a:xfrm>
          <a:prstGeom prst="rect">
            <a:avLst/>
          </a:prstGeom>
          <a:solidFill>
            <a:srgbClr val="FFDA65"/>
          </a:solidFill>
        </p:spPr>
        <p:txBody>
          <a:bodyPr wrap="square">
            <a:spAutoFit/>
          </a:bodyPr>
          <a:lstStyle/>
          <a:p>
            <a:pPr lvl="0" algn="just"/>
            <a:r>
              <a:rPr lang="es-EC" sz="2400" dirty="0" smtClean="0">
                <a:latin typeface="Times New Roman" panose="02020603050405020304" pitchFamily="18" charset="0"/>
                <a:cs typeface="Times New Roman" panose="02020603050405020304" pitchFamily="18" charset="0"/>
              </a:rPr>
              <a:t>Inexistente </a:t>
            </a:r>
            <a:r>
              <a:rPr lang="es-EC" sz="2400" dirty="0">
                <a:latin typeface="Times New Roman" panose="02020603050405020304" pitchFamily="18" charset="0"/>
                <a:cs typeface="Times New Roman" panose="02020603050405020304" pitchFamily="18" charset="0"/>
              </a:rPr>
              <a:t>información de </a:t>
            </a:r>
            <a:r>
              <a:rPr lang="es-EC" sz="2400" dirty="0" smtClean="0">
                <a:latin typeface="Times New Roman" panose="02020603050405020304" pitchFamily="18" charset="0"/>
                <a:cs typeface="Times New Roman" panose="02020603050405020304" pitchFamily="18" charset="0"/>
              </a:rPr>
              <a:t>diversidad ornitológica.</a:t>
            </a:r>
          </a:p>
        </p:txBody>
      </p:sp>
      <p:sp>
        <p:nvSpPr>
          <p:cNvPr id="12" name="Rectángulo 11"/>
          <p:cNvSpPr/>
          <p:nvPr/>
        </p:nvSpPr>
        <p:spPr>
          <a:xfrm>
            <a:off x="1965205" y="5310383"/>
            <a:ext cx="2848355" cy="1569660"/>
          </a:xfrm>
          <a:prstGeom prst="rect">
            <a:avLst/>
          </a:prstGeom>
          <a:solidFill>
            <a:srgbClr val="F3A7EF"/>
          </a:solidFill>
        </p:spPr>
        <p:txBody>
          <a:bodyPr wrap="square">
            <a:spAutoFit/>
          </a:bodyPr>
          <a:lstStyle/>
          <a:p>
            <a:pPr lvl="0" algn="just"/>
            <a:r>
              <a:rPr lang="es-EC" sz="2400" dirty="0" smtClean="0">
                <a:latin typeface="Times New Roman" panose="02020603050405020304" pitchFamily="18" charset="0"/>
                <a:cs typeface="Times New Roman" panose="02020603050405020304" pitchFamily="18" charset="0"/>
              </a:rPr>
              <a:t>Inexistentes </a:t>
            </a:r>
            <a:r>
              <a:rPr lang="es-EC" sz="2400" dirty="0">
                <a:latin typeface="Times New Roman" panose="02020603050405020304" pitchFamily="18" charset="0"/>
                <a:cs typeface="Times New Roman" panose="02020603050405020304" pitchFamily="18" charset="0"/>
              </a:rPr>
              <a:t>medidas de manejo para los recursos </a:t>
            </a:r>
            <a:r>
              <a:rPr lang="es-EC" sz="2400" dirty="0" smtClean="0">
                <a:latin typeface="Times New Roman" panose="02020603050405020304" pitchFamily="18" charset="0"/>
                <a:cs typeface="Times New Roman" panose="02020603050405020304" pitchFamily="18" charset="0"/>
              </a:rPr>
              <a:t>naturales en el área de estudio.</a:t>
            </a:r>
            <a:endParaRPr lang="es-EC" sz="2400" dirty="0">
              <a:latin typeface="Times New Roman" panose="02020603050405020304" pitchFamily="18" charset="0"/>
              <a:cs typeface="Times New Roman" panose="02020603050405020304" pitchFamily="18" charset="0"/>
            </a:endParaRPr>
          </a:p>
        </p:txBody>
      </p:sp>
      <p:sp>
        <p:nvSpPr>
          <p:cNvPr id="13" name="Rectángulo 12"/>
          <p:cNvSpPr/>
          <p:nvPr/>
        </p:nvSpPr>
        <p:spPr>
          <a:xfrm>
            <a:off x="6505050" y="1585417"/>
            <a:ext cx="2677993" cy="1200329"/>
          </a:xfrm>
          <a:prstGeom prst="rect">
            <a:avLst/>
          </a:prstGeom>
          <a:solidFill>
            <a:srgbClr val="D1A3FF"/>
          </a:solidFill>
        </p:spPr>
        <p:txBody>
          <a:bodyPr wrap="square">
            <a:spAutoFit/>
          </a:bodyPr>
          <a:lstStyle/>
          <a:p>
            <a:pPr algn="ctr"/>
            <a:r>
              <a:rPr lang="es-EC" sz="2400" dirty="0" smtClean="0">
                <a:ln w="0"/>
                <a:solidFill>
                  <a:sysClr val="windowText" lastClr="000000"/>
                </a:solidFill>
                <a:latin typeface="Times New Roman" pitchFamily="18" charset="0"/>
                <a:cs typeface="Times New Roman" pitchFamily="18" charset="0"/>
              </a:rPr>
              <a:t>Pérdida </a:t>
            </a:r>
            <a:r>
              <a:rPr lang="es-EC" sz="2400" dirty="0">
                <a:ln w="0"/>
                <a:solidFill>
                  <a:sysClr val="windowText" lastClr="000000"/>
                </a:solidFill>
                <a:latin typeface="Times New Roman" pitchFamily="18" charset="0"/>
                <a:cs typeface="Times New Roman" pitchFamily="18" charset="0"/>
              </a:rPr>
              <a:t>de hábitats y fragmentación de </a:t>
            </a:r>
            <a:r>
              <a:rPr lang="es-EC" sz="2400" dirty="0" smtClean="0">
                <a:ln w="0"/>
                <a:solidFill>
                  <a:sysClr val="windowText" lastClr="000000"/>
                </a:solidFill>
                <a:latin typeface="Times New Roman" pitchFamily="18" charset="0"/>
                <a:cs typeface="Times New Roman" pitchFamily="18" charset="0"/>
              </a:rPr>
              <a:t>ecosistemas</a:t>
            </a:r>
            <a:endParaRPr lang="es-EC" sz="2400" dirty="0" smtClean="0">
              <a:latin typeface="Times New Roman" panose="02020603050405020304" pitchFamily="18" charset="0"/>
              <a:cs typeface="Times New Roman" panose="02020603050405020304" pitchFamily="18" charset="0"/>
            </a:endParaRPr>
          </a:p>
        </p:txBody>
      </p:sp>
      <p:sp>
        <p:nvSpPr>
          <p:cNvPr id="14" name="Rectángulo 13"/>
          <p:cNvSpPr/>
          <p:nvPr/>
        </p:nvSpPr>
        <p:spPr>
          <a:xfrm>
            <a:off x="7442213" y="3277488"/>
            <a:ext cx="2404148" cy="1200329"/>
          </a:xfrm>
          <a:prstGeom prst="rect">
            <a:avLst/>
          </a:prstGeom>
          <a:solidFill>
            <a:schemeClr val="accent2">
              <a:lumMod val="20000"/>
              <a:lumOff val="80000"/>
            </a:schemeClr>
          </a:solidFill>
        </p:spPr>
        <p:txBody>
          <a:bodyPr wrap="square">
            <a:spAutoFit/>
          </a:bodyPr>
          <a:lstStyle/>
          <a:p>
            <a:pPr lvl="0" algn="just"/>
            <a:r>
              <a:rPr lang="es-EC" sz="2400" dirty="0" smtClean="0">
                <a:latin typeface="Times New Roman" panose="02020603050405020304" pitchFamily="18" charset="0"/>
                <a:cs typeface="Times New Roman" panose="02020603050405020304" pitchFamily="18" charset="0"/>
              </a:rPr>
              <a:t>Disminución </a:t>
            </a:r>
            <a:r>
              <a:rPr lang="es-EC" sz="2400" dirty="0">
                <a:latin typeface="Times New Roman" panose="02020603050405020304" pitchFamily="18" charset="0"/>
                <a:cs typeface="Times New Roman" panose="02020603050405020304" pitchFamily="18" charset="0"/>
              </a:rPr>
              <a:t>de la diversidad </a:t>
            </a:r>
            <a:r>
              <a:rPr lang="es-EC" sz="2400" dirty="0" smtClean="0">
                <a:latin typeface="Times New Roman" panose="02020603050405020304" pitchFamily="18" charset="0"/>
                <a:cs typeface="Times New Roman" panose="02020603050405020304" pitchFamily="18" charset="0"/>
              </a:rPr>
              <a:t>avifaunística.</a:t>
            </a:r>
          </a:p>
        </p:txBody>
      </p:sp>
      <p:sp>
        <p:nvSpPr>
          <p:cNvPr id="15" name="Rectángulo 14"/>
          <p:cNvSpPr/>
          <p:nvPr/>
        </p:nvSpPr>
        <p:spPr>
          <a:xfrm>
            <a:off x="8205886" y="5145929"/>
            <a:ext cx="2865388" cy="1569660"/>
          </a:xfrm>
          <a:prstGeom prst="rect">
            <a:avLst/>
          </a:prstGeom>
          <a:solidFill>
            <a:srgbClr val="D7EA64"/>
          </a:solidFill>
        </p:spPr>
        <p:txBody>
          <a:bodyPr wrap="square">
            <a:spAutoFit/>
          </a:bodyPr>
          <a:lstStyle/>
          <a:p>
            <a:pPr lvl="0" algn="just"/>
            <a:r>
              <a:rPr lang="es-EC" sz="2400" dirty="0" smtClean="0">
                <a:latin typeface="Times New Roman" panose="02020603050405020304" pitchFamily="18" charset="0"/>
                <a:cs typeface="Times New Roman" panose="02020603050405020304" pitchFamily="18" charset="0"/>
              </a:rPr>
              <a:t>Desaprovechamiento </a:t>
            </a:r>
            <a:r>
              <a:rPr lang="es-EC" sz="2400" dirty="0">
                <a:latin typeface="Times New Roman" panose="02020603050405020304" pitchFamily="18" charset="0"/>
                <a:cs typeface="Times New Roman" panose="02020603050405020304" pitchFamily="18" charset="0"/>
              </a:rPr>
              <a:t>y desvalorización de los recursos </a:t>
            </a:r>
            <a:r>
              <a:rPr lang="es-EC" sz="2400" dirty="0" smtClean="0">
                <a:latin typeface="Times New Roman" panose="02020603050405020304" pitchFamily="18" charset="0"/>
                <a:cs typeface="Times New Roman" panose="02020603050405020304" pitchFamily="18" charset="0"/>
              </a:rPr>
              <a:t>naturales del área de estudio.</a:t>
            </a:r>
          </a:p>
        </p:txBody>
      </p:sp>
      <p:sp>
        <p:nvSpPr>
          <p:cNvPr id="16" name="Rectángulo 15"/>
          <p:cNvSpPr/>
          <p:nvPr/>
        </p:nvSpPr>
        <p:spPr>
          <a:xfrm>
            <a:off x="402718" y="1585417"/>
            <a:ext cx="2391652" cy="1551194"/>
          </a:xfrm>
          <a:prstGeom prst="rect">
            <a:avLst/>
          </a:prstGeom>
          <a:solidFill>
            <a:srgbClr val="99CCFF"/>
          </a:solidFill>
        </p:spPr>
        <p:txBody>
          <a:bodyPr wrap="square">
            <a:spAutoFit/>
          </a:bodyPr>
          <a:lstStyle/>
          <a:p>
            <a:pPr lvl="0" algn="just" defTabSz="800100">
              <a:lnSpc>
                <a:spcPct val="90000"/>
              </a:lnSpc>
              <a:spcBef>
                <a:spcPct val="0"/>
              </a:spcBef>
              <a:spcAft>
                <a:spcPct val="35000"/>
              </a:spcAft>
            </a:pPr>
            <a:r>
              <a:rPr lang="es-EC" sz="2400" dirty="0" smtClean="0">
                <a:latin typeface="Times New Roman" panose="02020603050405020304" pitchFamily="18" charset="0"/>
                <a:cs typeface="Times New Roman" panose="02020603050405020304" pitchFamily="18" charset="0"/>
              </a:rPr>
              <a:t>Crecimiento urbano</a:t>
            </a:r>
          </a:p>
          <a:p>
            <a:pPr lvl="0" algn="just" defTabSz="800100">
              <a:lnSpc>
                <a:spcPct val="90000"/>
              </a:lnSpc>
              <a:spcBef>
                <a:spcPct val="0"/>
              </a:spcBef>
              <a:spcAft>
                <a:spcPct val="35000"/>
              </a:spcAft>
            </a:pPr>
            <a:r>
              <a:rPr lang="es-EC" sz="2400" dirty="0" smtClean="0">
                <a:latin typeface="Times New Roman" panose="02020603050405020304" pitchFamily="18" charset="0"/>
                <a:cs typeface="Times New Roman" panose="02020603050405020304" pitchFamily="18" charset="0"/>
              </a:rPr>
              <a:t>Extensión </a:t>
            </a:r>
            <a:r>
              <a:rPr lang="es-EC" sz="2400" dirty="0">
                <a:latin typeface="Times New Roman" panose="02020603050405020304" pitchFamily="18" charset="0"/>
                <a:cs typeface="Times New Roman" panose="02020603050405020304" pitchFamily="18" charset="0"/>
              </a:rPr>
              <a:t>de la frontera </a:t>
            </a:r>
            <a:r>
              <a:rPr lang="es-EC" sz="2400" dirty="0" smtClean="0">
                <a:latin typeface="Times New Roman" panose="02020603050405020304" pitchFamily="18" charset="0"/>
                <a:cs typeface="Times New Roman" panose="02020603050405020304" pitchFamily="18" charset="0"/>
              </a:rPr>
              <a:t>agrícola</a:t>
            </a:r>
            <a:endParaRPr lang="es-EC" sz="2400" dirty="0">
              <a:latin typeface="Times New Roman" panose="02020603050405020304" pitchFamily="18" charset="0"/>
              <a:cs typeface="Times New Roman" panose="02020603050405020304" pitchFamily="18" charset="0"/>
            </a:endParaRPr>
          </a:p>
        </p:txBody>
      </p:sp>
      <p:sp>
        <p:nvSpPr>
          <p:cNvPr id="17" name="Título 1"/>
          <p:cNvSpPr txBox="1">
            <a:spLocks/>
          </p:cNvSpPr>
          <p:nvPr/>
        </p:nvSpPr>
        <p:spPr>
          <a:xfrm>
            <a:off x="89796" y="68658"/>
            <a:ext cx="2539761" cy="66540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smtClean="0"/>
              <a:t>PROBLEMA</a:t>
            </a:r>
            <a:endParaRPr lang="en-US" sz="3200" b="1" dirty="0"/>
          </a:p>
        </p:txBody>
      </p:sp>
      <p:pic>
        <p:nvPicPr>
          <p:cNvPr id="3" name="Imagen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2000" contrast="-4000"/>
                    </a14:imgEffect>
                  </a14:imgLayer>
                </a14:imgProps>
              </a:ext>
              <a:ext uri="{28A0092B-C50C-407E-A947-70E740481C1C}">
                <a14:useLocalDpi xmlns:a14="http://schemas.microsoft.com/office/drawing/2010/main" val="0"/>
              </a:ext>
            </a:extLst>
          </a:blip>
          <a:stretch>
            <a:fillRect/>
          </a:stretch>
        </p:blipFill>
        <p:spPr>
          <a:xfrm>
            <a:off x="2834027" y="1086687"/>
            <a:ext cx="3115261" cy="2076840"/>
          </a:xfrm>
          <a:prstGeom prst="ellipse">
            <a:avLst/>
          </a:prstGeom>
          <a:ln>
            <a:noFill/>
          </a:ln>
          <a:effectLst>
            <a:softEdge rad="112500"/>
          </a:effectLst>
        </p:spPr>
      </p:pic>
      <p:pic>
        <p:nvPicPr>
          <p:cNvPr id="4" name="Imagen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2000" contrast="-4000"/>
                    </a14:imgEffect>
                  </a14:imgLayer>
                </a14:imgProps>
              </a:ext>
              <a:ext uri="{28A0092B-C50C-407E-A947-70E740481C1C}">
                <a14:useLocalDpi xmlns:a14="http://schemas.microsoft.com/office/drawing/2010/main" val="0"/>
              </a:ext>
            </a:extLst>
          </a:blip>
          <a:stretch>
            <a:fillRect/>
          </a:stretch>
        </p:blipFill>
        <p:spPr>
          <a:xfrm>
            <a:off x="3934390" y="3111847"/>
            <a:ext cx="2926080" cy="1950720"/>
          </a:xfrm>
          <a:prstGeom prst="ellipse">
            <a:avLst/>
          </a:prstGeom>
          <a:ln>
            <a:noFill/>
          </a:ln>
          <a:effectLst>
            <a:softEdge rad="112500"/>
          </a:effectLst>
        </p:spPr>
      </p:pic>
      <p:pic>
        <p:nvPicPr>
          <p:cNvPr id="5122" name="Picture 2" descr="C:\Users\usuario\Documents\TESIS CHOTA\FOTOS TESIS CHOTA\AVES CARPUELA\WP_20161004_07_15_26_Pr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308"/>
          <a:stretch/>
        </p:blipFill>
        <p:spPr bwMode="auto">
          <a:xfrm>
            <a:off x="5234362" y="4913197"/>
            <a:ext cx="2870583" cy="20351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3473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pPr/>
              <a:t>20</a:t>
            </a:fld>
            <a:endParaRPr lang="en-US"/>
          </a:p>
        </p:txBody>
      </p:sp>
      <p:graphicFrame>
        <p:nvGraphicFramePr>
          <p:cNvPr id="4" name="2 Gráfico"/>
          <p:cNvGraphicFramePr>
            <a:graphicFrameLocks/>
          </p:cNvGraphicFramePr>
          <p:nvPr>
            <p:extLst>
              <p:ext uri="{D42A27DB-BD31-4B8C-83A1-F6EECF244321}">
                <p14:modId xmlns:p14="http://schemas.microsoft.com/office/powerpoint/2010/main" val="2267609443"/>
              </p:ext>
            </p:extLst>
          </p:nvPr>
        </p:nvGraphicFramePr>
        <p:xfrm>
          <a:off x="5186149" y="3541692"/>
          <a:ext cx="5760893" cy="33163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1 Gráfico"/>
          <p:cNvGraphicFramePr>
            <a:graphicFrameLocks/>
          </p:cNvGraphicFramePr>
          <p:nvPr>
            <p:extLst>
              <p:ext uri="{D42A27DB-BD31-4B8C-83A1-F6EECF244321}">
                <p14:modId xmlns:p14="http://schemas.microsoft.com/office/powerpoint/2010/main" val="3772777147"/>
              </p:ext>
            </p:extLst>
          </p:nvPr>
        </p:nvGraphicFramePr>
        <p:xfrm>
          <a:off x="0" y="177421"/>
          <a:ext cx="6141493" cy="3209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2 Tabla"/>
          <p:cNvGraphicFramePr>
            <a:graphicFrameLocks noGrp="1"/>
          </p:cNvGraphicFramePr>
          <p:nvPr>
            <p:extLst>
              <p:ext uri="{D42A27DB-BD31-4B8C-83A1-F6EECF244321}">
                <p14:modId xmlns:p14="http://schemas.microsoft.com/office/powerpoint/2010/main" val="224539972"/>
              </p:ext>
            </p:extLst>
          </p:nvPr>
        </p:nvGraphicFramePr>
        <p:xfrm>
          <a:off x="6538836" y="306773"/>
          <a:ext cx="3815010" cy="2651760"/>
        </p:xfrm>
        <a:graphic>
          <a:graphicData uri="http://schemas.openxmlformats.org/drawingml/2006/table">
            <a:tbl>
              <a:tblPr firstRow="1" bandRow="1">
                <a:tableStyleId>{BDBED569-4797-4DF1-A0F4-6AAB3CD982D8}</a:tableStyleId>
              </a:tblPr>
              <a:tblGrid>
                <a:gridCol w="1907505"/>
                <a:gridCol w="1907505"/>
              </a:tblGrid>
              <a:tr h="819844">
                <a:tc>
                  <a:txBody>
                    <a:bodyPr/>
                    <a:lstStyle/>
                    <a:p>
                      <a:r>
                        <a:rPr lang="es-EC" sz="2400" dirty="0" smtClean="0"/>
                        <a:t>Riqueza observada </a:t>
                      </a:r>
                      <a:endParaRPr lang="es-EC" sz="2400" dirty="0"/>
                    </a:p>
                  </a:txBody>
                  <a:tcPr/>
                </a:tc>
                <a:tc>
                  <a:txBody>
                    <a:bodyPr/>
                    <a:lstStyle/>
                    <a:p>
                      <a:r>
                        <a:rPr lang="es-EC" sz="2400" dirty="0" smtClean="0"/>
                        <a:t>43</a:t>
                      </a:r>
                      <a:endParaRPr lang="es-EC" sz="2400" dirty="0"/>
                    </a:p>
                  </a:txBody>
                  <a:tcPr/>
                </a:tc>
              </a:tr>
              <a:tr h="455469">
                <a:tc>
                  <a:txBody>
                    <a:bodyPr/>
                    <a:lstStyle/>
                    <a:p>
                      <a:r>
                        <a:rPr lang="es-EC" sz="2400" dirty="0" smtClean="0"/>
                        <a:t>Chao</a:t>
                      </a:r>
                      <a:r>
                        <a:rPr lang="es-EC" sz="2400" baseline="0" dirty="0" smtClean="0"/>
                        <a:t> 2</a:t>
                      </a:r>
                      <a:endParaRPr lang="es-EC" sz="2400" dirty="0"/>
                    </a:p>
                  </a:txBody>
                  <a:tcPr/>
                </a:tc>
                <a:tc>
                  <a:txBody>
                    <a:bodyPr/>
                    <a:lstStyle/>
                    <a:p>
                      <a:r>
                        <a:rPr lang="es-EC" sz="2400" dirty="0" smtClean="0"/>
                        <a:t>46, 65</a:t>
                      </a:r>
                      <a:endParaRPr lang="es-EC" sz="2400" dirty="0"/>
                    </a:p>
                  </a:txBody>
                  <a:tcPr/>
                </a:tc>
              </a:tr>
              <a:tr h="455469">
                <a:tc>
                  <a:txBody>
                    <a:bodyPr/>
                    <a:lstStyle/>
                    <a:p>
                      <a:r>
                        <a:rPr lang="es-EC" sz="2400" dirty="0" smtClean="0"/>
                        <a:t>Jack</a:t>
                      </a:r>
                      <a:r>
                        <a:rPr lang="es-EC" sz="2400" baseline="0" dirty="0" smtClean="0"/>
                        <a:t> 1 </a:t>
                      </a:r>
                      <a:endParaRPr lang="es-EC" sz="2400" dirty="0"/>
                    </a:p>
                  </a:txBody>
                  <a:tcPr/>
                </a:tc>
                <a:tc>
                  <a:txBody>
                    <a:bodyPr/>
                    <a:lstStyle/>
                    <a:p>
                      <a:r>
                        <a:rPr lang="es-EC" sz="2400" dirty="0" smtClean="0"/>
                        <a:t>50,11</a:t>
                      </a:r>
                      <a:endParaRPr lang="es-EC" sz="2400" dirty="0"/>
                    </a:p>
                  </a:txBody>
                  <a:tcPr/>
                </a:tc>
              </a:tr>
              <a:tr h="455469">
                <a:tc>
                  <a:txBody>
                    <a:bodyPr/>
                    <a:lstStyle/>
                    <a:p>
                      <a:r>
                        <a:rPr lang="es-EC" sz="2400" dirty="0" smtClean="0"/>
                        <a:t>Jack 2</a:t>
                      </a:r>
                      <a:endParaRPr lang="es-EC" sz="2400" dirty="0"/>
                    </a:p>
                  </a:txBody>
                  <a:tcPr/>
                </a:tc>
                <a:tc>
                  <a:txBody>
                    <a:bodyPr/>
                    <a:lstStyle/>
                    <a:p>
                      <a:r>
                        <a:rPr lang="es-EC" sz="2400" dirty="0" smtClean="0"/>
                        <a:t>49,53</a:t>
                      </a:r>
                      <a:endParaRPr lang="es-EC" sz="2400" dirty="0"/>
                    </a:p>
                  </a:txBody>
                  <a:tcPr/>
                </a:tc>
              </a:tr>
              <a:tr h="455469">
                <a:tc>
                  <a:txBody>
                    <a:bodyPr/>
                    <a:lstStyle/>
                    <a:p>
                      <a:r>
                        <a:rPr lang="es-EC" sz="2400" dirty="0" err="1" smtClean="0"/>
                        <a:t>Bootstrap</a:t>
                      </a:r>
                      <a:endParaRPr lang="es-EC" sz="2400" dirty="0"/>
                    </a:p>
                  </a:txBody>
                  <a:tcPr/>
                </a:tc>
                <a:tc>
                  <a:txBody>
                    <a:bodyPr/>
                    <a:lstStyle/>
                    <a:p>
                      <a:r>
                        <a:rPr lang="es-EC" sz="2400" dirty="0" smtClean="0"/>
                        <a:t>46,98</a:t>
                      </a:r>
                      <a:endParaRPr lang="es-EC" sz="2400" dirty="0"/>
                    </a:p>
                  </a:txBody>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790888382"/>
              </p:ext>
            </p:extLst>
          </p:nvPr>
        </p:nvGraphicFramePr>
        <p:xfrm>
          <a:off x="702558" y="3875963"/>
          <a:ext cx="3869442" cy="2651760"/>
        </p:xfrm>
        <a:graphic>
          <a:graphicData uri="http://schemas.openxmlformats.org/drawingml/2006/table">
            <a:tbl>
              <a:tblPr firstRow="1" bandRow="1">
                <a:tableStyleId>{BDBED569-4797-4DF1-A0F4-6AAB3CD982D8}</a:tableStyleId>
              </a:tblPr>
              <a:tblGrid>
                <a:gridCol w="1934721"/>
                <a:gridCol w="1934721"/>
              </a:tblGrid>
              <a:tr h="772134">
                <a:tc>
                  <a:txBody>
                    <a:bodyPr/>
                    <a:lstStyle/>
                    <a:p>
                      <a:r>
                        <a:rPr lang="es-EC" sz="2400" dirty="0" smtClean="0"/>
                        <a:t>Riqueza observada </a:t>
                      </a:r>
                      <a:endParaRPr lang="es-EC" sz="2400" dirty="0"/>
                    </a:p>
                  </a:txBody>
                  <a:tcPr/>
                </a:tc>
                <a:tc>
                  <a:txBody>
                    <a:bodyPr/>
                    <a:lstStyle/>
                    <a:p>
                      <a:r>
                        <a:rPr lang="es-EC" sz="2400" dirty="0" smtClean="0"/>
                        <a:t>39</a:t>
                      </a:r>
                      <a:endParaRPr lang="es-EC" sz="2400" dirty="0"/>
                    </a:p>
                  </a:txBody>
                  <a:tcPr/>
                </a:tc>
              </a:tr>
              <a:tr h="428963">
                <a:tc>
                  <a:txBody>
                    <a:bodyPr/>
                    <a:lstStyle/>
                    <a:p>
                      <a:r>
                        <a:rPr lang="es-EC" sz="2400" dirty="0" smtClean="0"/>
                        <a:t>Chao</a:t>
                      </a:r>
                      <a:r>
                        <a:rPr lang="es-EC" sz="2400" baseline="0" dirty="0" smtClean="0"/>
                        <a:t> 2</a:t>
                      </a:r>
                      <a:endParaRPr lang="es-EC" sz="2400" dirty="0"/>
                    </a:p>
                  </a:txBody>
                  <a:tcPr/>
                </a:tc>
                <a:tc>
                  <a:txBody>
                    <a:bodyPr/>
                    <a:lstStyle/>
                    <a:p>
                      <a:r>
                        <a:rPr lang="es-EC" sz="2400" dirty="0" smtClean="0"/>
                        <a:t>40,11</a:t>
                      </a:r>
                      <a:endParaRPr lang="es-EC" sz="2400" dirty="0"/>
                    </a:p>
                  </a:txBody>
                  <a:tcPr/>
                </a:tc>
              </a:tr>
              <a:tr h="428963">
                <a:tc>
                  <a:txBody>
                    <a:bodyPr/>
                    <a:lstStyle/>
                    <a:p>
                      <a:r>
                        <a:rPr lang="es-EC" sz="2400" dirty="0" smtClean="0"/>
                        <a:t>Jack</a:t>
                      </a:r>
                      <a:r>
                        <a:rPr lang="es-EC" sz="2400" baseline="0" dirty="0" smtClean="0"/>
                        <a:t> 1 </a:t>
                      </a:r>
                      <a:endParaRPr lang="es-EC" sz="2400" dirty="0"/>
                    </a:p>
                  </a:txBody>
                  <a:tcPr/>
                </a:tc>
                <a:tc>
                  <a:txBody>
                    <a:bodyPr/>
                    <a:lstStyle/>
                    <a:p>
                      <a:r>
                        <a:rPr lang="es-EC" sz="2400" dirty="0" smtClean="0"/>
                        <a:t>43,22</a:t>
                      </a:r>
                      <a:endParaRPr lang="es-EC" sz="2400" dirty="0"/>
                    </a:p>
                  </a:txBody>
                  <a:tcPr/>
                </a:tc>
              </a:tr>
              <a:tr h="428963">
                <a:tc>
                  <a:txBody>
                    <a:bodyPr/>
                    <a:lstStyle/>
                    <a:p>
                      <a:r>
                        <a:rPr lang="es-EC" sz="2400" dirty="0" smtClean="0"/>
                        <a:t>Jack 2</a:t>
                      </a:r>
                      <a:endParaRPr lang="es-EC" sz="2400" dirty="0"/>
                    </a:p>
                  </a:txBody>
                  <a:tcPr/>
                </a:tc>
                <a:tc>
                  <a:txBody>
                    <a:bodyPr/>
                    <a:lstStyle/>
                    <a:p>
                      <a:r>
                        <a:rPr lang="es-EC" sz="2400" dirty="0" smtClean="0"/>
                        <a:t>43,9</a:t>
                      </a:r>
                      <a:endParaRPr lang="es-EC" sz="2400" dirty="0"/>
                    </a:p>
                  </a:txBody>
                  <a:tcPr/>
                </a:tc>
              </a:tr>
              <a:tr h="428963">
                <a:tc>
                  <a:txBody>
                    <a:bodyPr/>
                    <a:lstStyle/>
                    <a:p>
                      <a:r>
                        <a:rPr lang="es-EC" sz="2400" dirty="0" err="1" smtClean="0"/>
                        <a:t>Bootstrap</a:t>
                      </a:r>
                      <a:endParaRPr lang="es-EC" sz="2400" dirty="0"/>
                    </a:p>
                  </a:txBody>
                  <a:tcPr/>
                </a:tc>
                <a:tc>
                  <a:txBody>
                    <a:bodyPr/>
                    <a:lstStyle/>
                    <a:p>
                      <a:r>
                        <a:rPr lang="es-EC" sz="2400" dirty="0" smtClean="0"/>
                        <a:t>40,3</a:t>
                      </a:r>
                      <a:endParaRPr lang="es-EC" sz="2400" dirty="0"/>
                    </a:p>
                  </a:txBody>
                  <a:tcPr/>
                </a:tc>
              </a:tr>
            </a:tbl>
          </a:graphicData>
        </a:graphic>
      </p:graphicFrame>
      <p:cxnSp>
        <p:nvCxnSpPr>
          <p:cNvPr id="18" name="17 Conector recto"/>
          <p:cNvCxnSpPr/>
          <p:nvPr/>
        </p:nvCxnSpPr>
        <p:spPr>
          <a:xfrm>
            <a:off x="0" y="3412901"/>
            <a:ext cx="1128189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27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pPr/>
              <a:t>21</a:t>
            </a:fld>
            <a:endParaRPr lang="en-US"/>
          </a:p>
        </p:txBody>
      </p:sp>
      <p:graphicFrame>
        <p:nvGraphicFramePr>
          <p:cNvPr id="3" name="1 Gráfico"/>
          <p:cNvGraphicFramePr>
            <a:graphicFrameLocks/>
          </p:cNvGraphicFramePr>
          <p:nvPr>
            <p:extLst>
              <p:ext uri="{D42A27DB-BD31-4B8C-83A1-F6EECF244321}">
                <p14:modId xmlns:p14="http://schemas.microsoft.com/office/powerpoint/2010/main" val="2330212189"/>
              </p:ext>
            </p:extLst>
          </p:nvPr>
        </p:nvGraphicFramePr>
        <p:xfrm>
          <a:off x="223716" y="1689886"/>
          <a:ext cx="6377190" cy="35577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88702473"/>
              </p:ext>
            </p:extLst>
          </p:nvPr>
        </p:nvGraphicFramePr>
        <p:xfrm>
          <a:off x="6600905" y="2156744"/>
          <a:ext cx="4363790" cy="2725338"/>
        </p:xfrm>
        <a:graphic>
          <a:graphicData uri="http://schemas.openxmlformats.org/drawingml/2006/table">
            <a:tbl>
              <a:tblPr firstRow="1" bandRow="1">
                <a:tableStyleId>{BDBED569-4797-4DF1-A0F4-6AAB3CD982D8}</a:tableStyleId>
              </a:tblPr>
              <a:tblGrid>
                <a:gridCol w="2181895"/>
                <a:gridCol w="2181895"/>
              </a:tblGrid>
              <a:tr h="845794">
                <a:tc>
                  <a:txBody>
                    <a:bodyPr/>
                    <a:lstStyle/>
                    <a:p>
                      <a:r>
                        <a:rPr lang="es-EC" sz="2400" dirty="0" smtClean="0"/>
                        <a:t>Riqueza observada </a:t>
                      </a:r>
                      <a:endParaRPr lang="es-EC" sz="2400" dirty="0"/>
                    </a:p>
                  </a:txBody>
                  <a:tcPr/>
                </a:tc>
                <a:tc>
                  <a:txBody>
                    <a:bodyPr/>
                    <a:lstStyle/>
                    <a:p>
                      <a:r>
                        <a:rPr lang="es-EC" sz="2400" dirty="0" smtClean="0"/>
                        <a:t>39</a:t>
                      </a:r>
                      <a:endParaRPr lang="es-EC" sz="2400" dirty="0"/>
                    </a:p>
                  </a:txBody>
                  <a:tcPr/>
                </a:tc>
              </a:tr>
              <a:tr h="469886">
                <a:tc>
                  <a:txBody>
                    <a:bodyPr/>
                    <a:lstStyle/>
                    <a:p>
                      <a:r>
                        <a:rPr lang="es-EC" sz="2400" dirty="0" smtClean="0"/>
                        <a:t>Chao</a:t>
                      </a:r>
                      <a:r>
                        <a:rPr lang="es-EC" sz="2400" baseline="0" dirty="0" smtClean="0"/>
                        <a:t> 2</a:t>
                      </a:r>
                      <a:endParaRPr lang="es-EC" sz="2400" dirty="0"/>
                    </a:p>
                  </a:txBody>
                  <a:tcPr/>
                </a:tc>
                <a:tc>
                  <a:txBody>
                    <a:bodyPr/>
                    <a:lstStyle/>
                    <a:p>
                      <a:r>
                        <a:rPr lang="es-EC" sz="2400" dirty="0" smtClean="0"/>
                        <a:t>47,38</a:t>
                      </a:r>
                      <a:endParaRPr lang="es-EC" sz="2400" dirty="0"/>
                    </a:p>
                  </a:txBody>
                  <a:tcPr/>
                </a:tc>
              </a:tr>
              <a:tr h="469886">
                <a:tc>
                  <a:txBody>
                    <a:bodyPr/>
                    <a:lstStyle/>
                    <a:p>
                      <a:r>
                        <a:rPr lang="es-EC" sz="2400" dirty="0" smtClean="0"/>
                        <a:t>Jack</a:t>
                      </a:r>
                      <a:r>
                        <a:rPr lang="es-EC" sz="2400" baseline="0" dirty="0" smtClean="0"/>
                        <a:t> 1 </a:t>
                      </a:r>
                      <a:endParaRPr lang="es-EC" sz="2400" dirty="0"/>
                    </a:p>
                  </a:txBody>
                  <a:tcPr/>
                </a:tc>
                <a:tc>
                  <a:txBody>
                    <a:bodyPr/>
                    <a:lstStyle/>
                    <a:p>
                      <a:r>
                        <a:rPr lang="es-EC" sz="2400" dirty="0" smtClean="0"/>
                        <a:t>49, 67</a:t>
                      </a:r>
                      <a:endParaRPr lang="es-EC" sz="2400" dirty="0"/>
                    </a:p>
                  </a:txBody>
                  <a:tcPr/>
                </a:tc>
              </a:tr>
              <a:tr h="469886">
                <a:tc>
                  <a:txBody>
                    <a:bodyPr/>
                    <a:lstStyle/>
                    <a:p>
                      <a:r>
                        <a:rPr lang="es-EC" sz="2400" dirty="0" smtClean="0"/>
                        <a:t>Jack 2</a:t>
                      </a:r>
                      <a:endParaRPr lang="es-EC" sz="2400" dirty="0"/>
                    </a:p>
                  </a:txBody>
                  <a:tcPr/>
                </a:tc>
                <a:tc>
                  <a:txBody>
                    <a:bodyPr/>
                    <a:lstStyle/>
                    <a:p>
                      <a:r>
                        <a:rPr lang="es-EC" sz="2400" dirty="0" smtClean="0"/>
                        <a:t>54,92</a:t>
                      </a:r>
                      <a:endParaRPr lang="es-EC" sz="2400" dirty="0"/>
                    </a:p>
                  </a:txBody>
                  <a:tcPr/>
                </a:tc>
              </a:tr>
              <a:tr h="469886">
                <a:tc>
                  <a:txBody>
                    <a:bodyPr/>
                    <a:lstStyle/>
                    <a:p>
                      <a:r>
                        <a:rPr lang="es-EC" sz="2400" dirty="0" err="1" smtClean="0"/>
                        <a:t>Bootstrap</a:t>
                      </a:r>
                      <a:endParaRPr lang="es-EC" sz="2400" dirty="0"/>
                    </a:p>
                  </a:txBody>
                  <a:tcPr/>
                </a:tc>
                <a:tc>
                  <a:txBody>
                    <a:bodyPr/>
                    <a:lstStyle/>
                    <a:p>
                      <a:r>
                        <a:rPr lang="es-EC" sz="2400" dirty="0" smtClean="0"/>
                        <a:t>44,06</a:t>
                      </a:r>
                      <a:endParaRPr lang="es-EC" sz="2400" dirty="0"/>
                    </a:p>
                  </a:txBody>
                  <a:tcPr/>
                </a:tc>
              </a:tr>
            </a:tbl>
          </a:graphicData>
        </a:graphic>
      </p:graphicFrame>
    </p:spTree>
    <p:extLst>
      <p:ext uri="{BB962C8B-B14F-4D97-AF65-F5344CB8AC3E}">
        <p14:creationId xmlns:p14="http://schemas.microsoft.com/office/powerpoint/2010/main" val="269438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22</a:t>
            </a:fld>
            <a:endParaRPr lang="en-US"/>
          </a:p>
        </p:txBody>
      </p:sp>
      <p:sp>
        <p:nvSpPr>
          <p:cNvPr id="5" name="4 Rectángulo"/>
          <p:cNvSpPr/>
          <p:nvPr/>
        </p:nvSpPr>
        <p:spPr>
          <a:xfrm>
            <a:off x="1185091" y="565660"/>
            <a:ext cx="5532668" cy="523220"/>
          </a:xfrm>
          <a:prstGeom prst="rect">
            <a:avLst/>
          </a:prstGeom>
        </p:spPr>
        <p:txBody>
          <a:bodyPr wrap="none">
            <a:spAutoFit/>
          </a:bodyPr>
          <a:lstStyle/>
          <a:p>
            <a:pPr algn="ctr"/>
            <a:r>
              <a:rPr lang="es-CO" sz="2800" b="1" dirty="0"/>
              <a:t>Índice de </a:t>
            </a:r>
            <a:r>
              <a:rPr lang="es-CO" sz="2800" b="1" dirty="0" err="1" smtClean="0"/>
              <a:t>Sorensen</a:t>
            </a:r>
            <a:r>
              <a:rPr lang="es-CO" sz="2800" b="1" dirty="0" smtClean="0"/>
              <a:t>- Análisis </a:t>
            </a:r>
            <a:r>
              <a:rPr lang="es-CO" sz="2800" b="1" dirty="0" err="1" smtClean="0"/>
              <a:t>Cluster</a:t>
            </a:r>
            <a:r>
              <a:rPr lang="es-CO" sz="2800" b="1" dirty="0" smtClean="0"/>
              <a:t> </a:t>
            </a:r>
            <a:endParaRPr lang="es-CO" sz="2800" b="1" dirty="0"/>
          </a:p>
        </p:txBody>
      </p:sp>
      <p:sp>
        <p:nvSpPr>
          <p:cNvPr id="6" name="5 CuadroTexto"/>
          <p:cNvSpPr txBox="1"/>
          <p:nvPr/>
        </p:nvSpPr>
        <p:spPr>
          <a:xfrm>
            <a:off x="2528631" y="28372"/>
            <a:ext cx="2845587" cy="523220"/>
          </a:xfrm>
          <a:prstGeom prst="rect">
            <a:avLst/>
          </a:prstGeom>
          <a:noFill/>
        </p:spPr>
        <p:txBody>
          <a:bodyPr wrap="none" rtlCol="0">
            <a:spAutoFit/>
          </a:bodyPr>
          <a:lstStyle/>
          <a:p>
            <a:r>
              <a:rPr lang="es-CO" sz="2800" b="1" dirty="0" smtClean="0"/>
              <a:t>DIVERSIDAD BETA</a:t>
            </a:r>
            <a:endParaRPr lang="es-CO" sz="2800" b="1" dirty="0"/>
          </a:p>
        </p:txBody>
      </p:sp>
      <p:pic>
        <p:nvPicPr>
          <p:cNvPr id="2050" name="Picture 2" descr="C:\Users\usuario\Desktop\FOTOS_MARCO\RSCN42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1424" y="4867325"/>
            <a:ext cx="2592750" cy="1944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uario\Desktop\FOTOS_MARCO\RSCN42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405" r="29663"/>
          <a:stretch/>
        </p:blipFill>
        <p:spPr bwMode="auto">
          <a:xfrm>
            <a:off x="441435" y="4831185"/>
            <a:ext cx="2669335" cy="1980703"/>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3951424" y="6378156"/>
            <a:ext cx="2579617" cy="430887"/>
          </a:xfrm>
          <a:prstGeom prst="rect">
            <a:avLst/>
          </a:prstGeom>
        </p:spPr>
        <p:txBody>
          <a:bodyPr wrap="none">
            <a:spAutoFit/>
          </a:bodyPr>
          <a:lstStyle/>
          <a:p>
            <a:r>
              <a:rPr lang="es-CO" sz="2200" i="1" dirty="0" err="1">
                <a:ln w="18415" cmpd="sng">
                  <a:solidFill>
                    <a:srgbClr val="FFFFFF"/>
                  </a:solidFill>
                  <a:prstDash val="solid"/>
                </a:ln>
                <a:solidFill>
                  <a:srgbClr val="FFFFFF"/>
                </a:solidFill>
                <a:effectLst>
                  <a:outerShdw blurRad="38100" dist="38100" dir="2700000" algn="tl">
                    <a:srgbClr val="000000">
                      <a:alpha val="43137"/>
                    </a:srgbClr>
                  </a:outerShdw>
                </a:effectLst>
              </a:rPr>
              <a:t>Zonotrichia</a:t>
            </a:r>
            <a:r>
              <a:rPr lang="es-CO" sz="2200" i="1" dirty="0">
                <a:ln w="18415" cmpd="sng">
                  <a:solidFill>
                    <a:srgbClr val="FFFFFF"/>
                  </a:solidFill>
                  <a:prstDash val="solid"/>
                </a:ln>
                <a:solidFill>
                  <a:srgbClr val="FFFFFF"/>
                </a:solidFill>
                <a:effectLst>
                  <a:outerShdw blurRad="38100" dist="38100" dir="2700000" algn="tl">
                    <a:srgbClr val="000000">
                      <a:alpha val="43137"/>
                    </a:srgbClr>
                  </a:outerShdw>
                </a:effectLst>
              </a:rPr>
              <a:t> </a:t>
            </a:r>
            <a:r>
              <a:rPr lang="es-CO" sz="2200" i="1" dirty="0" err="1">
                <a:ln w="18415" cmpd="sng">
                  <a:solidFill>
                    <a:srgbClr val="FFFFFF"/>
                  </a:solidFill>
                  <a:prstDash val="solid"/>
                </a:ln>
                <a:solidFill>
                  <a:srgbClr val="FFFFFF"/>
                </a:solidFill>
                <a:effectLst>
                  <a:outerShdw blurRad="38100" dist="38100" dir="2700000" algn="tl">
                    <a:srgbClr val="000000">
                      <a:alpha val="43137"/>
                    </a:srgbClr>
                  </a:outerShdw>
                </a:effectLst>
              </a:rPr>
              <a:t>capensis</a:t>
            </a:r>
            <a:r>
              <a:rPr lang="es-CO" sz="2200" i="1" dirty="0">
                <a:ln w="18415" cmpd="sng">
                  <a:solidFill>
                    <a:srgbClr val="FFFFFF"/>
                  </a:solidFill>
                  <a:prstDash val="solid"/>
                </a:ln>
                <a:solidFill>
                  <a:srgbClr val="FFFFFF"/>
                </a:solidFill>
                <a:effectLst>
                  <a:outerShdw blurRad="38100" dist="38100" dir="2700000" algn="tl">
                    <a:srgbClr val="000000">
                      <a:alpha val="43137"/>
                    </a:srgbClr>
                  </a:outerShdw>
                </a:effectLst>
              </a:rPr>
              <a:t> </a:t>
            </a:r>
          </a:p>
        </p:txBody>
      </p:sp>
      <p:sp>
        <p:nvSpPr>
          <p:cNvPr id="11" name="10 Rectángulo"/>
          <p:cNvSpPr/>
          <p:nvPr/>
        </p:nvSpPr>
        <p:spPr>
          <a:xfrm>
            <a:off x="1805859" y="6042447"/>
            <a:ext cx="1352214" cy="769441"/>
          </a:xfrm>
          <a:prstGeom prst="rect">
            <a:avLst/>
          </a:prstGeom>
        </p:spPr>
        <p:txBody>
          <a:bodyPr wrap="square">
            <a:spAutoFit/>
          </a:bodyPr>
          <a:lstStyle/>
          <a:p>
            <a:r>
              <a:rPr lang="es-CO" sz="2200" i="1" dirty="0" err="1">
                <a:ln w="18415" cmpd="sng">
                  <a:solidFill>
                    <a:srgbClr val="FFFFFF"/>
                  </a:solidFill>
                  <a:prstDash val="solid"/>
                </a:ln>
                <a:solidFill>
                  <a:srgbClr val="FFFFFF"/>
                </a:solidFill>
                <a:effectLst>
                  <a:outerShdw blurRad="63500" dir="3600000" algn="tl" rotWithShape="0">
                    <a:srgbClr val="000000">
                      <a:alpha val="70000"/>
                    </a:srgbClr>
                  </a:outerShdw>
                </a:effectLst>
              </a:rPr>
              <a:t>Sayornis</a:t>
            </a:r>
            <a:r>
              <a:rPr lang="es-CO" sz="2200" i="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CO" sz="2200" i="1" dirty="0" err="1">
                <a:ln w="18415" cmpd="sng">
                  <a:solidFill>
                    <a:srgbClr val="FFFFFF"/>
                  </a:solidFill>
                  <a:prstDash val="solid"/>
                </a:ln>
                <a:solidFill>
                  <a:srgbClr val="FFFFFF"/>
                </a:solidFill>
                <a:effectLst>
                  <a:outerShdw blurRad="63500" dir="3600000" algn="tl" rotWithShape="0">
                    <a:srgbClr val="000000">
                      <a:alpha val="70000"/>
                    </a:srgbClr>
                  </a:outerShdw>
                </a:effectLst>
              </a:rPr>
              <a:t>nigricans</a:t>
            </a:r>
            <a:endParaRPr lang="es-CO" sz="22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12" name="11 Tabla"/>
          <p:cNvGraphicFramePr>
            <a:graphicFrameLocks noGrp="1"/>
          </p:cNvGraphicFramePr>
          <p:nvPr>
            <p:extLst>
              <p:ext uri="{D42A27DB-BD31-4B8C-83A1-F6EECF244321}">
                <p14:modId xmlns:p14="http://schemas.microsoft.com/office/powerpoint/2010/main" val="3437370347"/>
              </p:ext>
            </p:extLst>
          </p:nvPr>
        </p:nvGraphicFramePr>
        <p:xfrm>
          <a:off x="375445" y="1150772"/>
          <a:ext cx="6561786" cy="3613154"/>
        </p:xfrm>
        <a:graphic>
          <a:graphicData uri="http://schemas.openxmlformats.org/drawingml/2006/table">
            <a:tbl>
              <a:tblPr firstRow="1" firstCol="1" bandRow="1"/>
              <a:tblGrid>
                <a:gridCol w="1642584"/>
                <a:gridCol w="799917"/>
                <a:gridCol w="1035521"/>
                <a:gridCol w="1124823"/>
                <a:gridCol w="1083973"/>
                <a:gridCol w="874968"/>
              </a:tblGrid>
              <a:tr h="904689">
                <a:tc>
                  <a:txBody>
                    <a:bodyPr/>
                    <a:lstStyle/>
                    <a:p>
                      <a:pPr marL="6350" marR="30480" indent="-6350" algn="ctr">
                        <a:lnSpc>
                          <a:spcPct val="150000"/>
                        </a:lnSpc>
                        <a:spcAft>
                          <a:spcPts val="0"/>
                        </a:spcAft>
                      </a:pPr>
                      <a:r>
                        <a:rPr lang="es-ES" sz="1600" b="1" dirty="0" smtClean="0">
                          <a:solidFill>
                            <a:srgbClr val="111111"/>
                          </a:solidFill>
                          <a:effectLst/>
                          <a:latin typeface="Times New Roman"/>
                          <a:ea typeface="Calibri"/>
                          <a:cs typeface="Times New Roman"/>
                        </a:rPr>
                        <a:t>INTERACCIÓN</a:t>
                      </a:r>
                    </a:p>
                    <a:p>
                      <a:pPr marL="6350" marR="30480" indent="-6350" algn="ctr">
                        <a:lnSpc>
                          <a:spcPct val="150000"/>
                        </a:lnSpc>
                        <a:spcAft>
                          <a:spcPts val="0"/>
                        </a:spcAft>
                      </a:pPr>
                      <a:r>
                        <a:rPr lang="es-ES" sz="1600" b="1" dirty="0" smtClean="0">
                          <a:solidFill>
                            <a:srgbClr val="111111"/>
                          </a:solidFill>
                          <a:effectLst/>
                          <a:latin typeface="Times New Roman"/>
                          <a:ea typeface="Calibri"/>
                          <a:cs typeface="Times New Roman"/>
                        </a:rPr>
                        <a:t>COMUNIDAD </a:t>
                      </a:r>
                      <a:endParaRPr lang="es-CO" sz="18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00000"/>
                        </a:lnSpc>
                        <a:spcAft>
                          <a:spcPts val="0"/>
                        </a:spcAft>
                      </a:pPr>
                      <a:r>
                        <a:rPr lang="es-ES" sz="2000" b="0" dirty="0">
                          <a:solidFill>
                            <a:srgbClr val="111111"/>
                          </a:solidFill>
                          <a:effectLst/>
                          <a:latin typeface="Times New Roman"/>
                          <a:ea typeface="Calibri"/>
                          <a:cs typeface="Times New Roman"/>
                        </a:rPr>
                        <a:t>Chota</a:t>
                      </a:r>
                      <a:endParaRPr lang="es-CO" sz="2400" b="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00000"/>
                        </a:lnSpc>
                        <a:spcAft>
                          <a:spcPts val="0"/>
                        </a:spcAft>
                      </a:pPr>
                      <a:r>
                        <a:rPr lang="es-ES" sz="2000" b="0" dirty="0">
                          <a:solidFill>
                            <a:srgbClr val="111111"/>
                          </a:solidFill>
                          <a:effectLst/>
                          <a:latin typeface="Times New Roman"/>
                          <a:ea typeface="Calibri"/>
                          <a:cs typeface="Times New Roman"/>
                        </a:rPr>
                        <a:t>San Alfonso</a:t>
                      </a:r>
                      <a:endParaRPr lang="es-CO" sz="2400" b="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00000"/>
                        </a:lnSpc>
                        <a:spcAft>
                          <a:spcPts val="0"/>
                        </a:spcAft>
                      </a:pPr>
                      <a:r>
                        <a:rPr lang="es-ES" sz="2000" b="0" dirty="0" err="1" smtClean="0">
                          <a:solidFill>
                            <a:srgbClr val="111111"/>
                          </a:solidFill>
                          <a:effectLst/>
                          <a:latin typeface="Times New Roman"/>
                          <a:ea typeface="Calibri"/>
                          <a:cs typeface="Times New Roman"/>
                        </a:rPr>
                        <a:t>Carpuela</a:t>
                      </a:r>
                      <a:endParaRPr lang="es-ES" sz="2000" b="0" dirty="0" smtClean="0">
                        <a:solidFill>
                          <a:srgbClr val="111111"/>
                        </a:solidFill>
                        <a:effectLst/>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00000"/>
                        </a:lnSpc>
                        <a:spcAft>
                          <a:spcPts val="0"/>
                        </a:spcAft>
                      </a:pPr>
                      <a:r>
                        <a:rPr lang="es-ES" sz="2000" b="0" dirty="0" err="1">
                          <a:solidFill>
                            <a:srgbClr val="111111"/>
                          </a:solidFill>
                          <a:effectLst/>
                          <a:latin typeface="Times New Roman"/>
                          <a:ea typeface="Calibri"/>
                          <a:cs typeface="Times New Roman"/>
                        </a:rPr>
                        <a:t>Pusir</a:t>
                      </a:r>
                      <a:r>
                        <a:rPr lang="es-ES" sz="2000" b="0" dirty="0">
                          <a:solidFill>
                            <a:srgbClr val="111111"/>
                          </a:solidFill>
                          <a:effectLst/>
                          <a:latin typeface="Times New Roman"/>
                          <a:ea typeface="Calibri"/>
                          <a:cs typeface="Times New Roman"/>
                        </a:rPr>
                        <a:t> Chiquito</a:t>
                      </a:r>
                      <a:endParaRPr lang="es-CO" sz="2400" b="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00000"/>
                        </a:lnSpc>
                        <a:spcAft>
                          <a:spcPts val="0"/>
                        </a:spcAft>
                      </a:pPr>
                      <a:r>
                        <a:rPr lang="es-ES" sz="2000" b="0" dirty="0">
                          <a:solidFill>
                            <a:srgbClr val="111111"/>
                          </a:solidFill>
                          <a:effectLst/>
                          <a:latin typeface="Times New Roman"/>
                          <a:ea typeface="Calibri"/>
                          <a:cs typeface="Times New Roman"/>
                        </a:rPr>
                        <a:t>Juncal</a:t>
                      </a:r>
                      <a:endParaRPr lang="es-CO" sz="2400" b="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1303">
                <a:tc>
                  <a:txBody>
                    <a:bodyPr/>
                    <a:lstStyle/>
                    <a:p>
                      <a:pPr marL="6350" marR="30480" indent="-6350" algn="ctr">
                        <a:lnSpc>
                          <a:spcPct val="150000"/>
                        </a:lnSpc>
                        <a:spcAft>
                          <a:spcPts val="0"/>
                        </a:spcAft>
                      </a:pPr>
                      <a:r>
                        <a:rPr lang="es-ES" sz="1800" dirty="0">
                          <a:solidFill>
                            <a:srgbClr val="111111"/>
                          </a:solidFill>
                          <a:effectLst/>
                          <a:latin typeface="Times New Roman"/>
                          <a:ea typeface="Calibri"/>
                          <a:cs typeface="Times New Roman"/>
                        </a:rPr>
                        <a:t>Chota</a:t>
                      </a:r>
                      <a:endParaRPr lang="es-CO" sz="20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b="1">
                          <a:solidFill>
                            <a:srgbClr val="111111"/>
                          </a:solidFill>
                          <a:effectLst/>
                          <a:latin typeface="Times New Roman"/>
                          <a:ea typeface="Calibri"/>
                          <a:cs typeface="Times New Roman"/>
                        </a:rPr>
                        <a:t>-</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a:solidFill>
                            <a:srgbClr val="111111"/>
                          </a:solidFill>
                          <a:effectLst/>
                          <a:latin typeface="Times New Roman"/>
                          <a:ea typeface="Calibri"/>
                          <a:cs typeface="Times New Roman"/>
                        </a:rPr>
                        <a:t>0,76</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dirty="0">
                          <a:solidFill>
                            <a:srgbClr val="111111"/>
                          </a:solidFill>
                          <a:effectLst/>
                          <a:latin typeface="Times New Roman"/>
                          <a:ea typeface="Calibri"/>
                          <a:cs typeface="Times New Roman"/>
                        </a:rPr>
                        <a:t>0,72</a:t>
                      </a:r>
                      <a:endParaRPr lang="es-CO" sz="16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8CEB"/>
                    </a:solidFill>
                  </a:tcPr>
                </a:tc>
                <a:tc>
                  <a:txBody>
                    <a:bodyPr/>
                    <a:lstStyle/>
                    <a:p>
                      <a:pPr marL="6350" marR="30480" indent="-6350" algn="ctr">
                        <a:lnSpc>
                          <a:spcPct val="150000"/>
                        </a:lnSpc>
                        <a:spcAft>
                          <a:spcPts val="0"/>
                        </a:spcAft>
                      </a:pPr>
                      <a:r>
                        <a:rPr lang="es-ES" sz="1600">
                          <a:solidFill>
                            <a:srgbClr val="111111"/>
                          </a:solidFill>
                          <a:effectLst/>
                          <a:latin typeface="Times New Roman"/>
                          <a:ea typeface="Calibri"/>
                          <a:cs typeface="Times New Roman"/>
                        </a:rPr>
                        <a:t>0,78</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a:solidFill>
                            <a:srgbClr val="111111"/>
                          </a:solidFill>
                          <a:effectLst/>
                          <a:latin typeface="Times New Roman"/>
                          <a:ea typeface="Calibri"/>
                          <a:cs typeface="Times New Roman"/>
                        </a:rPr>
                        <a:t>0,75</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0954">
                <a:tc>
                  <a:txBody>
                    <a:bodyPr/>
                    <a:lstStyle/>
                    <a:p>
                      <a:pPr marL="6350" marR="30480" indent="-6350" algn="ctr">
                        <a:lnSpc>
                          <a:spcPct val="150000"/>
                        </a:lnSpc>
                        <a:spcAft>
                          <a:spcPts val="0"/>
                        </a:spcAft>
                      </a:pPr>
                      <a:r>
                        <a:rPr lang="es-ES" sz="1800">
                          <a:solidFill>
                            <a:srgbClr val="111111"/>
                          </a:solidFill>
                          <a:effectLst/>
                          <a:latin typeface="Times New Roman"/>
                          <a:ea typeface="Calibri"/>
                          <a:cs typeface="Times New Roman"/>
                        </a:rPr>
                        <a:t>San Alfonso</a:t>
                      </a:r>
                      <a:endParaRPr lang="es-CO" sz="20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CO" sz="1600" kern="1200">
                          <a:solidFill>
                            <a:srgbClr val="000000"/>
                          </a:solidFill>
                          <a:effectLst/>
                          <a:latin typeface="Times New Roman"/>
                          <a:ea typeface="Calibri"/>
                          <a:cs typeface="Times New Roman"/>
                        </a:rPr>
                        <a:t>0,76</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b="1">
                          <a:solidFill>
                            <a:srgbClr val="111111"/>
                          </a:solidFill>
                          <a:effectLst/>
                          <a:latin typeface="Times New Roman"/>
                          <a:ea typeface="Calibri"/>
                          <a:cs typeface="Times New Roman"/>
                        </a:rPr>
                        <a:t>-</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dirty="0">
                          <a:solidFill>
                            <a:srgbClr val="111111"/>
                          </a:solidFill>
                          <a:effectLst/>
                          <a:latin typeface="Times New Roman"/>
                          <a:ea typeface="Calibri"/>
                          <a:cs typeface="Times New Roman"/>
                        </a:rPr>
                        <a:t>0,88</a:t>
                      </a:r>
                      <a:endParaRPr lang="es-CO" sz="16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7A3"/>
                    </a:solidFill>
                  </a:tcPr>
                </a:tc>
                <a:tc>
                  <a:txBody>
                    <a:bodyPr/>
                    <a:lstStyle/>
                    <a:p>
                      <a:pPr marL="6350" marR="30480" indent="-6350" algn="ctr">
                        <a:lnSpc>
                          <a:spcPct val="150000"/>
                        </a:lnSpc>
                        <a:spcAft>
                          <a:spcPts val="0"/>
                        </a:spcAft>
                      </a:pPr>
                      <a:r>
                        <a:rPr lang="es-ES" sz="1600">
                          <a:solidFill>
                            <a:srgbClr val="111111"/>
                          </a:solidFill>
                          <a:effectLst/>
                          <a:latin typeface="Times New Roman"/>
                          <a:ea typeface="Calibri"/>
                          <a:cs typeface="Times New Roman"/>
                        </a:rPr>
                        <a:t>0,78</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CO" sz="1600" kern="1200" dirty="0">
                          <a:solidFill>
                            <a:srgbClr val="000000"/>
                          </a:solidFill>
                          <a:effectLst/>
                          <a:latin typeface="Times New Roman"/>
                          <a:ea typeface="Calibri"/>
                          <a:cs typeface="Times New Roman"/>
                        </a:rPr>
                        <a:t>0,83</a:t>
                      </a:r>
                      <a:endParaRPr lang="es-CO" sz="16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52344">
                <a:tc>
                  <a:txBody>
                    <a:bodyPr/>
                    <a:lstStyle/>
                    <a:p>
                      <a:pPr marL="6350" marR="30480" indent="-6350" algn="ctr">
                        <a:lnSpc>
                          <a:spcPct val="150000"/>
                        </a:lnSpc>
                        <a:spcAft>
                          <a:spcPts val="0"/>
                        </a:spcAft>
                      </a:pPr>
                      <a:r>
                        <a:rPr lang="es-ES" sz="1800" dirty="0" err="1">
                          <a:solidFill>
                            <a:srgbClr val="111111"/>
                          </a:solidFill>
                          <a:effectLst/>
                          <a:latin typeface="Times New Roman"/>
                          <a:ea typeface="Calibri"/>
                          <a:cs typeface="Times New Roman"/>
                        </a:rPr>
                        <a:t>Carpuela</a:t>
                      </a:r>
                      <a:endParaRPr lang="es-CO" sz="20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a:solidFill>
                            <a:srgbClr val="111111"/>
                          </a:solidFill>
                          <a:effectLst/>
                          <a:latin typeface="Times New Roman"/>
                          <a:ea typeface="Calibri"/>
                          <a:cs typeface="Times New Roman"/>
                        </a:rPr>
                        <a:t>0,72</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dirty="0">
                          <a:solidFill>
                            <a:srgbClr val="111111"/>
                          </a:solidFill>
                          <a:effectLst/>
                          <a:latin typeface="Times New Roman"/>
                          <a:ea typeface="Calibri"/>
                          <a:cs typeface="Times New Roman"/>
                        </a:rPr>
                        <a:t>0,88</a:t>
                      </a:r>
                      <a:endParaRPr lang="es-CO" sz="16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7A3"/>
                    </a:solidFill>
                  </a:tcPr>
                </a:tc>
                <a:tc>
                  <a:txBody>
                    <a:bodyPr/>
                    <a:lstStyle/>
                    <a:p>
                      <a:pPr marL="6350" marR="30480" indent="-6350" algn="ctr">
                        <a:lnSpc>
                          <a:spcPct val="150000"/>
                        </a:lnSpc>
                        <a:spcAft>
                          <a:spcPts val="0"/>
                        </a:spcAft>
                      </a:pPr>
                      <a:r>
                        <a:rPr lang="es-ES" sz="1600" b="1">
                          <a:solidFill>
                            <a:srgbClr val="111111"/>
                          </a:solidFill>
                          <a:effectLst/>
                          <a:latin typeface="Times New Roman"/>
                          <a:ea typeface="Calibri"/>
                          <a:cs typeface="Times New Roman"/>
                        </a:rPr>
                        <a:t>-</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dirty="0">
                          <a:solidFill>
                            <a:srgbClr val="111111"/>
                          </a:solidFill>
                          <a:effectLst/>
                          <a:latin typeface="Times New Roman"/>
                          <a:ea typeface="Calibri"/>
                          <a:cs typeface="Times New Roman"/>
                        </a:rPr>
                        <a:t>0,80</a:t>
                      </a:r>
                      <a:endParaRPr lang="es-CO" sz="16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ctr">
                        <a:lnSpc>
                          <a:spcPct val="150000"/>
                        </a:lnSpc>
                        <a:spcAft>
                          <a:spcPts val="0"/>
                        </a:spcAft>
                      </a:pPr>
                      <a:r>
                        <a:rPr lang="es-ES" sz="1600" dirty="0">
                          <a:solidFill>
                            <a:srgbClr val="111111"/>
                          </a:solidFill>
                          <a:effectLst/>
                          <a:latin typeface="Times New Roman"/>
                          <a:ea typeface="Calibri"/>
                          <a:cs typeface="Times New Roman"/>
                        </a:rPr>
                        <a:t>0,85</a:t>
                      </a:r>
                      <a:endParaRPr lang="es-CO" sz="16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52136">
                <a:tc>
                  <a:txBody>
                    <a:bodyPr/>
                    <a:lstStyle/>
                    <a:p>
                      <a:pPr marL="6350" marR="30480" indent="-6350" algn="ctr">
                        <a:lnSpc>
                          <a:spcPct val="150000"/>
                        </a:lnSpc>
                        <a:spcAft>
                          <a:spcPts val="0"/>
                        </a:spcAft>
                      </a:pPr>
                      <a:r>
                        <a:rPr lang="es-ES" sz="1800">
                          <a:solidFill>
                            <a:srgbClr val="111111"/>
                          </a:solidFill>
                          <a:effectLst/>
                          <a:latin typeface="Times New Roman"/>
                          <a:ea typeface="Calibri"/>
                          <a:cs typeface="Times New Roman"/>
                        </a:rPr>
                        <a:t>Pusir Chiquito</a:t>
                      </a:r>
                      <a:endParaRPr lang="es-CO" sz="20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a:solidFill>
                            <a:srgbClr val="111111"/>
                          </a:solidFill>
                          <a:effectLst/>
                          <a:latin typeface="Times New Roman"/>
                          <a:ea typeface="Calibri"/>
                          <a:cs typeface="Times New Roman"/>
                        </a:rPr>
                        <a:t>0,78</a:t>
                      </a:r>
                      <a:endParaRPr lang="es-CO" sz="1600">
                        <a:solidFill>
                          <a:srgbClr val="111111"/>
                        </a:solidFill>
                        <a:effectLst/>
                        <a:latin typeface="Times New Roman"/>
                        <a:ea typeface="Times New Roman"/>
                        <a:cs typeface="Times New Roman"/>
                      </a:endParaRPr>
                    </a:p>
                    <a:p>
                      <a:pPr marL="6350" marR="30480" indent="-6350" algn="ctr">
                        <a:lnSpc>
                          <a:spcPct val="150000"/>
                        </a:lnSpc>
                        <a:spcAft>
                          <a:spcPts val="0"/>
                        </a:spcAft>
                      </a:pPr>
                      <a:r>
                        <a:rPr lang="es-ES" sz="1600">
                          <a:solidFill>
                            <a:srgbClr val="111111"/>
                          </a:solidFill>
                          <a:effectLst/>
                          <a:latin typeface="Times New Roman"/>
                          <a:ea typeface="Calibri"/>
                          <a:cs typeface="Times New Roman"/>
                        </a:rPr>
                        <a:t> </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a:solidFill>
                            <a:srgbClr val="111111"/>
                          </a:solidFill>
                          <a:effectLst/>
                          <a:latin typeface="Times New Roman"/>
                          <a:ea typeface="Calibri"/>
                          <a:cs typeface="Times New Roman"/>
                        </a:rPr>
                        <a:t>0,78</a:t>
                      </a:r>
                      <a:endParaRPr lang="es-CO" sz="1600">
                        <a:solidFill>
                          <a:srgbClr val="111111"/>
                        </a:solidFill>
                        <a:effectLst/>
                        <a:latin typeface="Times New Roman"/>
                        <a:ea typeface="Times New Roman"/>
                        <a:cs typeface="Times New Roman"/>
                      </a:endParaRPr>
                    </a:p>
                    <a:p>
                      <a:pPr marL="6350" marR="30480" indent="-6350" algn="ctr">
                        <a:lnSpc>
                          <a:spcPct val="150000"/>
                        </a:lnSpc>
                        <a:spcAft>
                          <a:spcPts val="0"/>
                        </a:spcAft>
                      </a:pPr>
                      <a:r>
                        <a:rPr lang="es-ES" sz="1600">
                          <a:solidFill>
                            <a:srgbClr val="111111"/>
                          </a:solidFill>
                          <a:effectLst/>
                          <a:latin typeface="Times New Roman"/>
                          <a:ea typeface="Calibri"/>
                          <a:cs typeface="Times New Roman"/>
                        </a:rPr>
                        <a:t> </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a:solidFill>
                            <a:srgbClr val="111111"/>
                          </a:solidFill>
                          <a:effectLst/>
                          <a:latin typeface="Times New Roman"/>
                          <a:ea typeface="Calibri"/>
                          <a:cs typeface="Times New Roman"/>
                        </a:rPr>
                        <a:t>0,80</a:t>
                      </a:r>
                      <a:endParaRPr lang="es-CO" sz="1600">
                        <a:solidFill>
                          <a:srgbClr val="111111"/>
                        </a:solidFill>
                        <a:effectLst/>
                        <a:latin typeface="Times New Roman"/>
                        <a:ea typeface="Times New Roman"/>
                        <a:cs typeface="Times New Roman"/>
                      </a:endParaRPr>
                    </a:p>
                    <a:p>
                      <a:pPr marL="6350" marR="30480" indent="-6350" algn="ctr">
                        <a:lnSpc>
                          <a:spcPct val="150000"/>
                        </a:lnSpc>
                        <a:spcAft>
                          <a:spcPts val="0"/>
                        </a:spcAft>
                      </a:pPr>
                      <a:r>
                        <a:rPr lang="es-ES" sz="1600">
                          <a:solidFill>
                            <a:srgbClr val="111111"/>
                          </a:solidFill>
                          <a:effectLst/>
                          <a:latin typeface="Times New Roman"/>
                          <a:ea typeface="Calibri"/>
                          <a:cs typeface="Times New Roman"/>
                        </a:rPr>
                        <a:t> </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b="1">
                          <a:solidFill>
                            <a:srgbClr val="111111"/>
                          </a:solidFill>
                          <a:effectLst/>
                          <a:latin typeface="Times New Roman"/>
                          <a:ea typeface="Calibri"/>
                          <a:cs typeface="Times New Roman"/>
                        </a:rPr>
                        <a:t>-</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dirty="0">
                          <a:solidFill>
                            <a:srgbClr val="111111"/>
                          </a:solidFill>
                          <a:effectLst/>
                          <a:latin typeface="Times New Roman"/>
                          <a:ea typeface="Calibri"/>
                          <a:cs typeface="Times New Roman"/>
                        </a:rPr>
                        <a:t>0,87</a:t>
                      </a:r>
                      <a:endParaRPr lang="es-CO" sz="16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5"/>
                    </a:solidFill>
                  </a:tcPr>
                </a:tc>
              </a:tr>
              <a:tr h="452344">
                <a:tc>
                  <a:txBody>
                    <a:bodyPr/>
                    <a:lstStyle/>
                    <a:p>
                      <a:pPr marL="6350" marR="30480" indent="-6350" algn="ctr">
                        <a:lnSpc>
                          <a:spcPct val="150000"/>
                        </a:lnSpc>
                        <a:spcAft>
                          <a:spcPts val="0"/>
                        </a:spcAft>
                      </a:pPr>
                      <a:r>
                        <a:rPr lang="es-ES" sz="1800">
                          <a:solidFill>
                            <a:srgbClr val="111111"/>
                          </a:solidFill>
                          <a:effectLst/>
                          <a:latin typeface="Times New Roman"/>
                          <a:ea typeface="Calibri"/>
                          <a:cs typeface="Times New Roman"/>
                        </a:rPr>
                        <a:t>Juncal</a:t>
                      </a:r>
                      <a:endParaRPr lang="es-CO" sz="20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a:solidFill>
                            <a:srgbClr val="111111"/>
                          </a:solidFill>
                          <a:effectLst/>
                          <a:latin typeface="Times New Roman"/>
                          <a:ea typeface="Calibri"/>
                          <a:cs typeface="Times New Roman"/>
                        </a:rPr>
                        <a:t>0,75</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ES" sz="1600">
                          <a:solidFill>
                            <a:srgbClr val="111111"/>
                          </a:solidFill>
                          <a:effectLst/>
                          <a:latin typeface="Times New Roman"/>
                          <a:ea typeface="Calibri"/>
                          <a:cs typeface="Times New Roman"/>
                        </a:rPr>
                        <a:t>0,83</a:t>
                      </a:r>
                      <a:endParaRPr lang="es-CO" sz="160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ctr">
                        <a:lnSpc>
                          <a:spcPct val="150000"/>
                        </a:lnSpc>
                        <a:spcAft>
                          <a:spcPts val="0"/>
                        </a:spcAft>
                      </a:pPr>
                      <a:r>
                        <a:rPr lang="es-ES" sz="1600" dirty="0">
                          <a:solidFill>
                            <a:srgbClr val="111111"/>
                          </a:solidFill>
                          <a:effectLst/>
                          <a:latin typeface="Times New Roman"/>
                          <a:ea typeface="Calibri"/>
                          <a:cs typeface="Times New Roman"/>
                        </a:rPr>
                        <a:t>0,85</a:t>
                      </a:r>
                      <a:endParaRPr lang="es-CO" sz="16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marR="30480" indent="-6350" algn="ctr">
                        <a:lnSpc>
                          <a:spcPct val="150000"/>
                        </a:lnSpc>
                        <a:spcAft>
                          <a:spcPts val="0"/>
                        </a:spcAft>
                      </a:pPr>
                      <a:r>
                        <a:rPr lang="es-ES" sz="1600" dirty="0">
                          <a:solidFill>
                            <a:srgbClr val="111111"/>
                          </a:solidFill>
                          <a:effectLst/>
                          <a:latin typeface="Times New Roman"/>
                          <a:ea typeface="Calibri"/>
                          <a:cs typeface="Times New Roman"/>
                        </a:rPr>
                        <a:t>0,87</a:t>
                      </a:r>
                      <a:endParaRPr lang="es-CO" sz="16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5"/>
                    </a:solidFill>
                  </a:tcPr>
                </a:tc>
                <a:tc>
                  <a:txBody>
                    <a:bodyPr/>
                    <a:lstStyle/>
                    <a:p>
                      <a:pPr marL="6350" marR="30480" indent="-6350" algn="ctr">
                        <a:lnSpc>
                          <a:spcPct val="150000"/>
                        </a:lnSpc>
                        <a:spcAft>
                          <a:spcPts val="0"/>
                        </a:spcAft>
                      </a:pPr>
                      <a:r>
                        <a:rPr lang="es-ES" sz="1600" b="1" dirty="0">
                          <a:solidFill>
                            <a:srgbClr val="111111"/>
                          </a:solidFill>
                          <a:effectLst/>
                          <a:latin typeface="Times New Roman"/>
                          <a:ea typeface="Calibri"/>
                          <a:cs typeface="Times New Roman"/>
                        </a:rPr>
                        <a:t>-</a:t>
                      </a:r>
                      <a:endParaRPr lang="es-CO" sz="1600" dirty="0">
                        <a:solidFill>
                          <a:srgbClr val="111111"/>
                        </a:solidFill>
                        <a:effectLst/>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6" name="15 Imagen"/>
          <p:cNvPicPr/>
          <p:nvPr/>
        </p:nvPicPr>
        <p:blipFill rotWithShape="1">
          <a:blip r:embed="rId4"/>
          <a:srcRect l="1197" b="3063"/>
          <a:stretch/>
        </p:blipFill>
        <p:spPr bwMode="auto">
          <a:xfrm>
            <a:off x="7220608" y="289982"/>
            <a:ext cx="4792716" cy="6353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32122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23</a:t>
            </a:fld>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428" b="8684"/>
          <a:stretch/>
        </p:blipFill>
        <p:spPr bwMode="auto">
          <a:xfrm>
            <a:off x="4319314" y="4569319"/>
            <a:ext cx="2163927" cy="18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97" y="4570412"/>
            <a:ext cx="310356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Tabla"/>
          <p:cNvGraphicFramePr>
            <a:graphicFrameLocks noGrp="1"/>
          </p:cNvGraphicFramePr>
          <p:nvPr>
            <p:extLst>
              <p:ext uri="{D42A27DB-BD31-4B8C-83A1-F6EECF244321}">
                <p14:modId xmlns:p14="http://schemas.microsoft.com/office/powerpoint/2010/main" val="4028249074"/>
              </p:ext>
            </p:extLst>
          </p:nvPr>
        </p:nvGraphicFramePr>
        <p:xfrm>
          <a:off x="113535" y="828478"/>
          <a:ext cx="6712496" cy="3179904"/>
        </p:xfrm>
        <a:graphic>
          <a:graphicData uri="http://schemas.openxmlformats.org/drawingml/2006/table">
            <a:tbl>
              <a:tblPr firstRow="1" firstCol="1" bandRow="1"/>
              <a:tblGrid>
                <a:gridCol w="1857155"/>
                <a:gridCol w="1422905"/>
                <a:gridCol w="1735589"/>
                <a:gridCol w="1696847"/>
              </a:tblGrid>
              <a:tr h="1178472">
                <a:tc>
                  <a:txBody>
                    <a:bodyPr/>
                    <a:lstStyle/>
                    <a:p>
                      <a:pPr marL="6350" marR="30480" indent="-6350" algn="ctr" defTabSz="914400" rtl="0" eaLnBrk="1" fontAlgn="auto" latinLnBrk="0" hangingPunct="1">
                        <a:lnSpc>
                          <a:spcPct val="150000"/>
                        </a:lnSpc>
                        <a:spcBef>
                          <a:spcPts val="0"/>
                        </a:spcBef>
                        <a:spcAft>
                          <a:spcPts val="0"/>
                        </a:spcAft>
                        <a:buClrTx/>
                        <a:buSzTx/>
                        <a:buFontTx/>
                        <a:buNone/>
                        <a:tabLst/>
                        <a:defRPr/>
                      </a:pPr>
                      <a:r>
                        <a:rPr lang="es-CO" sz="1800" dirty="0">
                          <a:solidFill>
                            <a:srgbClr val="000000"/>
                          </a:solidFill>
                          <a:effectLst/>
                          <a:latin typeface="Times New Roman"/>
                          <a:ea typeface="Times New Roman"/>
                        </a:rPr>
                        <a:t> </a:t>
                      </a:r>
                      <a:r>
                        <a:rPr lang="es-ES" sz="1800" b="1" dirty="0" smtClean="0">
                          <a:solidFill>
                            <a:srgbClr val="111111"/>
                          </a:solidFill>
                          <a:effectLst/>
                          <a:latin typeface="Times New Roman"/>
                          <a:ea typeface="Calibri"/>
                          <a:cs typeface="Times New Roman"/>
                        </a:rPr>
                        <a:t>INTERACCIÓN</a:t>
                      </a:r>
                      <a:r>
                        <a:rPr lang="es-ES" sz="1800" b="1" baseline="0" dirty="0" smtClean="0">
                          <a:solidFill>
                            <a:srgbClr val="111111"/>
                          </a:solidFill>
                          <a:effectLst/>
                          <a:latin typeface="Times New Roman"/>
                          <a:ea typeface="Calibri"/>
                          <a:cs typeface="Times New Roman"/>
                        </a:rPr>
                        <a:t> HÁBITAT</a:t>
                      </a:r>
                      <a:endParaRPr lang="es-ES" sz="1800" b="1" dirty="0" smtClean="0">
                        <a:solidFill>
                          <a:srgbClr val="111111"/>
                        </a:solidFill>
                        <a:effectLst/>
                        <a:latin typeface="Times New Roman"/>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CO" sz="1800" b="0" dirty="0" smtClean="0">
                          <a:solidFill>
                            <a:srgbClr val="000000"/>
                          </a:solidFill>
                          <a:effectLst/>
                          <a:latin typeface="Times New Roman"/>
                          <a:ea typeface="Times New Roman"/>
                        </a:rPr>
                        <a:t>Áreas cultivadas</a:t>
                      </a:r>
                      <a:endParaRPr lang="es-CO" sz="1800" b="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CO" sz="1800" b="0" dirty="0" smtClean="0">
                          <a:solidFill>
                            <a:srgbClr val="000000"/>
                          </a:solidFill>
                          <a:effectLst/>
                          <a:latin typeface="Times New Roman"/>
                          <a:ea typeface="Times New Roman"/>
                        </a:rPr>
                        <a:t>Ribera y llanura de inundación</a:t>
                      </a:r>
                      <a:endParaRPr lang="es-CO" sz="1800" b="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ctr">
                        <a:lnSpc>
                          <a:spcPct val="150000"/>
                        </a:lnSpc>
                        <a:spcAft>
                          <a:spcPts val="0"/>
                        </a:spcAft>
                      </a:pPr>
                      <a:r>
                        <a:rPr lang="es-CO" sz="1800" b="0" dirty="0" smtClean="0">
                          <a:solidFill>
                            <a:srgbClr val="000000"/>
                          </a:solidFill>
                          <a:effectLst/>
                          <a:latin typeface="Times New Roman"/>
                          <a:ea typeface="Times New Roman"/>
                        </a:rPr>
                        <a:t>Vegetación</a:t>
                      </a:r>
                      <a:r>
                        <a:rPr lang="es-CO" sz="1800" b="0" baseline="0" dirty="0" smtClean="0">
                          <a:solidFill>
                            <a:srgbClr val="000000"/>
                          </a:solidFill>
                          <a:effectLst/>
                          <a:latin typeface="Times New Roman"/>
                          <a:ea typeface="Times New Roman"/>
                        </a:rPr>
                        <a:t> xérica</a:t>
                      </a:r>
                      <a:endParaRPr lang="es-CO" sz="1800" b="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083">
                <a:tc>
                  <a:txBody>
                    <a:bodyPr/>
                    <a:lstStyle/>
                    <a:p>
                      <a:pPr marL="6350" marR="30480" indent="-6350" algn="ctr" defTabSz="914400" rtl="0" eaLnBrk="1" fontAlgn="auto" latinLnBrk="0" hangingPunct="1">
                        <a:lnSpc>
                          <a:spcPct val="150000"/>
                        </a:lnSpc>
                        <a:spcBef>
                          <a:spcPts val="0"/>
                        </a:spcBef>
                        <a:spcAft>
                          <a:spcPts val="0"/>
                        </a:spcAft>
                        <a:buClrTx/>
                        <a:buSzTx/>
                        <a:buFontTx/>
                        <a:buNone/>
                        <a:tabLst/>
                        <a:defRPr/>
                      </a:pPr>
                      <a:r>
                        <a:rPr lang="es-CO" sz="1800" b="0" dirty="0" smtClean="0">
                          <a:solidFill>
                            <a:srgbClr val="000000"/>
                          </a:solidFill>
                          <a:effectLst/>
                          <a:latin typeface="Times New Roman"/>
                          <a:ea typeface="Times New Roman"/>
                        </a:rPr>
                        <a:t>Áreas cultivadas</a:t>
                      </a:r>
                      <a:endParaRPr lang="es-CO" sz="1800" b="0" dirty="0" smtClean="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0"/>
                        </a:spcAft>
                      </a:pPr>
                      <a:r>
                        <a:rPr lang="es-CO" sz="1800" dirty="0" smtClean="0">
                          <a:solidFill>
                            <a:srgbClr val="111111"/>
                          </a:solidFill>
                          <a:effectLst/>
                          <a:latin typeface="Times New Roman"/>
                          <a:ea typeface="Times New Roman"/>
                        </a:rPr>
                        <a:t>-</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0"/>
                        </a:spcAft>
                      </a:pPr>
                      <a:r>
                        <a:rPr lang="es-CO" sz="1800" dirty="0">
                          <a:solidFill>
                            <a:srgbClr val="000000"/>
                          </a:solidFill>
                          <a:effectLst/>
                          <a:latin typeface="Times New Roman"/>
                          <a:ea typeface="Times New Roman"/>
                        </a:rPr>
                        <a:t>0,78</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A7EF"/>
                    </a:solidFill>
                  </a:tcPr>
                </a:tc>
                <a:tc>
                  <a:txBody>
                    <a:bodyPr/>
                    <a:lstStyle/>
                    <a:p>
                      <a:pPr marL="6350" marR="30480" indent="-6350" algn="r">
                        <a:lnSpc>
                          <a:spcPct val="150000"/>
                        </a:lnSpc>
                        <a:spcAft>
                          <a:spcPts val="0"/>
                        </a:spcAft>
                      </a:pPr>
                      <a:r>
                        <a:rPr lang="es-CO" sz="1800" dirty="0">
                          <a:solidFill>
                            <a:srgbClr val="000000"/>
                          </a:solidFill>
                          <a:effectLst/>
                          <a:latin typeface="Times New Roman"/>
                          <a:ea typeface="Times New Roman"/>
                        </a:rPr>
                        <a:t>0,69</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694">
                <a:tc>
                  <a:txBody>
                    <a:bodyPr/>
                    <a:lstStyle/>
                    <a:p>
                      <a:pPr marL="6350" marR="30480" indent="-6350" algn="ctr">
                        <a:lnSpc>
                          <a:spcPct val="150000"/>
                        </a:lnSpc>
                        <a:spcAft>
                          <a:spcPts val="0"/>
                        </a:spcAft>
                      </a:pPr>
                      <a:r>
                        <a:rPr lang="es-CO" sz="1800" b="0" dirty="0" smtClean="0">
                          <a:solidFill>
                            <a:srgbClr val="000000"/>
                          </a:solidFill>
                          <a:effectLst/>
                          <a:latin typeface="Times New Roman"/>
                          <a:ea typeface="Times New Roman"/>
                        </a:rPr>
                        <a:t>Ribera y llanura de inundación</a:t>
                      </a:r>
                      <a:endParaRPr lang="es-CO" sz="1800" b="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0"/>
                        </a:spcAft>
                      </a:pPr>
                      <a:r>
                        <a:rPr lang="es-CO" sz="1800" dirty="0">
                          <a:solidFill>
                            <a:srgbClr val="000000"/>
                          </a:solidFill>
                          <a:effectLst/>
                          <a:latin typeface="Times New Roman"/>
                          <a:ea typeface="Times New Roman"/>
                        </a:rPr>
                        <a:t>0,78</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0"/>
                        </a:spcAft>
                      </a:pPr>
                      <a:r>
                        <a:rPr lang="es-CO" sz="1800" dirty="0" smtClean="0">
                          <a:solidFill>
                            <a:srgbClr val="111111"/>
                          </a:solidFill>
                          <a:effectLst/>
                          <a:latin typeface="Times New Roman"/>
                          <a:ea typeface="Times New Roman"/>
                        </a:rPr>
                        <a:t>-</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0"/>
                        </a:spcAft>
                      </a:pPr>
                      <a:r>
                        <a:rPr lang="es-CO" sz="1800" dirty="0">
                          <a:solidFill>
                            <a:srgbClr val="000000"/>
                          </a:solidFill>
                          <a:effectLst/>
                          <a:latin typeface="Times New Roman"/>
                          <a:ea typeface="Times New Roman"/>
                        </a:rPr>
                        <a:t>0,7</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389">
                <a:tc>
                  <a:txBody>
                    <a:bodyPr/>
                    <a:lstStyle/>
                    <a:p>
                      <a:pPr marL="6350" marR="30480" indent="-6350" algn="ctr">
                        <a:lnSpc>
                          <a:spcPct val="150000"/>
                        </a:lnSpc>
                        <a:spcAft>
                          <a:spcPts val="0"/>
                        </a:spcAft>
                      </a:pPr>
                      <a:r>
                        <a:rPr lang="es-CO" sz="1800" b="0" dirty="0" smtClean="0">
                          <a:solidFill>
                            <a:srgbClr val="000000"/>
                          </a:solidFill>
                          <a:effectLst/>
                          <a:latin typeface="Times New Roman"/>
                          <a:ea typeface="Times New Roman"/>
                        </a:rPr>
                        <a:t>Vegetación</a:t>
                      </a:r>
                      <a:r>
                        <a:rPr lang="es-CO" sz="1800" b="0" baseline="0" dirty="0" smtClean="0">
                          <a:solidFill>
                            <a:srgbClr val="000000"/>
                          </a:solidFill>
                          <a:effectLst/>
                          <a:latin typeface="Times New Roman"/>
                          <a:ea typeface="Times New Roman"/>
                        </a:rPr>
                        <a:t> xérica</a:t>
                      </a:r>
                      <a:endParaRPr lang="es-CO" sz="1800" b="0" dirty="0">
                        <a:solidFill>
                          <a:srgbClr val="111111"/>
                        </a:solidFill>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0"/>
                        </a:spcAft>
                      </a:pPr>
                      <a:r>
                        <a:rPr lang="es-CO" sz="1800" dirty="0">
                          <a:solidFill>
                            <a:srgbClr val="000000"/>
                          </a:solidFill>
                          <a:effectLst/>
                          <a:latin typeface="Times New Roman"/>
                          <a:ea typeface="Times New Roman"/>
                        </a:rPr>
                        <a:t>0,69</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7A3"/>
                    </a:solidFill>
                  </a:tcPr>
                </a:tc>
                <a:tc>
                  <a:txBody>
                    <a:bodyPr/>
                    <a:lstStyle/>
                    <a:p>
                      <a:pPr marL="6350" marR="30480" indent="-6350" algn="r">
                        <a:lnSpc>
                          <a:spcPct val="150000"/>
                        </a:lnSpc>
                        <a:spcAft>
                          <a:spcPts val="0"/>
                        </a:spcAft>
                      </a:pPr>
                      <a:r>
                        <a:rPr lang="es-CO" sz="1800">
                          <a:solidFill>
                            <a:srgbClr val="000000"/>
                          </a:solidFill>
                          <a:effectLst/>
                          <a:latin typeface="Times New Roman"/>
                          <a:ea typeface="Times New Roman"/>
                        </a:rPr>
                        <a:t>0,7</a:t>
                      </a:r>
                      <a:endParaRPr lang="es-CO" sz="180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marR="30480" indent="-6350" algn="r">
                        <a:lnSpc>
                          <a:spcPct val="150000"/>
                        </a:lnSpc>
                        <a:spcAft>
                          <a:spcPts val="0"/>
                        </a:spcAft>
                      </a:pPr>
                      <a:r>
                        <a:rPr lang="es-CO" sz="1800" dirty="0" smtClean="0">
                          <a:solidFill>
                            <a:srgbClr val="111111"/>
                          </a:solidFill>
                          <a:effectLst/>
                          <a:latin typeface="Times New Roman"/>
                          <a:ea typeface="Times New Roman"/>
                        </a:rPr>
                        <a:t>-</a:t>
                      </a:r>
                      <a:endParaRPr lang="es-CO" sz="1800" dirty="0">
                        <a:solidFill>
                          <a:srgbClr val="111111"/>
                        </a:solidFill>
                        <a:effectLst/>
                        <a:latin typeface="Times New Roman"/>
                        <a:ea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7 Imagen"/>
          <p:cNvPicPr/>
          <p:nvPr/>
        </p:nvPicPr>
        <p:blipFill rotWithShape="1">
          <a:blip r:embed="rId4"/>
          <a:srcRect t="1433"/>
          <a:stretch/>
        </p:blipFill>
        <p:spPr bwMode="auto">
          <a:xfrm>
            <a:off x="7084706" y="334227"/>
            <a:ext cx="4108812" cy="5999306"/>
          </a:xfrm>
          <a:prstGeom prst="rect">
            <a:avLst/>
          </a:prstGeom>
          <a:ln>
            <a:solidFill>
              <a:schemeClr val="tx1"/>
            </a:solidFill>
          </a:ln>
          <a:extLst>
            <a:ext uri="{53640926-AAD7-44D8-BBD7-CCE9431645EC}">
              <a14:shadowObscured xmlns:a14="http://schemas.microsoft.com/office/drawing/2010/main"/>
            </a:ext>
          </a:extLst>
        </p:spPr>
      </p:pic>
      <p:sp>
        <p:nvSpPr>
          <p:cNvPr id="9" name="8 Rectángulo"/>
          <p:cNvSpPr/>
          <p:nvPr/>
        </p:nvSpPr>
        <p:spPr>
          <a:xfrm>
            <a:off x="1185091" y="187287"/>
            <a:ext cx="5532668" cy="523220"/>
          </a:xfrm>
          <a:prstGeom prst="rect">
            <a:avLst/>
          </a:prstGeom>
        </p:spPr>
        <p:txBody>
          <a:bodyPr wrap="none">
            <a:spAutoFit/>
          </a:bodyPr>
          <a:lstStyle/>
          <a:p>
            <a:pPr algn="ctr"/>
            <a:r>
              <a:rPr lang="es-CO" sz="2800" b="1" dirty="0"/>
              <a:t>Índice de </a:t>
            </a:r>
            <a:r>
              <a:rPr lang="es-CO" sz="2800" b="1" dirty="0" err="1" smtClean="0"/>
              <a:t>Sorensen</a:t>
            </a:r>
            <a:r>
              <a:rPr lang="es-CO" sz="2800" b="1" dirty="0" smtClean="0"/>
              <a:t>- Análisis </a:t>
            </a:r>
            <a:r>
              <a:rPr lang="es-CO" sz="2800" b="1" dirty="0" err="1" smtClean="0"/>
              <a:t>Cluster</a:t>
            </a:r>
            <a:r>
              <a:rPr lang="es-CO" sz="2800" b="1" dirty="0" smtClean="0"/>
              <a:t> </a:t>
            </a:r>
            <a:endParaRPr lang="es-CO" sz="2800" b="1" dirty="0"/>
          </a:p>
        </p:txBody>
      </p:sp>
    </p:spTree>
    <p:extLst>
      <p:ext uri="{BB962C8B-B14F-4D97-AF65-F5344CB8AC3E}">
        <p14:creationId xmlns:p14="http://schemas.microsoft.com/office/powerpoint/2010/main" val="17109068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usuario\Documents\1. TESIS CHOTA\8.FOTOS TESIS CHOTA\FOTOS CELL SARI\WP_20161220_06_55_20_P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4284" y="4177609"/>
            <a:ext cx="3777502" cy="2558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usuario\Documents\1. TESIS CHOTA\8.FOTOS TESIS CHOTA\AVES CARPUELA\WP_20161004_07_15_26_Pr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2227"/>
          <a:stretch/>
        </p:blipFill>
        <p:spPr bwMode="auto">
          <a:xfrm>
            <a:off x="4369630" y="4227412"/>
            <a:ext cx="3384654" cy="25986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00426CC9-39B8-443D-A87B-A0969DEF053C}" type="slidenum">
              <a:rPr lang="en-US" smtClean="0"/>
              <a:t>24</a:t>
            </a:fld>
            <a:endParaRPr lang="en-US"/>
          </a:p>
        </p:txBody>
      </p:sp>
      <p:sp>
        <p:nvSpPr>
          <p:cNvPr id="4" name="3 Rectángulo"/>
          <p:cNvSpPr/>
          <p:nvPr/>
        </p:nvSpPr>
        <p:spPr>
          <a:xfrm>
            <a:off x="180127" y="0"/>
            <a:ext cx="11088095" cy="415498"/>
          </a:xfrm>
          <a:prstGeom prst="rect">
            <a:avLst/>
          </a:prstGeom>
        </p:spPr>
        <p:txBody>
          <a:bodyPr wrap="square">
            <a:spAutoFit/>
          </a:bodyPr>
          <a:lstStyle/>
          <a:p>
            <a:pPr algn="just"/>
            <a:r>
              <a:rPr lang="es-CO" sz="2100" b="1" dirty="0"/>
              <a:t>ETAPA </a:t>
            </a:r>
            <a:r>
              <a:rPr lang="es-CO" sz="2100" b="1" dirty="0" smtClean="0"/>
              <a:t>2</a:t>
            </a:r>
            <a:r>
              <a:rPr lang="es-CO" sz="2100" b="1" dirty="0"/>
              <a:t>. I</a:t>
            </a:r>
            <a:r>
              <a:rPr lang="es-CO" sz="2100" b="1" dirty="0" smtClean="0"/>
              <a:t>ncidencia </a:t>
            </a:r>
            <a:r>
              <a:rPr lang="es-CO" sz="2100" b="1" dirty="0"/>
              <a:t>de las amenazas antrópicas sobre la avifauna del Valle Interandino del Chota</a:t>
            </a:r>
          </a:p>
        </p:txBody>
      </p:sp>
      <p:sp>
        <p:nvSpPr>
          <p:cNvPr id="12" name="Rectángulo 3"/>
          <p:cNvSpPr/>
          <p:nvPr/>
        </p:nvSpPr>
        <p:spPr>
          <a:xfrm>
            <a:off x="3694063" y="415498"/>
            <a:ext cx="4060221" cy="430887"/>
          </a:xfrm>
          <a:prstGeom prst="rect">
            <a:avLst/>
          </a:prstGeom>
        </p:spPr>
        <p:txBody>
          <a:bodyPr wrap="square">
            <a:spAutoFit/>
          </a:bodyPr>
          <a:lstStyle/>
          <a:p>
            <a:pPr marL="6350" marR="30480" indent="-6350">
              <a:lnSpc>
                <a:spcPct val="110000"/>
              </a:lnSpc>
              <a:spcAft>
                <a:spcPts val="1145"/>
              </a:spcAft>
            </a:pPr>
            <a:r>
              <a:rPr lang="es-ES" sz="2000" b="1" cap="all" dirty="0" smtClean="0">
                <a:solidFill>
                  <a:srgbClr val="000000"/>
                </a:solidFill>
                <a:latin typeface="Calibri Light" panose="020F0302020204030204"/>
                <a:ea typeface="Times New Roman" panose="02020603050405020304" pitchFamily="18" charset="0"/>
              </a:rPr>
              <a:t>Í</a:t>
            </a:r>
            <a:r>
              <a:rPr lang="es-ES" sz="2000" b="1" dirty="0" smtClean="0">
                <a:solidFill>
                  <a:srgbClr val="000000"/>
                </a:solidFill>
                <a:latin typeface="Calibri Light" panose="020F0302020204030204"/>
                <a:ea typeface="Times New Roman" panose="02020603050405020304" pitchFamily="18" charset="0"/>
              </a:rPr>
              <a:t>ndice de perturbación humana (IPH)</a:t>
            </a:r>
            <a:endParaRPr lang="es-EC" sz="2000" b="1" dirty="0">
              <a:solidFill>
                <a:srgbClr val="111111"/>
              </a:solidFill>
              <a:latin typeface="Calibri Light" panose="020F0302020204030204"/>
              <a:ea typeface="Times New Roman" panose="02020603050405020304" pitchFamily="18" charset="0"/>
            </a:endParaRPr>
          </a:p>
        </p:txBody>
      </p:sp>
      <p:graphicFrame>
        <p:nvGraphicFramePr>
          <p:cNvPr id="13" name="Gráfico 6"/>
          <p:cNvGraphicFramePr/>
          <p:nvPr>
            <p:extLst>
              <p:ext uri="{D42A27DB-BD31-4B8C-83A1-F6EECF244321}">
                <p14:modId xmlns:p14="http://schemas.microsoft.com/office/powerpoint/2010/main" val="2354462798"/>
              </p:ext>
            </p:extLst>
          </p:nvPr>
        </p:nvGraphicFramePr>
        <p:xfrm>
          <a:off x="-503088" y="2375822"/>
          <a:ext cx="6504565" cy="4619297"/>
        </p:xfrm>
        <a:graphic>
          <a:graphicData uri="http://schemas.openxmlformats.org/drawingml/2006/chart">
            <c:chart xmlns:c="http://schemas.openxmlformats.org/drawingml/2006/chart" xmlns:r="http://schemas.openxmlformats.org/officeDocument/2006/relationships" r:id="rId4"/>
          </a:graphicData>
        </a:graphic>
      </p:graphicFrame>
      <p:pic>
        <p:nvPicPr>
          <p:cNvPr id="16" name="Imagen 11"/>
          <p:cNvPicPr>
            <a:picLocks noChangeAspect="1"/>
          </p:cNvPicPr>
          <p:nvPr/>
        </p:nvPicPr>
        <p:blipFill rotWithShape="1">
          <a:blip r:embed="rId5"/>
          <a:srcRect l="59930" t="48825" b="19350"/>
          <a:stretch/>
        </p:blipFill>
        <p:spPr>
          <a:xfrm>
            <a:off x="0" y="5701845"/>
            <a:ext cx="2163943" cy="1040965"/>
          </a:xfrm>
          <a:prstGeom prst="rect">
            <a:avLst/>
          </a:prstGeom>
        </p:spPr>
      </p:pic>
      <p:graphicFrame>
        <p:nvGraphicFramePr>
          <p:cNvPr id="17" name="Tabla 1"/>
          <p:cNvGraphicFramePr>
            <a:graphicFrameLocks noGrp="1"/>
          </p:cNvGraphicFramePr>
          <p:nvPr>
            <p:extLst>
              <p:ext uri="{D42A27DB-BD31-4B8C-83A1-F6EECF244321}">
                <p14:modId xmlns:p14="http://schemas.microsoft.com/office/powerpoint/2010/main" val="3046327326"/>
              </p:ext>
            </p:extLst>
          </p:nvPr>
        </p:nvGraphicFramePr>
        <p:xfrm>
          <a:off x="265824" y="1050890"/>
          <a:ext cx="5788134" cy="1834200"/>
        </p:xfrm>
        <a:graphic>
          <a:graphicData uri="http://schemas.openxmlformats.org/drawingml/2006/table">
            <a:tbl>
              <a:tblPr firstRow="1" firstCol="1" bandRow="1"/>
              <a:tblGrid>
                <a:gridCol w="1139918"/>
                <a:gridCol w="916311"/>
                <a:gridCol w="798050"/>
                <a:gridCol w="1045420"/>
                <a:gridCol w="881028"/>
                <a:gridCol w="1007407"/>
              </a:tblGrid>
              <a:tr h="9609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a:effectLst/>
                        </a:rPr>
                        <a:t>IPH</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a:effectLst/>
                        </a:rPr>
                        <a:t>San Alfonso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a:effectLst/>
                        </a:rPr>
                        <a:t>El Chota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err="1">
                          <a:effectLst/>
                        </a:rPr>
                        <a:t>Carpuela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Juncal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7000"/>
                        </a:lnSpc>
                        <a:spcBef>
                          <a:spcPts val="0"/>
                        </a:spcBef>
                        <a:spcAft>
                          <a:spcPts val="0"/>
                        </a:spcAft>
                        <a:buClrTx/>
                        <a:buSzTx/>
                        <a:buFontTx/>
                        <a:buNone/>
                        <a:tabLst/>
                        <a:defRPr/>
                      </a:pPr>
                      <a:r>
                        <a:rPr lang="es-EC" sz="1800" dirty="0" err="1" smtClean="0">
                          <a:effectLst/>
                        </a:rPr>
                        <a:t>Pusir</a:t>
                      </a:r>
                      <a:endParaRPr lang="es-EC"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s-EC" sz="1800" dirty="0" smtClean="0">
                          <a:effectLst/>
                        </a:rPr>
                        <a:t>Chiquito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8732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RIBERA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38,5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57,14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55,7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71,42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41,42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r>
            </a:tbl>
          </a:graphicData>
        </a:graphic>
      </p:graphicFrame>
      <p:graphicFrame>
        <p:nvGraphicFramePr>
          <p:cNvPr id="18" name="Tabla 2"/>
          <p:cNvGraphicFramePr>
            <a:graphicFrameLocks noGrp="1"/>
          </p:cNvGraphicFramePr>
          <p:nvPr>
            <p:extLst>
              <p:ext uri="{D42A27DB-BD31-4B8C-83A1-F6EECF244321}">
                <p14:modId xmlns:p14="http://schemas.microsoft.com/office/powerpoint/2010/main" val="1624859012"/>
              </p:ext>
            </p:extLst>
          </p:nvPr>
        </p:nvGraphicFramePr>
        <p:xfrm>
          <a:off x="6518458" y="846385"/>
          <a:ext cx="5136428" cy="3090194"/>
        </p:xfrm>
        <a:graphic>
          <a:graphicData uri="http://schemas.openxmlformats.org/drawingml/2006/table">
            <a:tbl>
              <a:tblPr firstRow="1" firstCol="1" bandRow="1"/>
              <a:tblGrid>
                <a:gridCol w="1875939"/>
                <a:gridCol w="3260489"/>
              </a:tblGrid>
              <a:tr h="5298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6350" marR="30480" indent="-6350" algn="ctr">
                        <a:lnSpc>
                          <a:spcPct val="100000"/>
                        </a:lnSpc>
                        <a:spcAft>
                          <a:spcPts val="0"/>
                        </a:spcAft>
                      </a:pPr>
                      <a:r>
                        <a:rPr lang="es-ES" sz="1600" b="1" dirty="0">
                          <a:solidFill>
                            <a:srgbClr val="111111"/>
                          </a:solidFill>
                          <a:effectLst/>
                          <a:latin typeface="Times New Roman" panose="02020603050405020304" pitchFamily="18" charset="0"/>
                          <a:ea typeface="Times New Roman" panose="02020603050405020304" pitchFamily="18" charset="0"/>
                        </a:rPr>
                        <a:t>Categoría de impacto/Rango</a:t>
                      </a:r>
                      <a:endParaRPr lang="es-EC" sz="1600" b="1" dirty="0">
                        <a:solidFill>
                          <a:srgbClr val="11111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6350" marR="30480" indent="-6350" algn="ctr">
                        <a:lnSpc>
                          <a:spcPct val="100000"/>
                        </a:lnSpc>
                        <a:spcAft>
                          <a:spcPts val="0"/>
                        </a:spcAft>
                      </a:pPr>
                      <a:r>
                        <a:rPr lang="es-ES" sz="1600" b="1" dirty="0">
                          <a:solidFill>
                            <a:srgbClr val="111111"/>
                          </a:solidFill>
                          <a:effectLst/>
                          <a:latin typeface="Times New Roman" panose="02020603050405020304" pitchFamily="18" charset="0"/>
                          <a:ea typeface="Times New Roman" panose="02020603050405020304" pitchFamily="18" charset="0"/>
                        </a:rPr>
                        <a:t>Descripción </a:t>
                      </a:r>
                      <a:endParaRPr lang="es-EC" sz="1600" b="1" dirty="0">
                        <a:solidFill>
                          <a:srgbClr val="11111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0583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6350" marR="30480" indent="-6350" algn="just">
                        <a:lnSpc>
                          <a:spcPct val="150000"/>
                        </a:lnSpc>
                        <a:spcAft>
                          <a:spcPts val="0"/>
                        </a:spcAft>
                      </a:pPr>
                      <a:r>
                        <a:rPr lang="es-ES" sz="1600" dirty="0">
                          <a:solidFill>
                            <a:srgbClr val="111111"/>
                          </a:solidFill>
                          <a:effectLst/>
                          <a:latin typeface="Times New Roman" panose="02020603050405020304" pitchFamily="18" charset="0"/>
                          <a:ea typeface="Times New Roman" panose="02020603050405020304" pitchFamily="18" charset="0"/>
                        </a:rPr>
                        <a:t>Pequeño (B) </a:t>
                      </a:r>
                      <a:endParaRPr lang="es-ES" sz="1600" dirty="0" smtClean="0">
                        <a:solidFill>
                          <a:srgbClr val="111111"/>
                        </a:solidFill>
                        <a:effectLst/>
                        <a:latin typeface="Times New Roman" panose="02020603050405020304" pitchFamily="18" charset="0"/>
                        <a:ea typeface="Times New Roman" panose="02020603050405020304" pitchFamily="18" charset="0"/>
                      </a:endParaRPr>
                    </a:p>
                    <a:p>
                      <a:pPr marL="6350" marR="30480" indent="-6350" algn="just">
                        <a:lnSpc>
                          <a:spcPct val="150000"/>
                        </a:lnSpc>
                        <a:spcAft>
                          <a:spcPts val="0"/>
                        </a:spcAft>
                      </a:pPr>
                      <a:r>
                        <a:rPr lang="es-ES" sz="1600" dirty="0" smtClean="0">
                          <a:solidFill>
                            <a:srgbClr val="111111"/>
                          </a:solidFill>
                          <a:effectLst/>
                          <a:latin typeface="Times New Roman" panose="02020603050405020304" pitchFamily="18" charset="0"/>
                          <a:ea typeface="Times New Roman" panose="02020603050405020304" pitchFamily="18" charset="0"/>
                        </a:rPr>
                        <a:t>26-50</a:t>
                      </a:r>
                      <a:r>
                        <a:rPr lang="es-ES" sz="1600" dirty="0">
                          <a:solidFill>
                            <a:srgbClr val="111111"/>
                          </a:solidFill>
                          <a:effectLst/>
                          <a:latin typeface="Times New Roman" panose="02020603050405020304" pitchFamily="18" charset="0"/>
                          <a:ea typeface="Times New Roman" panose="02020603050405020304" pitchFamily="18" charset="0"/>
                        </a:rPr>
                        <a:t>%</a:t>
                      </a:r>
                      <a:endParaRPr lang="es-EC" sz="1600" dirty="0">
                        <a:solidFill>
                          <a:srgbClr val="11111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6350" marR="30480" indent="-6350" algn="just">
                        <a:lnSpc>
                          <a:spcPct val="150000"/>
                        </a:lnSpc>
                        <a:spcAft>
                          <a:spcPts val="0"/>
                        </a:spcAft>
                      </a:pPr>
                      <a:r>
                        <a:rPr lang="es-ES" sz="1600" dirty="0">
                          <a:solidFill>
                            <a:srgbClr val="111111"/>
                          </a:solidFill>
                          <a:effectLst/>
                          <a:latin typeface="Times New Roman" panose="02020603050405020304" pitchFamily="18" charset="0"/>
                          <a:ea typeface="Times New Roman" panose="02020603050405020304" pitchFamily="18" charset="0"/>
                        </a:rPr>
                        <a:t>La modificación se limita escasas localidades en la calidad del hábitat, la diversidad, tamaño o variabilidad</a:t>
                      </a:r>
                      <a:endParaRPr lang="es-EC" sz="1600" dirty="0">
                        <a:solidFill>
                          <a:srgbClr val="11111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tr>
              <a:tr h="142576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6350" marR="30480" indent="-6350" algn="just">
                        <a:lnSpc>
                          <a:spcPct val="150000"/>
                        </a:lnSpc>
                        <a:spcAft>
                          <a:spcPts val="0"/>
                        </a:spcAft>
                      </a:pPr>
                      <a:r>
                        <a:rPr lang="es-ES" sz="1600" dirty="0">
                          <a:solidFill>
                            <a:srgbClr val="111111"/>
                          </a:solidFill>
                          <a:effectLst/>
                          <a:latin typeface="Times New Roman" panose="02020603050405020304" pitchFamily="18" charset="0"/>
                          <a:ea typeface="Times New Roman" panose="02020603050405020304" pitchFamily="18" charset="0"/>
                        </a:rPr>
                        <a:t>Moderado (C) </a:t>
                      </a:r>
                      <a:endParaRPr lang="es-ES" sz="1600" dirty="0" smtClean="0">
                        <a:solidFill>
                          <a:srgbClr val="111111"/>
                        </a:solidFill>
                        <a:effectLst/>
                        <a:latin typeface="Times New Roman" panose="02020603050405020304" pitchFamily="18" charset="0"/>
                        <a:ea typeface="Times New Roman" panose="02020603050405020304" pitchFamily="18" charset="0"/>
                      </a:endParaRPr>
                    </a:p>
                    <a:p>
                      <a:pPr marL="6350" marR="30480" indent="-6350" algn="just">
                        <a:lnSpc>
                          <a:spcPct val="150000"/>
                        </a:lnSpc>
                        <a:spcAft>
                          <a:spcPts val="0"/>
                        </a:spcAft>
                      </a:pPr>
                      <a:r>
                        <a:rPr lang="es-ES" sz="1600" dirty="0" smtClean="0">
                          <a:solidFill>
                            <a:srgbClr val="111111"/>
                          </a:solidFill>
                          <a:effectLst/>
                          <a:latin typeface="Times New Roman" panose="02020603050405020304" pitchFamily="18" charset="0"/>
                          <a:ea typeface="Times New Roman" panose="02020603050405020304" pitchFamily="18" charset="0"/>
                        </a:rPr>
                        <a:t>51-75</a:t>
                      </a:r>
                      <a:r>
                        <a:rPr lang="es-ES" sz="1600" dirty="0">
                          <a:solidFill>
                            <a:srgbClr val="111111"/>
                          </a:solidFill>
                          <a:effectLst/>
                          <a:latin typeface="Times New Roman" panose="02020603050405020304" pitchFamily="18" charset="0"/>
                          <a:ea typeface="Times New Roman" panose="02020603050405020304" pitchFamily="18" charset="0"/>
                        </a:rPr>
                        <a:t>%</a:t>
                      </a:r>
                      <a:endParaRPr lang="es-EC" sz="1600" dirty="0">
                        <a:solidFill>
                          <a:srgbClr val="11111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6350" marR="30480" indent="-6350" algn="just">
                        <a:lnSpc>
                          <a:spcPct val="150000"/>
                        </a:lnSpc>
                        <a:spcAft>
                          <a:spcPts val="0"/>
                        </a:spcAft>
                      </a:pPr>
                      <a:r>
                        <a:rPr lang="es-ES" sz="1600" dirty="0">
                          <a:solidFill>
                            <a:srgbClr val="111111"/>
                          </a:solidFill>
                          <a:effectLst/>
                          <a:latin typeface="Times New Roman" panose="02020603050405020304" pitchFamily="18" charset="0"/>
                          <a:ea typeface="Times New Roman" panose="02020603050405020304" pitchFamily="18" charset="0"/>
                        </a:rPr>
                        <a:t>Aquella modificación que está presente en un número pequeño de localidades en la calidad del hábitat, la diversidad, tamaño o variabilidad.</a:t>
                      </a:r>
                      <a:endParaRPr lang="es-EC" sz="1600" dirty="0">
                        <a:solidFill>
                          <a:srgbClr val="11111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r>
            </a:tbl>
          </a:graphicData>
        </a:graphic>
      </p:graphicFrame>
      <p:sp>
        <p:nvSpPr>
          <p:cNvPr id="3" name="2 CuadroTexto"/>
          <p:cNvSpPr txBox="1"/>
          <p:nvPr/>
        </p:nvSpPr>
        <p:spPr>
          <a:xfrm>
            <a:off x="4869452" y="4500805"/>
            <a:ext cx="204051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smtClean="0">
                <a:solidFill>
                  <a:schemeClr val="tx1"/>
                </a:solidFill>
              </a:rPr>
              <a:t>Desechos </a:t>
            </a:r>
            <a:r>
              <a:rPr lang="es-ES" b="1" dirty="0">
                <a:solidFill>
                  <a:schemeClr val="tx1"/>
                </a:solidFill>
              </a:rPr>
              <a:t>sólidos </a:t>
            </a:r>
            <a:endParaRPr lang="es-ES" dirty="0">
              <a:solidFill>
                <a:schemeClr val="tx1"/>
              </a:solidFill>
            </a:endParaRPr>
          </a:p>
        </p:txBody>
      </p:sp>
      <p:sp>
        <p:nvSpPr>
          <p:cNvPr id="5" name="4 Rectángulo"/>
          <p:cNvSpPr/>
          <p:nvPr/>
        </p:nvSpPr>
        <p:spPr>
          <a:xfrm>
            <a:off x="8119035" y="4362305"/>
            <a:ext cx="30480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dirty="0"/>
              <a:t>Remoción de vegetación </a:t>
            </a:r>
          </a:p>
          <a:p>
            <a:pPr algn="ctr"/>
            <a:r>
              <a:rPr lang="es-CO" dirty="0"/>
              <a:t>Erosión de las terrazas del río </a:t>
            </a:r>
          </a:p>
        </p:txBody>
      </p:sp>
    </p:spTree>
    <p:extLst>
      <p:ext uri="{BB962C8B-B14F-4D97-AF65-F5344CB8AC3E}">
        <p14:creationId xmlns:p14="http://schemas.microsoft.com/office/powerpoint/2010/main" val="2230971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C:\Users\usuario\Documents\1. TESIS CHOTA\8.FOTOS TESIS CHOTA\FOTOS TESIS\_DSC00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109313" y="265387"/>
            <a:ext cx="4674300" cy="311620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00426CC9-39B8-443D-A87B-A0969DEF053C}" type="slidenum">
              <a:rPr lang="en-US" smtClean="0"/>
              <a:t>25</a:t>
            </a:fld>
            <a:endParaRPr lang="en-US"/>
          </a:p>
        </p:txBody>
      </p:sp>
      <p:graphicFrame>
        <p:nvGraphicFramePr>
          <p:cNvPr id="3" name="Tabla 1"/>
          <p:cNvGraphicFramePr>
            <a:graphicFrameLocks noGrp="1"/>
          </p:cNvGraphicFramePr>
          <p:nvPr>
            <p:extLst>
              <p:ext uri="{D42A27DB-BD31-4B8C-83A1-F6EECF244321}">
                <p14:modId xmlns:p14="http://schemas.microsoft.com/office/powerpoint/2010/main" val="1880385646"/>
              </p:ext>
            </p:extLst>
          </p:nvPr>
        </p:nvGraphicFramePr>
        <p:xfrm>
          <a:off x="0" y="296177"/>
          <a:ext cx="5959365" cy="1980957"/>
        </p:xfrm>
        <a:graphic>
          <a:graphicData uri="http://schemas.openxmlformats.org/drawingml/2006/table">
            <a:tbl>
              <a:tblPr firstRow="1" firstCol="1" bandRow="1"/>
              <a:tblGrid>
                <a:gridCol w="1308538"/>
                <a:gridCol w="898634"/>
                <a:gridCol w="772511"/>
                <a:gridCol w="1035382"/>
                <a:gridCol w="907091"/>
                <a:gridCol w="1037209"/>
              </a:tblGrid>
              <a:tr h="106101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b="1" dirty="0">
                          <a:effectLst/>
                        </a:rPr>
                        <a:t>IPH</a:t>
                      </a:r>
                      <a:endParaRPr lang="es-EC"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a:effectLst/>
                        </a:rPr>
                        <a:t>San Alfonso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a:effectLst/>
                        </a:rPr>
                        <a:t>El Chota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a:effectLst/>
                        </a:rPr>
                        <a:t>Carpuela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Juncal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7000"/>
                        </a:lnSpc>
                        <a:spcBef>
                          <a:spcPts val="0"/>
                        </a:spcBef>
                        <a:spcAft>
                          <a:spcPts val="0"/>
                        </a:spcAft>
                        <a:buClrTx/>
                        <a:buSzTx/>
                        <a:buFontTx/>
                        <a:buNone/>
                        <a:tabLst/>
                        <a:defRPr/>
                      </a:pPr>
                      <a:r>
                        <a:rPr lang="es-EC" sz="1800" dirty="0" err="1" smtClean="0">
                          <a:effectLst/>
                        </a:rPr>
                        <a:t>Pusir</a:t>
                      </a:r>
                      <a:endParaRPr lang="es-EC"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s-EC" sz="1800" dirty="0" smtClean="0">
                          <a:effectLst/>
                        </a:rPr>
                        <a:t>Chiquito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9199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ÁREAS</a:t>
                      </a:r>
                      <a:r>
                        <a:rPr lang="es-EC" sz="1800" baseline="0" dirty="0" smtClean="0">
                          <a:effectLst/>
                        </a:rPr>
                        <a:t> </a:t>
                      </a:r>
                      <a:r>
                        <a:rPr lang="es-EC" sz="1800" dirty="0" smtClean="0">
                          <a:effectLst/>
                        </a:rPr>
                        <a:t>CULTIVADAS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56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62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74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68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68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r>
            </a:tbl>
          </a:graphicData>
        </a:graphic>
      </p:graphicFrame>
      <p:graphicFrame>
        <p:nvGraphicFramePr>
          <p:cNvPr id="4" name="Gráfico 8"/>
          <p:cNvGraphicFramePr/>
          <p:nvPr>
            <p:extLst>
              <p:ext uri="{D42A27DB-BD31-4B8C-83A1-F6EECF244321}">
                <p14:modId xmlns:p14="http://schemas.microsoft.com/office/powerpoint/2010/main" val="615532918"/>
              </p:ext>
            </p:extLst>
          </p:nvPr>
        </p:nvGraphicFramePr>
        <p:xfrm>
          <a:off x="0" y="2238704"/>
          <a:ext cx="7803831" cy="5155324"/>
        </p:xfrm>
        <a:graphic>
          <a:graphicData uri="http://schemas.openxmlformats.org/drawingml/2006/chart">
            <c:chart xmlns:c="http://schemas.openxmlformats.org/drawingml/2006/chart" xmlns:r="http://schemas.openxmlformats.org/officeDocument/2006/relationships" r:id="rId4"/>
          </a:graphicData>
        </a:graphic>
      </p:graphicFrame>
      <p:pic>
        <p:nvPicPr>
          <p:cNvPr id="5" name="Imagen 11"/>
          <p:cNvPicPr>
            <a:picLocks noChangeAspect="1"/>
          </p:cNvPicPr>
          <p:nvPr/>
        </p:nvPicPr>
        <p:blipFill rotWithShape="1">
          <a:blip r:embed="rId5"/>
          <a:srcRect l="59930" t="48825" b="19350"/>
          <a:stretch/>
        </p:blipFill>
        <p:spPr>
          <a:xfrm>
            <a:off x="-220617" y="4004127"/>
            <a:ext cx="2711569" cy="1304400"/>
          </a:xfrm>
          <a:prstGeom prst="rect">
            <a:avLst/>
          </a:prstGeom>
        </p:spPr>
      </p:pic>
      <p:sp>
        <p:nvSpPr>
          <p:cNvPr id="6" name="5 Rectángulo"/>
          <p:cNvSpPr/>
          <p:nvPr/>
        </p:nvSpPr>
        <p:spPr>
          <a:xfrm>
            <a:off x="6399573" y="296177"/>
            <a:ext cx="4093779"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dirty="0" smtClean="0"/>
              <a:t>Uso </a:t>
            </a:r>
            <a:r>
              <a:rPr lang="es-CO" dirty="0"/>
              <a:t>de agroquímicos, disposición de desechos </a:t>
            </a:r>
            <a:r>
              <a:rPr lang="es-CO" dirty="0" smtClean="0"/>
              <a:t>sólidos</a:t>
            </a:r>
            <a:endParaRPr lang="es-CO" dirty="0"/>
          </a:p>
        </p:txBody>
      </p:sp>
      <p:pic>
        <p:nvPicPr>
          <p:cNvPr id="7170" name="Picture 2" descr="C:\Users\usuario\Documents\1. TESIS CHOTA\8.FOTOS TESIS CHOTA\FOTOS TESIS\_DSC0219.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109313" y="3654972"/>
            <a:ext cx="4674300" cy="31162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7098336" y="6348139"/>
            <a:ext cx="274915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s-CO" dirty="0" smtClean="0"/>
              <a:t>Presencia </a:t>
            </a:r>
            <a:r>
              <a:rPr lang="es-CO" dirty="0"/>
              <a:t>de monocultivos</a:t>
            </a:r>
          </a:p>
        </p:txBody>
      </p:sp>
    </p:spTree>
    <p:extLst>
      <p:ext uri="{BB962C8B-B14F-4D97-AF65-F5344CB8AC3E}">
        <p14:creationId xmlns:p14="http://schemas.microsoft.com/office/powerpoint/2010/main" val="2256358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26</a:t>
            </a:fld>
            <a:endParaRPr lang="en-US"/>
          </a:p>
        </p:txBody>
      </p:sp>
      <p:graphicFrame>
        <p:nvGraphicFramePr>
          <p:cNvPr id="3" name="Tabla 1"/>
          <p:cNvGraphicFramePr>
            <a:graphicFrameLocks noGrp="1"/>
          </p:cNvGraphicFramePr>
          <p:nvPr>
            <p:extLst>
              <p:ext uri="{D42A27DB-BD31-4B8C-83A1-F6EECF244321}">
                <p14:modId xmlns:p14="http://schemas.microsoft.com/office/powerpoint/2010/main" val="2960377540"/>
              </p:ext>
            </p:extLst>
          </p:nvPr>
        </p:nvGraphicFramePr>
        <p:xfrm>
          <a:off x="328885" y="488730"/>
          <a:ext cx="5630480" cy="2301767"/>
        </p:xfrm>
        <a:graphic>
          <a:graphicData uri="http://schemas.openxmlformats.org/drawingml/2006/table">
            <a:tbl>
              <a:tblPr firstRow="1" firstCol="1" bandRow="1"/>
              <a:tblGrid>
                <a:gridCol w="1108870"/>
                <a:gridCol w="891353"/>
                <a:gridCol w="776313"/>
                <a:gridCol w="1016945"/>
                <a:gridCol w="857031"/>
                <a:gridCol w="979968"/>
              </a:tblGrid>
              <a:tr h="9207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b="1" dirty="0">
                          <a:effectLst/>
                        </a:rPr>
                        <a:t>IPH</a:t>
                      </a:r>
                      <a:endParaRPr lang="es-EC"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a:effectLst/>
                        </a:rPr>
                        <a:t>San Alfonso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a:effectLst/>
                        </a:rPr>
                        <a:t>El Chota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a:effectLst/>
                        </a:rPr>
                        <a:t>Carpuela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Juncal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7000"/>
                        </a:lnSpc>
                        <a:spcBef>
                          <a:spcPts val="0"/>
                        </a:spcBef>
                        <a:spcAft>
                          <a:spcPts val="0"/>
                        </a:spcAft>
                        <a:buClrTx/>
                        <a:buSzTx/>
                        <a:buFontTx/>
                        <a:buNone/>
                        <a:tabLst/>
                        <a:defRPr/>
                      </a:pPr>
                      <a:r>
                        <a:rPr lang="es-EC" sz="1800" dirty="0" err="1" smtClean="0">
                          <a:effectLst/>
                        </a:rPr>
                        <a:t>Pusir</a:t>
                      </a:r>
                      <a:endParaRPr lang="es-EC"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s-EC" sz="1800" dirty="0" smtClean="0">
                          <a:effectLst/>
                        </a:rPr>
                        <a:t>Chiquito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1381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a:effectLst/>
                        </a:rPr>
                        <a:t>VEG. </a:t>
                      </a:r>
                      <a:r>
                        <a:rPr lang="es-EC" sz="1800" dirty="0" smtClean="0">
                          <a:effectLst/>
                        </a:rPr>
                        <a:t>XERICA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43,3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58,3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51,7</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53,3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C" sz="1800" dirty="0" smtClean="0">
                          <a:effectLst/>
                        </a:rPr>
                        <a:t>58.3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4472C4">
                        <a:lumMod val="40000"/>
                        <a:lumOff val="60000"/>
                      </a:srgbClr>
                    </a:solidFill>
                  </a:tcPr>
                </a:tc>
              </a:tr>
            </a:tbl>
          </a:graphicData>
        </a:graphic>
      </p:graphicFrame>
      <p:graphicFrame>
        <p:nvGraphicFramePr>
          <p:cNvPr id="4" name="Gráfico 10"/>
          <p:cNvGraphicFramePr/>
          <p:nvPr>
            <p:extLst>
              <p:ext uri="{D42A27DB-BD31-4B8C-83A1-F6EECF244321}">
                <p14:modId xmlns:p14="http://schemas.microsoft.com/office/powerpoint/2010/main" val="1896155707"/>
              </p:ext>
            </p:extLst>
          </p:nvPr>
        </p:nvGraphicFramePr>
        <p:xfrm>
          <a:off x="771289" y="2743200"/>
          <a:ext cx="5865994" cy="4114800"/>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55" y="4518191"/>
            <a:ext cx="2163762"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6454372" y="3414937"/>
            <a:ext cx="3918317" cy="646331"/>
          </a:xfrm>
          <a:prstGeom prst="rect">
            <a:avLst/>
          </a:prstGeom>
          <a:noFill/>
        </p:spPr>
        <p:txBody>
          <a:bodyPr wrap="none" rtlCol="0">
            <a:spAutoFit/>
          </a:bodyPr>
          <a:lstStyle/>
          <a:p>
            <a:pPr algn="ctr"/>
            <a:r>
              <a:rPr lang="es-CO" dirty="0" smtClean="0"/>
              <a:t>Deforestación de los relictos de bosque </a:t>
            </a:r>
          </a:p>
          <a:p>
            <a:pPr algn="ctr"/>
            <a:r>
              <a:rPr lang="es-CO" dirty="0" smtClean="0"/>
              <a:t>Alteración del paisaje natural</a:t>
            </a:r>
            <a:endParaRPr lang="es-CO" dirty="0"/>
          </a:p>
        </p:txBody>
      </p:sp>
      <p:pic>
        <p:nvPicPr>
          <p:cNvPr id="2051" name="Picture 3" descr="C:\Users\usuario\Documents\1. TESIS CHOTA\8.FOTOS TESIS CHOTA\FOTOS TESIS\_DSC02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7890" y="488730"/>
            <a:ext cx="4351283" cy="29008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uario\Documents\1. TESIS CHOTA\8.FOTOS TESIS CHOTA\FOTOS TESIS\_DSC01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7889" y="4092800"/>
            <a:ext cx="4351283" cy="272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6967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27</a:t>
            </a:fld>
            <a:endParaRPr lang="en-US"/>
          </a:p>
        </p:txBody>
      </p:sp>
      <p:sp>
        <p:nvSpPr>
          <p:cNvPr id="3" name="2 Rectángulo"/>
          <p:cNvSpPr/>
          <p:nvPr/>
        </p:nvSpPr>
        <p:spPr>
          <a:xfrm>
            <a:off x="177459" y="172275"/>
            <a:ext cx="4662558" cy="369332"/>
          </a:xfrm>
          <a:prstGeom prst="rect">
            <a:avLst/>
          </a:prstGeom>
        </p:spPr>
        <p:txBody>
          <a:bodyPr wrap="none">
            <a:spAutoFit/>
          </a:bodyPr>
          <a:lstStyle/>
          <a:p>
            <a:r>
              <a:rPr lang="es-ES" b="1" cap="all" dirty="0"/>
              <a:t>Í</a:t>
            </a:r>
            <a:r>
              <a:rPr lang="es-ES" b="1" dirty="0"/>
              <a:t>ndice de prioridades de conservación</a:t>
            </a:r>
            <a:r>
              <a:rPr lang="es-ES" b="1" cap="all" dirty="0"/>
              <a:t> (SUMIN)</a:t>
            </a:r>
            <a:endParaRPr lang="es-CO" dirty="0"/>
          </a:p>
        </p:txBody>
      </p:sp>
      <p:graphicFrame>
        <p:nvGraphicFramePr>
          <p:cNvPr id="5" name="2 Gráfico"/>
          <p:cNvGraphicFramePr>
            <a:graphicFrameLocks/>
          </p:cNvGraphicFramePr>
          <p:nvPr>
            <p:extLst>
              <p:ext uri="{D42A27DB-BD31-4B8C-83A1-F6EECF244321}">
                <p14:modId xmlns:p14="http://schemas.microsoft.com/office/powerpoint/2010/main" val="1962510444"/>
              </p:ext>
            </p:extLst>
          </p:nvPr>
        </p:nvGraphicFramePr>
        <p:xfrm>
          <a:off x="-573259" y="724803"/>
          <a:ext cx="4841632" cy="36086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3 Gráfico"/>
          <p:cNvGraphicFramePr>
            <a:graphicFrameLocks/>
          </p:cNvGraphicFramePr>
          <p:nvPr>
            <p:extLst>
              <p:ext uri="{D42A27DB-BD31-4B8C-83A1-F6EECF244321}">
                <p14:modId xmlns:p14="http://schemas.microsoft.com/office/powerpoint/2010/main" val="798238192"/>
              </p:ext>
            </p:extLst>
          </p:nvPr>
        </p:nvGraphicFramePr>
        <p:xfrm>
          <a:off x="5624732" y="5627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5 Gráfico"/>
          <p:cNvGraphicFramePr>
            <a:graphicFrameLocks/>
          </p:cNvGraphicFramePr>
          <p:nvPr>
            <p:extLst>
              <p:ext uri="{D42A27DB-BD31-4B8C-83A1-F6EECF244321}">
                <p14:modId xmlns:p14="http://schemas.microsoft.com/office/powerpoint/2010/main" val="291433301"/>
              </p:ext>
            </p:extLst>
          </p:nvPr>
        </p:nvGraphicFramePr>
        <p:xfrm>
          <a:off x="7620000" y="2145323"/>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6 Gráfico"/>
          <p:cNvGraphicFramePr>
            <a:graphicFrameLocks/>
          </p:cNvGraphicFramePr>
          <p:nvPr>
            <p:extLst>
              <p:ext uri="{D42A27DB-BD31-4B8C-83A1-F6EECF244321}">
                <p14:modId xmlns:p14="http://schemas.microsoft.com/office/powerpoint/2010/main" val="2022831519"/>
              </p:ext>
            </p:extLst>
          </p:nvPr>
        </p:nvGraphicFramePr>
        <p:xfrm>
          <a:off x="5990491" y="4311748"/>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39" y="4476749"/>
            <a:ext cx="1601953" cy="203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usuario\Documents\1. TESIS CHOTA\8.FOTOS TESIS CHOTA\FOTOS JUNCAL\DSCN99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3169" y="548593"/>
            <a:ext cx="3153695" cy="25213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usuario\Documents\1. TESIS CHOTA\8.FOTOS TESIS CHOTA\FOTOS JUNCAL\DSCN996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8739" y="4312444"/>
            <a:ext cx="3673958" cy="27553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Users\usuario\Documents\1. TESIS CHOTA\8.FOTOS TESIS CHOTA\FOTOS JUNCAL\DSCN999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6995" y="2369623"/>
            <a:ext cx="3567238" cy="26753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2508739" y="6328675"/>
            <a:ext cx="234532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CO" b="1" i="1" dirty="0" err="1"/>
              <a:t>Carduelis</a:t>
            </a:r>
            <a:r>
              <a:rPr lang="es-CO" b="1" i="1" dirty="0"/>
              <a:t> </a:t>
            </a:r>
            <a:r>
              <a:rPr lang="es-CO" b="1" i="1" dirty="0" err="1"/>
              <a:t>magellanica</a:t>
            </a:r>
            <a:r>
              <a:rPr lang="es-CO" b="1" i="1" dirty="0"/>
              <a:t> </a:t>
            </a:r>
          </a:p>
        </p:txBody>
      </p:sp>
      <p:sp>
        <p:nvSpPr>
          <p:cNvPr id="9" name="8 Rectángulo"/>
          <p:cNvSpPr/>
          <p:nvPr/>
        </p:nvSpPr>
        <p:spPr>
          <a:xfrm>
            <a:off x="4379446" y="4473386"/>
            <a:ext cx="187788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CO" b="1" i="1" dirty="0" err="1"/>
              <a:t>Coragyps</a:t>
            </a:r>
            <a:r>
              <a:rPr lang="es-CO" b="1" i="1" dirty="0"/>
              <a:t> </a:t>
            </a:r>
            <a:r>
              <a:rPr lang="es-CO" b="1" i="1" dirty="0" err="1"/>
              <a:t>atratus</a:t>
            </a:r>
            <a:r>
              <a:rPr lang="es-CO" b="1" i="1" dirty="0"/>
              <a:t> </a:t>
            </a:r>
          </a:p>
        </p:txBody>
      </p:sp>
      <p:sp>
        <p:nvSpPr>
          <p:cNvPr id="10" name="9 Rectángulo"/>
          <p:cNvSpPr/>
          <p:nvPr/>
        </p:nvSpPr>
        <p:spPr>
          <a:xfrm>
            <a:off x="3862814" y="2369623"/>
            <a:ext cx="1852238"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CO" b="1" i="1" dirty="0" err="1"/>
              <a:t>Carduelis</a:t>
            </a:r>
            <a:r>
              <a:rPr lang="es-CO" b="1" i="1" dirty="0"/>
              <a:t> </a:t>
            </a:r>
            <a:r>
              <a:rPr lang="es-CO" b="1" i="1" dirty="0" err="1"/>
              <a:t>psaltria</a:t>
            </a:r>
            <a:endParaRPr lang="es-CO" b="1" i="1" dirty="0"/>
          </a:p>
        </p:txBody>
      </p:sp>
    </p:spTree>
    <p:extLst>
      <p:ext uri="{BB962C8B-B14F-4D97-AF65-F5344CB8AC3E}">
        <p14:creationId xmlns:p14="http://schemas.microsoft.com/office/powerpoint/2010/main" val="3354944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28</a:t>
            </a:fld>
            <a:endParaRPr lang="en-US"/>
          </a:p>
        </p:txBody>
      </p:sp>
      <p:sp>
        <p:nvSpPr>
          <p:cNvPr id="3" name="2 CuadroTexto"/>
          <p:cNvSpPr txBox="1"/>
          <p:nvPr/>
        </p:nvSpPr>
        <p:spPr>
          <a:xfrm>
            <a:off x="6654076" y="257964"/>
            <a:ext cx="3542636" cy="400110"/>
          </a:xfrm>
          <a:prstGeom prst="rect">
            <a:avLst/>
          </a:prstGeom>
          <a:noFill/>
        </p:spPr>
        <p:txBody>
          <a:bodyPr wrap="none" rtlCol="0">
            <a:spAutoFit/>
          </a:bodyPr>
          <a:lstStyle/>
          <a:p>
            <a:r>
              <a:rPr lang="es-CO" sz="2000" b="1" dirty="0" smtClean="0"/>
              <a:t>COEFICIENTE DE CORRELACIÓN </a:t>
            </a:r>
            <a:endParaRPr lang="es-CO" sz="2000" b="1" dirty="0"/>
          </a:p>
        </p:txBody>
      </p:sp>
      <p:graphicFrame>
        <p:nvGraphicFramePr>
          <p:cNvPr id="7" name="6 Tabla"/>
          <p:cNvGraphicFramePr>
            <a:graphicFrameLocks noGrp="1"/>
          </p:cNvGraphicFramePr>
          <p:nvPr>
            <p:extLst>
              <p:ext uri="{D42A27DB-BD31-4B8C-83A1-F6EECF244321}">
                <p14:modId xmlns:p14="http://schemas.microsoft.com/office/powerpoint/2010/main" val="1925968953"/>
              </p:ext>
            </p:extLst>
          </p:nvPr>
        </p:nvGraphicFramePr>
        <p:xfrm>
          <a:off x="6444194" y="961869"/>
          <a:ext cx="3962400" cy="2268415"/>
        </p:xfrm>
        <a:graphic>
          <a:graphicData uri="http://schemas.openxmlformats.org/drawingml/2006/table">
            <a:tbl>
              <a:tblPr firstRow="1" firstCol="1" bandRow="1">
                <a:tableStyleId>{5C22544A-7EE6-4342-B048-85BDC9FD1C3A}</a:tableStyleId>
              </a:tblPr>
              <a:tblGrid>
                <a:gridCol w="2316480"/>
                <a:gridCol w="1645920"/>
              </a:tblGrid>
              <a:tr h="765571">
                <a:tc>
                  <a:txBody>
                    <a:bodyPr/>
                    <a:lstStyle/>
                    <a:p>
                      <a:pPr marL="6350" marR="30480" indent="-6350" algn="ctr">
                        <a:lnSpc>
                          <a:spcPct val="150000"/>
                        </a:lnSpc>
                        <a:spcAft>
                          <a:spcPts val="0"/>
                        </a:spcAft>
                      </a:pPr>
                      <a:r>
                        <a:rPr lang="es-ES" sz="1800" dirty="0" smtClean="0">
                          <a:solidFill>
                            <a:schemeClr val="tx1"/>
                          </a:solidFill>
                          <a:effectLst/>
                        </a:rPr>
                        <a:t>IPH</a:t>
                      </a:r>
                      <a:r>
                        <a:rPr lang="es-ES" sz="1800" baseline="0" dirty="0" smtClean="0">
                          <a:solidFill>
                            <a:schemeClr val="tx1"/>
                          </a:solidFill>
                          <a:effectLst/>
                        </a:rPr>
                        <a:t> </a:t>
                      </a:r>
                      <a:r>
                        <a:rPr lang="es-ES" sz="1800" dirty="0" smtClean="0">
                          <a:solidFill>
                            <a:schemeClr val="tx1"/>
                          </a:solidFill>
                          <a:effectLst/>
                        </a:rPr>
                        <a:t>(x</a:t>
                      </a:r>
                      <a:r>
                        <a:rPr lang="es-ES" sz="1800" dirty="0">
                          <a:solidFill>
                            <a:schemeClr val="tx1"/>
                          </a:solidFill>
                          <a:effectLst/>
                        </a:rPr>
                        <a:t>)</a:t>
                      </a:r>
                      <a:endParaRPr lang="es-CO" sz="2000" dirty="0">
                        <a:solidFill>
                          <a:schemeClr val="tx1"/>
                        </a:solidFill>
                        <a:effectLst/>
                        <a:latin typeface="Times New Roman"/>
                        <a:ea typeface="Times New Roman"/>
                      </a:endParaRPr>
                    </a:p>
                  </a:txBody>
                  <a:tcPr marL="44450" marR="44450" marT="0" marB="0" anchor="ctr">
                    <a:solidFill>
                      <a:srgbClr val="D7EA64"/>
                    </a:solidFill>
                  </a:tcPr>
                </a:tc>
                <a:tc>
                  <a:txBody>
                    <a:bodyPr/>
                    <a:lstStyle/>
                    <a:p>
                      <a:pPr marL="6350" marR="30480" indent="-6350" algn="ctr">
                        <a:lnSpc>
                          <a:spcPct val="150000"/>
                        </a:lnSpc>
                        <a:spcAft>
                          <a:spcPts val="0"/>
                        </a:spcAft>
                      </a:pPr>
                      <a:r>
                        <a:rPr lang="es-CO" sz="1800" dirty="0">
                          <a:solidFill>
                            <a:schemeClr val="tx1"/>
                          </a:solidFill>
                          <a:effectLst/>
                        </a:rPr>
                        <a:t>SUMIN (y)</a:t>
                      </a:r>
                      <a:endParaRPr lang="es-CO" sz="2000" dirty="0">
                        <a:solidFill>
                          <a:schemeClr val="tx1"/>
                        </a:solidFill>
                        <a:effectLst/>
                        <a:latin typeface="Times New Roman"/>
                        <a:ea typeface="Times New Roman"/>
                      </a:endParaRPr>
                    </a:p>
                  </a:txBody>
                  <a:tcPr marL="44450" marR="44450" marT="0" marB="0" anchor="ctr">
                    <a:solidFill>
                      <a:srgbClr val="D7EA64"/>
                    </a:solidFill>
                  </a:tcPr>
                </a:tc>
              </a:tr>
              <a:tr h="500948">
                <a:tc>
                  <a:txBody>
                    <a:bodyPr/>
                    <a:lstStyle/>
                    <a:p>
                      <a:pPr marL="6350" marR="30480" indent="-6350" algn="ctr">
                        <a:lnSpc>
                          <a:spcPct val="150000"/>
                        </a:lnSpc>
                        <a:spcAft>
                          <a:spcPts val="0"/>
                        </a:spcAft>
                      </a:pPr>
                      <a:r>
                        <a:rPr lang="es-ES" sz="1800" b="0" dirty="0">
                          <a:solidFill>
                            <a:schemeClr val="tx1"/>
                          </a:solidFill>
                          <a:effectLst/>
                        </a:rPr>
                        <a:t>52,85</a:t>
                      </a:r>
                      <a:endParaRPr lang="es-CO" sz="2000" b="0" dirty="0">
                        <a:solidFill>
                          <a:schemeClr val="tx1"/>
                        </a:solidFill>
                        <a:effectLst/>
                        <a:latin typeface="Times New Roman"/>
                        <a:ea typeface="Times New Roman"/>
                      </a:endParaRPr>
                    </a:p>
                  </a:txBody>
                  <a:tcPr marL="44450" marR="44450" marT="0" marB="0" anchor="ctr">
                    <a:solidFill>
                      <a:srgbClr val="D7EA64"/>
                    </a:solidFill>
                  </a:tcPr>
                </a:tc>
                <a:tc>
                  <a:txBody>
                    <a:bodyPr/>
                    <a:lstStyle/>
                    <a:p>
                      <a:pPr marL="6350" marR="30480" indent="-6350" algn="ctr">
                        <a:lnSpc>
                          <a:spcPct val="150000"/>
                        </a:lnSpc>
                        <a:spcAft>
                          <a:spcPts val="0"/>
                        </a:spcAft>
                      </a:pPr>
                      <a:r>
                        <a:rPr lang="es-ES" sz="1800">
                          <a:solidFill>
                            <a:schemeClr val="tx1"/>
                          </a:solidFill>
                          <a:effectLst/>
                        </a:rPr>
                        <a:t>66.14</a:t>
                      </a:r>
                      <a:endParaRPr lang="es-CO" sz="2000">
                        <a:solidFill>
                          <a:schemeClr val="tx1"/>
                        </a:solidFill>
                        <a:effectLst/>
                        <a:latin typeface="Times New Roman"/>
                        <a:ea typeface="Times New Roman"/>
                      </a:endParaRPr>
                    </a:p>
                  </a:txBody>
                  <a:tcPr marL="44450" marR="44450" marT="0" marB="0" anchor="ctr">
                    <a:solidFill>
                      <a:srgbClr val="D7EA64"/>
                    </a:solidFill>
                  </a:tcPr>
                </a:tc>
              </a:tr>
              <a:tr h="500948">
                <a:tc>
                  <a:txBody>
                    <a:bodyPr/>
                    <a:lstStyle/>
                    <a:p>
                      <a:pPr marL="6350" marR="30480" indent="-6350" algn="ctr">
                        <a:lnSpc>
                          <a:spcPct val="150000"/>
                        </a:lnSpc>
                        <a:spcAft>
                          <a:spcPts val="0"/>
                        </a:spcAft>
                      </a:pPr>
                      <a:r>
                        <a:rPr lang="es-ES" sz="1800" b="0">
                          <a:solidFill>
                            <a:schemeClr val="tx1"/>
                          </a:solidFill>
                          <a:effectLst/>
                        </a:rPr>
                        <a:t>53</a:t>
                      </a:r>
                      <a:endParaRPr lang="es-CO" sz="2000" b="0">
                        <a:solidFill>
                          <a:schemeClr val="tx1"/>
                        </a:solidFill>
                        <a:effectLst/>
                        <a:latin typeface="Times New Roman"/>
                        <a:ea typeface="Times New Roman"/>
                      </a:endParaRPr>
                    </a:p>
                  </a:txBody>
                  <a:tcPr marL="44450" marR="44450" marT="0" marB="0" anchor="ctr">
                    <a:solidFill>
                      <a:srgbClr val="D7EA64"/>
                    </a:solidFill>
                  </a:tcPr>
                </a:tc>
                <a:tc>
                  <a:txBody>
                    <a:bodyPr/>
                    <a:lstStyle/>
                    <a:p>
                      <a:pPr marL="6350" marR="30480" indent="-6350" algn="ctr">
                        <a:lnSpc>
                          <a:spcPct val="150000"/>
                        </a:lnSpc>
                        <a:spcAft>
                          <a:spcPts val="0"/>
                        </a:spcAft>
                      </a:pPr>
                      <a:r>
                        <a:rPr lang="es-ES" sz="1800" dirty="0">
                          <a:solidFill>
                            <a:schemeClr val="tx1"/>
                          </a:solidFill>
                          <a:effectLst/>
                        </a:rPr>
                        <a:t>67.62</a:t>
                      </a:r>
                      <a:endParaRPr lang="es-CO" sz="2000" dirty="0">
                        <a:solidFill>
                          <a:schemeClr val="tx1"/>
                        </a:solidFill>
                        <a:effectLst/>
                        <a:latin typeface="Times New Roman"/>
                        <a:ea typeface="Times New Roman"/>
                      </a:endParaRPr>
                    </a:p>
                  </a:txBody>
                  <a:tcPr marL="44450" marR="44450" marT="0" marB="0" anchor="ctr">
                    <a:solidFill>
                      <a:srgbClr val="D7EA64"/>
                    </a:solidFill>
                  </a:tcPr>
                </a:tc>
              </a:tr>
              <a:tr h="500948">
                <a:tc>
                  <a:txBody>
                    <a:bodyPr/>
                    <a:lstStyle/>
                    <a:p>
                      <a:pPr marL="6350" marR="30480" indent="-6350" algn="ctr">
                        <a:lnSpc>
                          <a:spcPct val="150000"/>
                        </a:lnSpc>
                        <a:spcAft>
                          <a:spcPts val="0"/>
                        </a:spcAft>
                      </a:pPr>
                      <a:r>
                        <a:rPr lang="es-ES" sz="1800" b="0" dirty="0">
                          <a:solidFill>
                            <a:schemeClr val="tx1"/>
                          </a:solidFill>
                          <a:effectLst/>
                        </a:rPr>
                        <a:t>65,6</a:t>
                      </a:r>
                      <a:endParaRPr lang="es-CO" sz="2000" b="0" dirty="0">
                        <a:solidFill>
                          <a:schemeClr val="tx1"/>
                        </a:solidFill>
                        <a:effectLst/>
                        <a:latin typeface="Times New Roman"/>
                        <a:ea typeface="Times New Roman"/>
                      </a:endParaRPr>
                    </a:p>
                  </a:txBody>
                  <a:tcPr marL="44450" marR="44450" marT="0" marB="0" anchor="ctr">
                    <a:solidFill>
                      <a:srgbClr val="D7EA64"/>
                    </a:solidFill>
                  </a:tcPr>
                </a:tc>
                <a:tc>
                  <a:txBody>
                    <a:bodyPr/>
                    <a:lstStyle/>
                    <a:p>
                      <a:pPr marL="6350" marR="30480" indent="-6350" algn="ctr">
                        <a:lnSpc>
                          <a:spcPct val="150000"/>
                        </a:lnSpc>
                        <a:spcAft>
                          <a:spcPts val="0"/>
                        </a:spcAft>
                      </a:pPr>
                      <a:r>
                        <a:rPr lang="es-ES" sz="1800" dirty="0">
                          <a:solidFill>
                            <a:schemeClr val="tx1"/>
                          </a:solidFill>
                          <a:effectLst/>
                        </a:rPr>
                        <a:t>68.33</a:t>
                      </a:r>
                      <a:endParaRPr lang="es-CO" sz="2000" dirty="0">
                        <a:solidFill>
                          <a:schemeClr val="tx1"/>
                        </a:solidFill>
                        <a:effectLst/>
                        <a:latin typeface="Times New Roman"/>
                        <a:ea typeface="Times New Roman"/>
                      </a:endParaRPr>
                    </a:p>
                  </a:txBody>
                  <a:tcPr marL="44450" marR="44450" marT="0" marB="0" anchor="ctr">
                    <a:solidFill>
                      <a:srgbClr val="D7EA64"/>
                    </a:solidFill>
                  </a:tcPr>
                </a:tc>
              </a:tr>
            </a:tbl>
          </a:graphicData>
        </a:graphic>
      </p:graphicFrame>
      <p:pic>
        <p:nvPicPr>
          <p:cNvPr id="3075" name="Picture 3" descr="C:\Users\usuario\Documents\1. TESIS CHOTA\8.FOTOS TESIS CHOTA\AVES CARPUELA\WP_20161004_07_15_26_P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924" y="2335233"/>
            <a:ext cx="2566593" cy="39459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suario\Documents\1. TESIS CHOTA\8.FOTOS TESIS CHOTA\FOTOS CELL SARI\GeoCam 2016_11_08_08_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31" r="15821"/>
          <a:stretch/>
        </p:blipFill>
        <p:spPr bwMode="auto">
          <a:xfrm>
            <a:off x="2630660" y="3550984"/>
            <a:ext cx="3531022" cy="27302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94"/>
          <a:stretch/>
        </p:blipFill>
        <p:spPr bwMode="auto">
          <a:xfrm>
            <a:off x="208924" y="820354"/>
            <a:ext cx="5985567" cy="273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752085" y="245683"/>
            <a:ext cx="5093382" cy="461665"/>
          </a:xfrm>
          <a:prstGeom prst="rect">
            <a:avLst/>
          </a:prstGeom>
          <a:solidFill>
            <a:srgbClr val="F08CEB"/>
          </a:solidFill>
        </p:spPr>
        <p:txBody>
          <a:bodyPr wrap="none">
            <a:spAutoFit/>
          </a:bodyPr>
          <a:lstStyle/>
          <a:p>
            <a:r>
              <a:rPr lang="es-CO" sz="2400" b="1" dirty="0" smtClean="0">
                <a:ln w="1905"/>
                <a:solidFill>
                  <a:sysClr val="windowText" lastClr="000000"/>
                </a:solidFill>
                <a:effectLst>
                  <a:innerShdw blurRad="69850" dist="43180" dir="5400000">
                    <a:srgbClr val="000000">
                      <a:alpha val="65000"/>
                    </a:srgbClr>
                  </a:innerShdw>
                </a:effectLst>
              </a:rPr>
              <a:t>Grado de asociación  </a:t>
            </a:r>
            <a:r>
              <a:rPr lang="es-CO" sz="2400" b="1" dirty="0">
                <a:ln w="1905"/>
                <a:solidFill>
                  <a:sysClr val="windowText" lastClr="000000"/>
                </a:solidFill>
                <a:effectLst>
                  <a:innerShdw blurRad="69850" dist="43180" dir="5400000">
                    <a:srgbClr val="000000">
                      <a:alpha val="65000"/>
                    </a:srgbClr>
                  </a:innerShdw>
                </a:effectLst>
              </a:rPr>
              <a:t>fuerte y perfecta </a:t>
            </a:r>
          </a:p>
        </p:txBody>
      </p:sp>
      <p:graphicFrame>
        <p:nvGraphicFramePr>
          <p:cNvPr id="11" name="10 Tabla"/>
          <p:cNvGraphicFramePr>
            <a:graphicFrameLocks noGrp="1"/>
          </p:cNvGraphicFramePr>
          <p:nvPr>
            <p:extLst>
              <p:ext uri="{D42A27DB-BD31-4B8C-83A1-F6EECF244321}">
                <p14:modId xmlns:p14="http://schemas.microsoft.com/office/powerpoint/2010/main" val="3348807188"/>
              </p:ext>
            </p:extLst>
          </p:nvPr>
        </p:nvGraphicFramePr>
        <p:xfrm>
          <a:off x="5831402" y="3405770"/>
          <a:ext cx="5823146" cy="2851848"/>
        </p:xfrm>
        <a:graphic>
          <a:graphicData uri="http://schemas.openxmlformats.org/drawingml/2006/table">
            <a:tbl>
              <a:tblPr firstRow="1" firstCol="1" bandRow="1">
                <a:tableStyleId>{5C22544A-7EE6-4342-B048-85BDC9FD1C3A}</a:tableStyleId>
              </a:tblPr>
              <a:tblGrid>
                <a:gridCol w="1225874"/>
                <a:gridCol w="1049896"/>
                <a:gridCol w="886844"/>
                <a:gridCol w="886844"/>
                <a:gridCol w="886844"/>
                <a:gridCol w="886844"/>
              </a:tblGrid>
              <a:tr h="1060164">
                <a:tc>
                  <a:txBody>
                    <a:bodyPr/>
                    <a:lstStyle/>
                    <a:p>
                      <a:pPr marL="6350" marR="30480" indent="-6350" algn="ctr">
                        <a:lnSpc>
                          <a:spcPct val="150000"/>
                        </a:lnSpc>
                        <a:spcAft>
                          <a:spcPts val="0"/>
                        </a:spcAft>
                      </a:pPr>
                      <a:r>
                        <a:rPr lang="es-CO" sz="1600" dirty="0">
                          <a:solidFill>
                            <a:schemeClr val="tx1"/>
                          </a:solidFill>
                          <a:effectLst/>
                        </a:rPr>
                        <a:t>Hábitat</a:t>
                      </a:r>
                      <a:endParaRPr lang="es-CO" sz="1800" dirty="0">
                        <a:solidFill>
                          <a:schemeClr val="tx1"/>
                        </a:solidFill>
                        <a:effectLst/>
                        <a:latin typeface="Times New Roman"/>
                        <a:ea typeface="Times New Roman"/>
                      </a:endParaRPr>
                    </a:p>
                  </a:txBody>
                  <a:tcPr marL="44450" marR="44450" marT="0" marB="0" anchor="ctr">
                    <a:solidFill>
                      <a:srgbClr val="D1A3FF"/>
                    </a:solidFill>
                  </a:tcPr>
                </a:tc>
                <a:tc>
                  <a:txBody>
                    <a:bodyPr/>
                    <a:lstStyle/>
                    <a:p>
                      <a:pPr algn="ctr">
                        <a:lnSpc>
                          <a:spcPct val="115000"/>
                        </a:lnSpc>
                      </a:pPr>
                      <a:r>
                        <a:rPr lang="es-CO" sz="1600" dirty="0" smtClean="0">
                          <a:solidFill>
                            <a:schemeClr val="tx1"/>
                          </a:solidFill>
                          <a:effectLst/>
                          <a:latin typeface="Calibri"/>
                        </a:rPr>
                        <a:t>N°</a:t>
                      </a:r>
                      <a:endParaRPr lang="es-CO" sz="1600" dirty="0">
                        <a:solidFill>
                          <a:schemeClr val="tx1"/>
                        </a:solidFill>
                        <a:effectLst/>
                        <a:latin typeface="Calibri"/>
                      </a:endParaRPr>
                    </a:p>
                  </a:txBody>
                  <a:tcPr marL="44450" marR="44450" marT="0" marB="0" anchor="ctr">
                    <a:solidFill>
                      <a:srgbClr val="D1A3FF"/>
                    </a:solidFill>
                  </a:tcPr>
                </a:tc>
                <a:tc>
                  <a:txBody>
                    <a:bodyPr/>
                    <a:lstStyle/>
                    <a:p>
                      <a:pPr marL="6350" marR="30480" indent="-6350" algn="ctr">
                        <a:lnSpc>
                          <a:spcPct val="150000"/>
                        </a:lnSpc>
                        <a:spcAft>
                          <a:spcPts val="0"/>
                        </a:spcAft>
                      </a:pPr>
                      <a:r>
                        <a:rPr lang="es-CO" sz="1600" dirty="0">
                          <a:solidFill>
                            <a:schemeClr val="tx1"/>
                          </a:solidFill>
                          <a:effectLst/>
                        </a:rPr>
                        <a:t>Rango x (dx)</a:t>
                      </a:r>
                      <a:endParaRPr lang="es-CO" sz="1800" dirty="0">
                        <a:solidFill>
                          <a:schemeClr val="tx1"/>
                        </a:solidFill>
                        <a:effectLst/>
                        <a:latin typeface="Times New Roman"/>
                        <a:ea typeface="Times New Roman"/>
                      </a:endParaRPr>
                    </a:p>
                  </a:txBody>
                  <a:tcPr marL="44450" marR="44450" marT="0" marB="0" anchor="ctr">
                    <a:solidFill>
                      <a:srgbClr val="D1A3FF"/>
                    </a:solidFill>
                  </a:tcPr>
                </a:tc>
                <a:tc>
                  <a:txBody>
                    <a:bodyPr/>
                    <a:lstStyle/>
                    <a:p>
                      <a:pPr marL="6350" marR="30480" indent="-6350" algn="ctr">
                        <a:lnSpc>
                          <a:spcPct val="150000"/>
                        </a:lnSpc>
                        <a:spcAft>
                          <a:spcPts val="0"/>
                        </a:spcAft>
                      </a:pPr>
                      <a:r>
                        <a:rPr lang="es-CO" sz="1600" dirty="0">
                          <a:solidFill>
                            <a:schemeClr val="tx1"/>
                          </a:solidFill>
                          <a:effectLst/>
                        </a:rPr>
                        <a:t>Rango y (</a:t>
                      </a:r>
                      <a:r>
                        <a:rPr lang="es-CO" sz="1600" dirty="0" err="1">
                          <a:solidFill>
                            <a:schemeClr val="tx1"/>
                          </a:solidFill>
                          <a:effectLst/>
                        </a:rPr>
                        <a:t>dy</a:t>
                      </a:r>
                      <a:r>
                        <a:rPr lang="es-CO" sz="1600" dirty="0">
                          <a:solidFill>
                            <a:schemeClr val="tx1"/>
                          </a:solidFill>
                          <a:effectLst/>
                        </a:rPr>
                        <a:t>)</a:t>
                      </a:r>
                      <a:endParaRPr lang="es-CO" sz="1800" dirty="0">
                        <a:solidFill>
                          <a:schemeClr val="tx1"/>
                        </a:solidFill>
                        <a:effectLst/>
                        <a:latin typeface="Times New Roman"/>
                        <a:ea typeface="Times New Roman"/>
                      </a:endParaRPr>
                    </a:p>
                  </a:txBody>
                  <a:tcPr marL="44450" marR="44450" marT="0" marB="0" anchor="ctr">
                    <a:solidFill>
                      <a:srgbClr val="D1A3FF"/>
                    </a:solidFill>
                  </a:tcPr>
                </a:tc>
                <a:tc>
                  <a:txBody>
                    <a:bodyPr/>
                    <a:lstStyle/>
                    <a:p>
                      <a:pPr marL="6350" marR="30480" indent="-6350" algn="ctr">
                        <a:lnSpc>
                          <a:spcPct val="150000"/>
                        </a:lnSpc>
                        <a:spcAft>
                          <a:spcPts val="0"/>
                        </a:spcAft>
                      </a:pPr>
                      <a:r>
                        <a:rPr lang="es-CO" sz="1600" dirty="0">
                          <a:solidFill>
                            <a:schemeClr val="tx1"/>
                          </a:solidFill>
                          <a:effectLst/>
                        </a:rPr>
                        <a:t>d</a:t>
                      </a:r>
                      <a:endParaRPr lang="es-CO" sz="1800" dirty="0">
                        <a:solidFill>
                          <a:schemeClr val="tx1"/>
                        </a:solidFill>
                        <a:effectLst/>
                        <a:latin typeface="Times New Roman"/>
                        <a:ea typeface="Times New Roman"/>
                      </a:endParaRPr>
                    </a:p>
                  </a:txBody>
                  <a:tcPr marL="44450" marR="44450" marT="0" marB="0" anchor="ctr">
                    <a:solidFill>
                      <a:srgbClr val="D1A3FF"/>
                    </a:solidFill>
                  </a:tcPr>
                </a:tc>
                <a:tc>
                  <a:txBody>
                    <a:bodyPr/>
                    <a:lstStyle/>
                    <a:p>
                      <a:pPr marL="6350" marR="30480" indent="-6350" algn="ctr">
                        <a:lnSpc>
                          <a:spcPct val="150000"/>
                        </a:lnSpc>
                        <a:spcAft>
                          <a:spcPts val="0"/>
                        </a:spcAft>
                      </a:pPr>
                      <a:r>
                        <a:rPr lang="es-CO" sz="1600" dirty="0">
                          <a:solidFill>
                            <a:schemeClr val="tx1"/>
                          </a:solidFill>
                          <a:effectLst/>
                        </a:rPr>
                        <a:t>D</a:t>
                      </a:r>
                      <a:r>
                        <a:rPr lang="es-CO" sz="1600" baseline="30000" dirty="0">
                          <a:solidFill>
                            <a:schemeClr val="tx1"/>
                          </a:solidFill>
                          <a:effectLst/>
                        </a:rPr>
                        <a:t>2</a:t>
                      </a:r>
                      <a:r>
                        <a:rPr lang="es-CO" sz="1600" dirty="0">
                          <a:solidFill>
                            <a:schemeClr val="tx1"/>
                          </a:solidFill>
                          <a:effectLst/>
                        </a:rPr>
                        <a:t> </a:t>
                      </a:r>
                      <a:endParaRPr lang="es-CO" sz="1800" dirty="0">
                        <a:solidFill>
                          <a:schemeClr val="tx1"/>
                        </a:solidFill>
                        <a:effectLst/>
                        <a:latin typeface="Times New Roman"/>
                        <a:ea typeface="Times New Roman"/>
                      </a:endParaRPr>
                    </a:p>
                  </a:txBody>
                  <a:tcPr marL="44450" marR="44450" marT="0" marB="0" anchor="ctr">
                    <a:solidFill>
                      <a:srgbClr val="D1A3FF"/>
                    </a:solidFill>
                  </a:tcPr>
                </a:tc>
              </a:tr>
              <a:tr h="1060164">
                <a:tc>
                  <a:txBody>
                    <a:bodyPr/>
                    <a:lstStyle/>
                    <a:p>
                      <a:pPr marL="6350" marR="30480" indent="-6350" algn="ctr">
                        <a:lnSpc>
                          <a:spcPct val="150000"/>
                        </a:lnSpc>
                        <a:spcAft>
                          <a:spcPts val="0"/>
                        </a:spcAft>
                      </a:pPr>
                      <a:r>
                        <a:rPr lang="es-CO" sz="1600" dirty="0">
                          <a:solidFill>
                            <a:schemeClr val="tx1"/>
                          </a:solidFill>
                          <a:effectLst/>
                        </a:rPr>
                        <a:t>Vegetación Xérica</a:t>
                      </a:r>
                      <a:endParaRPr lang="es-CO" sz="1800" dirty="0">
                        <a:solidFill>
                          <a:schemeClr val="tx1"/>
                        </a:solidFill>
                        <a:effectLst/>
                        <a:latin typeface="Times New Roman"/>
                        <a:ea typeface="Times New Roman"/>
                      </a:endParaRPr>
                    </a:p>
                  </a:txBody>
                  <a:tcPr marL="44450" marR="44450" marT="0" marB="0" anchor="ctr">
                    <a:solidFill>
                      <a:srgbClr val="6C8EDA"/>
                    </a:solidFill>
                  </a:tcPr>
                </a:tc>
                <a:tc>
                  <a:txBody>
                    <a:bodyPr/>
                    <a:lstStyle/>
                    <a:p>
                      <a:pPr marL="6350" marR="30480" indent="-6350" algn="ctr">
                        <a:lnSpc>
                          <a:spcPct val="150000"/>
                        </a:lnSpc>
                        <a:spcAft>
                          <a:spcPts val="0"/>
                        </a:spcAft>
                      </a:pPr>
                      <a:r>
                        <a:rPr lang="es-CO" sz="1600" dirty="0">
                          <a:effectLst/>
                        </a:rPr>
                        <a:t>1</a:t>
                      </a:r>
                      <a:endParaRPr lang="es-CO" sz="1800" dirty="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dirty="0">
                          <a:effectLst/>
                        </a:rPr>
                        <a:t>1</a:t>
                      </a:r>
                      <a:endParaRPr lang="es-CO" sz="1800" dirty="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a:effectLst/>
                        </a:rPr>
                        <a:t>1</a:t>
                      </a:r>
                      <a:endParaRPr lang="es-CO" sz="180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a:effectLst/>
                        </a:rPr>
                        <a:t>0</a:t>
                      </a:r>
                      <a:endParaRPr lang="es-CO" sz="180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a:effectLst/>
                        </a:rPr>
                        <a:t>0</a:t>
                      </a:r>
                      <a:endParaRPr lang="es-CO" sz="1800">
                        <a:solidFill>
                          <a:srgbClr val="111111"/>
                        </a:solidFill>
                        <a:effectLst/>
                        <a:latin typeface="Times New Roman"/>
                        <a:ea typeface="Times New Roman"/>
                      </a:endParaRPr>
                    </a:p>
                  </a:txBody>
                  <a:tcPr marL="44450" marR="44450" marT="0" marB="0" anchor="ctr"/>
                </a:tc>
              </a:tr>
              <a:tr h="327262">
                <a:tc>
                  <a:txBody>
                    <a:bodyPr/>
                    <a:lstStyle/>
                    <a:p>
                      <a:pPr marL="6350" marR="30480" indent="-6350" algn="ctr">
                        <a:lnSpc>
                          <a:spcPct val="150000"/>
                        </a:lnSpc>
                        <a:spcAft>
                          <a:spcPts val="0"/>
                        </a:spcAft>
                      </a:pPr>
                      <a:r>
                        <a:rPr lang="es-ES" sz="1600" dirty="0">
                          <a:solidFill>
                            <a:schemeClr val="tx1"/>
                          </a:solidFill>
                          <a:effectLst/>
                        </a:rPr>
                        <a:t>Cultivo</a:t>
                      </a:r>
                      <a:endParaRPr lang="es-CO" sz="1800" dirty="0">
                        <a:solidFill>
                          <a:schemeClr val="tx1"/>
                        </a:solidFill>
                        <a:effectLst/>
                        <a:latin typeface="Times New Roman"/>
                        <a:ea typeface="Times New Roman"/>
                      </a:endParaRPr>
                    </a:p>
                  </a:txBody>
                  <a:tcPr marL="44450" marR="44450" marT="0" marB="0" anchor="ctr">
                    <a:solidFill>
                      <a:srgbClr val="6C8EDA"/>
                    </a:solidFill>
                  </a:tcPr>
                </a:tc>
                <a:tc>
                  <a:txBody>
                    <a:bodyPr/>
                    <a:lstStyle/>
                    <a:p>
                      <a:pPr marL="6350" marR="30480" indent="-6350" algn="ctr">
                        <a:lnSpc>
                          <a:spcPct val="150000"/>
                        </a:lnSpc>
                        <a:spcAft>
                          <a:spcPts val="0"/>
                        </a:spcAft>
                      </a:pPr>
                      <a:r>
                        <a:rPr lang="es-CO" sz="1600">
                          <a:effectLst/>
                        </a:rPr>
                        <a:t>2</a:t>
                      </a:r>
                      <a:endParaRPr lang="es-CO" sz="180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dirty="0">
                          <a:effectLst/>
                        </a:rPr>
                        <a:t>2</a:t>
                      </a:r>
                      <a:endParaRPr lang="es-CO" sz="1800" dirty="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a:effectLst/>
                        </a:rPr>
                        <a:t>2</a:t>
                      </a:r>
                      <a:endParaRPr lang="es-CO" sz="180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a:effectLst/>
                        </a:rPr>
                        <a:t>0</a:t>
                      </a:r>
                      <a:endParaRPr lang="es-CO" sz="180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a:effectLst/>
                        </a:rPr>
                        <a:t>0</a:t>
                      </a:r>
                      <a:endParaRPr lang="es-CO" sz="1800">
                        <a:solidFill>
                          <a:srgbClr val="111111"/>
                        </a:solidFill>
                        <a:effectLst/>
                        <a:latin typeface="Times New Roman"/>
                        <a:ea typeface="Times New Roman"/>
                      </a:endParaRPr>
                    </a:p>
                  </a:txBody>
                  <a:tcPr marL="44450" marR="44450" marT="0" marB="0" anchor="ctr"/>
                </a:tc>
              </a:tr>
              <a:tr h="327262">
                <a:tc>
                  <a:txBody>
                    <a:bodyPr/>
                    <a:lstStyle/>
                    <a:p>
                      <a:pPr marL="6350" marR="30480" indent="-6350" algn="ctr">
                        <a:lnSpc>
                          <a:spcPct val="150000"/>
                        </a:lnSpc>
                        <a:spcAft>
                          <a:spcPts val="0"/>
                        </a:spcAft>
                      </a:pPr>
                      <a:r>
                        <a:rPr lang="es-CO" sz="1600" dirty="0">
                          <a:solidFill>
                            <a:schemeClr val="tx1"/>
                          </a:solidFill>
                          <a:effectLst/>
                        </a:rPr>
                        <a:t>Ribera</a:t>
                      </a:r>
                      <a:endParaRPr lang="es-CO" sz="1800" dirty="0">
                        <a:solidFill>
                          <a:schemeClr val="tx1"/>
                        </a:solidFill>
                        <a:effectLst/>
                        <a:latin typeface="Times New Roman"/>
                        <a:ea typeface="Times New Roman"/>
                      </a:endParaRPr>
                    </a:p>
                  </a:txBody>
                  <a:tcPr marL="44450" marR="44450" marT="0" marB="0" anchor="ctr">
                    <a:solidFill>
                      <a:srgbClr val="6C8EDA"/>
                    </a:solidFill>
                  </a:tcPr>
                </a:tc>
                <a:tc>
                  <a:txBody>
                    <a:bodyPr/>
                    <a:lstStyle/>
                    <a:p>
                      <a:pPr marL="6350" marR="30480" indent="-6350" algn="ctr">
                        <a:lnSpc>
                          <a:spcPct val="150000"/>
                        </a:lnSpc>
                        <a:spcAft>
                          <a:spcPts val="0"/>
                        </a:spcAft>
                      </a:pPr>
                      <a:r>
                        <a:rPr lang="es-CO" sz="1600" dirty="0">
                          <a:effectLst/>
                        </a:rPr>
                        <a:t>3</a:t>
                      </a:r>
                      <a:endParaRPr lang="es-CO" sz="1800" dirty="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a:effectLst/>
                        </a:rPr>
                        <a:t>3</a:t>
                      </a:r>
                      <a:endParaRPr lang="es-CO" sz="180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a:effectLst/>
                        </a:rPr>
                        <a:t>3</a:t>
                      </a:r>
                      <a:endParaRPr lang="es-CO" sz="180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a:effectLst/>
                        </a:rPr>
                        <a:t>0</a:t>
                      </a:r>
                      <a:endParaRPr lang="es-CO" sz="1800">
                        <a:solidFill>
                          <a:srgbClr val="111111"/>
                        </a:solidFill>
                        <a:effectLst/>
                        <a:latin typeface="Times New Roman"/>
                        <a:ea typeface="Times New Roman"/>
                      </a:endParaRPr>
                    </a:p>
                  </a:txBody>
                  <a:tcPr marL="44450" marR="44450" marT="0" marB="0" anchor="ctr"/>
                </a:tc>
                <a:tc>
                  <a:txBody>
                    <a:bodyPr/>
                    <a:lstStyle/>
                    <a:p>
                      <a:pPr marL="6350" marR="30480" indent="-6350" algn="ctr">
                        <a:lnSpc>
                          <a:spcPct val="150000"/>
                        </a:lnSpc>
                        <a:spcAft>
                          <a:spcPts val="0"/>
                        </a:spcAft>
                      </a:pPr>
                      <a:r>
                        <a:rPr lang="es-CO" sz="1600" dirty="0">
                          <a:effectLst/>
                        </a:rPr>
                        <a:t>0</a:t>
                      </a:r>
                      <a:endParaRPr lang="es-CO" sz="1800" dirty="0">
                        <a:solidFill>
                          <a:srgbClr val="111111"/>
                        </a:solidFill>
                        <a:effectLst/>
                        <a:latin typeface="Times New Roman"/>
                        <a:ea typeface="Times New Roman"/>
                      </a:endParaRPr>
                    </a:p>
                  </a:txBody>
                  <a:tcPr marL="44450" marR="44450" marT="0" marB="0" anchor="ctr"/>
                </a:tc>
              </a:tr>
            </a:tbl>
          </a:graphicData>
        </a:graphic>
      </p:graphicFrame>
      <p:cxnSp>
        <p:nvCxnSpPr>
          <p:cNvPr id="12" name="11 Conector recto de flecha"/>
          <p:cNvCxnSpPr>
            <a:stCxn id="3" idx="1"/>
            <a:endCxn id="4" idx="3"/>
          </p:cNvCxnSpPr>
          <p:nvPr/>
        </p:nvCxnSpPr>
        <p:spPr>
          <a:xfrm flipH="1">
            <a:off x="5845467" y="458019"/>
            <a:ext cx="808609" cy="1849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67538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29</a:t>
            </a:fld>
            <a:endParaRPr lang="en-US"/>
          </a:p>
        </p:txBody>
      </p:sp>
      <p:sp>
        <p:nvSpPr>
          <p:cNvPr id="4" name="CuadroTexto 1"/>
          <p:cNvSpPr txBox="1"/>
          <p:nvPr/>
        </p:nvSpPr>
        <p:spPr>
          <a:xfrm>
            <a:off x="599636" y="514358"/>
            <a:ext cx="595788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1800" b="1" i="0" u="none" strike="noStrike" kern="0" cap="none" spc="0" normalizeH="0" baseline="0" noProof="0" dirty="0" smtClean="0">
                <a:ln>
                  <a:noFill/>
                </a:ln>
                <a:solidFill>
                  <a:prstClr val="black"/>
                </a:solidFill>
                <a:effectLst/>
                <a:uLnTx/>
                <a:uFillTx/>
              </a:rPr>
              <a:t>ETAPA 3: DISEÑO DE ESTRATEGIAS DE CONSERVACIÓN </a:t>
            </a:r>
          </a:p>
        </p:txBody>
      </p:sp>
      <p:graphicFrame>
        <p:nvGraphicFramePr>
          <p:cNvPr id="5" name="Diagrama 3"/>
          <p:cNvGraphicFramePr/>
          <p:nvPr>
            <p:extLst>
              <p:ext uri="{D42A27DB-BD31-4B8C-83A1-F6EECF244321}">
                <p14:modId xmlns:p14="http://schemas.microsoft.com/office/powerpoint/2010/main" val="1265640775"/>
              </p:ext>
            </p:extLst>
          </p:nvPr>
        </p:nvGraphicFramePr>
        <p:xfrm>
          <a:off x="437710" y="1390656"/>
          <a:ext cx="8462963" cy="4724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1225" y="514358"/>
            <a:ext cx="2357436" cy="1571624"/>
          </a:xfrm>
          <a:prstGeom prst="rect">
            <a:avLst/>
          </a:prstGeom>
        </p:spPr>
      </p:pic>
      <p:pic>
        <p:nvPicPr>
          <p:cNvPr id="7"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1225" y="2483014"/>
            <a:ext cx="2336960" cy="1557973"/>
          </a:xfrm>
          <a:prstGeom prst="rect">
            <a:avLst/>
          </a:prstGeom>
        </p:spPr>
      </p:pic>
      <p:pic>
        <p:nvPicPr>
          <p:cNvPr id="8" name="Imagen 6"/>
          <p:cNvPicPr>
            <a:picLocks noChangeAspect="1"/>
          </p:cNvPicPr>
          <p:nvPr/>
        </p:nvPicPr>
        <p:blipFill rotWithShape="1">
          <a:blip r:embed="rId9" cstate="print">
            <a:extLst>
              <a:ext uri="{28A0092B-C50C-407E-A947-70E740481C1C}">
                <a14:useLocalDpi xmlns:a14="http://schemas.microsoft.com/office/drawing/2010/main" val="0"/>
              </a:ext>
            </a:extLst>
          </a:blip>
          <a:srcRect t="49167"/>
          <a:stretch/>
        </p:blipFill>
        <p:spPr>
          <a:xfrm>
            <a:off x="9491225" y="4438020"/>
            <a:ext cx="2347198" cy="1557973"/>
          </a:xfrm>
          <a:prstGeom prst="rect">
            <a:avLst/>
          </a:prstGeom>
        </p:spPr>
      </p:pic>
      <p:sp>
        <p:nvSpPr>
          <p:cNvPr id="3" name="2 CuadroTexto"/>
          <p:cNvSpPr txBox="1"/>
          <p:nvPr/>
        </p:nvSpPr>
        <p:spPr>
          <a:xfrm>
            <a:off x="9963807" y="1716650"/>
            <a:ext cx="1237839" cy="369332"/>
          </a:xfrm>
          <a:prstGeom prst="rect">
            <a:avLst/>
          </a:prstGeom>
          <a:noFill/>
        </p:spPr>
        <p:txBody>
          <a:bodyPr wrap="none" rtlCol="0">
            <a:spAutoFit/>
          </a:bodyPr>
          <a:lstStyle/>
          <a:p>
            <a:r>
              <a:rPr lang="es-CO" b="1" i="1" dirty="0" err="1" smtClean="0">
                <a:solidFill>
                  <a:schemeClr val="bg1"/>
                </a:solidFill>
              </a:rPr>
              <a:t>Ardea</a:t>
            </a:r>
            <a:r>
              <a:rPr lang="es-CO" b="1" i="1" dirty="0" smtClean="0">
                <a:solidFill>
                  <a:schemeClr val="bg1"/>
                </a:solidFill>
              </a:rPr>
              <a:t> alba</a:t>
            </a:r>
            <a:endParaRPr lang="es-CO" b="1" i="1" dirty="0">
              <a:solidFill>
                <a:schemeClr val="bg1"/>
              </a:solidFill>
            </a:endParaRPr>
          </a:p>
        </p:txBody>
      </p:sp>
      <p:sp>
        <p:nvSpPr>
          <p:cNvPr id="9" name="8 CuadroTexto"/>
          <p:cNvSpPr txBox="1"/>
          <p:nvPr/>
        </p:nvSpPr>
        <p:spPr>
          <a:xfrm>
            <a:off x="9598256" y="3665343"/>
            <a:ext cx="2349874" cy="369332"/>
          </a:xfrm>
          <a:prstGeom prst="rect">
            <a:avLst/>
          </a:prstGeom>
          <a:noFill/>
        </p:spPr>
        <p:txBody>
          <a:bodyPr wrap="none" rtlCol="0">
            <a:spAutoFit/>
          </a:bodyPr>
          <a:lstStyle/>
          <a:p>
            <a:r>
              <a:rPr lang="es-CO" b="1" i="1" dirty="0" err="1" smtClean="0">
                <a:solidFill>
                  <a:schemeClr val="bg1"/>
                </a:solidFill>
              </a:rPr>
              <a:t>Phyrocephalus</a:t>
            </a:r>
            <a:r>
              <a:rPr lang="es-CO" b="1" i="1" dirty="0" smtClean="0">
                <a:solidFill>
                  <a:schemeClr val="bg1"/>
                </a:solidFill>
              </a:rPr>
              <a:t> </a:t>
            </a:r>
            <a:r>
              <a:rPr lang="es-CO" b="1" i="1" dirty="0" err="1" smtClean="0">
                <a:solidFill>
                  <a:schemeClr val="bg1"/>
                </a:solidFill>
              </a:rPr>
              <a:t>rubinus</a:t>
            </a:r>
            <a:endParaRPr lang="es-CO" b="1" i="1" dirty="0">
              <a:solidFill>
                <a:schemeClr val="bg1"/>
              </a:solidFill>
            </a:endParaRPr>
          </a:p>
        </p:txBody>
      </p:sp>
    </p:spTree>
    <p:extLst>
      <p:ext uri="{BB962C8B-B14F-4D97-AF65-F5344CB8AC3E}">
        <p14:creationId xmlns:p14="http://schemas.microsoft.com/office/powerpoint/2010/main" val="4153458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00426CC9-39B8-443D-A87B-A0969DEF053C}" type="slidenum">
              <a:rPr lang="en-US" smtClean="0"/>
              <a:t>3</a:t>
            </a:fld>
            <a:endParaRPr lang="en-US"/>
          </a:p>
        </p:txBody>
      </p:sp>
      <p:sp>
        <p:nvSpPr>
          <p:cNvPr id="5" name="4 Proceso alternativo"/>
          <p:cNvSpPr/>
          <p:nvPr/>
        </p:nvSpPr>
        <p:spPr>
          <a:xfrm>
            <a:off x="2588533" y="934527"/>
            <a:ext cx="6485509" cy="1736646"/>
          </a:xfrm>
          <a:prstGeom prst="flowChartAlternateProcess">
            <a:avLst/>
          </a:prstGeom>
          <a:solidFill>
            <a:schemeClr val="tx2">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es-CO" sz="2400" dirty="0">
                <a:latin typeface="Times New Roman" panose="02020603050405020304" pitchFamily="18" charset="0"/>
                <a:cs typeface="Times New Roman" panose="02020603050405020304" pitchFamily="18" charset="0"/>
              </a:rPr>
              <a:t>Determinar el estado de conservación de la avifauna  diurna del Valle Interandino del Chota con el fin de diseñar estrategias para su conservación</a:t>
            </a:r>
            <a:endParaRPr lang="es-EC" sz="2400" dirty="0">
              <a:latin typeface="Times New Roman" panose="02020603050405020304" pitchFamily="18" charset="0"/>
              <a:cs typeface="Times New Roman" panose="02020603050405020304" pitchFamily="18" charset="0"/>
            </a:endParaRPr>
          </a:p>
        </p:txBody>
      </p:sp>
      <p:sp>
        <p:nvSpPr>
          <p:cNvPr id="6" name="5 Octágono"/>
          <p:cNvSpPr/>
          <p:nvPr/>
        </p:nvSpPr>
        <p:spPr>
          <a:xfrm>
            <a:off x="231817" y="3520849"/>
            <a:ext cx="3928059" cy="3462338"/>
          </a:xfrm>
          <a:prstGeom prst="octagon">
            <a:avLst/>
          </a:prstGeom>
          <a:solidFill>
            <a:srgbClr val="F3A7EF"/>
          </a:solidFill>
        </p:spPr>
        <p:txBody>
          <a:bodyPr wrap="square">
            <a:spAutoFit/>
          </a:bodyPr>
          <a:lstStyle/>
          <a:p>
            <a:pPr lvl="0" algn="just"/>
            <a:r>
              <a:rPr lang="es-CO" sz="2200" dirty="0">
                <a:latin typeface="Times New Roman" panose="02020603050405020304" pitchFamily="18" charset="0"/>
                <a:cs typeface="Times New Roman" panose="02020603050405020304" pitchFamily="18" charset="0"/>
              </a:rPr>
              <a:t>Evaluar la diversidad ornitológica diurna del Valle interandino del Chota en: Juncal, </a:t>
            </a:r>
            <a:r>
              <a:rPr lang="es-CO" sz="2200" dirty="0" err="1">
                <a:latin typeface="Times New Roman" panose="02020603050405020304" pitchFamily="18" charset="0"/>
                <a:cs typeface="Times New Roman" panose="02020603050405020304" pitchFamily="18" charset="0"/>
              </a:rPr>
              <a:t>Carpuela</a:t>
            </a:r>
            <a:r>
              <a:rPr lang="es-CO" sz="2200" dirty="0">
                <a:latin typeface="Times New Roman" panose="02020603050405020304" pitchFamily="18" charset="0"/>
                <a:cs typeface="Times New Roman" panose="02020603050405020304" pitchFamily="18" charset="0"/>
              </a:rPr>
              <a:t>, San Alfonso, El Chota y </a:t>
            </a:r>
            <a:r>
              <a:rPr lang="es-CO" sz="2200" dirty="0" err="1">
                <a:latin typeface="Times New Roman" panose="02020603050405020304" pitchFamily="18" charset="0"/>
                <a:cs typeface="Times New Roman" panose="02020603050405020304" pitchFamily="18" charset="0"/>
              </a:rPr>
              <a:t>Pusir</a:t>
            </a:r>
            <a:r>
              <a:rPr lang="es-CO" sz="2200" dirty="0">
                <a:latin typeface="Times New Roman" panose="02020603050405020304" pitchFamily="18" charset="0"/>
                <a:cs typeface="Times New Roman" panose="02020603050405020304" pitchFamily="18" charset="0"/>
              </a:rPr>
              <a:t> Chiquito</a:t>
            </a:r>
            <a:r>
              <a:rPr lang="es-CO" sz="2200" dirty="0" smtClean="0">
                <a:latin typeface="Times New Roman" panose="02020603050405020304" pitchFamily="18" charset="0"/>
                <a:cs typeface="Times New Roman" panose="02020603050405020304" pitchFamily="18" charset="0"/>
              </a:rPr>
              <a:t>.</a:t>
            </a:r>
          </a:p>
        </p:txBody>
      </p:sp>
      <p:sp>
        <p:nvSpPr>
          <p:cNvPr id="7" name="6 Octágono"/>
          <p:cNvSpPr/>
          <p:nvPr/>
        </p:nvSpPr>
        <p:spPr>
          <a:xfrm>
            <a:off x="4484511" y="3520849"/>
            <a:ext cx="3204173" cy="3390900"/>
          </a:xfrm>
          <a:prstGeom prst="octagon">
            <a:avLst/>
          </a:prstGeom>
          <a:solidFill>
            <a:srgbClr val="D7EA64"/>
          </a:solidFill>
        </p:spPr>
        <p:txBody>
          <a:bodyPr wrap="square">
            <a:spAutoFit/>
          </a:bodyPr>
          <a:lstStyle/>
          <a:p>
            <a:pPr lvl="0" algn="just"/>
            <a:r>
              <a:rPr lang="es-CO" sz="2200" dirty="0" smtClean="0">
                <a:latin typeface="Times New Roman" panose="02020603050405020304" pitchFamily="18" charset="0"/>
                <a:cs typeface="Times New Roman" panose="02020603050405020304" pitchFamily="18" charset="0"/>
              </a:rPr>
              <a:t>Analizar la incidencia de las amenazas antrópicas sobre la avifauna del Valle Interandino del Chota.</a:t>
            </a:r>
          </a:p>
        </p:txBody>
      </p:sp>
      <p:sp>
        <p:nvSpPr>
          <p:cNvPr id="8" name="7 Octágono"/>
          <p:cNvSpPr/>
          <p:nvPr/>
        </p:nvSpPr>
        <p:spPr>
          <a:xfrm>
            <a:off x="7972023" y="3499477"/>
            <a:ext cx="3992450" cy="3462338"/>
          </a:xfrm>
          <a:prstGeom prst="octagon">
            <a:avLst/>
          </a:prstGeom>
          <a:solidFill>
            <a:schemeClr val="accent2">
              <a:lumMod val="40000"/>
              <a:lumOff val="60000"/>
            </a:schemeClr>
          </a:solidFill>
        </p:spPr>
        <p:txBody>
          <a:bodyPr wrap="square">
            <a:spAutoFit/>
          </a:bodyPr>
          <a:lstStyle/>
          <a:p>
            <a:pPr lvl="0" algn="just"/>
            <a:r>
              <a:rPr lang="es-CO" sz="2200" dirty="0">
                <a:latin typeface="Times New Roman" panose="02020603050405020304" pitchFamily="18" charset="0"/>
                <a:cs typeface="Times New Roman" panose="02020603050405020304" pitchFamily="18" charset="0"/>
              </a:rPr>
              <a:t>Diseñar estrategias que permitan la conservación de la diversidad ornitológica presente en el Valle Interandino del Chota</a:t>
            </a:r>
            <a:r>
              <a:rPr lang="es-CO" sz="2200" dirty="0" smtClean="0">
                <a:latin typeface="Times New Roman" panose="02020603050405020304" pitchFamily="18" charset="0"/>
                <a:cs typeface="Times New Roman" panose="02020603050405020304" pitchFamily="18" charset="0"/>
              </a:rPr>
              <a:t>.</a:t>
            </a:r>
          </a:p>
          <a:p>
            <a:pPr lvl="0" algn="just"/>
            <a:endParaRPr lang="es-CO" sz="2200" dirty="0" smtClean="0">
              <a:latin typeface="Times New Roman" panose="02020603050405020304" pitchFamily="18" charset="0"/>
              <a:cs typeface="Times New Roman" panose="02020603050405020304" pitchFamily="18" charset="0"/>
            </a:endParaRPr>
          </a:p>
        </p:txBody>
      </p:sp>
      <p:sp>
        <p:nvSpPr>
          <p:cNvPr id="9" name="Rectángulo 4"/>
          <p:cNvSpPr/>
          <p:nvPr/>
        </p:nvSpPr>
        <p:spPr>
          <a:xfrm>
            <a:off x="283334" y="45627"/>
            <a:ext cx="2522101" cy="646331"/>
          </a:xfrm>
          <a:prstGeom prst="rect">
            <a:avLst/>
          </a:prstGeom>
        </p:spPr>
        <p:txBody>
          <a:bodyPr wrap="none">
            <a:spAutoFit/>
          </a:bodyPr>
          <a:lstStyle/>
          <a:p>
            <a:r>
              <a:rPr lang="en-US" sz="3600" b="1" dirty="0" smtClean="0">
                <a:solidFill>
                  <a:schemeClr val="accent1"/>
                </a:solidFill>
                <a:latin typeface="+mj-lt"/>
                <a:ea typeface="+mj-ea"/>
                <a:cs typeface="+mj-cs"/>
              </a:rPr>
              <a:t>OBJETIVOS</a:t>
            </a:r>
            <a:endParaRPr lang="en-US" sz="3600" b="1" dirty="0">
              <a:solidFill>
                <a:schemeClr val="accent1"/>
              </a:solidFill>
              <a:latin typeface="+mj-lt"/>
              <a:ea typeface="+mj-ea"/>
              <a:cs typeface="+mj-cs"/>
            </a:endParaRPr>
          </a:p>
        </p:txBody>
      </p:sp>
      <p:sp>
        <p:nvSpPr>
          <p:cNvPr id="10" name="9 Rectángulo"/>
          <p:cNvSpPr/>
          <p:nvPr/>
        </p:nvSpPr>
        <p:spPr>
          <a:xfrm>
            <a:off x="5045823" y="472862"/>
            <a:ext cx="1707519" cy="461665"/>
          </a:xfrm>
          <a:prstGeom prst="rect">
            <a:avLst/>
          </a:prstGeom>
        </p:spPr>
        <p:txBody>
          <a:bodyPr wrap="none">
            <a:spAutoFit/>
          </a:bodyPr>
          <a:lstStyle/>
          <a:p>
            <a:pPr lvl="0"/>
            <a:r>
              <a:rPr lang="es-EC" sz="2400" b="1" dirty="0" smtClean="0">
                <a:latin typeface="Times New Roman" panose="02020603050405020304" pitchFamily="18" charset="0"/>
                <a:cs typeface="Times New Roman" panose="02020603050405020304" pitchFamily="18" charset="0"/>
              </a:rPr>
              <a:t>GENERAL</a:t>
            </a:r>
            <a:endParaRPr lang="es-EC" sz="2400" dirty="0">
              <a:latin typeface="Times New Roman" panose="02020603050405020304" pitchFamily="18" charset="0"/>
              <a:cs typeface="Times New Roman" panose="02020603050405020304" pitchFamily="18" charset="0"/>
            </a:endParaRPr>
          </a:p>
        </p:txBody>
      </p:sp>
      <p:sp>
        <p:nvSpPr>
          <p:cNvPr id="11" name="10 Rectángulo"/>
          <p:cNvSpPr/>
          <p:nvPr/>
        </p:nvSpPr>
        <p:spPr>
          <a:xfrm>
            <a:off x="4967627" y="2843638"/>
            <a:ext cx="2238113" cy="461665"/>
          </a:xfrm>
          <a:prstGeom prst="rect">
            <a:avLst/>
          </a:prstGeom>
        </p:spPr>
        <p:txBody>
          <a:bodyPr wrap="none">
            <a:spAutoFit/>
          </a:bodyPr>
          <a:lstStyle/>
          <a:p>
            <a:pPr lvl="0"/>
            <a:r>
              <a:rPr lang="es-EC" sz="2400" b="1" dirty="0" smtClean="0">
                <a:latin typeface="Times New Roman" panose="02020603050405020304" pitchFamily="18" charset="0"/>
                <a:cs typeface="Times New Roman" panose="02020603050405020304" pitchFamily="18" charset="0"/>
              </a:rPr>
              <a:t>ESPECÍFICOS</a:t>
            </a:r>
            <a:endParaRPr lang="es-EC"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837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pPr/>
              <a:t>30</a:t>
            </a:fld>
            <a:endParaRPr lang="en-US"/>
          </a:p>
        </p:txBody>
      </p:sp>
      <p:sp>
        <p:nvSpPr>
          <p:cNvPr id="3" name="2 Rectángulo"/>
          <p:cNvSpPr/>
          <p:nvPr/>
        </p:nvSpPr>
        <p:spPr>
          <a:xfrm>
            <a:off x="3408212" y="178405"/>
            <a:ext cx="4773744" cy="369332"/>
          </a:xfrm>
          <a:prstGeom prst="rect">
            <a:avLst/>
          </a:prstGeom>
        </p:spPr>
        <p:txBody>
          <a:bodyPr wrap="none">
            <a:spAutoFit/>
          </a:bodyPr>
          <a:lstStyle/>
          <a:p>
            <a:pPr algn="ctr"/>
            <a:r>
              <a:rPr lang="es-CO" b="1" dirty="0">
                <a:solidFill>
                  <a:sysClr val="windowText" lastClr="000000"/>
                </a:solidFill>
                <a:latin typeface="Times New Roman" pitchFamily="18" charset="0"/>
                <a:cs typeface="Times New Roman" pitchFamily="18" charset="0"/>
              </a:rPr>
              <a:t>PROYECTO </a:t>
            </a:r>
            <a:r>
              <a:rPr lang="es-CO" b="1" dirty="0" smtClean="0">
                <a:solidFill>
                  <a:sysClr val="windowText" lastClr="000000"/>
                </a:solidFill>
                <a:latin typeface="Times New Roman" pitchFamily="18" charset="0"/>
                <a:cs typeface="Times New Roman" pitchFamily="18" charset="0"/>
              </a:rPr>
              <a:t>1: EDUCACIÓN </a:t>
            </a:r>
            <a:r>
              <a:rPr lang="es-CO" b="1" dirty="0">
                <a:solidFill>
                  <a:sysClr val="windowText" lastClr="000000"/>
                </a:solidFill>
                <a:latin typeface="Times New Roman" pitchFamily="18" charset="0"/>
                <a:cs typeface="Times New Roman" pitchFamily="18" charset="0"/>
              </a:rPr>
              <a:t>AMBIENTAL  </a:t>
            </a:r>
            <a:endParaRPr lang="es-CO" sz="1100" b="1" dirty="0">
              <a:solidFill>
                <a:sysClr val="windowText" lastClr="000000"/>
              </a:solidFill>
              <a:latin typeface="Times New Roman" pitchFamily="18" charset="0"/>
              <a:cs typeface="Times New Roman" pitchFamily="18" charset="0"/>
            </a:endParaRPr>
          </a:p>
        </p:txBody>
      </p:sp>
      <p:sp>
        <p:nvSpPr>
          <p:cNvPr id="7" name="Rectángulo 6"/>
          <p:cNvSpPr/>
          <p:nvPr/>
        </p:nvSpPr>
        <p:spPr>
          <a:xfrm>
            <a:off x="2747084" y="816477"/>
            <a:ext cx="6096000" cy="923330"/>
          </a:xfrm>
          <a:prstGeom prst="rect">
            <a:avLst/>
          </a:prstGeom>
          <a:solidFill>
            <a:srgbClr val="FFCCFF"/>
          </a:solidFill>
        </p:spPr>
        <p:txBody>
          <a:bodyPr>
            <a:spAutoFit/>
          </a:bodyPr>
          <a:lstStyle/>
          <a:p>
            <a:pPr algn="just"/>
            <a:r>
              <a:rPr lang="es-EC" dirty="0">
                <a:solidFill>
                  <a:sysClr val="windowText" lastClr="000000"/>
                </a:solidFill>
                <a:latin typeface="Times New Roman" panose="02020603050405020304" pitchFamily="18" charset="0"/>
                <a:cs typeface="Times New Roman" panose="02020603050405020304" pitchFamily="18" charset="0"/>
              </a:rPr>
              <a:t>El proyecto Educación ambiental consiste en la capacitación de las comunidades del Valle Interandino del Chota es decir: Chota, </a:t>
            </a:r>
            <a:r>
              <a:rPr lang="es-EC" dirty="0" err="1">
                <a:solidFill>
                  <a:sysClr val="windowText" lastClr="000000"/>
                </a:solidFill>
                <a:latin typeface="Times New Roman" panose="02020603050405020304" pitchFamily="18" charset="0"/>
                <a:cs typeface="Times New Roman" panose="02020603050405020304" pitchFamily="18" charset="0"/>
              </a:rPr>
              <a:t>Carpuela</a:t>
            </a:r>
            <a:r>
              <a:rPr lang="es-EC" dirty="0">
                <a:solidFill>
                  <a:sysClr val="windowText" lastClr="000000"/>
                </a:solidFill>
                <a:latin typeface="Times New Roman" panose="02020603050405020304" pitchFamily="18" charset="0"/>
                <a:cs typeface="Times New Roman" panose="02020603050405020304" pitchFamily="18" charset="0"/>
              </a:rPr>
              <a:t>, San Alfonso, Juncal y </a:t>
            </a:r>
            <a:r>
              <a:rPr lang="es-EC" dirty="0" err="1">
                <a:solidFill>
                  <a:sysClr val="windowText" lastClr="000000"/>
                </a:solidFill>
                <a:latin typeface="Times New Roman" panose="02020603050405020304" pitchFamily="18" charset="0"/>
                <a:cs typeface="Times New Roman" panose="02020603050405020304" pitchFamily="18" charset="0"/>
              </a:rPr>
              <a:t>Pusir</a:t>
            </a:r>
            <a:r>
              <a:rPr lang="es-EC" dirty="0">
                <a:solidFill>
                  <a:sysClr val="windowText" lastClr="000000"/>
                </a:solidFill>
                <a:latin typeface="Times New Roman" panose="02020603050405020304" pitchFamily="18" charset="0"/>
                <a:cs typeface="Times New Roman" panose="02020603050405020304" pitchFamily="18" charset="0"/>
              </a:rPr>
              <a:t> Chiquito.</a:t>
            </a:r>
          </a:p>
        </p:txBody>
      </p:sp>
      <p:cxnSp>
        <p:nvCxnSpPr>
          <p:cNvPr id="9" name="Conector recto de flecha 8"/>
          <p:cNvCxnSpPr>
            <a:stCxn id="3" idx="2"/>
            <a:endCxn id="7" idx="0"/>
          </p:cNvCxnSpPr>
          <p:nvPr/>
        </p:nvCxnSpPr>
        <p:spPr>
          <a:xfrm>
            <a:off x="5795084" y="547737"/>
            <a:ext cx="0" cy="268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12" name="Tabla 11"/>
          <p:cNvGraphicFramePr>
            <a:graphicFrameLocks noGrp="1"/>
          </p:cNvGraphicFramePr>
          <p:nvPr>
            <p:extLst>
              <p:ext uri="{D42A27DB-BD31-4B8C-83A1-F6EECF244321}">
                <p14:modId xmlns:p14="http://schemas.microsoft.com/office/powerpoint/2010/main" val="1484021776"/>
              </p:ext>
            </p:extLst>
          </p:nvPr>
        </p:nvGraphicFramePr>
        <p:xfrm>
          <a:off x="820272" y="1931897"/>
          <a:ext cx="9843246" cy="4597098"/>
        </p:xfrm>
        <a:graphic>
          <a:graphicData uri="http://schemas.openxmlformats.org/drawingml/2006/table">
            <a:tbl>
              <a:tblPr firstRow="1" bandRow="1">
                <a:tableStyleId>{D7AC3CCA-C797-4891-BE02-D94E43425B78}</a:tableStyleId>
              </a:tblPr>
              <a:tblGrid>
                <a:gridCol w="3281082"/>
                <a:gridCol w="3281082"/>
                <a:gridCol w="3281082"/>
              </a:tblGrid>
              <a:tr h="421338">
                <a:tc>
                  <a:txBody>
                    <a:bodyPr/>
                    <a:lstStyle/>
                    <a:p>
                      <a:pPr algn="ctr"/>
                      <a:r>
                        <a:rPr lang="es-EC" sz="1600" kern="1200" dirty="0" smtClean="0">
                          <a:solidFill>
                            <a:sysClr val="windowText" lastClr="000000"/>
                          </a:solidFill>
                          <a:latin typeface="Times New Roman" panose="02020603050405020304" pitchFamily="18" charset="0"/>
                          <a:ea typeface="+mn-ea"/>
                          <a:cs typeface="Times New Roman" panose="02020603050405020304" pitchFamily="18" charset="0"/>
                        </a:rPr>
                        <a:t>OBJETIVOS </a:t>
                      </a:r>
                      <a:endParaRPr lang="es-EC" sz="1600" kern="1200" dirty="0">
                        <a:solidFill>
                          <a:sysClr val="windowText" lastClr="000000"/>
                        </a:solidFill>
                        <a:latin typeface="Times New Roman" panose="02020603050405020304" pitchFamily="18" charset="0"/>
                        <a:ea typeface="+mn-ea"/>
                        <a:cs typeface="Times New Roman" panose="02020603050405020304" pitchFamily="18" charset="0"/>
                      </a:endParaRPr>
                    </a:p>
                  </a:txBody>
                  <a:tcPr anchor="ctr">
                    <a:solidFill>
                      <a:srgbClr val="D4E3FC"/>
                    </a:solidFill>
                  </a:tcPr>
                </a:tc>
                <a:tc>
                  <a:txBody>
                    <a:bodyPr/>
                    <a:lstStyle/>
                    <a:p>
                      <a:pPr algn="ctr"/>
                      <a:r>
                        <a:rPr lang="es-EC" sz="1600" kern="1200" dirty="0" smtClean="0">
                          <a:solidFill>
                            <a:sysClr val="windowText" lastClr="000000"/>
                          </a:solidFill>
                          <a:latin typeface="Times New Roman" panose="02020603050405020304" pitchFamily="18" charset="0"/>
                          <a:ea typeface="+mn-ea"/>
                          <a:cs typeface="Times New Roman" panose="02020603050405020304" pitchFamily="18" charset="0"/>
                        </a:rPr>
                        <a:t>ACTIVIDADES </a:t>
                      </a:r>
                      <a:endParaRPr lang="es-EC" sz="1600" kern="1200" dirty="0">
                        <a:solidFill>
                          <a:sysClr val="windowText" lastClr="000000"/>
                        </a:solidFill>
                        <a:latin typeface="Times New Roman" panose="02020603050405020304" pitchFamily="18" charset="0"/>
                        <a:ea typeface="+mn-ea"/>
                        <a:cs typeface="Times New Roman" panose="02020603050405020304" pitchFamily="18" charset="0"/>
                      </a:endParaRPr>
                    </a:p>
                  </a:txBody>
                  <a:tcPr anchor="ctr">
                    <a:solidFill>
                      <a:srgbClr val="D4E3FC"/>
                    </a:solidFill>
                  </a:tcPr>
                </a:tc>
                <a:tc>
                  <a:txBody>
                    <a:bodyPr/>
                    <a:lstStyle/>
                    <a:p>
                      <a:pPr algn="ctr"/>
                      <a:r>
                        <a:rPr lang="es-EC" sz="1600" kern="1200" dirty="0" smtClean="0">
                          <a:solidFill>
                            <a:sysClr val="windowText" lastClr="000000"/>
                          </a:solidFill>
                          <a:latin typeface="Times New Roman" panose="02020603050405020304" pitchFamily="18" charset="0"/>
                          <a:ea typeface="+mn-ea"/>
                          <a:cs typeface="Times New Roman" panose="02020603050405020304" pitchFamily="18" charset="0"/>
                        </a:rPr>
                        <a:t>RESPONSABLES</a:t>
                      </a:r>
                      <a:endParaRPr lang="es-EC" sz="1600" kern="1200" dirty="0">
                        <a:solidFill>
                          <a:sysClr val="windowText" lastClr="000000"/>
                        </a:solidFill>
                        <a:latin typeface="Times New Roman" panose="02020603050405020304" pitchFamily="18" charset="0"/>
                        <a:ea typeface="+mn-ea"/>
                        <a:cs typeface="Times New Roman" panose="02020603050405020304" pitchFamily="18" charset="0"/>
                      </a:endParaRPr>
                    </a:p>
                  </a:txBody>
                  <a:tcPr anchor="ctr">
                    <a:solidFill>
                      <a:srgbClr val="D4E3FC"/>
                    </a:solidFill>
                  </a:tcPr>
                </a:tc>
              </a:tr>
              <a:tr h="983320">
                <a:tc>
                  <a:txBody>
                    <a:bodyPr/>
                    <a:lstStyle/>
                    <a:p>
                      <a:pPr marL="0" algn="just" defTabSz="914400" rtl="0" eaLnBrk="1" latinLnBrk="0" hangingPunct="1"/>
                      <a:r>
                        <a:rPr lang="es-EC" sz="1600" b="0" kern="1200" dirty="0" smtClean="0">
                          <a:solidFill>
                            <a:sysClr val="windowText" lastClr="000000"/>
                          </a:solidFill>
                          <a:latin typeface="Times New Roman" panose="02020603050405020304" pitchFamily="18" charset="0"/>
                          <a:ea typeface="+mn-ea"/>
                          <a:cs typeface="Times New Roman" panose="02020603050405020304" pitchFamily="18" charset="0"/>
                        </a:rPr>
                        <a:t>Difundir la información de investigación en cinco comunidades del Valle interandino del Chota: San Alfonso, Chota, </a:t>
                      </a:r>
                      <a:r>
                        <a:rPr lang="es-EC" sz="1600" b="0" kern="1200" dirty="0" err="1" smtClean="0">
                          <a:solidFill>
                            <a:sysClr val="windowText" lastClr="000000"/>
                          </a:solidFill>
                          <a:latin typeface="Times New Roman" panose="02020603050405020304" pitchFamily="18" charset="0"/>
                          <a:ea typeface="+mn-ea"/>
                          <a:cs typeface="Times New Roman" panose="02020603050405020304" pitchFamily="18" charset="0"/>
                        </a:rPr>
                        <a:t>Carpuela</a:t>
                      </a:r>
                      <a:r>
                        <a:rPr lang="es-EC" sz="1600" b="0" kern="1200" dirty="0" smtClean="0">
                          <a:solidFill>
                            <a:sysClr val="windowText" lastClr="000000"/>
                          </a:solidFill>
                          <a:latin typeface="Times New Roman" panose="02020603050405020304" pitchFamily="18" charset="0"/>
                          <a:ea typeface="+mn-ea"/>
                          <a:cs typeface="Times New Roman" panose="02020603050405020304" pitchFamily="18" charset="0"/>
                        </a:rPr>
                        <a:t>, Juncal y </a:t>
                      </a:r>
                      <a:r>
                        <a:rPr lang="es-EC" sz="1600" b="0" kern="1200" dirty="0" err="1" smtClean="0">
                          <a:solidFill>
                            <a:sysClr val="windowText" lastClr="000000"/>
                          </a:solidFill>
                          <a:latin typeface="Times New Roman" panose="02020603050405020304" pitchFamily="18" charset="0"/>
                          <a:ea typeface="+mn-ea"/>
                          <a:cs typeface="Times New Roman" panose="02020603050405020304" pitchFamily="18" charset="0"/>
                        </a:rPr>
                        <a:t>Pusir</a:t>
                      </a:r>
                      <a:r>
                        <a:rPr lang="es-EC" sz="1600" b="0" kern="1200" dirty="0" smtClean="0">
                          <a:solidFill>
                            <a:sysClr val="windowText" lastClr="000000"/>
                          </a:solidFill>
                          <a:latin typeface="Times New Roman" panose="02020603050405020304" pitchFamily="18" charset="0"/>
                          <a:ea typeface="+mn-ea"/>
                          <a:cs typeface="Times New Roman" panose="02020603050405020304" pitchFamily="18" charset="0"/>
                        </a:rPr>
                        <a:t> Chiquito</a:t>
                      </a:r>
                      <a:endParaRPr lang="es-EC" sz="1600" b="0" kern="1200" dirty="0">
                        <a:solidFill>
                          <a:sysClr val="windowText" lastClr="000000"/>
                        </a:solidFill>
                        <a:latin typeface="Times New Roman" panose="02020603050405020304" pitchFamily="18" charset="0"/>
                        <a:ea typeface="+mn-ea"/>
                        <a:cs typeface="Times New Roman" panose="02020603050405020304" pitchFamily="18" charset="0"/>
                      </a:endParaRPr>
                    </a:p>
                  </a:txBody>
                  <a:tcPr>
                    <a:noFill/>
                  </a:tcPr>
                </a:tc>
                <a:tc>
                  <a:txBody>
                    <a:bodyPr/>
                    <a:lstStyle/>
                    <a:p>
                      <a:r>
                        <a:rPr lang="es-EC" sz="1600" b="0" kern="1200" dirty="0" smtClean="0">
                          <a:solidFill>
                            <a:sysClr val="windowText" lastClr="000000"/>
                          </a:solidFill>
                          <a:latin typeface="Times New Roman" panose="02020603050405020304" pitchFamily="18" charset="0"/>
                          <a:ea typeface="+mn-ea"/>
                          <a:cs typeface="Times New Roman" panose="02020603050405020304" pitchFamily="18" charset="0"/>
                        </a:rPr>
                        <a:t>-Talleres de difusión de la investigación </a:t>
                      </a:r>
                    </a:p>
                    <a:p>
                      <a:r>
                        <a:rPr lang="es-EC" sz="1600" b="0" kern="1200" dirty="0" smtClean="0">
                          <a:solidFill>
                            <a:sysClr val="windowText" lastClr="000000"/>
                          </a:solidFill>
                          <a:latin typeface="Times New Roman" panose="02020603050405020304" pitchFamily="18" charset="0"/>
                          <a:ea typeface="+mn-ea"/>
                          <a:cs typeface="Times New Roman" panose="02020603050405020304" pitchFamily="18" charset="0"/>
                        </a:rPr>
                        <a:t>-Talleres</a:t>
                      </a: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 de Educación Ambiental</a:t>
                      </a:r>
                    </a:p>
                    <a:p>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-Entrega de Material informativo</a:t>
                      </a:r>
                      <a:endParaRPr lang="es-EC" sz="1600" b="0" kern="1200" dirty="0">
                        <a:solidFill>
                          <a:sysClr val="windowText" lastClr="000000"/>
                        </a:solidFill>
                        <a:latin typeface="Times New Roman" panose="02020603050405020304" pitchFamily="18" charset="0"/>
                        <a:ea typeface="+mn-ea"/>
                        <a:cs typeface="Times New Roman" panose="02020603050405020304" pitchFamily="18" charset="0"/>
                      </a:endParaRPr>
                    </a:p>
                  </a:txBody>
                  <a:tcPr>
                    <a:noFill/>
                  </a:tcPr>
                </a:tc>
                <a:tc rowSpan="3">
                  <a:txBody>
                    <a:bodyPr/>
                    <a:lstStyle/>
                    <a:p>
                      <a:pPr algn="ct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-Gobierno provincial de Imbabura. (</a:t>
                      </a:r>
                      <a:r>
                        <a:rPr lang="es-EC" sz="1600" b="0" kern="1200" baseline="0" dirty="0" err="1" smtClean="0">
                          <a:solidFill>
                            <a:sysClr val="windowText" lastClr="000000"/>
                          </a:solidFill>
                          <a:latin typeface="Times New Roman" panose="02020603050405020304" pitchFamily="18" charset="0"/>
                          <a:ea typeface="+mn-ea"/>
                          <a:cs typeface="Times New Roman" panose="02020603050405020304" pitchFamily="18" charset="0"/>
                        </a:rPr>
                        <a:t>GPI</a:t>
                      </a: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a:t>
                      </a:r>
                    </a:p>
                    <a:p>
                      <a:pPr algn="ct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a:t>
                      </a:r>
                      <a:r>
                        <a:rPr lang="es-EC" sz="1600" b="0" kern="1200" baseline="0" dirty="0" err="1" smtClean="0">
                          <a:solidFill>
                            <a:sysClr val="windowText" lastClr="000000"/>
                          </a:solidFill>
                          <a:latin typeface="Times New Roman" panose="02020603050405020304" pitchFamily="18" charset="0"/>
                          <a:ea typeface="+mn-ea"/>
                          <a:cs typeface="Times New Roman" panose="02020603050405020304" pitchFamily="18" charset="0"/>
                        </a:rPr>
                        <a:t>GAD</a:t>
                      </a: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 parroquial</a:t>
                      </a:r>
                    </a:p>
                    <a:p>
                      <a:pPr algn="ct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a:t>
                      </a: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Academia</a:t>
                      </a:r>
                    </a:p>
                    <a:p>
                      <a:pPr algn="ct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Comunidad</a:t>
                      </a:r>
                      <a:endParaRPr lang="es-EC" sz="1600" b="0" kern="1200" baseline="0" dirty="0">
                        <a:solidFill>
                          <a:sysClr val="windowText" lastClr="000000"/>
                        </a:solidFill>
                        <a:latin typeface="Times New Roman" panose="02020603050405020304" pitchFamily="18" charset="0"/>
                        <a:ea typeface="+mn-ea"/>
                        <a:cs typeface="Times New Roman" panose="02020603050405020304" pitchFamily="18" charset="0"/>
                      </a:endParaRPr>
                    </a:p>
                  </a:txBody>
                  <a:tcPr anchor="ctr">
                    <a:noFill/>
                  </a:tcPr>
                </a:tc>
              </a:tr>
              <a:tr h="1205361">
                <a:tc>
                  <a:txBody>
                    <a:bodyPr/>
                    <a:lstStyle/>
                    <a:p>
                      <a:pPr marL="0" algn="just" defTabSz="914400" rtl="0" eaLnBrk="1" latinLnBrk="0" hangingPunct="1"/>
                      <a:r>
                        <a:rPr lang="es-EC" sz="1600" b="0" kern="1200" dirty="0" smtClean="0">
                          <a:solidFill>
                            <a:sysClr val="windowText" lastClr="000000"/>
                          </a:solidFill>
                          <a:latin typeface="Times New Roman" panose="02020603050405020304" pitchFamily="18" charset="0"/>
                          <a:ea typeface="+mn-ea"/>
                          <a:cs typeface="Times New Roman" panose="02020603050405020304" pitchFamily="18" charset="0"/>
                        </a:rPr>
                        <a:t>Fomentar a la comunidad conocimientos de la diversidad de avifauna en el Valle, importancia y conservación de las aves </a:t>
                      </a:r>
                    </a:p>
                    <a:p>
                      <a:pPr marL="0" algn="just" defTabSz="914400" rtl="0" eaLnBrk="1" latinLnBrk="0" hangingPunct="1"/>
                      <a:endParaRPr lang="es-EC" sz="1600" b="0" kern="1200" dirty="0">
                        <a:solidFill>
                          <a:sysClr val="windowText" lastClr="000000"/>
                        </a:solidFill>
                        <a:latin typeface="Times New Roman" panose="02020603050405020304" pitchFamily="18" charset="0"/>
                        <a:ea typeface="+mn-ea"/>
                        <a:cs typeface="Times New Roman" panose="02020603050405020304" pitchFamily="18" charset="0"/>
                      </a:endParaRPr>
                    </a:p>
                  </a:txBody>
                  <a:tcPr>
                    <a:noFill/>
                  </a:tcPr>
                </a:tc>
                <a:tc>
                  <a:txBody>
                    <a:bodyPr/>
                    <a:lstStyle/>
                    <a:p>
                      <a:pPr marL="0" indent="0" algn="just">
                        <a:buFontTx/>
                        <a:buNone/>
                      </a:pP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-Capacitaciones a la líderes con temas: diversidad de aves en el Valle del Chota.</a:t>
                      </a:r>
                      <a:endParaRPr lang="es-EC" sz="1600" b="0" kern="1200" baseline="0" dirty="0">
                        <a:solidFill>
                          <a:sysClr val="windowText" lastClr="000000"/>
                        </a:solidFill>
                        <a:latin typeface="Times New Roman" panose="02020603050405020304" pitchFamily="18" charset="0"/>
                        <a:ea typeface="+mn-ea"/>
                        <a:cs typeface="Times New Roman" panose="02020603050405020304" pitchFamily="18" charset="0"/>
                      </a:endParaRPr>
                    </a:p>
                    <a:p>
                      <a:pPr marL="0" indent="0" algn="just">
                        <a:buFontTx/>
                        <a:buNone/>
                      </a:pP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-Difusión de los impactos severos que causan la pérdida de la avifauna</a:t>
                      </a:r>
                    </a:p>
                  </a:txBody>
                  <a:tcPr>
                    <a:noFill/>
                  </a:tcPr>
                </a:tc>
                <a:tc vMerge="1">
                  <a:txBody>
                    <a:bodyPr/>
                    <a:lstStyle/>
                    <a:p>
                      <a:endParaRPr lang="es-EC" sz="1600" dirty="0">
                        <a:solidFill>
                          <a:schemeClr val="tx1"/>
                        </a:solidFill>
                      </a:endParaRPr>
                    </a:p>
                  </a:txBody>
                  <a:tcPr>
                    <a:noFill/>
                  </a:tcPr>
                </a:tc>
              </a:tr>
              <a:tr h="1205361">
                <a:tc>
                  <a:txBody>
                    <a:bodyPr/>
                    <a:lstStyle/>
                    <a:p>
                      <a:pPr marL="0" algn="just" defTabSz="914400" rtl="0" eaLnBrk="1" latinLnBrk="0" hangingPunct="1"/>
                      <a:r>
                        <a:rPr lang="es-EC" sz="1600" b="0" kern="1200" dirty="0" smtClean="0">
                          <a:solidFill>
                            <a:sysClr val="windowText" lastClr="000000"/>
                          </a:solidFill>
                          <a:latin typeface="Times New Roman" panose="02020603050405020304" pitchFamily="18" charset="0"/>
                          <a:ea typeface="+mn-ea"/>
                          <a:cs typeface="Times New Roman" panose="02020603050405020304" pitchFamily="18" charset="0"/>
                        </a:rPr>
                        <a:t>Desarrollar el interés y sensibilización del cuidado al ambiente, protección de las aves y su entorno natural. </a:t>
                      </a:r>
                    </a:p>
                    <a:p>
                      <a:pPr marL="0" algn="just" defTabSz="914400" rtl="0" eaLnBrk="1" latinLnBrk="0" hangingPunct="1"/>
                      <a:endParaRPr lang="es-EC" sz="1600" b="0" kern="1200" dirty="0">
                        <a:solidFill>
                          <a:sysClr val="windowText" lastClr="000000"/>
                        </a:solidFill>
                        <a:latin typeface="Times New Roman" panose="02020603050405020304" pitchFamily="18" charset="0"/>
                        <a:ea typeface="+mn-ea"/>
                        <a:cs typeface="Times New Roman" panose="02020603050405020304" pitchFamily="18" charset="0"/>
                      </a:endParaRPr>
                    </a:p>
                  </a:txBody>
                  <a:tcPr>
                    <a:noFill/>
                  </a:tcPr>
                </a:tc>
                <a:tc>
                  <a:txBody>
                    <a:bodyPr/>
                    <a:lstStyle/>
                    <a:p>
                      <a:pPr algn="just"/>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-Talleres de capacitación para el manejo adecuado de los desechos sólidos.</a:t>
                      </a:r>
                    </a:p>
                    <a:p>
                      <a:pPr algn="just"/>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-Salidas de campo para observación de actividades que afectan al medio ambiente.</a:t>
                      </a:r>
                      <a:endParaRPr lang="es-EC" sz="1600" b="0" kern="1200" baseline="0" dirty="0">
                        <a:solidFill>
                          <a:sysClr val="windowText" lastClr="000000"/>
                        </a:solidFill>
                        <a:latin typeface="Times New Roman" panose="02020603050405020304" pitchFamily="18" charset="0"/>
                        <a:ea typeface="+mn-ea"/>
                        <a:cs typeface="Times New Roman" panose="02020603050405020304" pitchFamily="18" charset="0"/>
                      </a:endParaRPr>
                    </a:p>
                  </a:txBody>
                  <a:tcPr>
                    <a:noFill/>
                  </a:tcPr>
                </a:tc>
                <a:tc vMerge="1">
                  <a:txBody>
                    <a:bodyPr/>
                    <a:lstStyle/>
                    <a:p>
                      <a:endParaRPr lang="es-EC" sz="1600" dirty="0">
                        <a:solidFill>
                          <a:schemeClr val="tx1"/>
                        </a:solidFill>
                      </a:endParaRPr>
                    </a:p>
                  </a:txBody>
                  <a:tcPr>
                    <a:noFill/>
                  </a:tcPr>
                </a:tc>
              </a:tr>
            </a:tbl>
          </a:graphicData>
        </a:graphic>
      </p:graphicFrame>
      <p:pic>
        <p:nvPicPr>
          <p:cNvPr id="13" name="Imagen 12"/>
          <p:cNvPicPr>
            <a:picLocks noChangeAspect="1"/>
          </p:cNvPicPr>
          <p:nvPr/>
        </p:nvPicPr>
        <p:blipFill>
          <a:blip r:embed="rId2"/>
          <a:stretch>
            <a:fillRect/>
          </a:stretch>
        </p:blipFill>
        <p:spPr>
          <a:xfrm>
            <a:off x="9288442" y="232359"/>
            <a:ext cx="1261462" cy="1507448"/>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0" y="363071"/>
            <a:ext cx="2334665" cy="1152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62200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pPr/>
              <a:t>31</a:t>
            </a:fld>
            <a:endParaRPr lang="en-US"/>
          </a:p>
        </p:txBody>
      </p:sp>
      <p:cxnSp>
        <p:nvCxnSpPr>
          <p:cNvPr id="9" name="Conector recto de flecha 8"/>
          <p:cNvCxnSpPr/>
          <p:nvPr/>
        </p:nvCxnSpPr>
        <p:spPr>
          <a:xfrm>
            <a:off x="5732020" y="547737"/>
            <a:ext cx="0" cy="268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12" name="Tabla 11"/>
          <p:cNvGraphicFramePr>
            <a:graphicFrameLocks noGrp="1"/>
          </p:cNvGraphicFramePr>
          <p:nvPr>
            <p:extLst>
              <p:ext uri="{D42A27DB-BD31-4B8C-83A1-F6EECF244321}">
                <p14:modId xmlns:p14="http://schemas.microsoft.com/office/powerpoint/2010/main" val="2500535606"/>
              </p:ext>
            </p:extLst>
          </p:nvPr>
        </p:nvGraphicFramePr>
        <p:xfrm>
          <a:off x="504498" y="1802871"/>
          <a:ext cx="10275270" cy="4944770"/>
        </p:xfrm>
        <a:graphic>
          <a:graphicData uri="http://schemas.openxmlformats.org/drawingml/2006/table">
            <a:tbl>
              <a:tblPr firstRow="1" bandRow="1">
                <a:tableStyleId>{D7AC3CCA-C797-4891-BE02-D94E43425B78}</a:tableStyleId>
              </a:tblPr>
              <a:tblGrid>
                <a:gridCol w="2708850"/>
                <a:gridCol w="5552316"/>
                <a:gridCol w="2014104"/>
              </a:tblGrid>
              <a:tr h="442925">
                <a:tc>
                  <a:txBody>
                    <a:bodyPr/>
                    <a:lstStyle/>
                    <a:p>
                      <a:pPr algn="ctr">
                        <a:lnSpc>
                          <a:spcPct val="100000"/>
                        </a:lnSpc>
                      </a:pPr>
                      <a:r>
                        <a:rPr lang="es-EC" sz="1600" kern="1200" dirty="0" smtClean="0">
                          <a:solidFill>
                            <a:sysClr val="windowText" lastClr="000000"/>
                          </a:solidFill>
                          <a:latin typeface="Times New Roman" panose="02020603050405020304" pitchFamily="18" charset="0"/>
                          <a:ea typeface="+mn-ea"/>
                          <a:cs typeface="Times New Roman" panose="02020603050405020304" pitchFamily="18" charset="0"/>
                        </a:rPr>
                        <a:t>OBJETIVOS </a:t>
                      </a:r>
                      <a:endParaRPr lang="es-EC" sz="1600" kern="1200" dirty="0">
                        <a:solidFill>
                          <a:sysClr val="windowText" lastClr="000000"/>
                        </a:solidFill>
                        <a:latin typeface="Times New Roman" panose="02020603050405020304" pitchFamily="18" charset="0"/>
                        <a:ea typeface="+mn-ea"/>
                        <a:cs typeface="Times New Roman" panose="02020603050405020304" pitchFamily="18" charset="0"/>
                      </a:endParaRPr>
                    </a:p>
                  </a:txBody>
                  <a:tcPr anchor="ctr">
                    <a:solidFill>
                      <a:srgbClr val="D4E3FC"/>
                    </a:solidFill>
                  </a:tcPr>
                </a:tc>
                <a:tc>
                  <a:txBody>
                    <a:bodyPr/>
                    <a:lstStyle/>
                    <a:p>
                      <a:pPr algn="ctr">
                        <a:lnSpc>
                          <a:spcPct val="100000"/>
                        </a:lnSpc>
                      </a:pPr>
                      <a:r>
                        <a:rPr lang="es-EC" sz="1600" kern="1200" dirty="0" smtClean="0">
                          <a:solidFill>
                            <a:sysClr val="windowText" lastClr="000000"/>
                          </a:solidFill>
                          <a:latin typeface="Times New Roman" panose="02020603050405020304" pitchFamily="18" charset="0"/>
                          <a:ea typeface="+mn-ea"/>
                          <a:cs typeface="Times New Roman" panose="02020603050405020304" pitchFamily="18" charset="0"/>
                        </a:rPr>
                        <a:t>ACTIVIDADES </a:t>
                      </a:r>
                      <a:endParaRPr lang="es-EC" sz="1600" kern="1200" dirty="0">
                        <a:solidFill>
                          <a:sysClr val="windowText" lastClr="000000"/>
                        </a:solidFill>
                        <a:latin typeface="Times New Roman" panose="02020603050405020304" pitchFamily="18" charset="0"/>
                        <a:ea typeface="+mn-ea"/>
                        <a:cs typeface="Times New Roman" panose="02020603050405020304" pitchFamily="18" charset="0"/>
                      </a:endParaRPr>
                    </a:p>
                  </a:txBody>
                  <a:tcPr anchor="ctr">
                    <a:solidFill>
                      <a:srgbClr val="D4E3FC"/>
                    </a:solidFill>
                  </a:tcPr>
                </a:tc>
                <a:tc>
                  <a:txBody>
                    <a:bodyPr/>
                    <a:lstStyle/>
                    <a:p>
                      <a:pPr algn="ctr">
                        <a:lnSpc>
                          <a:spcPct val="100000"/>
                        </a:lnSpc>
                      </a:pPr>
                      <a:r>
                        <a:rPr lang="es-EC" sz="1600" kern="1200" dirty="0" smtClean="0">
                          <a:solidFill>
                            <a:sysClr val="windowText" lastClr="000000"/>
                          </a:solidFill>
                          <a:latin typeface="Times New Roman" panose="02020603050405020304" pitchFamily="18" charset="0"/>
                          <a:ea typeface="+mn-ea"/>
                          <a:cs typeface="Times New Roman" panose="02020603050405020304" pitchFamily="18" charset="0"/>
                        </a:rPr>
                        <a:t>RESPONSABLES</a:t>
                      </a:r>
                      <a:endParaRPr lang="es-EC" sz="1600" kern="1200" dirty="0">
                        <a:solidFill>
                          <a:sysClr val="windowText" lastClr="000000"/>
                        </a:solidFill>
                        <a:latin typeface="Times New Roman" panose="02020603050405020304" pitchFamily="18" charset="0"/>
                        <a:ea typeface="+mn-ea"/>
                        <a:cs typeface="Times New Roman" panose="02020603050405020304" pitchFamily="18" charset="0"/>
                      </a:endParaRPr>
                    </a:p>
                  </a:txBody>
                  <a:tcPr anchor="ctr">
                    <a:solidFill>
                      <a:srgbClr val="D4E3FC"/>
                    </a:solidFill>
                  </a:tcPr>
                </a:tc>
              </a:tr>
              <a:tr h="2194850">
                <a:tc>
                  <a:txBody>
                    <a:bodyPr/>
                    <a:lstStyle/>
                    <a:p>
                      <a:pPr marL="6350" marR="30480" indent="-6350" algn="just">
                        <a:lnSpc>
                          <a:spcPct val="100000"/>
                        </a:lnSpc>
                        <a:spcAft>
                          <a:spcPts val="1190"/>
                        </a:spcAft>
                      </a:pPr>
                      <a:r>
                        <a:rPr lang="es-ES" sz="1600" kern="1200" dirty="0">
                          <a:solidFill>
                            <a:schemeClr val="dk1"/>
                          </a:solidFill>
                          <a:effectLst/>
                          <a:latin typeface="Times New Roman" panose="02020603050405020304" pitchFamily="18" charset="0"/>
                          <a:ea typeface="Calibri"/>
                          <a:cs typeface="Times New Roman" panose="02020603050405020304" pitchFamily="18" charset="0"/>
                        </a:rPr>
                        <a:t>Analizar los patrones de distribución espacial y temporal de la avifauna del Valle Interandino del Chota, tomando en cuenta los datos recolectados en los muestreos realizados en el mes de septiembre 2016- enero 2017.</a:t>
                      </a:r>
                      <a:endParaRPr lang="es-CO" sz="1600" kern="1200" dirty="0">
                        <a:solidFill>
                          <a:schemeClr val="dk1"/>
                        </a:solidFill>
                        <a:effectLst/>
                        <a:latin typeface="Times New Roman" panose="02020603050405020304" pitchFamily="18" charset="0"/>
                        <a:ea typeface="Calibri"/>
                        <a:cs typeface="Times New Roman" panose="02020603050405020304" pitchFamily="18" charset="0"/>
                      </a:endParaRPr>
                    </a:p>
                  </a:txBody>
                  <a:tcPr marL="68580" marR="68580" marT="0" marB="0" anchor="ctr">
                    <a:noFill/>
                  </a:tcPr>
                </a:tc>
                <a:tc>
                  <a:txBody>
                    <a:bodyPr/>
                    <a:lstStyle/>
                    <a:p>
                      <a:pPr marL="342900" marR="30480" lvl="0" indent="-342900">
                        <a:lnSpc>
                          <a:spcPct val="100000"/>
                        </a:lnSpc>
                        <a:spcAft>
                          <a:spcPts val="1000"/>
                        </a:spcAft>
                        <a:buFont typeface="Symbol"/>
                        <a:buChar char=""/>
                      </a:pPr>
                      <a:r>
                        <a:rPr lang="es-CO" sz="1600" dirty="0">
                          <a:effectLst/>
                          <a:latin typeface="Times New Roman" panose="02020603050405020304" pitchFamily="18" charset="0"/>
                          <a:ea typeface="Calibri"/>
                          <a:cs typeface="Times New Roman" panose="02020603050405020304" pitchFamily="18" charset="0"/>
                        </a:rPr>
                        <a:t>Definición de las Zonas de </a:t>
                      </a:r>
                      <a:r>
                        <a:rPr lang="es-CO" sz="1600" dirty="0" smtClean="0">
                          <a:effectLst/>
                          <a:latin typeface="Times New Roman" panose="02020603050405020304" pitchFamily="18" charset="0"/>
                          <a:ea typeface="Calibri"/>
                          <a:cs typeface="Times New Roman" panose="02020603050405020304" pitchFamily="18" charset="0"/>
                        </a:rPr>
                        <a:t>especiales</a:t>
                      </a:r>
                      <a:r>
                        <a:rPr lang="es-CO" sz="1600" baseline="0" dirty="0" smtClean="0">
                          <a:effectLst/>
                          <a:latin typeface="Times New Roman" panose="02020603050405020304" pitchFamily="18" charset="0"/>
                          <a:ea typeface="Calibri"/>
                          <a:cs typeface="Times New Roman" panose="02020603050405020304" pitchFamily="18" charset="0"/>
                        </a:rPr>
                        <a:t> de protección </a:t>
                      </a:r>
                      <a:r>
                        <a:rPr lang="es-CO" sz="1600" dirty="0" smtClean="0">
                          <a:effectLst/>
                          <a:latin typeface="Times New Roman" panose="02020603050405020304" pitchFamily="18" charset="0"/>
                          <a:ea typeface="Calibri"/>
                          <a:cs typeface="Times New Roman" panose="02020603050405020304" pitchFamily="18" charset="0"/>
                        </a:rPr>
                        <a:t>o </a:t>
                      </a:r>
                      <a:r>
                        <a:rPr lang="es-CO" sz="1600" dirty="0">
                          <a:effectLst/>
                          <a:latin typeface="Times New Roman" panose="02020603050405020304" pitchFamily="18" charset="0"/>
                          <a:ea typeface="Calibri"/>
                          <a:cs typeface="Times New Roman" panose="02020603050405020304" pitchFamily="18" charset="0"/>
                        </a:rPr>
                        <a:t>Unidades Ambientales</a:t>
                      </a:r>
                    </a:p>
                    <a:p>
                      <a:pPr marL="342900" marR="30480" lvl="0" indent="-342900">
                        <a:lnSpc>
                          <a:spcPct val="100000"/>
                        </a:lnSpc>
                        <a:spcAft>
                          <a:spcPts val="1000"/>
                        </a:spcAft>
                        <a:buFont typeface="Symbol"/>
                        <a:buChar char=""/>
                      </a:pPr>
                      <a:r>
                        <a:rPr lang="es-CO" sz="1600" dirty="0">
                          <a:effectLst/>
                          <a:latin typeface="Times New Roman" panose="02020603050405020304" pitchFamily="18" charset="0"/>
                          <a:ea typeface="Calibri"/>
                          <a:cs typeface="Times New Roman" panose="02020603050405020304" pitchFamily="18" charset="0"/>
                        </a:rPr>
                        <a:t>Realización de inventarios de aves mediante métodos como: captura, marcación, conteo y reconteo.</a:t>
                      </a:r>
                    </a:p>
                    <a:p>
                      <a:pPr marL="342900" marR="30480" lvl="0" indent="-342900">
                        <a:lnSpc>
                          <a:spcPct val="100000"/>
                        </a:lnSpc>
                        <a:spcAft>
                          <a:spcPts val="1000"/>
                        </a:spcAft>
                        <a:buFont typeface="Symbol"/>
                        <a:buChar char=""/>
                      </a:pPr>
                      <a:r>
                        <a:rPr lang="es-CO" sz="1600" dirty="0">
                          <a:effectLst/>
                          <a:latin typeface="Times New Roman" panose="02020603050405020304" pitchFamily="18" charset="0"/>
                          <a:ea typeface="Calibri"/>
                          <a:cs typeface="Times New Roman" panose="02020603050405020304" pitchFamily="18" charset="0"/>
                        </a:rPr>
                        <a:t>Identificación de especies residentes y migratorias.</a:t>
                      </a:r>
                    </a:p>
                    <a:p>
                      <a:pPr marL="342900" marR="30480" lvl="0" indent="-342900">
                        <a:lnSpc>
                          <a:spcPct val="100000"/>
                        </a:lnSpc>
                        <a:spcAft>
                          <a:spcPts val="1000"/>
                        </a:spcAft>
                        <a:buFont typeface="Symbol"/>
                        <a:buChar char=""/>
                      </a:pPr>
                      <a:r>
                        <a:rPr lang="es-CO" sz="1600" dirty="0">
                          <a:effectLst/>
                          <a:latin typeface="Times New Roman" panose="02020603050405020304" pitchFamily="18" charset="0"/>
                          <a:ea typeface="Calibri"/>
                          <a:cs typeface="Times New Roman" panose="02020603050405020304" pitchFamily="18" charset="0"/>
                        </a:rPr>
                        <a:t> Caracterización de la Vegetación del Valle interandino del chota.</a:t>
                      </a:r>
                    </a:p>
                  </a:txBody>
                  <a:tcPr marL="68580" marR="68580" marT="0" marB="0">
                    <a:noFill/>
                  </a:tcPr>
                </a:tc>
                <a:tc rowSpan="2">
                  <a:txBody>
                    <a:bodyPr/>
                    <a:lstStyle/>
                    <a:p>
                      <a:pPr algn="ctr">
                        <a:lnSpc>
                          <a:spcPct val="100000"/>
                        </a:lnSpc>
                      </a:pP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-Gobierno provincial de Imbabura. (</a:t>
                      </a:r>
                      <a:r>
                        <a:rPr lang="es-EC" sz="1600" b="0" kern="1200" baseline="0" dirty="0" err="1" smtClean="0">
                          <a:solidFill>
                            <a:sysClr val="windowText" lastClr="000000"/>
                          </a:solidFill>
                          <a:latin typeface="Times New Roman" panose="02020603050405020304" pitchFamily="18" charset="0"/>
                          <a:ea typeface="+mn-ea"/>
                          <a:cs typeface="Times New Roman" panose="02020603050405020304" pitchFamily="18" charset="0"/>
                        </a:rPr>
                        <a:t>GPI</a:t>
                      </a: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a:t>
                      </a:r>
                    </a:p>
                    <a:p>
                      <a:pPr algn="ctr">
                        <a:lnSpc>
                          <a:spcPct val="100000"/>
                        </a:lnSpc>
                      </a:pP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a:t>
                      </a:r>
                      <a:r>
                        <a:rPr lang="es-EC" sz="1600" b="0" kern="1200" baseline="0" dirty="0" err="1" smtClean="0">
                          <a:solidFill>
                            <a:sysClr val="windowText" lastClr="000000"/>
                          </a:solidFill>
                          <a:latin typeface="Times New Roman" panose="02020603050405020304" pitchFamily="18" charset="0"/>
                          <a:ea typeface="+mn-ea"/>
                          <a:cs typeface="Times New Roman" panose="02020603050405020304" pitchFamily="18" charset="0"/>
                        </a:rPr>
                        <a:t>GAD</a:t>
                      </a: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 parroquial</a:t>
                      </a:r>
                    </a:p>
                    <a:p>
                      <a:pPr algn="ctr">
                        <a:lnSpc>
                          <a:spcPct val="100000"/>
                        </a:lnSpc>
                      </a:pP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-Academia</a:t>
                      </a:r>
                      <a:endParaRPr lang="es-EC" sz="1600" b="0" kern="1200" baseline="0" dirty="0">
                        <a:solidFill>
                          <a:sysClr val="windowText" lastClr="000000"/>
                        </a:solidFill>
                        <a:latin typeface="Times New Roman" panose="02020603050405020304" pitchFamily="18" charset="0"/>
                        <a:ea typeface="+mn-ea"/>
                        <a:cs typeface="Times New Roman" panose="02020603050405020304" pitchFamily="18" charset="0"/>
                      </a:endParaRPr>
                    </a:p>
                    <a:p>
                      <a:pPr algn="ctr">
                        <a:lnSpc>
                          <a:spcPct val="100000"/>
                        </a:lnSpc>
                      </a:pPr>
                      <a:r>
                        <a:rPr lang="es-EC" sz="1600" b="0" kern="1200" baseline="0" dirty="0" smtClean="0">
                          <a:solidFill>
                            <a:sysClr val="windowText" lastClr="000000"/>
                          </a:solidFill>
                          <a:latin typeface="Times New Roman" panose="02020603050405020304" pitchFamily="18" charset="0"/>
                          <a:ea typeface="+mn-ea"/>
                          <a:cs typeface="Times New Roman" panose="02020603050405020304" pitchFamily="18" charset="0"/>
                        </a:rPr>
                        <a:t>-Comunidad</a:t>
                      </a:r>
                    </a:p>
                  </a:txBody>
                  <a:tcPr anchor="ctr">
                    <a:lnB w="12700" cap="flat" cmpd="sng" algn="ctr">
                      <a:solidFill>
                        <a:schemeClr val="tx1"/>
                      </a:solidFill>
                      <a:prstDash val="solid"/>
                      <a:round/>
                      <a:headEnd type="none" w="med" len="med"/>
                      <a:tailEnd type="none" w="med" len="med"/>
                    </a:lnB>
                    <a:noFill/>
                  </a:tcPr>
                </a:tc>
              </a:tr>
              <a:tr h="2306995">
                <a:tc>
                  <a:txBody>
                    <a:bodyPr/>
                    <a:lstStyle/>
                    <a:p>
                      <a:pPr marL="6350" marR="30480" indent="-6350" algn="just">
                        <a:lnSpc>
                          <a:spcPct val="100000"/>
                        </a:lnSpc>
                        <a:spcAft>
                          <a:spcPts val="1190"/>
                        </a:spcAft>
                      </a:pPr>
                      <a:r>
                        <a:rPr lang="es-ES" sz="1600" dirty="0">
                          <a:solidFill>
                            <a:srgbClr val="111111"/>
                          </a:solidFill>
                          <a:effectLst/>
                          <a:latin typeface="Times New Roman" panose="02020603050405020304" pitchFamily="18" charset="0"/>
                          <a:ea typeface="Arial"/>
                          <a:cs typeface="Times New Roman" panose="02020603050405020304" pitchFamily="18" charset="0"/>
                        </a:rPr>
                        <a:t>Realizar la zonificación ecológica como estrategia de conservación de avifauna.</a:t>
                      </a:r>
                      <a:endParaRPr lang="es-CO" sz="1600" dirty="0">
                        <a:solidFill>
                          <a:srgbClr val="111111"/>
                        </a:solidFill>
                        <a:effectLst/>
                        <a:latin typeface="Times New Roman" panose="02020603050405020304" pitchFamily="18" charset="0"/>
                        <a:ea typeface="Times New Roman"/>
                        <a:cs typeface="Times New Roman" panose="02020603050405020304" pitchFamily="18" charset="0"/>
                      </a:endParaRPr>
                    </a:p>
                  </a:txBody>
                  <a:tcPr marL="68580" marR="68580" marT="0" marB="0" anchor="ctr">
                    <a:noFill/>
                  </a:tcPr>
                </a:tc>
                <a:tc>
                  <a:txBody>
                    <a:bodyPr/>
                    <a:lstStyle/>
                    <a:p>
                      <a:pPr marL="342900" marR="30480" lvl="0" indent="-342900">
                        <a:lnSpc>
                          <a:spcPct val="100000"/>
                        </a:lnSpc>
                        <a:spcAft>
                          <a:spcPts val="0"/>
                        </a:spcAft>
                        <a:buFont typeface="Symbol"/>
                        <a:buChar char=""/>
                      </a:pPr>
                      <a:r>
                        <a:rPr lang="es-ES" sz="1600" dirty="0">
                          <a:effectLst/>
                          <a:latin typeface="Times New Roman" panose="02020603050405020304" pitchFamily="18" charset="0"/>
                          <a:ea typeface="Calibri"/>
                          <a:cs typeface="Times New Roman" panose="02020603050405020304" pitchFamily="18" charset="0"/>
                        </a:rPr>
                        <a:t>Estructurar una matriz de ponderación para determinar la prioridad de conservación de cada una de las Unidades Ambientales.</a:t>
                      </a:r>
                      <a:endParaRPr lang="es-CO" sz="1600" dirty="0">
                        <a:effectLst/>
                        <a:latin typeface="Times New Roman" panose="02020603050405020304" pitchFamily="18" charset="0"/>
                        <a:ea typeface="Calibri"/>
                        <a:cs typeface="Times New Roman" panose="02020603050405020304" pitchFamily="18" charset="0"/>
                      </a:endParaRPr>
                    </a:p>
                    <a:p>
                      <a:pPr marL="342900" marR="30480" lvl="0" indent="-342900">
                        <a:lnSpc>
                          <a:spcPct val="100000"/>
                        </a:lnSpc>
                        <a:spcAft>
                          <a:spcPts val="0"/>
                        </a:spcAft>
                        <a:buFont typeface="Symbol"/>
                        <a:buChar char=""/>
                      </a:pPr>
                      <a:r>
                        <a:rPr lang="es-ES" sz="1600" dirty="0">
                          <a:effectLst/>
                          <a:latin typeface="Times New Roman" panose="02020603050405020304" pitchFamily="18" charset="0"/>
                          <a:ea typeface="Calibri"/>
                          <a:cs typeface="Times New Roman" panose="02020603050405020304" pitchFamily="18" charset="0"/>
                        </a:rPr>
                        <a:t>Establecer una franja de protección y una de amortiguamiento con el objetivo de conservar el equilibrio de todo Valle del Chota</a:t>
                      </a:r>
                      <a:endParaRPr lang="es-CO" sz="1600" dirty="0">
                        <a:effectLst/>
                        <a:latin typeface="Times New Roman" panose="02020603050405020304" pitchFamily="18" charset="0"/>
                        <a:ea typeface="Calibri"/>
                        <a:cs typeface="Times New Roman" panose="02020603050405020304" pitchFamily="18" charset="0"/>
                      </a:endParaRPr>
                    </a:p>
                    <a:p>
                      <a:pPr marL="342900" marR="30480" lvl="0" indent="-342900">
                        <a:lnSpc>
                          <a:spcPct val="100000"/>
                        </a:lnSpc>
                        <a:spcAft>
                          <a:spcPts val="0"/>
                        </a:spcAft>
                        <a:buFont typeface="Symbol"/>
                        <a:buChar char=""/>
                      </a:pPr>
                      <a:r>
                        <a:rPr lang="es-ES" sz="1600" dirty="0" smtClean="0">
                          <a:effectLst/>
                          <a:latin typeface="Times New Roman" panose="02020603050405020304" pitchFamily="18" charset="0"/>
                          <a:ea typeface="Calibri"/>
                          <a:cs typeface="Times New Roman" panose="02020603050405020304" pitchFamily="18" charset="0"/>
                        </a:rPr>
                        <a:t>Realización </a:t>
                      </a:r>
                      <a:r>
                        <a:rPr lang="es-ES" sz="1600" dirty="0">
                          <a:effectLst/>
                          <a:latin typeface="Times New Roman" panose="02020603050405020304" pitchFamily="18" charset="0"/>
                          <a:ea typeface="Calibri"/>
                          <a:cs typeface="Times New Roman" panose="02020603050405020304" pitchFamily="18" charset="0"/>
                        </a:rPr>
                        <a:t>de mapa de zonificación ecológica donde se visualizan las zonas </a:t>
                      </a:r>
                      <a:r>
                        <a:rPr lang="es-ES" sz="1600" dirty="0" smtClean="0">
                          <a:effectLst/>
                          <a:latin typeface="Times New Roman" panose="02020603050405020304" pitchFamily="18" charset="0"/>
                          <a:ea typeface="Calibri"/>
                          <a:cs typeface="Times New Roman" panose="02020603050405020304" pitchFamily="18" charset="0"/>
                        </a:rPr>
                        <a:t>especiales de protección o </a:t>
                      </a:r>
                      <a:r>
                        <a:rPr lang="es-ES" sz="1600" dirty="0">
                          <a:effectLst/>
                          <a:latin typeface="Times New Roman" panose="02020603050405020304" pitchFamily="18" charset="0"/>
                          <a:ea typeface="Calibri"/>
                          <a:cs typeface="Times New Roman" panose="02020603050405020304" pitchFamily="18" charset="0"/>
                        </a:rPr>
                        <a:t>Unidades Ambientales y su categoría de priorización.</a:t>
                      </a:r>
                      <a:endParaRPr lang="es-CO" sz="1600" dirty="0">
                        <a:effectLst/>
                        <a:latin typeface="Times New Roman" panose="02020603050405020304" pitchFamily="18" charset="0"/>
                        <a:ea typeface="Calibri"/>
                        <a:cs typeface="Times New Roman" panose="02020603050405020304" pitchFamily="18" charset="0"/>
                      </a:endParaRPr>
                    </a:p>
                  </a:txBody>
                  <a:tcPr marL="68580" marR="68580" marT="0" marB="0">
                    <a:noFill/>
                  </a:tcPr>
                </a:tc>
                <a:tc vMerge="1">
                  <a:txBody>
                    <a:bodyPr/>
                    <a:lstStyle/>
                    <a:p>
                      <a:endParaRPr lang="es-EC" sz="1600" dirty="0">
                        <a:solidFill>
                          <a:schemeClr val="tx1"/>
                        </a:solidFill>
                      </a:endParaRPr>
                    </a:p>
                  </a:txBody>
                  <a:tcPr>
                    <a:noFill/>
                  </a:tcPr>
                </a:tc>
              </a:tr>
            </a:tbl>
          </a:graphicData>
        </a:graphic>
      </p:graphicFrame>
      <p:sp>
        <p:nvSpPr>
          <p:cNvPr id="4" name="3 Rectángulo"/>
          <p:cNvSpPr/>
          <p:nvPr/>
        </p:nvSpPr>
        <p:spPr>
          <a:xfrm>
            <a:off x="3195556" y="162639"/>
            <a:ext cx="5072927" cy="369332"/>
          </a:xfrm>
          <a:prstGeom prst="rect">
            <a:avLst/>
          </a:prstGeom>
        </p:spPr>
        <p:txBody>
          <a:bodyPr wrap="none">
            <a:spAutoFit/>
          </a:bodyPr>
          <a:lstStyle/>
          <a:p>
            <a:pPr lvl="0" algn="ctr"/>
            <a:r>
              <a:rPr lang="es-CO" b="1" dirty="0">
                <a:solidFill>
                  <a:sysClr val="windowText" lastClr="000000"/>
                </a:solidFill>
                <a:latin typeface="Times New Roman" pitchFamily="18" charset="0"/>
                <a:cs typeface="Times New Roman" pitchFamily="18" charset="0"/>
              </a:rPr>
              <a:t>PROYECTO 2 ZONIFICACIÓN ECOLÓGICA  </a:t>
            </a:r>
            <a:endParaRPr lang="es-CO" sz="1100" b="1" dirty="0">
              <a:solidFill>
                <a:sysClr val="windowText" lastClr="000000"/>
              </a:solidFill>
              <a:latin typeface="Times New Roman" pitchFamily="18" charset="0"/>
              <a:cs typeface="Times New Roman" pitchFamily="18" charset="0"/>
            </a:endParaRPr>
          </a:p>
        </p:txBody>
      </p:sp>
      <p:sp>
        <p:nvSpPr>
          <p:cNvPr id="10" name="Rectángulo 6"/>
          <p:cNvSpPr/>
          <p:nvPr/>
        </p:nvSpPr>
        <p:spPr>
          <a:xfrm>
            <a:off x="2191410" y="895307"/>
            <a:ext cx="6984123" cy="646331"/>
          </a:xfrm>
          <a:prstGeom prst="rect">
            <a:avLst/>
          </a:prstGeom>
          <a:solidFill>
            <a:srgbClr val="FFCCFF"/>
          </a:solidFill>
        </p:spPr>
        <p:txBody>
          <a:bodyPr wrap="square">
            <a:spAutoFit/>
          </a:bodyPr>
          <a:lstStyle/>
          <a:p>
            <a:pPr algn="just"/>
            <a:r>
              <a:rPr lang="es-CO" dirty="0" smtClean="0">
                <a:solidFill>
                  <a:sysClr val="windowText" lastClr="000000"/>
                </a:solidFill>
                <a:latin typeface="Times New Roman" panose="02020603050405020304" pitchFamily="18" charset="0"/>
                <a:cs typeface="Times New Roman" panose="02020603050405020304" pitchFamily="18" charset="0"/>
              </a:rPr>
              <a:t>Proteger </a:t>
            </a:r>
            <a:r>
              <a:rPr lang="es-CO" dirty="0">
                <a:solidFill>
                  <a:sysClr val="windowText" lastClr="000000"/>
                </a:solidFill>
                <a:latin typeface="Times New Roman" panose="02020603050405020304" pitchFamily="18" charset="0"/>
                <a:cs typeface="Times New Roman" panose="02020603050405020304" pitchFamily="18" charset="0"/>
              </a:rPr>
              <a:t>áreas de interés para las comunidades de aves del Valle Interandino del Chota mejorando la organización del territorio </a:t>
            </a:r>
            <a:endParaRPr lang="es-EC" dirty="0">
              <a:solidFill>
                <a:sysClr val="windowText" lastClr="000000"/>
              </a:solidFill>
              <a:latin typeface="Times New Roman" panose="02020603050405020304" pitchFamily="18" charset="0"/>
              <a:cs typeface="Times New Roman" panose="02020603050405020304" pitchFamily="18" charset="0"/>
            </a:endParaRPr>
          </a:p>
        </p:txBody>
      </p:sp>
      <p:pic>
        <p:nvPicPr>
          <p:cNvPr id="1026" name="Picture 2" descr="Resultado de imagen de zonificación ecológica"/>
          <p:cNvPicPr>
            <a:picLocks noChangeAspect="1" noChangeArrowheads="1"/>
          </p:cNvPicPr>
          <p:nvPr/>
        </p:nvPicPr>
        <p:blipFill rotWithShape="1">
          <a:blip r:embed="rId2">
            <a:extLst>
              <a:ext uri="{28A0092B-C50C-407E-A947-70E740481C1C}">
                <a14:useLocalDpi xmlns:a14="http://schemas.microsoft.com/office/drawing/2010/main" val="0"/>
              </a:ext>
            </a:extLst>
          </a:blip>
          <a:srcRect t="56631"/>
          <a:stretch/>
        </p:blipFill>
        <p:spPr bwMode="auto">
          <a:xfrm>
            <a:off x="-25900" y="162640"/>
            <a:ext cx="2106948" cy="14927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ultado de imagen de zonificación ecológica"/>
          <p:cNvPicPr>
            <a:picLocks noChangeAspect="1" noChangeArrowheads="1"/>
          </p:cNvPicPr>
          <p:nvPr/>
        </p:nvPicPr>
        <p:blipFill rotWithShape="1">
          <a:blip r:embed="rId2">
            <a:extLst>
              <a:ext uri="{28A0092B-C50C-407E-A947-70E740481C1C}">
                <a14:useLocalDpi xmlns:a14="http://schemas.microsoft.com/office/drawing/2010/main" val="0"/>
              </a:ext>
            </a:extLst>
          </a:blip>
          <a:srcRect t="-1513" b="43370"/>
          <a:stretch/>
        </p:blipFill>
        <p:spPr bwMode="auto">
          <a:xfrm>
            <a:off x="9078304" y="163867"/>
            <a:ext cx="2348844" cy="153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173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31" y="4422228"/>
            <a:ext cx="3467088" cy="2435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número de diapositiva"/>
          <p:cNvSpPr>
            <a:spLocks noGrp="1"/>
          </p:cNvSpPr>
          <p:nvPr>
            <p:ph type="sldNum" sz="quarter" idx="12"/>
          </p:nvPr>
        </p:nvSpPr>
        <p:spPr/>
        <p:txBody>
          <a:bodyPr/>
          <a:lstStyle/>
          <a:p>
            <a:fld id="{00426CC9-39B8-443D-A87B-A0969DEF053C}" type="slidenum">
              <a:rPr lang="en-US" smtClean="0"/>
              <a:t>32</a:t>
            </a:fld>
            <a:endParaRPr lang="en-US"/>
          </a:p>
        </p:txBody>
      </p:sp>
      <p:sp>
        <p:nvSpPr>
          <p:cNvPr id="3" name="2 Rectángulo"/>
          <p:cNvSpPr/>
          <p:nvPr/>
        </p:nvSpPr>
        <p:spPr>
          <a:xfrm>
            <a:off x="815218" y="219763"/>
            <a:ext cx="10361555" cy="369332"/>
          </a:xfrm>
          <a:prstGeom prst="rect">
            <a:avLst/>
          </a:prstGeom>
        </p:spPr>
        <p:txBody>
          <a:bodyPr wrap="none">
            <a:spAutoFit/>
          </a:bodyPr>
          <a:lstStyle/>
          <a:p>
            <a:pPr lvl="0" algn="ctr"/>
            <a:r>
              <a:rPr lang="es-CO" b="1" dirty="0">
                <a:solidFill>
                  <a:sysClr val="windowText" lastClr="000000"/>
                </a:solidFill>
                <a:latin typeface="Times New Roman" pitchFamily="18" charset="0"/>
                <a:cs typeface="Times New Roman" pitchFamily="18" charset="0"/>
              </a:rPr>
              <a:t>PROYECTO 3</a:t>
            </a:r>
            <a:r>
              <a:rPr lang="es-CO" b="1" dirty="0" smtClean="0">
                <a:solidFill>
                  <a:sysClr val="windowText" lastClr="000000"/>
                </a:solidFill>
                <a:latin typeface="Times New Roman" pitchFamily="18" charset="0"/>
                <a:cs typeface="Times New Roman" pitchFamily="18" charset="0"/>
              </a:rPr>
              <a:t>  GUÍA ILUSTRADA  DE LA AVIFAUNA DEL VALLE INTERANDINO DEL CHOTA  </a:t>
            </a:r>
            <a:endParaRPr lang="es-CO" sz="1100" b="1" dirty="0">
              <a:solidFill>
                <a:sysClr val="windowText" lastClr="00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802" y="589095"/>
            <a:ext cx="5870764" cy="368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3813" y="4463290"/>
            <a:ext cx="3420281" cy="239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8880" y="4422228"/>
            <a:ext cx="3488654" cy="2435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23" y="906774"/>
            <a:ext cx="2629439" cy="3365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4013" y="772510"/>
            <a:ext cx="2653461" cy="349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221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33</a:t>
            </a:fld>
            <a:endParaRPr lang="en-US"/>
          </a:p>
        </p:txBody>
      </p:sp>
      <p:cxnSp>
        <p:nvCxnSpPr>
          <p:cNvPr id="5" name="Conector recto de flecha 7"/>
          <p:cNvCxnSpPr/>
          <p:nvPr/>
        </p:nvCxnSpPr>
        <p:spPr>
          <a:xfrm flipH="1">
            <a:off x="2455759" y="2098230"/>
            <a:ext cx="1194179" cy="0"/>
          </a:xfrm>
          <a:prstGeom prst="straightConnector1">
            <a:avLst/>
          </a:prstGeom>
          <a:noFill/>
          <a:ln w="6350" cap="flat" cmpd="sng" algn="ctr">
            <a:solidFill>
              <a:srgbClr val="7030A0"/>
            </a:solidFill>
            <a:prstDash val="solid"/>
            <a:miter lim="800000"/>
            <a:tailEnd type="triangle"/>
          </a:ln>
          <a:effectLst/>
        </p:spPr>
      </p:cxnSp>
      <p:sp>
        <p:nvSpPr>
          <p:cNvPr id="6" name="CuadroTexto 10"/>
          <p:cNvSpPr txBox="1"/>
          <p:nvPr/>
        </p:nvSpPr>
        <p:spPr>
          <a:xfrm>
            <a:off x="9909762" y="1128734"/>
            <a:ext cx="2224586" cy="646331"/>
          </a:xfrm>
          <a:prstGeom prst="rect">
            <a:avLst/>
          </a:prstGeom>
          <a:solidFill>
            <a:srgbClr val="4472C4">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1" i="0" u="none" strike="noStrike" kern="0" cap="none" spc="0" normalizeH="0" baseline="0" noProof="0" dirty="0" smtClean="0">
                <a:ln>
                  <a:noFill/>
                </a:ln>
                <a:solidFill>
                  <a:prstClr val="black"/>
                </a:solidFill>
                <a:effectLst/>
                <a:uLnTx/>
                <a:uFillTx/>
              </a:rPr>
              <a:t>ILUSTRACIÓN GRAFICA</a:t>
            </a:r>
          </a:p>
        </p:txBody>
      </p:sp>
      <p:cxnSp>
        <p:nvCxnSpPr>
          <p:cNvPr id="7" name="Conector recto de flecha 11"/>
          <p:cNvCxnSpPr/>
          <p:nvPr/>
        </p:nvCxnSpPr>
        <p:spPr>
          <a:xfrm flipH="1">
            <a:off x="2407991" y="3983898"/>
            <a:ext cx="1078172" cy="0"/>
          </a:xfrm>
          <a:prstGeom prst="straightConnector1">
            <a:avLst/>
          </a:prstGeom>
          <a:noFill/>
          <a:ln w="6350" cap="flat" cmpd="sng" algn="ctr">
            <a:solidFill>
              <a:srgbClr val="7030A0"/>
            </a:solidFill>
            <a:prstDash val="solid"/>
            <a:miter lim="800000"/>
            <a:tailEnd type="triangle"/>
          </a:ln>
          <a:effectLst/>
        </p:spPr>
      </p:cxnSp>
      <p:sp>
        <p:nvSpPr>
          <p:cNvPr id="8" name="CuadroTexto 12"/>
          <p:cNvSpPr txBox="1"/>
          <p:nvPr/>
        </p:nvSpPr>
        <p:spPr>
          <a:xfrm>
            <a:off x="183407" y="4895096"/>
            <a:ext cx="2224585" cy="1754326"/>
          </a:xfrm>
          <a:prstGeom prst="rect">
            <a:avLst/>
          </a:prstGeom>
          <a:solidFill>
            <a:srgbClr val="ED7D31">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1" i="0" u="none" strike="noStrike" kern="0" cap="none" spc="0" normalizeH="0" baseline="0" noProof="0" dirty="0" smtClean="0">
                <a:ln>
                  <a:noFill/>
                </a:ln>
                <a:solidFill>
                  <a:prstClr val="black"/>
                </a:solidFill>
                <a:effectLst/>
                <a:uLnTx/>
                <a:uFillTx/>
              </a:rPr>
              <a:t>DESCRIPCIÓN TAXONÓMICA: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*Nombre en inglés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*Orden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*Genero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*Familia  </a:t>
            </a:r>
          </a:p>
        </p:txBody>
      </p:sp>
      <p:sp>
        <p:nvSpPr>
          <p:cNvPr id="9" name="CuadroTexto 13"/>
          <p:cNvSpPr txBox="1"/>
          <p:nvPr/>
        </p:nvSpPr>
        <p:spPr>
          <a:xfrm>
            <a:off x="231174" y="1637702"/>
            <a:ext cx="2224585" cy="923330"/>
          </a:xfrm>
          <a:prstGeom prst="rect">
            <a:avLst/>
          </a:prstGeom>
          <a:solidFill>
            <a:srgbClr val="70AD47">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1" i="0" u="none" strike="noStrike" kern="0" cap="none" spc="0" normalizeH="0" baseline="0" noProof="0" dirty="0" smtClean="0">
                <a:ln>
                  <a:noFill/>
                </a:ln>
                <a:solidFill>
                  <a:prstClr val="black"/>
                </a:solidFill>
                <a:effectLst/>
                <a:uLnTx/>
                <a:uFillTx/>
              </a:rPr>
              <a:t>DESCRIPCIÓN: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*Tamaño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*Patrones de plumaje</a:t>
            </a:r>
          </a:p>
        </p:txBody>
      </p:sp>
      <p:cxnSp>
        <p:nvCxnSpPr>
          <p:cNvPr id="10" name="Conector recto de flecha 15"/>
          <p:cNvCxnSpPr/>
          <p:nvPr/>
        </p:nvCxnSpPr>
        <p:spPr>
          <a:xfrm flipH="1">
            <a:off x="2356811" y="5441932"/>
            <a:ext cx="1020172" cy="4551"/>
          </a:xfrm>
          <a:prstGeom prst="straightConnector1">
            <a:avLst/>
          </a:prstGeom>
          <a:noFill/>
          <a:ln w="6350" cap="flat" cmpd="sng" algn="ctr">
            <a:solidFill>
              <a:srgbClr val="7030A0"/>
            </a:solidFill>
            <a:prstDash val="solid"/>
            <a:miter lim="800000"/>
            <a:tailEnd type="triangle"/>
          </a:ln>
          <a:effectLst/>
        </p:spPr>
      </p:cxnSp>
      <p:sp>
        <p:nvSpPr>
          <p:cNvPr id="11" name="CuadroTexto 17"/>
          <p:cNvSpPr txBox="1"/>
          <p:nvPr/>
        </p:nvSpPr>
        <p:spPr>
          <a:xfrm>
            <a:off x="211276" y="3585608"/>
            <a:ext cx="2224585" cy="923330"/>
          </a:xfrm>
          <a:prstGeom prst="rect">
            <a:avLst/>
          </a:prstGeom>
          <a:solidFill>
            <a:srgbClr val="FFC000">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1" i="0" u="none" strike="noStrike" kern="0" cap="none" spc="0" normalizeH="0" baseline="0" noProof="0" dirty="0" smtClean="0">
                <a:ln>
                  <a:noFill/>
                </a:ln>
                <a:solidFill>
                  <a:prstClr val="black"/>
                </a:solidFill>
                <a:effectLst/>
                <a:uLnTx/>
                <a:uFillTx/>
              </a:rPr>
              <a:t>Ecología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*Alimentación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*Hábitat </a:t>
            </a:r>
          </a:p>
        </p:txBody>
      </p:sp>
      <p:sp>
        <p:nvSpPr>
          <p:cNvPr id="13" name="CuadroTexto 26"/>
          <p:cNvSpPr txBox="1"/>
          <p:nvPr/>
        </p:nvSpPr>
        <p:spPr>
          <a:xfrm>
            <a:off x="9802504" y="4642696"/>
            <a:ext cx="2389496" cy="2031325"/>
          </a:xfrm>
          <a:prstGeom prst="rect">
            <a:avLst/>
          </a:prstGeom>
          <a:solidFill>
            <a:srgbClr val="FB65D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1" i="0" u="none" strike="noStrike" kern="0" cap="none" spc="0" normalizeH="0" baseline="0" noProof="0" dirty="0" smtClean="0">
                <a:ln>
                  <a:noFill/>
                </a:ln>
                <a:solidFill>
                  <a:prstClr val="black"/>
                </a:solidFill>
                <a:effectLst/>
                <a:uLnTx/>
                <a:uFillTx/>
              </a:rPr>
              <a:t>ESTADO DE CONSERVACIÓN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*Unión Internacional para la conservación de la Naturaleza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*índice de prioridad de conservación.</a:t>
            </a:r>
          </a:p>
        </p:txBody>
      </p:sp>
      <p:cxnSp>
        <p:nvCxnSpPr>
          <p:cNvPr id="14" name="Conector recto de flecha 27"/>
          <p:cNvCxnSpPr>
            <a:endCxn id="13" idx="1"/>
          </p:cNvCxnSpPr>
          <p:nvPr/>
        </p:nvCxnSpPr>
        <p:spPr>
          <a:xfrm flipV="1">
            <a:off x="9186081" y="5658359"/>
            <a:ext cx="616423" cy="113900"/>
          </a:xfrm>
          <a:prstGeom prst="straightConnector1">
            <a:avLst/>
          </a:prstGeom>
          <a:noFill/>
          <a:ln w="6350" cap="flat" cmpd="sng" algn="ctr">
            <a:solidFill>
              <a:srgbClr val="7030A0"/>
            </a:solidFill>
            <a:prstDash val="solid"/>
            <a:miter lim="800000"/>
            <a:tailEnd type="triangle"/>
          </a:ln>
          <a:effectLst/>
        </p:spPr>
      </p:cxnSp>
      <p:sp>
        <p:nvSpPr>
          <p:cNvPr id="15" name="CuadroTexto 34"/>
          <p:cNvSpPr txBox="1"/>
          <p:nvPr/>
        </p:nvSpPr>
        <p:spPr>
          <a:xfrm>
            <a:off x="9710733" y="2099367"/>
            <a:ext cx="2622644" cy="2018558"/>
          </a:xfrm>
          <a:prstGeom prst="rect">
            <a:avLst/>
          </a:prstGeom>
          <a:solidFill>
            <a:srgbClr val="95CACB"/>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C" b="1" kern="0" noProof="0" dirty="0" smtClean="0">
                <a:solidFill>
                  <a:prstClr val="black"/>
                </a:solidFill>
              </a:rPr>
              <a:t>ÍCONOGRAFÍA</a:t>
            </a:r>
            <a:r>
              <a:rPr kumimoji="0" lang="es-EC" sz="1800" b="1" i="0" u="none" strike="noStrike" kern="0" cap="none" spc="0" normalizeH="0" baseline="0" noProof="0" dirty="0" smtClean="0">
                <a:ln>
                  <a:noFill/>
                </a:ln>
                <a:solidFill>
                  <a:prstClr val="black"/>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*Hábitos alimenticios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*Hábitat: (ribera, cultivo o </a:t>
            </a:r>
            <a:r>
              <a:rPr kumimoji="0" lang="es-EC" sz="1800" b="0" i="0" u="none" strike="noStrike" kern="0" cap="none" spc="0" normalizeH="0" baseline="0" noProof="0" dirty="0" err="1" smtClean="0">
                <a:ln>
                  <a:noFill/>
                </a:ln>
                <a:solidFill>
                  <a:prstClr val="black"/>
                </a:solidFill>
                <a:effectLst/>
                <a:uLnTx/>
                <a:uFillTx/>
              </a:rPr>
              <a:t>veg</a:t>
            </a:r>
            <a:r>
              <a:rPr kumimoji="0" lang="es-EC" sz="1800" b="0" i="0" u="none" strike="noStrike" kern="0" cap="none" spc="0" normalizeH="0" baseline="0" noProof="0" dirty="0" smtClean="0">
                <a:ln>
                  <a:noFill/>
                </a:ln>
                <a:solidFill>
                  <a:prstClr val="black"/>
                </a:solidFill>
                <a:effectLst/>
                <a:uLnTx/>
                <a:uFillTx/>
              </a:rPr>
              <a:t>. </a:t>
            </a:r>
            <a:r>
              <a:rPr kumimoji="0" lang="es-EC" sz="1800" b="0" i="0" u="none" strike="noStrike" kern="0" cap="none" spc="0" normalizeH="0" baseline="0" noProof="0" dirty="0" err="1" smtClean="0">
                <a:ln>
                  <a:noFill/>
                </a:ln>
                <a:solidFill>
                  <a:prstClr val="black"/>
                </a:solidFill>
                <a:effectLst/>
                <a:uLnTx/>
                <a:uFillTx/>
              </a:rPr>
              <a:t>xérica</a:t>
            </a:r>
            <a:r>
              <a:rPr kumimoji="0" lang="es-EC" sz="1800" b="0" i="0" u="none" strike="noStrike" kern="0" cap="none" spc="0" normalizeH="0" baseline="0" noProof="0" dirty="0" smtClean="0">
                <a:ln>
                  <a:noFill/>
                </a:ln>
                <a:solidFill>
                  <a:prstClr val="black"/>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0" i="0" u="none" strike="noStrike" kern="0" cap="none" spc="0" normalizeH="0" baseline="0" noProof="0" dirty="0" smtClean="0">
                <a:ln>
                  <a:noFill/>
                </a:ln>
                <a:solidFill>
                  <a:prstClr val="black"/>
                </a:solidFill>
                <a:effectLst/>
                <a:uLnTx/>
                <a:uFillTx/>
              </a:rPr>
              <a:t>*Estrato(aéreo, suelo, dosel, sub dosel, acuático) </a:t>
            </a:r>
          </a:p>
        </p:txBody>
      </p:sp>
      <p:cxnSp>
        <p:nvCxnSpPr>
          <p:cNvPr id="16" name="Conector recto de flecha 35"/>
          <p:cNvCxnSpPr>
            <a:endCxn id="15" idx="1"/>
          </p:cNvCxnSpPr>
          <p:nvPr/>
        </p:nvCxnSpPr>
        <p:spPr>
          <a:xfrm>
            <a:off x="9300163" y="2216139"/>
            <a:ext cx="410570" cy="892507"/>
          </a:xfrm>
          <a:prstGeom prst="straightConnector1">
            <a:avLst/>
          </a:prstGeom>
          <a:noFill/>
          <a:ln w="6350" cap="flat" cmpd="sng" algn="ctr">
            <a:solidFill>
              <a:srgbClr val="7030A0"/>
            </a:solidFill>
            <a:prstDash val="solid"/>
            <a:miter lim="800000"/>
            <a:tailEnd type="triangle"/>
          </a:ln>
          <a:effectLst/>
        </p:spPr>
      </p:cxnSp>
      <p:cxnSp>
        <p:nvCxnSpPr>
          <p:cNvPr id="20" name="Conector recto de flecha 7"/>
          <p:cNvCxnSpPr>
            <a:endCxn id="6" idx="1"/>
          </p:cNvCxnSpPr>
          <p:nvPr/>
        </p:nvCxnSpPr>
        <p:spPr>
          <a:xfrm>
            <a:off x="9294917" y="1451899"/>
            <a:ext cx="614845" cy="1"/>
          </a:xfrm>
          <a:prstGeom prst="straightConnector1">
            <a:avLst/>
          </a:prstGeom>
          <a:noFill/>
          <a:ln w="6350" cap="flat" cmpd="sng" algn="ctr">
            <a:solidFill>
              <a:srgbClr val="7030A0"/>
            </a:solidFill>
            <a:prstDash val="solid"/>
            <a:miter lim="800000"/>
            <a:tailEnd type="triangle"/>
          </a:ln>
          <a:effectLst/>
        </p:spPr>
      </p:cxn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992" y="993228"/>
            <a:ext cx="7165020" cy="5656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23 Rectángulo"/>
          <p:cNvSpPr/>
          <p:nvPr/>
        </p:nvSpPr>
        <p:spPr>
          <a:xfrm>
            <a:off x="2942502" y="342349"/>
            <a:ext cx="6096000" cy="369332"/>
          </a:xfrm>
          <a:prstGeom prst="rect">
            <a:avLst/>
          </a:prstGeom>
        </p:spPr>
        <p:txBody>
          <a:bodyPr>
            <a:spAutoFit/>
          </a:bodyPr>
          <a:lstStyle/>
          <a:p>
            <a:r>
              <a:rPr lang="es-CO" b="1" dirty="0" smtClean="0">
                <a:solidFill>
                  <a:sysClr val="windowText" lastClr="000000"/>
                </a:solidFill>
                <a:latin typeface="Times New Roman" pitchFamily="18" charset="0"/>
                <a:cs typeface="Times New Roman" pitchFamily="18" charset="0"/>
              </a:rPr>
              <a:t>ESTRUCTURA DE LAS FICHAS PARA CADA ESPECIE </a:t>
            </a:r>
            <a:endParaRPr lang="es-CO" dirty="0"/>
          </a:p>
        </p:txBody>
      </p:sp>
    </p:spTree>
    <p:extLst>
      <p:ext uri="{BB962C8B-B14F-4D97-AF65-F5344CB8AC3E}">
        <p14:creationId xmlns:p14="http://schemas.microsoft.com/office/powerpoint/2010/main" val="31364307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34</a:t>
            </a:fld>
            <a:endParaRPr lang="en-US"/>
          </a:p>
        </p:txBody>
      </p:sp>
      <p:sp>
        <p:nvSpPr>
          <p:cNvPr id="4" name="3 Rectángulo"/>
          <p:cNvSpPr/>
          <p:nvPr/>
        </p:nvSpPr>
        <p:spPr>
          <a:xfrm>
            <a:off x="268015" y="1008545"/>
            <a:ext cx="10736321" cy="2308324"/>
          </a:xfrm>
          <a:prstGeom prst="rect">
            <a:avLst/>
          </a:prstGeom>
          <a:solidFill>
            <a:srgbClr val="B4E8EE"/>
          </a:solidFill>
        </p:spPr>
        <p:txBody>
          <a:bodyPr wrap="square">
            <a:spAutoFit/>
          </a:bodyPr>
          <a:lstStyle/>
          <a:p>
            <a:pPr marL="285750" lvl="0" indent="-285750" algn="just">
              <a:buFont typeface="Arial" panose="020B0604020202020204" pitchFamily="34" charset="0"/>
              <a:buChar char="•"/>
            </a:pPr>
            <a:r>
              <a:rPr lang="es-CO" sz="2400" dirty="0">
                <a:latin typeface="Times New Roman" panose="02020603050405020304" pitchFamily="18" charset="0"/>
                <a:cs typeface="Times New Roman" panose="02020603050405020304" pitchFamily="18" charset="0"/>
              </a:rPr>
              <a:t>El número de transectos empleados en la investigación (45) resultó ser insuficiente ante la comparación con los estimadores de riqueza no paramétricos. La representación gráfica aplicando l</a:t>
            </a:r>
            <a:r>
              <a:rPr lang="es-ES" sz="2400" dirty="0">
                <a:latin typeface="Times New Roman" panose="02020603050405020304" pitchFamily="18" charset="0"/>
                <a:cs typeface="Times New Roman" panose="02020603050405020304" pitchFamily="18" charset="0"/>
              </a:rPr>
              <a:t>as curvas de rarefacción de especies demostró que no alcanzaron la asíntota para ninguno de los sitios, lo que indica que varias especies no fueron detectadas y que podrían registrarse en el futuro aplicando un mayor esfuerzo de muestreo.</a:t>
            </a:r>
            <a:endParaRPr lang="es-CO" sz="2400" dirty="0">
              <a:latin typeface="Times New Roman" panose="02020603050405020304" pitchFamily="18" charset="0"/>
              <a:cs typeface="Times New Roman" panose="02020603050405020304" pitchFamily="18" charset="0"/>
            </a:endParaRPr>
          </a:p>
        </p:txBody>
      </p:sp>
      <p:sp>
        <p:nvSpPr>
          <p:cNvPr id="5" name="4 Rectángulo"/>
          <p:cNvSpPr/>
          <p:nvPr/>
        </p:nvSpPr>
        <p:spPr>
          <a:xfrm>
            <a:off x="252251" y="3490295"/>
            <a:ext cx="10767848" cy="1569660"/>
          </a:xfrm>
          <a:prstGeom prst="rect">
            <a:avLst/>
          </a:prstGeom>
          <a:solidFill>
            <a:srgbClr val="F3A7EF"/>
          </a:solidFill>
        </p:spPr>
        <p:txBody>
          <a:bodyPr wrap="square">
            <a:spAutoFit/>
          </a:bodyPr>
          <a:lstStyle/>
          <a:p>
            <a:pPr marL="285750" lvl="0" indent="-285750" algn="just">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De los 4 estimadores de riqueza no paramétricos utilizados, solo </a:t>
            </a:r>
            <a:r>
              <a:rPr lang="es-ES" sz="2400" dirty="0" err="1">
                <a:latin typeface="Times New Roman" panose="02020603050405020304" pitchFamily="18" charset="0"/>
                <a:cs typeface="Times New Roman" panose="02020603050405020304" pitchFamily="18" charset="0"/>
              </a:rPr>
              <a:t>Boostrap</a:t>
            </a:r>
            <a:r>
              <a:rPr lang="es-ES" sz="2400" dirty="0">
                <a:latin typeface="Times New Roman" panose="02020603050405020304" pitchFamily="18" charset="0"/>
                <a:cs typeface="Times New Roman" panose="02020603050405020304" pitchFamily="18" charset="0"/>
              </a:rPr>
              <a:t> se acercó más a los valores obtenidos en la investigación con una relación de 2 a 4 especies más en todos los sitios, mientras que </a:t>
            </a:r>
            <a:r>
              <a:rPr lang="es-ES" sz="2400" dirty="0" err="1">
                <a:latin typeface="Times New Roman" panose="02020603050405020304" pitchFamily="18" charset="0"/>
                <a:cs typeface="Times New Roman" panose="02020603050405020304" pitchFamily="18" charset="0"/>
              </a:rPr>
              <a:t>Jacknife</a:t>
            </a:r>
            <a:r>
              <a:rPr lang="es-ES" sz="2400" dirty="0">
                <a:latin typeface="Times New Roman" panose="02020603050405020304" pitchFamily="18" charset="0"/>
                <a:cs typeface="Times New Roman" panose="02020603050405020304" pitchFamily="18" charset="0"/>
              </a:rPr>
              <a:t> de segundo orden sobreestimó los valores determinando hasta 16 especies más a las observadas. </a:t>
            </a:r>
            <a:endParaRPr lang="es-CO" sz="2400" dirty="0">
              <a:latin typeface="Times New Roman" panose="02020603050405020304" pitchFamily="18" charset="0"/>
              <a:cs typeface="Times New Roman" panose="02020603050405020304" pitchFamily="18" charset="0"/>
            </a:endParaRPr>
          </a:p>
        </p:txBody>
      </p:sp>
      <p:sp>
        <p:nvSpPr>
          <p:cNvPr id="6" name="5 Rectángulo"/>
          <p:cNvSpPr/>
          <p:nvPr/>
        </p:nvSpPr>
        <p:spPr>
          <a:xfrm>
            <a:off x="252246" y="5288297"/>
            <a:ext cx="10736321" cy="1200329"/>
          </a:xfrm>
          <a:prstGeom prst="rect">
            <a:avLst/>
          </a:prstGeom>
          <a:solidFill>
            <a:srgbClr val="D7EA64"/>
          </a:solidFill>
        </p:spPr>
        <p:txBody>
          <a:bodyPr wrap="square">
            <a:spAutoFit/>
          </a:bodyPr>
          <a:lstStyle/>
          <a:p>
            <a:pPr marL="285750" lvl="0" indent="-285750" algn="just">
              <a:buFont typeface="Arial" panose="020B0604020202020204" pitchFamily="34" charset="0"/>
              <a:buChar char="•"/>
            </a:pPr>
            <a:r>
              <a:rPr lang="es-CO" sz="2400" dirty="0">
                <a:latin typeface="Times New Roman" panose="02020603050405020304" pitchFamily="18" charset="0"/>
                <a:cs typeface="Times New Roman" panose="02020603050405020304" pitchFamily="18" charset="0"/>
              </a:rPr>
              <a:t>Aunque todas las especies de aves registradas se encuentran en la categoría Preocupación menor, es necesario realizar investigaciones enfocadas a conocer el estado poblacional de las especies en todo el Valle Interandino del Chota</a:t>
            </a:r>
            <a:endParaRPr lang="es-ES" sz="2400" dirty="0">
              <a:latin typeface="Times New Roman" panose="02020603050405020304" pitchFamily="18" charset="0"/>
              <a:cs typeface="Times New Roman" panose="02020603050405020304" pitchFamily="18" charset="0"/>
            </a:endParaRPr>
          </a:p>
        </p:txBody>
      </p:sp>
      <p:sp>
        <p:nvSpPr>
          <p:cNvPr id="7" name="6 CuadroTexto"/>
          <p:cNvSpPr txBox="1"/>
          <p:nvPr/>
        </p:nvSpPr>
        <p:spPr>
          <a:xfrm>
            <a:off x="3726810" y="321513"/>
            <a:ext cx="3877985" cy="646331"/>
          </a:xfrm>
          <a:prstGeom prst="rect">
            <a:avLst/>
          </a:prstGeom>
          <a:noFill/>
        </p:spPr>
        <p:txBody>
          <a:bodyPr wrap="none" rtlCol="0">
            <a:spAutoFit/>
          </a:bodyPr>
          <a:lstStyle/>
          <a:p>
            <a:r>
              <a:rPr lang="es-CO" sz="3600" b="1" dirty="0" smtClean="0">
                <a:latin typeface="Times New Roman" panose="02020603050405020304" pitchFamily="18" charset="0"/>
                <a:cs typeface="Times New Roman" panose="02020603050405020304" pitchFamily="18" charset="0"/>
              </a:rPr>
              <a:t>CONCLUSIONES</a:t>
            </a:r>
            <a:endParaRPr lang="es-CO"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102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35</a:t>
            </a:fld>
            <a:endParaRPr lang="en-US"/>
          </a:p>
        </p:txBody>
      </p:sp>
      <p:sp>
        <p:nvSpPr>
          <p:cNvPr id="3" name="2 Rectángulo"/>
          <p:cNvSpPr/>
          <p:nvPr/>
        </p:nvSpPr>
        <p:spPr>
          <a:xfrm>
            <a:off x="283782" y="4439314"/>
            <a:ext cx="10767845" cy="2308324"/>
          </a:xfrm>
          <a:prstGeom prst="rect">
            <a:avLst/>
          </a:prstGeom>
          <a:solidFill>
            <a:srgbClr val="FFDA65"/>
          </a:solidFill>
        </p:spPr>
        <p:txBody>
          <a:bodyPr wrap="square">
            <a:spAutoFit/>
          </a:bodyPr>
          <a:lstStyle/>
          <a:p>
            <a:pPr marL="285750" lvl="0" indent="-285750" algn="just">
              <a:buFont typeface="Arial" panose="020B0604020202020204" pitchFamily="34" charset="0"/>
              <a:buChar char="•"/>
            </a:pPr>
            <a:r>
              <a:rPr lang="es-ES" sz="2400" dirty="0" smtClean="0">
                <a:latin typeface="Times New Roman" panose="02020603050405020304" pitchFamily="18" charset="0"/>
                <a:cs typeface="Times New Roman" panose="02020603050405020304" pitchFamily="18" charset="0"/>
              </a:rPr>
              <a:t>Los resultados obtenidos pueden ser utilizados como guía en diferentes actividades de investigación o de manejo ambiental.  La investigación contribuye con un registro de las aves que se distribuyen en los hábitats estudiados (Vegetación xérica, áreas cultivadas y ribera y llanura de inundación), lo que en el Valle Interandino del Chota puede ser utilizado como referencia de la avifauna en ambientes intervenidos por el ser humano. </a:t>
            </a:r>
            <a:endParaRPr lang="es-CO" sz="2400" dirty="0">
              <a:latin typeface="Times New Roman" panose="02020603050405020304" pitchFamily="18" charset="0"/>
              <a:cs typeface="Times New Roman" panose="02020603050405020304" pitchFamily="18" charset="0"/>
            </a:endParaRPr>
          </a:p>
        </p:txBody>
      </p:sp>
      <p:sp>
        <p:nvSpPr>
          <p:cNvPr id="4" name="3 Rectángulo"/>
          <p:cNvSpPr/>
          <p:nvPr/>
        </p:nvSpPr>
        <p:spPr>
          <a:xfrm>
            <a:off x="283782" y="1686111"/>
            <a:ext cx="10767848" cy="1200329"/>
          </a:xfrm>
          <a:prstGeom prst="rect">
            <a:avLst/>
          </a:prstGeom>
          <a:solidFill>
            <a:srgbClr val="B9F7A3"/>
          </a:solidFill>
        </p:spPr>
        <p:txBody>
          <a:bodyPr wrap="square">
            <a:spAutoFit/>
          </a:bodyPr>
          <a:lstStyle/>
          <a:p>
            <a:pPr marL="285750" lvl="0" indent="-285750" algn="just">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Las actividades antrópicas afectan directamente a la diversidad de aves en el valle del Chota, siendo el mal manejo de desechos sólidos el principal problema de afectación en la avifauna. </a:t>
            </a:r>
            <a:endParaRPr lang="es-CO" sz="2400" dirty="0">
              <a:latin typeface="Times New Roman" panose="02020603050405020304" pitchFamily="18" charset="0"/>
              <a:cs typeface="Times New Roman" panose="02020603050405020304" pitchFamily="18" charset="0"/>
            </a:endParaRPr>
          </a:p>
        </p:txBody>
      </p:sp>
      <p:sp>
        <p:nvSpPr>
          <p:cNvPr id="5" name="4 Rectángulo"/>
          <p:cNvSpPr/>
          <p:nvPr/>
        </p:nvSpPr>
        <p:spPr>
          <a:xfrm>
            <a:off x="283782" y="2878028"/>
            <a:ext cx="10767847" cy="1569660"/>
          </a:xfrm>
          <a:prstGeom prst="rect">
            <a:avLst/>
          </a:prstGeom>
          <a:solidFill>
            <a:srgbClr val="B4E8EE"/>
          </a:solidFill>
        </p:spPr>
        <p:txBody>
          <a:bodyPr wrap="square">
            <a:spAutoFit/>
          </a:bodyPr>
          <a:lstStyle/>
          <a:p>
            <a:pPr marL="285750" lvl="0" indent="-285750" algn="just">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La correlación de </a:t>
            </a:r>
            <a:r>
              <a:rPr lang="es-ES" sz="2400" dirty="0" err="1">
                <a:latin typeface="Times New Roman" panose="02020603050405020304" pitchFamily="18" charset="0"/>
                <a:cs typeface="Times New Roman" panose="02020603050405020304" pitchFamily="18" charset="0"/>
              </a:rPr>
              <a:t>Spearman</a:t>
            </a:r>
            <a:r>
              <a:rPr lang="es-ES" sz="2400" dirty="0">
                <a:latin typeface="Times New Roman" panose="02020603050405020304" pitchFamily="18" charset="0"/>
                <a:cs typeface="Times New Roman" panose="02020603050405020304" pitchFamily="18" charset="0"/>
              </a:rPr>
              <a:t> permitió conocer la incidencia de las actividades antrópicas en la población de aves. Es decir, que influyen de manera directa las actividades antrópicas que realizan las comunidades en pro de su desarrollo sobre la diversidad de aves presentes en el Valle interandino del Chota.</a:t>
            </a:r>
            <a:endParaRPr lang="es-CO" sz="2400" dirty="0">
              <a:latin typeface="Times New Roman" panose="02020603050405020304" pitchFamily="18" charset="0"/>
              <a:cs typeface="Times New Roman" panose="02020603050405020304" pitchFamily="18" charset="0"/>
            </a:endParaRPr>
          </a:p>
        </p:txBody>
      </p:sp>
      <p:sp>
        <p:nvSpPr>
          <p:cNvPr id="6" name="5 Rectángulo"/>
          <p:cNvSpPr/>
          <p:nvPr/>
        </p:nvSpPr>
        <p:spPr>
          <a:xfrm>
            <a:off x="283782" y="116451"/>
            <a:ext cx="10767848" cy="1569660"/>
          </a:xfrm>
          <a:prstGeom prst="rect">
            <a:avLst/>
          </a:prstGeom>
          <a:solidFill>
            <a:srgbClr val="F4E0AE"/>
          </a:solidFill>
        </p:spPr>
        <p:txBody>
          <a:bodyPr wrap="square">
            <a:spAutoFit/>
          </a:bodyPr>
          <a:lstStyle/>
          <a:p>
            <a:pPr marL="285750" lvl="0" indent="-285750" algn="just">
              <a:buFont typeface="Arial" panose="020B0604020202020204" pitchFamily="34" charset="0"/>
              <a:buChar char="•"/>
            </a:pPr>
            <a:r>
              <a:rPr lang="es-CO" sz="2400" dirty="0" smtClean="0">
                <a:latin typeface="Times New Roman" panose="02020603050405020304" pitchFamily="18" charset="0"/>
                <a:cs typeface="Times New Roman" panose="02020603050405020304" pitchFamily="18" charset="0"/>
              </a:rPr>
              <a:t>La </a:t>
            </a:r>
            <a:r>
              <a:rPr lang="es-CO" sz="2400" dirty="0">
                <a:latin typeface="Times New Roman" panose="02020603050405020304" pitchFamily="18" charset="0"/>
                <a:cs typeface="Times New Roman" panose="02020603050405020304" pitchFamily="18" charset="0"/>
              </a:rPr>
              <a:t>metodología empleada en el análisis de la incidencia de las amenazas antrópicas en las aves fue eficiente, implicó un bajo costo y a corto plazo, porque permitió conocer los sitios degradados y mediamente intervenidos y los factores que afectan la diversidad de aves en el Valle del Chota.  </a:t>
            </a:r>
          </a:p>
        </p:txBody>
      </p:sp>
    </p:spTree>
    <p:extLst>
      <p:ext uri="{BB962C8B-B14F-4D97-AF65-F5344CB8AC3E}">
        <p14:creationId xmlns:p14="http://schemas.microsoft.com/office/powerpoint/2010/main" val="28126629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36</a:t>
            </a:fld>
            <a:endParaRPr lang="en-US"/>
          </a:p>
        </p:txBody>
      </p:sp>
      <p:sp>
        <p:nvSpPr>
          <p:cNvPr id="3" name="2 CuadroTexto"/>
          <p:cNvSpPr txBox="1"/>
          <p:nvPr/>
        </p:nvSpPr>
        <p:spPr>
          <a:xfrm>
            <a:off x="3222298" y="321513"/>
            <a:ext cx="5032147" cy="646331"/>
          </a:xfrm>
          <a:prstGeom prst="rect">
            <a:avLst/>
          </a:prstGeom>
          <a:noFill/>
        </p:spPr>
        <p:txBody>
          <a:bodyPr wrap="none" rtlCol="0">
            <a:spAutoFit/>
          </a:bodyPr>
          <a:lstStyle/>
          <a:p>
            <a:r>
              <a:rPr lang="es-CO" sz="3600" b="1" dirty="0" smtClean="0">
                <a:latin typeface="Times New Roman" panose="02020603050405020304" pitchFamily="18" charset="0"/>
                <a:cs typeface="Times New Roman" panose="02020603050405020304" pitchFamily="18" charset="0"/>
              </a:rPr>
              <a:t>RECOMENDACIONES</a:t>
            </a:r>
            <a:endParaRPr lang="es-CO" sz="3600" b="1" dirty="0">
              <a:latin typeface="Times New Roman" panose="02020603050405020304" pitchFamily="18" charset="0"/>
              <a:cs typeface="Times New Roman" panose="02020603050405020304" pitchFamily="18" charset="0"/>
            </a:endParaRPr>
          </a:p>
        </p:txBody>
      </p:sp>
      <p:sp>
        <p:nvSpPr>
          <p:cNvPr id="4" name="3 Rectángulo"/>
          <p:cNvSpPr/>
          <p:nvPr/>
        </p:nvSpPr>
        <p:spPr>
          <a:xfrm>
            <a:off x="851338" y="1076677"/>
            <a:ext cx="9412014" cy="1569660"/>
          </a:xfrm>
          <a:prstGeom prst="rect">
            <a:avLst/>
          </a:prstGeom>
          <a:solidFill>
            <a:srgbClr val="D7EA64"/>
          </a:solidFill>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lgn="just">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Se recomienda emplear nuevos métodos de registro de especies de aves, que incluya captura, conteo, reconteo, anillamiento con el fin de obtener un muestro más eficiente y por lo tanto una mejor representación de la población de aves existentes para el Valle Interandino del Chota. </a:t>
            </a:r>
            <a:endParaRPr lang="es-CO" sz="2400" dirty="0">
              <a:latin typeface="Times New Roman" panose="02020603050405020304" pitchFamily="18" charset="0"/>
              <a:cs typeface="Times New Roman" panose="02020603050405020304" pitchFamily="18" charset="0"/>
            </a:endParaRPr>
          </a:p>
        </p:txBody>
      </p:sp>
      <p:sp>
        <p:nvSpPr>
          <p:cNvPr id="5" name="4 Rectángulo"/>
          <p:cNvSpPr/>
          <p:nvPr/>
        </p:nvSpPr>
        <p:spPr>
          <a:xfrm>
            <a:off x="851338" y="2879528"/>
            <a:ext cx="9412014" cy="1938992"/>
          </a:xfrm>
          <a:prstGeom prst="rect">
            <a:avLst/>
          </a:prstGeom>
          <a:solidFill>
            <a:srgbClr val="B4E8EE"/>
          </a:solidFill>
        </p:spPr>
        <p:style>
          <a:lnRef idx="1">
            <a:schemeClr val="accent4"/>
          </a:lnRef>
          <a:fillRef idx="2">
            <a:schemeClr val="accent4"/>
          </a:fillRef>
          <a:effectRef idx="1">
            <a:schemeClr val="accent4"/>
          </a:effectRef>
          <a:fontRef idx="minor">
            <a:schemeClr val="dk1"/>
          </a:fontRef>
        </p:style>
        <p:txBody>
          <a:bodyPr wrap="square">
            <a:spAutoFit/>
          </a:bodyPr>
          <a:lstStyle/>
          <a:p>
            <a:pPr marL="342900" lvl="0" indent="-342900" algn="just">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Se recomienda incluir más variables en el cálculo del índice de prioridades de conservación, como el estado reproductivo o analizar la dieta de las especies, con el fin de emplear datos con mayor exigencia en la ecología de las especies y obtener una mejor priorización de conservación.</a:t>
            </a:r>
            <a:endParaRPr lang="es-CO" sz="2400" dirty="0">
              <a:latin typeface="Times New Roman" panose="02020603050405020304" pitchFamily="18" charset="0"/>
              <a:cs typeface="Times New Roman" panose="02020603050405020304" pitchFamily="18" charset="0"/>
            </a:endParaRPr>
          </a:p>
        </p:txBody>
      </p:sp>
      <p:sp>
        <p:nvSpPr>
          <p:cNvPr id="6" name="5 Rectángulo"/>
          <p:cNvSpPr/>
          <p:nvPr/>
        </p:nvSpPr>
        <p:spPr>
          <a:xfrm>
            <a:off x="851338" y="5015907"/>
            <a:ext cx="9412014" cy="1569660"/>
          </a:xfrm>
          <a:prstGeom prst="rect">
            <a:avLst/>
          </a:prstGeom>
          <a:solidFill>
            <a:srgbClr val="F4E0AE"/>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lgn="just">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Se recomienda ampliar el área de estudio incluyendo </a:t>
            </a:r>
            <a:r>
              <a:rPr lang="es-CO" sz="2400" dirty="0">
                <a:latin typeface="Times New Roman" panose="02020603050405020304" pitchFamily="18" charset="0"/>
                <a:cs typeface="Times New Roman" panose="02020603050405020304" pitchFamily="18" charset="0"/>
              </a:rPr>
              <a:t>ecosistemas de diferente gradiente de conservación </a:t>
            </a:r>
            <a:r>
              <a:rPr lang="es-ES" sz="2400" dirty="0">
                <a:latin typeface="Times New Roman" panose="02020603050405020304" pitchFamily="18" charset="0"/>
                <a:cs typeface="Times New Roman" panose="02020603050405020304" pitchFamily="18" charset="0"/>
              </a:rPr>
              <a:t>e involucrar a los actores sociales para que se implementen los proyectos propuestos y de esta manera conservar la diversidad ornitológica del Valle Interandino del Chota.</a:t>
            </a:r>
            <a:endParaRPr lang="es-CO"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8721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37</a:t>
            </a:fld>
            <a:endParaRPr lang="en-US"/>
          </a:p>
        </p:txBody>
      </p:sp>
      <p:pic>
        <p:nvPicPr>
          <p:cNvPr id="3" name="2 Imagen" descr="C:\Users\usuario\Documents\1. TESIS CHOTA\8.FOTOS TESIS CHOTA\FOTOS CELL SARI\WP_20160511_16_47_04_Pr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1322790"/>
            <a:ext cx="4057650" cy="2279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C:\Users\usuario\Documents\1. TESIS CHOTA\8.FOTOS TESIS CHOTA\FOTOS CELL SARI\WP_20161220_16_35_59_Pro.jpg"/>
          <p:cNvPicPr/>
          <p:nvPr/>
        </p:nvPicPr>
        <p:blipFill>
          <a:blip r:embed="rId3" cstate="print">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val="0"/>
              </a:ext>
            </a:extLst>
          </a:blip>
          <a:srcRect/>
          <a:stretch>
            <a:fillRect/>
          </a:stretch>
        </p:blipFill>
        <p:spPr bwMode="auto">
          <a:xfrm>
            <a:off x="714375" y="3871175"/>
            <a:ext cx="4057650" cy="2529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4 Imagen" descr="C:\Users\usuario\Documents\1. TESIS CHOTA\8.FOTOS TESIS CHOTA\FOTOS JUNCAL\DSC_031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1410" y="4079163"/>
            <a:ext cx="3789801" cy="2330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descr="C:\Users\usuario\AppData\Local\Temp\15046344_1263537180376132_1597987072_n.jpg"/>
          <p:cNvPicPr/>
          <p:nvPr/>
        </p:nvPicPr>
        <p:blipFill>
          <a:blip r:embed="rId6">
            <a:extLst>
              <a:ext uri="{28A0092B-C50C-407E-A947-70E740481C1C}">
                <a14:useLocalDpi xmlns:a14="http://schemas.microsoft.com/office/drawing/2010/main" val="0"/>
              </a:ext>
            </a:extLst>
          </a:blip>
          <a:srcRect/>
          <a:stretch>
            <a:fillRect/>
          </a:stretch>
        </p:blipFill>
        <p:spPr bwMode="auto">
          <a:xfrm>
            <a:off x="7351411" y="1111335"/>
            <a:ext cx="3705225" cy="2702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descr="C:\Users\usuario\Documents\1. TESIS CHOTA\8.FOTOS TESIS CHOTA\FOTOS CELL SARI\WP_20161220_07_16_59_Pro.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0236" y="2093506"/>
            <a:ext cx="1950808" cy="3150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CuadroTexto"/>
          <p:cNvSpPr txBox="1"/>
          <p:nvPr/>
        </p:nvSpPr>
        <p:spPr>
          <a:xfrm>
            <a:off x="1540093" y="349156"/>
            <a:ext cx="8751306" cy="646331"/>
          </a:xfrm>
          <a:prstGeom prst="rect">
            <a:avLst/>
          </a:prstGeom>
          <a:noFill/>
        </p:spPr>
        <p:txBody>
          <a:bodyPr wrap="none" rtlCol="0">
            <a:spAutoFit/>
          </a:bodyPr>
          <a:lstStyle/>
          <a:p>
            <a:r>
              <a:rPr lang="es-CO" sz="3600" b="1" dirty="0" smtClean="0">
                <a:latin typeface="Times New Roman" panose="02020603050405020304" pitchFamily="18" charset="0"/>
                <a:cs typeface="Times New Roman" panose="02020603050405020304" pitchFamily="18" charset="0"/>
              </a:rPr>
              <a:t>ANEXOS                   SALIDA DE CAMPO </a:t>
            </a:r>
            <a:endParaRPr lang="es-CO"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4183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38</a:t>
            </a:fld>
            <a:endParaRPr lang="en-US"/>
          </a:p>
        </p:txBody>
      </p:sp>
      <p:pic>
        <p:nvPicPr>
          <p:cNvPr id="3" name="2 Imagen" descr="C:\Users\usuario\Documents\1. TESIS CHOTA\8.FOTOS TESIS CHOTA\SOIALIZACIÓN\DSC0639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976" y="945931"/>
            <a:ext cx="4634503" cy="3344304"/>
          </a:xfrm>
          <a:prstGeom prst="rect">
            <a:avLst/>
          </a:prstGeom>
          <a:noFill/>
          <a:ln>
            <a:noFill/>
          </a:ln>
        </p:spPr>
      </p:pic>
      <p:pic>
        <p:nvPicPr>
          <p:cNvPr id="4" name="3 Imagen" descr="F:\DCIM\101MSDCF\DSC06436.JPG"/>
          <p:cNvPicPr/>
          <p:nvPr/>
        </p:nvPicPr>
        <p:blipFill rotWithShape="1">
          <a:blip r:embed="rId3" cstate="print">
            <a:extLst>
              <a:ext uri="{28A0092B-C50C-407E-A947-70E740481C1C}">
                <a14:useLocalDpi xmlns:a14="http://schemas.microsoft.com/office/drawing/2010/main" val="0"/>
              </a:ext>
            </a:extLst>
          </a:blip>
          <a:srcRect b="20663"/>
          <a:stretch/>
        </p:blipFill>
        <p:spPr bwMode="auto">
          <a:xfrm>
            <a:off x="4328738" y="2192414"/>
            <a:ext cx="4216171" cy="3435876"/>
          </a:xfrm>
          <a:prstGeom prst="rect">
            <a:avLst/>
          </a:prstGeom>
          <a:noFill/>
          <a:ln>
            <a:noFill/>
          </a:ln>
          <a:extLst>
            <a:ext uri="{53640926-AAD7-44D8-BBD7-CCE9431645EC}">
              <a14:shadowObscured xmlns:a14="http://schemas.microsoft.com/office/drawing/2010/main"/>
            </a:ext>
          </a:extLst>
        </p:spPr>
      </p:pic>
      <p:sp>
        <p:nvSpPr>
          <p:cNvPr id="6" name="5 Rectángulo"/>
          <p:cNvSpPr/>
          <p:nvPr/>
        </p:nvSpPr>
        <p:spPr>
          <a:xfrm>
            <a:off x="5001509" y="296182"/>
            <a:ext cx="4044890" cy="369332"/>
          </a:xfrm>
          <a:prstGeom prst="rect">
            <a:avLst/>
          </a:prstGeom>
        </p:spPr>
        <p:txBody>
          <a:bodyPr wrap="none">
            <a:spAutoFit/>
          </a:bodyPr>
          <a:lstStyle/>
          <a:p>
            <a:r>
              <a:rPr lang="es-CO" b="1" dirty="0" smtClean="0">
                <a:latin typeface="Times New Roman" panose="02020603050405020304" pitchFamily="18" charset="0"/>
                <a:cs typeface="Times New Roman" panose="02020603050405020304" pitchFamily="18" charset="0"/>
              </a:rPr>
              <a:t>SOCIALIZACIÓN DE RESULTADOS</a:t>
            </a:r>
            <a:endParaRPr lang="es-CO" dirty="0"/>
          </a:p>
        </p:txBody>
      </p:sp>
      <p:pic>
        <p:nvPicPr>
          <p:cNvPr id="7" name="6 Imagen" descr="F:\DCIM\101MSDCF\DSC0640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2041" y="3563007"/>
            <a:ext cx="3878318" cy="3294993"/>
          </a:xfrm>
          <a:prstGeom prst="rect">
            <a:avLst/>
          </a:prstGeom>
          <a:noFill/>
          <a:ln>
            <a:noFill/>
          </a:ln>
        </p:spPr>
      </p:pic>
    </p:spTree>
    <p:extLst>
      <p:ext uri="{BB962C8B-B14F-4D97-AF65-F5344CB8AC3E}">
        <p14:creationId xmlns:p14="http://schemas.microsoft.com/office/powerpoint/2010/main" val="1369085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39</a:t>
            </a:fld>
            <a:endParaRPr lang="en-US"/>
          </a:p>
        </p:txBody>
      </p:sp>
      <p:pic>
        <p:nvPicPr>
          <p:cNvPr id="2050" name="Picture 2" descr="C:\Users\usuario\Desktop\FOTOS TESIS\_CSC04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522" y="140854"/>
            <a:ext cx="10046524" cy="6697683"/>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1840675" y="4833257"/>
            <a:ext cx="8087095" cy="1938992"/>
          </a:xfrm>
          <a:prstGeom prst="rect">
            <a:avLst/>
          </a:prstGeom>
          <a:noFill/>
        </p:spPr>
        <p:txBody>
          <a:bodyPr wrap="square" rtlCol="0">
            <a:spAutoFit/>
          </a:bodyPr>
          <a:lstStyle/>
          <a:p>
            <a:r>
              <a:rPr lang="es-CO" sz="6000" b="1" i="1" dirty="0" smtClean="0">
                <a:solidFill>
                  <a:srgbClr val="FFFF00"/>
                </a:solidFill>
                <a:latin typeface="cmmi10" pitchFamily="34" charset="0"/>
              </a:rPr>
              <a:t>---GRACIAS---SUATENCIÓN</a:t>
            </a:r>
            <a:endParaRPr lang="es-CO" sz="6000" b="1" i="1" dirty="0">
              <a:solidFill>
                <a:srgbClr val="FFFF00"/>
              </a:solidFill>
              <a:latin typeface="cmmi10" pitchFamily="34" charset="0"/>
            </a:endParaRPr>
          </a:p>
        </p:txBody>
      </p:sp>
    </p:spTree>
    <p:extLst>
      <p:ext uri="{BB962C8B-B14F-4D97-AF65-F5344CB8AC3E}">
        <p14:creationId xmlns:p14="http://schemas.microsoft.com/office/powerpoint/2010/main" val="2438468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4</a:t>
            </a:fld>
            <a:endParaRPr lang="en-US"/>
          </a:p>
        </p:txBody>
      </p:sp>
      <p:graphicFrame>
        <p:nvGraphicFramePr>
          <p:cNvPr id="6" name="5 Diagrama"/>
          <p:cNvGraphicFramePr/>
          <p:nvPr>
            <p:extLst>
              <p:ext uri="{D42A27DB-BD31-4B8C-83A1-F6EECF244321}">
                <p14:modId xmlns:p14="http://schemas.microsoft.com/office/powerpoint/2010/main" val="1821873975"/>
              </p:ext>
            </p:extLst>
          </p:nvPr>
        </p:nvGraphicFramePr>
        <p:xfrm>
          <a:off x="1085798" y="883681"/>
          <a:ext cx="9496023" cy="5881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C:\Users\usuario\Desktop\FOTOS_MARCO\DSCN413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7015"/>
          <a:stretch/>
        </p:blipFill>
        <p:spPr bwMode="auto">
          <a:xfrm>
            <a:off x="600500" y="883681"/>
            <a:ext cx="4785815" cy="297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72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00426CC9-39B8-443D-A87B-A0969DEF053C}" type="slidenum">
              <a:rPr lang="en-US" smtClean="0"/>
              <a:t>5</a:t>
            </a:fld>
            <a:endParaRPr lang="en-US"/>
          </a:p>
        </p:txBody>
      </p:sp>
      <p:sp>
        <p:nvSpPr>
          <p:cNvPr id="5" name="Rectángulo 4"/>
          <p:cNvSpPr/>
          <p:nvPr/>
        </p:nvSpPr>
        <p:spPr>
          <a:xfrm>
            <a:off x="283334" y="-52848"/>
            <a:ext cx="3420039" cy="646331"/>
          </a:xfrm>
          <a:prstGeom prst="rect">
            <a:avLst/>
          </a:prstGeom>
        </p:spPr>
        <p:txBody>
          <a:bodyPr wrap="none">
            <a:spAutoFit/>
          </a:bodyPr>
          <a:lstStyle/>
          <a:p>
            <a:r>
              <a:rPr lang="es-EC" sz="3600" b="1" dirty="0" smtClean="0">
                <a:solidFill>
                  <a:schemeClr val="accent1"/>
                </a:solidFill>
                <a:latin typeface="+mj-lt"/>
                <a:ea typeface="+mj-ea"/>
                <a:cs typeface="+mj-cs"/>
              </a:rPr>
              <a:t>METODOLOGÍA</a:t>
            </a:r>
            <a:endParaRPr lang="en-US" sz="3600" b="1" dirty="0">
              <a:solidFill>
                <a:schemeClr val="accent1"/>
              </a:solidFill>
              <a:latin typeface="+mj-lt"/>
              <a:ea typeface="+mj-ea"/>
              <a:cs typeface="+mj-cs"/>
            </a:endParaRPr>
          </a:p>
        </p:txBody>
      </p:sp>
      <p:graphicFrame>
        <p:nvGraphicFramePr>
          <p:cNvPr id="20" name="19 Diagrama"/>
          <p:cNvGraphicFramePr/>
          <p:nvPr>
            <p:extLst>
              <p:ext uri="{D42A27DB-BD31-4B8C-83A1-F6EECF244321}">
                <p14:modId xmlns:p14="http://schemas.microsoft.com/office/powerpoint/2010/main" val="65644610"/>
              </p:ext>
            </p:extLst>
          </p:nvPr>
        </p:nvGraphicFramePr>
        <p:xfrm>
          <a:off x="478301" y="545996"/>
          <a:ext cx="10789921" cy="6431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Rectángulo"/>
          <p:cNvSpPr/>
          <p:nvPr/>
        </p:nvSpPr>
        <p:spPr>
          <a:xfrm>
            <a:off x="4238376" y="-33496"/>
            <a:ext cx="4975961" cy="584775"/>
          </a:xfrm>
          <a:prstGeom prst="rect">
            <a:avLst/>
          </a:prstGeom>
        </p:spPr>
        <p:txBody>
          <a:bodyPr wrap="square">
            <a:spAutoFit/>
          </a:bodyPr>
          <a:lstStyle/>
          <a:p>
            <a:pPr lvl="0"/>
            <a:r>
              <a:rPr lang="es-ES" sz="3200" b="1" dirty="0" smtClean="0">
                <a:latin typeface="Times New Roman" pitchFamily="18" charset="0"/>
                <a:cs typeface="Times New Roman" pitchFamily="18" charset="0"/>
              </a:rPr>
              <a:t>Área de estudio  </a:t>
            </a:r>
            <a:endParaRPr lang="es-CO"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134791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uario\Documents\2. MAPAS TESIS\AREA_VALLE_DELIMITAD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7" t="10735" r="34308" b="2554"/>
          <a:stretch/>
        </p:blipFill>
        <p:spPr bwMode="auto">
          <a:xfrm>
            <a:off x="6496447" y="517454"/>
            <a:ext cx="5695553" cy="5946618"/>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número de diapositiva"/>
          <p:cNvSpPr>
            <a:spLocks noGrp="1"/>
          </p:cNvSpPr>
          <p:nvPr>
            <p:ph type="sldNum" sz="quarter" idx="12"/>
          </p:nvPr>
        </p:nvSpPr>
        <p:spPr/>
        <p:txBody>
          <a:bodyPr/>
          <a:lstStyle/>
          <a:p>
            <a:fld id="{00426CC9-39B8-443D-A87B-A0969DEF053C}" type="slidenum">
              <a:rPr lang="en-US" smtClean="0"/>
              <a:t>6</a:t>
            </a:fld>
            <a:endParaRPr lang="en-US"/>
          </a:p>
        </p:txBody>
      </p:sp>
      <p:sp>
        <p:nvSpPr>
          <p:cNvPr id="3" name="2 Rectángulo"/>
          <p:cNvSpPr/>
          <p:nvPr/>
        </p:nvSpPr>
        <p:spPr>
          <a:xfrm>
            <a:off x="160521" y="32339"/>
            <a:ext cx="6088142" cy="646331"/>
          </a:xfrm>
          <a:prstGeom prst="rect">
            <a:avLst/>
          </a:prstGeom>
        </p:spPr>
        <p:txBody>
          <a:bodyPr wrap="none">
            <a:spAutoFit/>
          </a:bodyPr>
          <a:lstStyle/>
          <a:p>
            <a:r>
              <a:rPr lang="en-US" sz="3600" b="1" dirty="0" smtClean="0">
                <a:solidFill>
                  <a:srgbClr val="A9A57C"/>
                </a:solidFill>
                <a:latin typeface="Cambria"/>
              </a:rPr>
              <a:t>COMUNIDADES DE ESTUDIO</a:t>
            </a:r>
            <a:endParaRPr lang="en-US" sz="3600" b="1" dirty="0">
              <a:solidFill>
                <a:srgbClr val="A9A57C"/>
              </a:solidFill>
              <a:latin typeface="Cambria"/>
            </a:endParaRPr>
          </a:p>
        </p:txBody>
      </p:sp>
      <p:pic>
        <p:nvPicPr>
          <p:cNvPr id="6147" name="Picture 3" descr="C:\Users\usuario\Desktop\FOTOS_MARCO\DSCN412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2000" contrast="-4000"/>
                    </a14:imgEffect>
                  </a14:imgLayer>
                </a14:imgProps>
              </a:ext>
              <a:ext uri="{28A0092B-C50C-407E-A947-70E740481C1C}">
                <a14:useLocalDpi xmlns:a14="http://schemas.microsoft.com/office/drawing/2010/main" val="0"/>
              </a:ext>
            </a:extLst>
          </a:blip>
          <a:srcRect b="17015"/>
          <a:stretch/>
        </p:blipFill>
        <p:spPr bwMode="auto">
          <a:xfrm>
            <a:off x="270434" y="736202"/>
            <a:ext cx="3002507" cy="176272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suario\Documents\TESIS CHOTA\FOTOS TESIS CHOTA\FOTOS CELL SARI\WP_20161101_08_51_20_Pro.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 contrast="-5000"/>
                    </a14:imgEffect>
                  </a14:imgLayer>
                </a14:imgProps>
              </a:ext>
              <a:ext uri="{28A0092B-C50C-407E-A947-70E740481C1C}">
                <a14:useLocalDpi xmlns:a14="http://schemas.microsoft.com/office/drawing/2010/main" val="0"/>
              </a:ext>
            </a:extLst>
          </a:blip>
          <a:srcRect/>
          <a:stretch>
            <a:fillRect/>
          </a:stretch>
        </p:blipFill>
        <p:spPr bwMode="auto">
          <a:xfrm>
            <a:off x="243138" y="2879676"/>
            <a:ext cx="3029803" cy="17344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usuario\Documents\TESIS CHOTA\FOTOS TESIS CHOTA\FOTOS CELL SARI\WP_20161220_06_55_20_Pro.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 contrast="4000"/>
                    </a14:imgEffect>
                  </a14:imgLayer>
                </a14:imgProps>
              </a:ext>
              <a:ext uri="{28A0092B-C50C-407E-A947-70E740481C1C}">
                <a14:useLocalDpi xmlns:a14="http://schemas.microsoft.com/office/drawing/2010/main" val="0"/>
              </a:ext>
            </a:extLst>
          </a:blip>
          <a:srcRect/>
          <a:stretch>
            <a:fillRect/>
          </a:stretch>
        </p:blipFill>
        <p:spPr bwMode="auto">
          <a:xfrm>
            <a:off x="3514052" y="2879676"/>
            <a:ext cx="3022441" cy="1749033"/>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usuario\Desktop\FOTOS_MARCO\DSCN4198.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5622"/>
          <a:stretch/>
        </p:blipFill>
        <p:spPr bwMode="auto">
          <a:xfrm>
            <a:off x="3605272" y="690073"/>
            <a:ext cx="2931221" cy="1854981"/>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6794" y="4816894"/>
            <a:ext cx="3058138" cy="186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829029" y="2186459"/>
            <a:ext cx="154497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s-CO" dirty="0" err="1" smtClean="0"/>
              <a:t>Pusir</a:t>
            </a:r>
            <a:r>
              <a:rPr lang="es-CO" dirty="0" smtClean="0"/>
              <a:t> Chiquito </a:t>
            </a:r>
            <a:endParaRPr lang="es-CO" dirty="0"/>
          </a:p>
        </p:txBody>
      </p:sp>
      <p:sp>
        <p:nvSpPr>
          <p:cNvPr id="18" name="17 CuadroTexto"/>
          <p:cNvSpPr txBox="1"/>
          <p:nvPr/>
        </p:nvSpPr>
        <p:spPr>
          <a:xfrm>
            <a:off x="4635923" y="2231480"/>
            <a:ext cx="101059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CO" dirty="0" smtClean="0"/>
              <a:t>El Chota </a:t>
            </a:r>
            <a:endParaRPr lang="es-CO" dirty="0"/>
          </a:p>
        </p:txBody>
      </p:sp>
      <p:sp>
        <p:nvSpPr>
          <p:cNvPr id="19" name="18 CuadroTexto"/>
          <p:cNvSpPr txBox="1"/>
          <p:nvPr/>
        </p:nvSpPr>
        <p:spPr>
          <a:xfrm>
            <a:off x="1230075" y="4250607"/>
            <a:ext cx="102143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CO" dirty="0" err="1" smtClean="0"/>
              <a:t>Carpuela</a:t>
            </a:r>
            <a:endParaRPr lang="es-CO" dirty="0"/>
          </a:p>
        </p:txBody>
      </p:sp>
      <p:sp>
        <p:nvSpPr>
          <p:cNvPr id="20" name="19 CuadroTexto"/>
          <p:cNvSpPr txBox="1"/>
          <p:nvPr/>
        </p:nvSpPr>
        <p:spPr>
          <a:xfrm>
            <a:off x="4762239" y="4277902"/>
            <a:ext cx="76142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CO" dirty="0" smtClean="0"/>
              <a:t>Juncal</a:t>
            </a:r>
            <a:endParaRPr lang="es-CO" dirty="0"/>
          </a:p>
        </p:txBody>
      </p:sp>
      <p:sp>
        <p:nvSpPr>
          <p:cNvPr id="21" name="20 CuadroTexto"/>
          <p:cNvSpPr txBox="1"/>
          <p:nvPr/>
        </p:nvSpPr>
        <p:spPr>
          <a:xfrm>
            <a:off x="919392" y="6464072"/>
            <a:ext cx="122976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CO" dirty="0" smtClean="0"/>
              <a:t>Sn. Alfonso</a:t>
            </a:r>
            <a:endParaRPr lang="es-CO" dirty="0"/>
          </a:p>
        </p:txBody>
      </p:sp>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9422" y="4723247"/>
            <a:ext cx="2797651" cy="2114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740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pPr/>
              <a:t>7</a:t>
            </a:fld>
            <a:endParaRPr lang="en-US"/>
          </a:p>
        </p:txBody>
      </p:sp>
      <p:pic>
        <p:nvPicPr>
          <p:cNvPr id="5" name="4 Imagen" descr="D:\DCIM\100D3300\_DSC0169.JPG"/>
          <p:cNvPicPr/>
          <p:nvPr/>
        </p:nvPicPr>
        <p:blipFill rotWithShape="1">
          <a:blip r:embed="rId2" cstate="print">
            <a:extLst>
              <a:ext uri="{BEBA8EAE-BF5A-486C-A8C5-ECC9F3942E4B}">
                <a14:imgProps xmlns:a14="http://schemas.microsoft.com/office/drawing/2010/main">
                  <a14:imgLayer r:embed="rId3">
                    <a14:imgEffect>
                      <a14:sharpenSoften amount="-1000"/>
                    </a14:imgEffect>
                    <a14:imgEffect>
                      <a14:brightnessContrast bright="12000" contrast="-4000"/>
                    </a14:imgEffect>
                  </a14:imgLayer>
                </a14:imgProps>
              </a:ext>
              <a:ext uri="{28A0092B-C50C-407E-A947-70E740481C1C}">
                <a14:useLocalDpi xmlns:a14="http://schemas.microsoft.com/office/drawing/2010/main" val="0"/>
              </a:ext>
            </a:extLst>
          </a:blip>
          <a:srcRect t="12807" b="9814"/>
          <a:stretch/>
        </p:blipFill>
        <p:spPr bwMode="auto">
          <a:xfrm>
            <a:off x="7059453" y="4986617"/>
            <a:ext cx="3334686" cy="1871383"/>
          </a:xfrm>
          <a:prstGeom prst="rect">
            <a:avLst/>
          </a:prstGeom>
          <a:ln>
            <a:noFill/>
          </a:ln>
          <a:effectLst>
            <a:softEdge rad="112500"/>
          </a:effectLst>
          <a:extLst>
            <a:ext uri="{53640926-AAD7-44D8-BBD7-CCE9431645EC}">
              <a14:shadowObscured xmlns:a14="http://schemas.microsoft.com/office/drawing/2010/main"/>
            </a:ext>
          </a:extLst>
        </p:spPr>
      </p:pic>
      <p:pic>
        <p:nvPicPr>
          <p:cNvPr id="6" name="5 Imagen" descr="D:\DCIM\100D3300\_DSC0016.JPG"/>
          <p:cNvPicPr/>
          <p:nvPr/>
        </p:nvPicPr>
        <p:blipFill rotWithShape="1">
          <a:blip r:embed="rId4" cstate="print">
            <a:extLst>
              <a:ext uri="{BEBA8EAE-BF5A-486C-A8C5-ECC9F3942E4B}">
                <a14:imgProps xmlns:a14="http://schemas.microsoft.com/office/drawing/2010/main">
                  <a14:imgLayer r:embed="rId5">
                    <a14:imgEffect>
                      <a14:brightnessContrast bright="12000" contrast="-4000"/>
                    </a14:imgEffect>
                  </a14:imgLayer>
                </a14:imgProps>
              </a:ext>
              <a:ext uri="{28A0092B-C50C-407E-A947-70E740481C1C}">
                <a14:useLocalDpi xmlns:a14="http://schemas.microsoft.com/office/drawing/2010/main" val="0"/>
              </a:ext>
            </a:extLst>
          </a:blip>
          <a:srcRect l="1957" b="3678"/>
          <a:stretch/>
        </p:blipFill>
        <p:spPr bwMode="auto">
          <a:xfrm>
            <a:off x="8219190" y="577438"/>
            <a:ext cx="3581326" cy="1884408"/>
          </a:xfrm>
          <a:prstGeom prst="rect">
            <a:avLst/>
          </a:prstGeom>
          <a:ln>
            <a:noFill/>
          </a:ln>
          <a:effectLst>
            <a:softEdge rad="112500"/>
          </a:effectLst>
          <a:extLst>
            <a:ext uri="{53640926-AAD7-44D8-BBD7-CCE9431645EC}">
              <a14:shadowObscured xmlns:a14="http://schemas.microsoft.com/office/drawing/2010/main"/>
            </a:ext>
          </a:extLst>
        </p:spPr>
      </p:pic>
      <p:pic>
        <p:nvPicPr>
          <p:cNvPr id="7" name="6 Imagen" descr="D:\DCIM\100D3300\_DSC0006.JPG"/>
          <p:cNvPicPr/>
          <p:nvPr/>
        </p:nvPicPr>
        <p:blipFill>
          <a:blip r:embed="rId6" cstate="print">
            <a:extLst>
              <a:ext uri="{BEBA8EAE-BF5A-486C-A8C5-ECC9F3942E4B}">
                <a14:imgProps xmlns:a14="http://schemas.microsoft.com/office/drawing/2010/main">
                  <a14:imgLayer r:embed="rId7">
                    <a14:imgEffect>
                      <a14:brightnessContrast bright="12000" contrast="-4000"/>
                    </a14:imgEffect>
                  </a14:imgLayer>
                </a14:imgProps>
              </a:ext>
              <a:ext uri="{28A0092B-C50C-407E-A947-70E740481C1C}">
                <a14:useLocalDpi xmlns:a14="http://schemas.microsoft.com/office/drawing/2010/main" val="0"/>
              </a:ext>
            </a:extLst>
          </a:blip>
          <a:srcRect/>
          <a:stretch>
            <a:fillRect/>
          </a:stretch>
        </p:blipFill>
        <p:spPr bwMode="auto">
          <a:xfrm>
            <a:off x="7932109" y="2745870"/>
            <a:ext cx="3308485" cy="1913843"/>
          </a:xfrm>
          <a:prstGeom prst="rect">
            <a:avLst/>
          </a:prstGeom>
          <a:ln>
            <a:noFill/>
          </a:ln>
          <a:effectLst>
            <a:softEdge rad="112500"/>
          </a:effectLst>
        </p:spPr>
      </p:pic>
      <p:sp>
        <p:nvSpPr>
          <p:cNvPr id="8" name="7 Rectángulo"/>
          <p:cNvSpPr/>
          <p:nvPr/>
        </p:nvSpPr>
        <p:spPr>
          <a:xfrm>
            <a:off x="7488637" y="4524952"/>
            <a:ext cx="2997366" cy="461665"/>
          </a:xfrm>
          <a:prstGeom prst="rect">
            <a:avLst/>
          </a:prstGeom>
        </p:spPr>
        <p:txBody>
          <a:bodyPr wrap="square">
            <a:spAutoFit/>
          </a:bodyPr>
          <a:lstStyle/>
          <a:p>
            <a:pPr algn="just"/>
            <a:r>
              <a:rPr lang="es-ES" sz="2400" dirty="0" smtClean="0">
                <a:solidFill>
                  <a:srgbClr val="2F2B20"/>
                </a:solidFill>
                <a:latin typeface="Times New Roman" pitchFamily="18" charset="0"/>
                <a:cs typeface="Times New Roman" pitchFamily="18" charset="0"/>
              </a:rPr>
              <a:t>Vegetación </a:t>
            </a:r>
            <a:r>
              <a:rPr lang="es-ES" sz="2400" dirty="0">
                <a:solidFill>
                  <a:srgbClr val="2F2B20"/>
                </a:solidFill>
                <a:latin typeface="Times New Roman" pitchFamily="18" charset="0"/>
                <a:cs typeface="Times New Roman" pitchFamily="18" charset="0"/>
              </a:rPr>
              <a:t>X</a:t>
            </a:r>
            <a:r>
              <a:rPr lang="es-ES" sz="2400" dirty="0" smtClean="0">
                <a:solidFill>
                  <a:srgbClr val="2F2B20"/>
                </a:solidFill>
                <a:latin typeface="Times New Roman" pitchFamily="18" charset="0"/>
                <a:cs typeface="Times New Roman" pitchFamily="18" charset="0"/>
              </a:rPr>
              <a:t>érica </a:t>
            </a:r>
            <a:endParaRPr lang="es-CO" sz="2400" dirty="0">
              <a:solidFill>
                <a:srgbClr val="2F2B20"/>
              </a:solidFill>
              <a:latin typeface="Times New Roman" pitchFamily="18" charset="0"/>
              <a:cs typeface="Times New Roman" pitchFamily="18" charset="0"/>
            </a:endParaRPr>
          </a:p>
        </p:txBody>
      </p:sp>
      <p:sp>
        <p:nvSpPr>
          <p:cNvPr id="9" name="8 Rectángulo"/>
          <p:cNvSpPr/>
          <p:nvPr/>
        </p:nvSpPr>
        <p:spPr>
          <a:xfrm>
            <a:off x="8200271" y="112117"/>
            <a:ext cx="3989301" cy="46166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400" dirty="0" smtClean="0">
                <a:solidFill>
                  <a:srgbClr val="2F2B20"/>
                </a:solidFill>
                <a:latin typeface="Times New Roman" pitchFamily="18" charset="0"/>
                <a:cs typeface="Times New Roman" pitchFamily="18" charset="0"/>
              </a:rPr>
              <a:t>Ribera y llanura de inundación</a:t>
            </a:r>
            <a:endParaRPr lang="es-CO" sz="2400" dirty="0">
              <a:solidFill>
                <a:srgbClr val="2F2B20"/>
              </a:solidFill>
              <a:latin typeface="Times New Roman" pitchFamily="18" charset="0"/>
              <a:cs typeface="Times New Roman" pitchFamily="18" charset="0"/>
            </a:endParaRPr>
          </a:p>
        </p:txBody>
      </p:sp>
      <p:sp>
        <p:nvSpPr>
          <p:cNvPr id="10" name="9 Rectángulo"/>
          <p:cNvSpPr/>
          <p:nvPr/>
        </p:nvSpPr>
        <p:spPr>
          <a:xfrm>
            <a:off x="8521838" y="2383887"/>
            <a:ext cx="2225289" cy="46166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es-ES" sz="2400" dirty="0" smtClean="0">
                <a:solidFill>
                  <a:srgbClr val="2F2B20"/>
                </a:solidFill>
                <a:latin typeface="Times New Roman" pitchFamily="18" charset="0"/>
                <a:cs typeface="Times New Roman" pitchFamily="18" charset="0"/>
              </a:rPr>
              <a:t>Áreas cultivadas</a:t>
            </a:r>
            <a:endParaRPr lang="es-EC" sz="2400" dirty="0">
              <a:solidFill>
                <a:srgbClr val="2F2B20"/>
              </a:solidFill>
              <a:latin typeface="Times New Roman" pitchFamily="18" charset="0"/>
              <a:cs typeface="Times New Roman" pitchFamily="18" charset="0"/>
            </a:endParaRPr>
          </a:p>
        </p:txBody>
      </p:sp>
      <p:sp>
        <p:nvSpPr>
          <p:cNvPr id="15" name="14 Rectángulo"/>
          <p:cNvSpPr/>
          <p:nvPr/>
        </p:nvSpPr>
        <p:spPr>
          <a:xfrm>
            <a:off x="343405" y="303716"/>
            <a:ext cx="4194610" cy="461665"/>
          </a:xfrm>
          <a:prstGeom prst="rect">
            <a:avLst/>
          </a:prstGeom>
          <a:solidFill>
            <a:srgbClr val="D7EA64"/>
          </a:solidFill>
        </p:spPr>
        <p:txBody>
          <a:bodyPr wrap="none">
            <a:spAutoFit/>
          </a:bodyPr>
          <a:lstStyle/>
          <a:p>
            <a:pPr lvl="0" algn="just" defTabSz="1066800">
              <a:spcBef>
                <a:spcPct val="0"/>
              </a:spcBef>
              <a:spcAft>
                <a:spcPct val="35000"/>
              </a:spcAft>
            </a:pPr>
            <a:r>
              <a:rPr lang="es-CO" sz="2400" b="1" dirty="0" smtClean="0">
                <a:latin typeface="Times New Roman" pitchFamily="18" charset="0"/>
                <a:cs typeface="Times New Roman" pitchFamily="18" charset="0"/>
              </a:rPr>
              <a:t>Selección de sitios de muestreo</a:t>
            </a:r>
            <a:endParaRPr lang="es-CO" sz="2400" b="1" dirty="0">
              <a:latin typeface="Times New Roman" pitchFamily="18" charset="0"/>
              <a:cs typeface="Times New Roman" pitchFamily="18" charset="0"/>
            </a:endParaRPr>
          </a:p>
        </p:txBody>
      </p:sp>
      <p:cxnSp>
        <p:nvCxnSpPr>
          <p:cNvPr id="16" name="15 Conector recto de flecha"/>
          <p:cNvCxnSpPr/>
          <p:nvPr/>
        </p:nvCxnSpPr>
        <p:spPr>
          <a:xfrm>
            <a:off x="4531643" y="716739"/>
            <a:ext cx="3093046"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7" name="16 Conector recto de flecha"/>
          <p:cNvCxnSpPr/>
          <p:nvPr/>
        </p:nvCxnSpPr>
        <p:spPr>
          <a:xfrm>
            <a:off x="7335281" y="765381"/>
            <a:ext cx="0" cy="358766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36" name="35 Imagen" descr="C:\Users\usuario\Documents\2. MAPAS TESIS\MAPA_DE_TRANSECTOS_AE1.jpg"/>
          <p:cNvPicPr/>
          <p:nvPr/>
        </p:nvPicPr>
        <p:blipFill rotWithShape="1">
          <a:blip r:embed="rId8" cstate="print">
            <a:extLst>
              <a:ext uri="{28A0092B-C50C-407E-A947-70E740481C1C}">
                <a14:useLocalDpi xmlns:a14="http://schemas.microsoft.com/office/drawing/2010/main" val="0"/>
              </a:ext>
            </a:extLst>
          </a:blip>
          <a:srcRect l="2405" t="9824" r="30167" b="2065"/>
          <a:stretch/>
        </p:blipFill>
        <p:spPr bwMode="auto">
          <a:xfrm>
            <a:off x="280341" y="888675"/>
            <a:ext cx="3235367" cy="3084231"/>
          </a:xfrm>
          <a:prstGeom prst="rect">
            <a:avLst/>
          </a:prstGeom>
          <a:noFill/>
          <a:ln>
            <a:noFill/>
          </a:ln>
          <a:extLst>
            <a:ext uri="{53640926-AAD7-44D8-BBD7-CCE9431645EC}">
              <a14:shadowObscured xmlns:a14="http://schemas.microsoft.com/office/drawing/2010/main"/>
            </a:ext>
          </a:extLst>
        </p:spPr>
      </p:pic>
      <p:pic>
        <p:nvPicPr>
          <p:cNvPr id="37" name="36 Imagen" descr="C:\Users\usuario\Documents\2. MAPAS TESIS\MAPA_DE_TRANSECTOS_AE2.jpg"/>
          <p:cNvPicPr/>
          <p:nvPr/>
        </p:nvPicPr>
        <p:blipFill rotWithShape="1">
          <a:blip r:embed="rId9" cstate="print">
            <a:extLst>
              <a:ext uri="{28A0092B-C50C-407E-A947-70E740481C1C}">
                <a14:useLocalDpi xmlns:a14="http://schemas.microsoft.com/office/drawing/2010/main" val="0"/>
              </a:ext>
            </a:extLst>
          </a:blip>
          <a:srcRect l="2537" t="9403" r="29258" b="2344"/>
          <a:stretch/>
        </p:blipFill>
        <p:spPr bwMode="auto">
          <a:xfrm>
            <a:off x="3692032" y="904442"/>
            <a:ext cx="3367421" cy="3084230"/>
          </a:xfrm>
          <a:prstGeom prst="rect">
            <a:avLst/>
          </a:prstGeom>
          <a:noFill/>
          <a:ln>
            <a:noFill/>
          </a:ln>
          <a:extLst>
            <a:ext uri="{53640926-AAD7-44D8-BBD7-CCE9431645EC}">
              <a14:shadowObscured xmlns:a14="http://schemas.microsoft.com/office/drawing/2010/main"/>
            </a:ext>
          </a:extLst>
        </p:spPr>
      </p:pic>
      <p:pic>
        <p:nvPicPr>
          <p:cNvPr id="38" name="37 Imagen" descr="C:\Users\usuario\Documents\2. MAPAS TESIS\MAPA_DE_TRANSECTOS_AE3.jpg"/>
          <p:cNvPicPr/>
          <p:nvPr/>
        </p:nvPicPr>
        <p:blipFill rotWithShape="1">
          <a:blip r:embed="rId10" cstate="print">
            <a:extLst>
              <a:ext uri="{28A0092B-C50C-407E-A947-70E740481C1C}">
                <a14:useLocalDpi xmlns:a14="http://schemas.microsoft.com/office/drawing/2010/main" val="0"/>
              </a:ext>
            </a:extLst>
          </a:blip>
          <a:srcRect l="2571" t="8990" r="30110" b="1883"/>
          <a:stretch/>
        </p:blipFill>
        <p:spPr bwMode="auto">
          <a:xfrm>
            <a:off x="280340" y="4034915"/>
            <a:ext cx="3323529" cy="2839900"/>
          </a:xfrm>
          <a:prstGeom prst="rect">
            <a:avLst/>
          </a:prstGeom>
          <a:noFill/>
          <a:ln>
            <a:noFill/>
          </a:ln>
          <a:extLst>
            <a:ext uri="{53640926-AAD7-44D8-BBD7-CCE9431645EC}">
              <a14:shadowObscured xmlns:a14="http://schemas.microsoft.com/office/drawing/2010/main"/>
            </a:ext>
          </a:extLst>
        </p:spPr>
      </p:pic>
      <p:pic>
        <p:nvPicPr>
          <p:cNvPr id="39" name="38 Imagen" descr="C:\Users\usuario\Documents\2. MAPAS TESIS\MAPA_DE_TRANSECTOS_AE4.jpg"/>
          <p:cNvPicPr/>
          <p:nvPr/>
        </p:nvPicPr>
        <p:blipFill rotWithShape="1">
          <a:blip r:embed="rId11" cstate="print">
            <a:extLst>
              <a:ext uri="{28A0092B-C50C-407E-A947-70E740481C1C}">
                <a14:useLocalDpi xmlns:a14="http://schemas.microsoft.com/office/drawing/2010/main" val="0"/>
              </a:ext>
            </a:extLst>
          </a:blip>
          <a:srcRect l="2465" t="8990" r="29558" b="1883"/>
          <a:stretch/>
        </p:blipFill>
        <p:spPr bwMode="auto">
          <a:xfrm>
            <a:off x="3723987" y="4034915"/>
            <a:ext cx="3256636" cy="28399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67889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00426CC9-39B8-443D-A87B-A0969DEF053C}" type="slidenum">
              <a:rPr lang="en-US" smtClean="0"/>
              <a:t>8</a:t>
            </a:fld>
            <a:endParaRPr lang="en-US"/>
          </a:p>
        </p:txBody>
      </p:sp>
      <p:sp>
        <p:nvSpPr>
          <p:cNvPr id="5" name="4 Rectángulo"/>
          <p:cNvSpPr/>
          <p:nvPr/>
        </p:nvSpPr>
        <p:spPr>
          <a:xfrm>
            <a:off x="253650" y="1362860"/>
            <a:ext cx="3313421" cy="1103591"/>
          </a:xfrm>
          <a:prstGeom prst="rect">
            <a:avLst/>
          </a:prstGeom>
          <a:solidFill>
            <a:srgbClr val="99CCFF"/>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lvl="0" algn="ctr" defTabSz="1066800">
              <a:lnSpc>
                <a:spcPct val="100000"/>
              </a:lnSpc>
              <a:spcBef>
                <a:spcPct val="0"/>
              </a:spcBef>
              <a:spcAft>
                <a:spcPct val="35000"/>
              </a:spcAft>
            </a:pPr>
            <a:r>
              <a:rPr lang="es-ES" sz="2400" kern="1200" dirty="0" smtClean="0">
                <a:latin typeface="Times New Roman" pitchFamily="18" charset="0"/>
                <a:cs typeface="Times New Roman" pitchFamily="18" charset="0"/>
              </a:rPr>
              <a:t>-Observación directa vocalización  </a:t>
            </a:r>
          </a:p>
          <a:p>
            <a:pPr lvl="0" algn="ctr" defTabSz="1066800">
              <a:lnSpc>
                <a:spcPct val="100000"/>
              </a:lnSpc>
              <a:spcBef>
                <a:spcPct val="0"/>
              </a:spcBef>
              <a:spcAft>
                <a:spcPct val="35000"/>
              </a:spcAft>
            </a:pPr>
            <a:r>
              <a:rPr lang="es-ES" sz="2400" kern="1200" dirty="0" smtClean="0">
                <a:latin typeface="Times New Roman" pitchFamily="18" charset="0"/>
                <a:cs typeface="Times New Roman" pitchFamily="18" charset="0"/>
              </a:rPr>
              <a:t>-Transectos de línea</a:t>
            </a:r>
            <a:endParaRPr lang="es-EC" sz="2400" kern="1200" dirty="0">
              <a:latin typeface="Times New Roman" panose="02020603050405020304" pitchFamily="18" charset="0"/>
              <a:cs typeface="Times New Roman" panose="02020603050405020304" pitchFamily="18" charset="0"/>
            </a:endParaRPr>
          </a:p>
        </p:txBody>
      </p:sp>
      <p:pic>
        <p:nvPicPr>
          <p:cNvPr id="6" name="Picture 17"/>
          <p:cNvPicPr/>
          <p:nvPr/>
        </p:nvPicPr>
        <p:blipFill rotWithShape="1">
          <a:blip r:embed="rId2" cstate="print">
            <a:extLst>
              <a:ext uri="{28A0092B-C50C-407E-A947-70E740481C1C}">
                <a14:useLocalDpi xmlns:a14="http://schemas.microsoft.com/office/drawing/2010/main" val="0"/>
              </a:ext>
            </a:extLst>
          </a:blip>
          <a:srcRect l="5290" r="2750"/>
          <a:stretch/>
        </p:blipFill>
        <p:spPr bwMode="auto">
          <a:xfrm>
            <a:off x="4192169" y="562162"/>
            <a:ext cx="3325907" cy="2087827"/>
          </a:xfrm>
          <a:prstGeom prst="rect">
            <a:avLst/>
          </a:prstGeom>
          <a:ln>
            <a:noFill/>
          </a:ln>
          <a:effectLst>
            <a:outerShdw blurRad="190500" algn="tl" rotWithShape="0">
              <a:srgbClr val="000000">
                <a:alpha val="70000"/>
              </a:srgbClr>
            </a:outerShdw>
          </a:effectLst>
          <a:extLst/>
        </p:spPr>
      </p:pic>
      <p:sp>
        <p:nvSpPr>
          <p:cNvPr id="7" name="6 Rectángulo"/>
          <p:cNvSpPr/>
          <p:nvPr/>
        </p:nvSpPr>
        <p:spPr>
          <a:xfrm>
            <a:off x="612569" y="562163"/>
            <a:ext cx="2595582" cy="461665"/>
          </a:xfrm>
          <a:prstGeom prst="rect">
            <a:avLst/>
          </a:prstGeom>
          <a:solidFill>
            <a:srgbClr val="D7EA64"/>
          </a:solidFill>
        </p:spPr>
        <p:txBody>
          <a:bodyPr wrap="none">
            <a:spAutoFit/>
          </a:bodyPr>
          <a:lstStyle/>
          <a:p>
            <a:pPr lvl="0" algn="just" defTabSz="1066800">
              <a:spcBef>
                <a:spcPct val="0"/>
              </a:spcBef>
              <a:spcAft>
                <a:spcPct val="35000"/>
              </a:spcAft>
            </a:pPr>
            <a:r>
              <a:rPr lang="es-ES" sz="2400" b="1" dirty="0">
                <a:latin typeface="Times New Roman" pitchFamily="18" charset="0"/>
                <a:cs typeface="Times New Roman" pitchFamily="18" charset="0"/>
              </a:rPr>
              <a:t>Inventario de </a:t>
            </a:r>
            <a:r>
              <a:rPr lang="es-ES" sz="2400" b="1" dirty="0" smtClean="0">
                <a:latin typeface="Times New Roman" pitchFamily="18" charset="0"/>
                <a:cs typeface="Times New Roman" pitchFamily="18" charset="0"/>
              </a:rPr>
              <a:t>aves</a:t>
            </a:r>
            <a:endParaRPr lang="es-CO" sz="2400" b="1" dirty="0">
              <a:latin typeface="Times New Roman" pitchFamily="18" charset="0"/>
              <a:cs typeface="Times New Roman" pitchFamily="18" charset="0"/>
            </a:endParaRPr>
          </a:p>
        </p:txBody>
      </p:sp>
      <p:sp>
        <p:nvSpPr>
          <p:cNvPr id="8" name="7 Rectángulo"/>
          <p:cNvSpPr/>
          <p:nvPr/>
        </p:nvSpPr>
        <p:spPr>
          <a:xfrm>
            <a:off x="3700309" y="4570829"/>
            <a:ext cx="2392001" cy="461665"/>
          </a:xfrm>
          <a:prstGeom prst="rect">
            <a:avLst/>
          </a:prstGeom>
          <a:solidFill>
            <a:srgbClr val="D7EA64"/>
          </a:solidFill>
        </p:spPr>
        <p:txBody>
          <a:bodyPr wrap="none">
            <a:spAutoFit/>
          </a:bodyPr>
          <a:lstStyle/>
          <a:p>
            <a:r>
              <a:rPr lang="es-EC" sz="2400" b="1" dirty="0">
                <a:latin typeface="Times New Roman" pitchFamily="18" charset="0"/>
                <a:cs typeface="Times New Roman" pitchFamily="18" charset="0"/>
              </a:rPr>
              <a:t>Análisis de datos</a:t>
            </a:r>
            <a:endParaRPr lang="es-CO" sz="2400" b="1" dirty="0">
              <a:latin typeface="Times New Roman" pitchFamily="18" charset="0"/>
              <a:cs typeface="Times New Roman" pitchFamily="18" charset="0"/>
            </a:endParaRPr>
          </a:p>
        </p:txBody>
      </p:sp>
      <p:sp>
        <p:nvSpPr>
          <p:cNvPr id="9" name="8 Rectángulo"/>
          <p:cNvSpPr/>
          <p:nvPr/>
        </p:nvSpPr>
        <p:spPr>
          <a:xfrm>
            <a:off x="6985682" y="2777258"/>
            <a:ext cx="4127865" cy="1785104"/>
          </a:xfrm>
          <a:prstGeom prst="rect">
            <a:avLst/>
          </a:prstGeom>
          <a:solidFill>
            <a:srgbClr val="FFDA65"/>
          </a:solidFill>
        </p:spPr>
        <p:txBody>
          <a:bodyPr wrap="square">
            <a:spAutoFit/>
          </a:bodyPr>
          <a:lstStyle/>
          <a:p>
            <a:pPr lvl="0" algn="just">
              <a:lnSpc>
                <a:spcPct val="100000"/>
              </a:lnSpc>
            </a:pPr>
            <a:r>
              <a:rPr lang="es-ES" sz="2200" dirty="0" smtClean="0">
                <a:latin typeface="Times New Roman" panose="02020603050405020304" pitchFamily="18" charset="0"/>
                <a:cs typeface="Times New Roman" panose="02020603050405020304" pitchFamily="18" charset="0"/>
              </a:rPr>
              <a:t>Curvas </a:t>
            </a:r>
            <a:r>
              <a:rPr lang="es-ES" sz="2200" dirty="0">
                <a:latin typeface="Times New Roman" panose="02020603050405020304" pitchFamily="18" charset="0"/>
                <a:cs typeface="Times New Roman" panose="02020603050405020304" pitchFamily="18" charset="0"/>
              </a:rPr>
              <a:t>de </a:t>
            </a:r>
            <a:r>
              <a:rPr lang="es-ES" sz="2200" dirty="0" smtClean="0">
                <a:latin typeface="Times New Roman" panose="02020603050405020304" pitchFamily="18" charset="0"/>
                <a:cs typeface="Times New Roman" panose="02020603050405020304" pitchFamily="18" charset="0"/>
              </a:rPr>
              <a:t>rarefacción </a:t>
            </a:r>
            <a:r>
              <a:rPr lang="es-ES" sz="2200" dirty="0">
                <a:latin typeface="Times New Roman" panose="02020603050405020304" pitchFamily="18" charset="0"/>
                <a:cs typeface="Times New Roman" panose="02020603050405020304" pitchFamily="18" charset="0"/>
              </a:rPr>
              <a:t>de especies </a:t>
            </a:r>
            <a:endParaRPr lang="es-ES" sz="2200" dirty="0" smtClean="0">
              <a:latin typeface="Times New Roman" panose="02020603050405020304" pitchFamily="18" charset="0"/>
              <a:cs typeface="Times New Roman" panose="02020603050405020304" pitchFamily="18" charset="0"/>
            </a:endParaRPr>
          </a:p>
          <a:p>
            <a:pPr lvl="0" algn="just">
              <a:lnSpc>
                <a:spcPct val="100000"/>
              </a:lnSpc>
            </a:pPr>
            <a:r>
              <a:rPr lang="es-ES" sz="2200" dirty="0" smtClean="0">
                <a:latin typeface="Times New Roman" panose="02020603050405020304" pitchFamily="18" charset="0"/>
                <a:cs typeface="Times New Roman" panose="02020603050405020304" pitchFamily="18" charset="0"/>
              </a:rPr>
              <a:t>-Chao </a:t>
            </a:r>
            <a:r>
              <a:rPr lang="es-ES" sz="2200" dirty="0">
                <a:latin typeface="Times New Roman" panose="02020603050405020304" pitchFamily="18" charset="0"/>
                <a:cs typeface="Times New Roman" panose="02020603050405020304" pitchFamily="18" charset="0"/>
              </a:rPr>
              <a:t>2 </a:t>
            </a:r>
            <a:r>
              <a:rPr lang="es-ES" sz="2200" dirty="0" smtClean="0">
                <a:latin typeface="Times New Roman" panose="02020603050405020304" pitchFamily="18" charset="0"/>
                <a:cs typeface="Times New Roman" panose="02020603050405020304" pitchFamily="18" charset="0"/>
              </a:rPr>
              <a:t> </a:t>
            </a:r>
          </a:p>
          <a:p>
            <a:pPr lvl="0" algn="just">
              <a:lnSpc>
                <a:spcPct val="100000"/>
              </a:lnSpc>
            </a:pPr>
            <a:r>
              <a:rPr lang="es-ES" sz="2200" dirty="0" smtClean="0">
                <a:latin typeface="Times New Roman" panose="02020603050405020304" pitchFamily="18" charset="0"/>
                <a:cs typeface="Times New Roman" panose="02020603050405020304" pitchFamily="18" charset="0"/>
              </a:rPr>
              <a:t>-</a:t>
            </a:r>
            <a:r>
              <a:rPr lang="es-ES" sz="2200" dirty="0" err="1">
                <a:latin typeface="Times New Roman" panose="02020603050405020304" pitchFamily="18" charset="0"/>
                <a:cs typeface="Times New Roman" panose="02020603050405020304" pitchFamily="18" charset="0"/>
              </a:rPr>
              <a:t>Jacknife</a:t>
            </a:r>
            <a:r>
              <a:rPr lang="es-ES" sz="2200" dirty="0">
                <a:latin typeface="Times New Roman" panose="02020603050405020304" pitchFamily="18" charset="0"/>
                <a:cs typeface="Times New Roman" panose="02020603050405020304" pitchFamily="18" charset="0"/>
              </a:rPr>
              <a:t> de primer </a:t>
            </a:r>
            <a:r>
              <a:rPr lang="es-ES" sz="2200" dirty="0" smtClean="0">
                <a:latin typeface="Times New Roman" panose="02020603050405020304" pitchFamily="18" charset="0"/>
                <a:cs typeface="Times New Roman" panose="02020603050405020304" pitchFamily="18" charset="0"/>
              </a:rPr>
              <a:t>orden</a:t>
            </a:r>
            <a:endParaRPr lang="es-CO" sz="2200" dirty="0">
              <a:latin typeface="Times New Roman" panose="02020603050405020304" pitchFamily="18" charset="0"/>
              <a:cs typeface="Times New Roman" panose="02020603050405020304" pitchFamily="18" charset="0"/>
            </a:endParaRPr>
          </a:p>
          <a:p>
            <a:pPr lvl="0" algn="just">
              <a:lnSpc>
                <a:spcPct val="100000"/>
              </a:lnSpc>
            </a:pPr>
            <a:r>
              <a:rPr lang="es-ES" sz="2200" dirty="0">
                <a:latin typeface="Times New Roman" panose="02020603050405020304" pitchFamily="18" charset="0"/>
                <a:cs typeface="Times New Roman" panose="02020603050405020304" pitchFamily="18" charset="0"/>
              </a:rPr>
              <a:t>-</a:t>
            </a:r>
            <a:r>
              <a:rPr lang="es-ES" sz="2200" dirty="0" err="1">
                <a:latin typeface="Times New Roman" panose="02020603050405020304" pitchFamily="18" charset="0"/>
                <a:cs typeface="Times New Roman" panose="02020603050405020304" pitchFamily="18" charset="0"/>
              </a:rPr>
              <a:t>Jacknife</a:t>
            </a:r>
            <a:r>
              <a:rPr lang="es-ES" sz="2200" dirty="0">
                <a:latin typeface="Times New Roman" panose="02020603050405020304" pitchFamily="18" charset="0"/>
                <a:cs typeface="Times New Roman" panose="02020603050405020304" pitchFamily="18" charset="0"/>
              </a:rPr>
              <a:t> de segundo orden </a:t>
            </a:r>
            <a:endParaRPr lang="es-CO" sz="2200" dirty="0">
              <a:latin typeface="Times New Roman" panose="02020603050405020304" pitchFamily="18" charset="0"/>
              <a:cs typeface="Times New Roman" panose="02020603050405020304" pitchFamily="18" charset="0"/>
            </a:endParaRPr>
          </a:p>
          <a:p>
            <a:pPr lvl="0" algn="just">
              <a:lnSpc>
                <a:spcPct val="100000"/>
              </a:lnSpc>
            </a:pPr>
            <a:r>
              <a:rPr lang="es-ES" sz="2200" dirty="0">
                <a:latin typeface="Times New Roman" panose="02020603050405020304" pitchFamily="18" charset="0"/>
                <a:cs typeface="Times New Roman" panose="02020603050405020304" pitchFamily="18" charset="0"/>
              </a:rPr>
              <a:t>-</a:t>
            </a:r>
            <a:r>
              <a:rPr lang="es-ES" sz="2200" dirty="0" err="1">
                <a:latin typeface="Times New Roman" panose="02020603050405020304" pitchFamily="18" charset="0"/>
                <a:cs typeface="Times New Roman" panose="02020603050405020304" pitchFamily="18" charset="0"/>
              </a:rPr>
              <a:t>Bootstrap</a:t>
            </a:r>
            <a:r>
              <a:rPr lang="es-ES" sz="2200" dirty="0">
                <a:latin typeface="Times New Roman" panose="02020603050405020304" pitchFamily="18" charset="0"/>
                <a:cs typeface="Times New Roman" panose="02020603050405020304" pitchFamily="18" charset="0"/>
              </a:rPr>
              <a:t> </a:t>
            </a:r>
            <a:endParaRPr lang="es-CO" sz="2200" dirty="0">
              <a:latin typeface="Times New Roman" panose="02020603050405020304" pitchFamily="18" charset="0"/>
              <a:cs typeface="Times New Roman" panose="02020603050405020304" pitchFamily="18" charset="0"/>
            </a:endParaRPr>
          </a:p>
        </p:txBody>
      </p:sp>
      <p:sp>
        <p:nvSpPr>
          <p:cNvPr id="10" name="9 Rectángulo"/>
          <p:cNvSpPr/>
          <p:nvPr/>
        </p:nvSpPr>
        <p:spPr>
          <a:xfrm>
            <a:off x="7040666" y="5407885"/>
            <a:ext cx="4072881" cy="1107996"/>
          </a:xfrm>
          <a:prstGeom prst="rect">
            <a:avLst/>
          </a:prstGeom>
          <a:solidFill>
            <a:srgbClr val="B2C4EC"/>
          </a:solidFill>
        </p:spPr>
        <p:txBody>
          <a:bodyPr wrap="square">
            <a:spAutoFit/>
          </a:bodyPr>
          <a:lstStyle/>
          <a:p>
            <a:pPr lvl="0" algn="just"/>
            <a:r>
              <a:rPr lang="es-CO" sz="2200" dirty="0" smtClean="0">
                <a:latin typeface="Times New Roman" panose="02020603050405020304" pitchFamily="18" charset="0"/>
                <a:cs typeface="Times New Roman" panose="02020603050405020304" pitchFamily="18" charset="0"/>
              </a:rPr>
              <a:t>-</a:t>
            </a:r>
            <a:r>
              <a:rPr lang="es-CO" sz="2200" dirty="0">
                <a:latin typeface="Times New Roman" panose="02020603050405020304" pitchFamily="18" charset="0"/>
                <a:cs typeface="Times New Roman" panose="02020603050405020304" pitchFamily="18" charset="0"/>
              </a:rPr>
              <a:t>Índice de </a:t>
            </a:r>
            <a:r>
              <a:rPr lang="es-CO" sz="2200" dirty="0" smtClean="0">
                <a:latin typeface="Times New Roman" panose="02020603050405020304" pitchFamily="18" charset="0"/>
                <a:cs typeface="Times New Roman" panose="02020603050405020304" pitchFamily="18" charset="0"/>
              </a:rPr>
              <a:t>Similitud de </a:t>
            </a:r>
            <a:r>
              <a:rPr lang="es-CO" sz="2200" dirty="0" err="1" smtClean="0">
                <a:latin typeface="Times New Roman" panose="02020603050405020304" pitchFamily="18" charset="0"/>
                <a:cs typeface="Times New Roman" panose="02020603050405020304" pitchFamily="18" charset="0"/>
              </a:rPr>
              <a:t>Sorensen</a:t>
            </a:r>
            <a:endParaRPr lang="es-CO" sz="2200" dirty="0" smtClean="0">
              <a:latin typeface="Times New Roman" panose="02020603050405020304" pitchFamily="18" charset="0"/>
              <a:cs typeface="Times New Roman" panose="02020603050405020304" pitchFamily="18" charset="0"/>
            </a:endParaRPr>
          </a:p>
          <a:p>
            <a:pPr lvl="0" algn="just"/>
            <a:r>
              <a:rPr lang="es-CO" sz="2200" dirty="0" smtClean="0">
                <a:latin typeface="Times New Roman" panose="02020603050405020304" pitchFamily="18" charset="0"/>
                <a:cs typeface="Times New Roman" panose="02020603050405020304" pitchFamily="18" charset="0"/>
              </a:rPr>
              <a:t>-Análisis de agrupamiento Jerárquico de </a:t>
            </a:r>
            <a:r>
              <a:rPr lang="es-CO" sz="2200" dirty="0" err="1" smtClean="0">
                <a:latin typeface="Times New Roman" panose="02020603050405020304" pitchFamily="18" charset="0"/>
                <a:cs typeface="Times New Roman" panose="02020603050405020304" pitchFamily="18" charset="0"/>
              </a:rPr>
              <a:t>Sorensen</a:t>
            </a:r>
            <a:endParaRPr lang="es-CO" sz="2200" dirty="0"/>
          </a:p>
        </p:txBody>
      </p:sp>
      <p:pic>
        <p:nvPicPr>
          <p:cNvPr id="1026" name="Picture 2" descr="C:\Users\usuario\Documents\1. TESIS CHOTA\8.FOTOS TESIS CHOTA\AVES CARPUELA\_DSC031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val="0"/>
              </a:ext>
            </a:extLst>
          </a:blip>
          <a:srcRect l="8260" b="6220"/>
          <a:stretch/>
        </p:blipFill>
        <p:spPr bwMode="auto">
          <a:xfrm>
            <a:off x="7948247" y="521274"/>
            <a:ext cx="3288619" cy="2241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2 Conector recto de flecha"/>
          <p:cNvCxnSpPr>
            <a:stCxn id="5" idx="3"/>
          </p:cNvCxnSpPr>
          <p:nvPr/>
        </p:nvCxnSpPr>
        <p:spPr>
          <a:xfrm flipV="1">
            <a:off x="3567071" y="1914655"/>
            <a:ext cx="520138" cy="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3" name="12 Conector recto de flecha"/>
          <p:cNvCxnSpPr/>
          <p:nvPr/>
        </p:nvCxnSpPr>
        <p:spPr>
          <a:xfrm flipV="1">
            <a:off x="7518077" y="1866942"/>
            <a:ext cx="520138" cy="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1027" name="Picture 3" descr="C:\Users\usuario\Documents\1. TESIS CHOTA\8.FOTOS TESIS CHOTA\FOTOS CELL SARI\WP_20161220_16_35_59_Pro.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 contrast="5000"/>
                    </a14:imgEffect>
                  </a14:imgLayer>
                </a14:imgProps>
              </a:ext>
              <a:ext uri="{28A0092B-C50C-407E-A947-70E740481C1C}">
                <a14:useLocalDpi xmlns:a14="http://schemas.microsoft.com/office/drawing/2010/main" val="0"/>
              </a:ext>
            </a:extLst>
          </a:blip>
          <a:srcRect/>
          <a:stretch>
            <a:fillRect/>
          </a:stretch>
        </p:blipFill>
        <p:spPr bwMode="auto">
          <a:xfrm>
            <a:off x="238484" y="2833530"/>
            <a:ext cx="3293128" cy="18498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5" name="14 Conector recto de flecha"/>
          <p:cNvCxnSpPr>
            <a:stCxn id="20" idx="3"/>
          </p:cNvCxnSpPr>
          <p:nvPr/>
        </p:nvCxnSpPr>
        <p:spPr>
          <a:xfrm>
            <a:off x="5968498" y="3424095"/>
            <a:ext cx="1031252"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7" name="16 Conector recto de flecha"/>
          <p:cNvCxnSpPr>
            <a:stCxn id="29" idx="3"/>
            <a:endCxn id="10" idx="1"/>
          </p:cNvCxnSpPr>
          <p:nvPr/>
        </p:nvCxnSpPr>
        <p:spPr>
          <a:xfrm>
            <a:off x="6030594" y="5961883"/>
            <a:ext cx="1010072"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2" name="21 Conector recto de flecha"/>
          <p:cNvCxnSpPr>
            <a:stCxn id="5" idx="2"/>
            <a:endCxn id="1027" idx="0"/>
          </p:cNvCxnSpPr>
          <p:nvPr/>
        </p:nvCxnSpPr>
        <p:spPr>
          <a:xfrm flipH="1">
            <a:off x="1885048" y="2466451"/>
            <a:ext cx="25313" cy="36707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2" name="Picture 2" descr="C:\Users\usuario\Documents\1. TESIS CHOTA\8.FOTOS TESIS CHOTA\FOTOS TESIS\_DSC0229.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5198" y="4824053"/>
            <a:ext cx="3190582" cy="2127054"/>
          </a:xfrm>
          <a:prstGeom prst="rect">
            <a:avLst/>
          </a:prstGeom>
          <a:noFill/>
          <a:extLst>
            <a:ext uri="{909E8E84-426E-40DD-AFC4-6F175D3DCCD1}">
              <a14:hiddenFill xmlns:a14="http://schemas.microsoft.com/office/drawing/2010/main">
                <a:solidFill>
                  <a:srgbClr val="FFFFFF"/>
                </a:solidFill>
              </a14:hiddenFill>
            </a:ext>
          </a:extLst>
        </p:spPr>
      </p:pic>
      <p:sp>
        <p:nvSpPr>
          <p:cNvPr id="20" name="19 Rectángulo"/>
          <p:cNvSpPr/>
          <p:nvPr/>
        </p:nvSpPr>
        <p:spPr>
          <a:xfrm>
            <a:off x="3833746" y="3193262"/>
            <a:ext cx="2134752" cy="461665"/>
          </a:xfrm>
          <a:prstGeom prst="rect">
            <a:avLst/>
          </a:prstGeom>
          <a:solidFill>
            <a:srgbClr val="F3A7EF"/>
          </a:solidFill>
        </p:spPr>
        <p:txBody>
          <a:bodyPr wrap="none">
            <a:spAutoFit/>
          </a:bodyPr>
          <a:lstStyle/>
          <a:p>
            <a:pPr lvl="0" algn="ctr">
              <a:lnSpc>
                <a:spcPct val="100000"/>
              </a:lnSpc>
            </a:pPr>
            <a:r>
              <a:rPr lang="es-CO" sz="2400" i="1" dirty="0">
                <a:latin typeface="Times New Roman" panose="02020603050405020304" pitchFamily="18" charset="0"/>
                <a:cs typeface="Times New Roman" panose="02020603050405020304" pitchFamily="18" charset="0"/>
              </a:rPr>
              <a:t>Diversidad Alfa</a:t>
            </a:r>
            <a:endParaRPr lang="es-CO" sz="2400" dirty="0">
              <a:latin typeface="Times New Roman" panose="02020603050405020304" pitchFamily="18" charset="0"/>
              <a:cs typeface="Times New Roman" panose="02020603050405020304" pitchFamily="18" charset="0"/>
            </a:endParaRPr>
          </a:p>
        </p:txBody>
      </p:sp>
      <p:cxnSp>
        <p:nvCxnSpPr>
          <p:cNvPr id="26" name="25 Conector recto de flecha"/>
          <p:cNvCxnSpPr>
            <a:stCxn id="8" idx="0"/>
            <a:endCxn id="20" idx="2"/>
          </p:cNvCxnSpPr>
          <p:nvPr/>
        </p:nvCxnSpPr>
        <p:spPr>
          <a:xfrm flipV="1">
            <a:off x="4896310" y="3654927"/>
            <a:ext cx="4812" cy="91590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9" name="28 Rectángulo"/>
          <p:cNvSpPr/>
          <p:nvPr/>
        </p:nvSpPr>
        <p:spPr>
          <a:xfrm>
            <a:off x="3762023" y="5731050"/>
            <a:ext cx="2268571" cy="461665"/>
          </a:xfrm>
          <a:prstGeom prst="rect">
            <a:avLst/>
          </a:prstGeom>
          <a:solidFill>
            <a:srgbClr val="D1A3FF"/>
          </a:solidFill>
        </p:spPr>
        <p:txBody>
          <a:bodyPr wrap="none">
            <a:spAutoFit/>
          </a:bodyPr>
          <a:lstStyle/>
          <a:p>
            <a:pPr lvl="0" algn="ctr"/>
            <a:r>
              <a:rPr lang="es-CO" sz="2400" i="1" dirty="0">
                <a:latin typeface="Times New Roman" panose="02020603050405020304" pitchFamily="18" charset="0"/>
                <a:cs typeface="Times New Roman" panose="02020603050405020304" pitchFamily="18" charset="0"/>
              </a:rPr>
              <a:t>Diversidad Beta </a:t>
            </a:r>
          </a:p>
        </p:txBody>
      </p:sp>
      <p:cxnSp>
        <p:nvCxnSpPr>
          <p:cNvPr id="34" name="33 Conector recto de flecha"/>
          <p:cNvCxnSpPr>
            <a:stCxn id="8" idx="2"/>
            <a:endCxn id="29" idx="0"/>
          </p:cNvCxnSpPr>
          <p:nvPr/>
        </p:nvCxnSpPr>
        <p:spPr>
          <a:xfrm flipH="1">
            <a:off x="4896309" y="5032494"/>
            <a:ext cx="1" cy="69855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1" name="20 Conector recto de flecha"/>
          <p:cNvCxnSpPr/>
          <p:nvPr/>
        </p:nvCxnSpPr>
        <p:spPr>
          <a:xfrm flipH="1">
            <a:off x="1868632" y="1015099"/>
            <a:ext cx="25313" cy="36707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Rectángulo 5"/>
          <p:cNvSpPr/>
          <p:nvPr/>
        </p:nvSpPr>
        <p:spPr>
          <a:xfrm>
            <a:off x="441243" y="26192"/>
            <a:ext cx="8529426" cy="461665"/>
          </a:xfrm>
          <a:prstGeom prst="rect">
            <a:avLst/>
          </a:prstGeom>
        </p:spPr>
        <p:txBody>
          <a:bodyPr wrap="square">
            <a:spAutoFit/>
          </a:bodyPr>
          <a:lstStyle/>
          <a:p>
            <a:pPr algn="ctr"/>
            <a:r>
              <a:rPr lang="es-CO" sz="2400" b="1" dirty="0" smtClean="0">
                <a:solidFill>
                  <a:schemeClr val="tx2">
                    <a:lumMod val="75000"/>
                  </a:schemeClr>
                </a:solidFill>
                <a:ea typeface="Times New Roman" panose="02020603050405020304" pitchFamily="18" charset="0"/>
              </a:rPr>
              <a:t>Etapa 1. Diversidad </a:t>
            </a:r>
            <a:r>
              <a:rPr lang="es-CO" sz="2400" b="1" dirty="0">
                <a:solidFill>
                  <a:schemeClr val="tx2">
                    <a:lumMod val="75000"/>
                  </a:schemeClr>
                </a:solidFill>
                <a:ea typeface="Times New Roman" panose="02020603050405020304" pitchFamily="18" charset="0"/>
              </a:rPr>
              <a:t>ornitológica </a:t>
            </a:r>
            <a:r>
              <a:rPr lang="es-CO" sz="2400" b="1" dirty="0" smtClean="0">
                <a:solidFill>
                  <a:schemeClr val="tx2">
                    <a:lumMod val="75000"/>
                  </a:schemeClr>
                </a:solidFill>
                <a:ea typeface="Times New Roman" panose="02020603050405020304" pitchFamily="18" charset="0"/>
              </a:rPr>
              <a:t>en el Valle </a:t>
            </a:r>
            <a:r>
              <a:rPr lang="es-CO" sz="2400" b="1" dirty="0">
                <a:solidFill>
                  <a:schemeClr val="tx2">
                    <a:lumMod val="75000"/>
                  </a:schemeClr>
                </a:solidFill>
                <a:ea typeface="Times New Roman" panose="02020603050405020304" pitchFamily="18" charset="0"/>
              </a:rPr>
              <a:t>interandino del Chota </a:t>
            </a:r>
            <a:endParaRPr lang="es-EC" sz="2400" dirty="0">
              <a:solidFill>
                <a:schemeClr val="tx2">
                  <a:lumMod val="75000"/>
                </a:schemeClr>
              </a:solidFill>
            </a:endParaRPr>
          </a:p>
        </p:txBody>
      </p:sp>
    </p:spTree>
    <p:extLst>
      <p:ext uri="{BB962C8B-B14F-4D97-AF65-F5344CB8AC3E}">
        <p14:creationId xmlns:p14="http://schemas.microsoft.com/office/powerpoint/2010/main" val="3291618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00426CC9-39B8-443D-A87B-A0969DEF053C}" type="slidenum">
              <a:rPr lang="en-US" smtClean="0"/>
              <a:t>9</a:t>
            </a:fld>
            <a:endParaRPr lang="en-US"/>
          </a:p>
        </p:txBody>
      </p:sp>
      <p:sp>
        <p:nvSpPr>
          <p:cNvPr id="3" name="Rectángulo 5"/>
          <p:cNvSpPr/>
          <p:nvPr/>
        </p:nvSpPr>
        <p:spPr>
          <a:xfrm>
            <a:off x="268625" y="36990"/>
            <a:ext cx="10929258" cy="461665"/>
          </a:xfrm>
          <a:prstGeom prst="rect">
            <a:avLst/>
          </a:prstGeom>
        </p:spPr>
        <p:txBody>
          <a:bodyPr wrap="square">
            <a:spAutoFit/>
          </a:bodyPr>
          <a:lstStyle/>
          <a:p>
            <a:pPr algn="ctr"/>
            <a:r>
              <a:rPr lang="es-CO" sz="2400" b="1" dirty="0" smtClean="0">
                <a:solidFill>
                  <a:schemeClr val="tx2">
                    <a:lumMod val="75000"/>
                  </a:schemeClr>
                </a:solidFill>
                <a:ea typeface="Times New Roman" panose="02020603050405020304" pitchFamily="18" charset="0"/>
              </a:rPr>
              <a:t>Etapa 2</a:t>
            </a:r>
            <a:r>
              <a:rPr lang="es-CO" sz="2400" b="1" dirty="0">
                <a:solidFill>
                  <a:schemeClr val="tx2">
                    <a:lumMod val="75000"/>
                  </a:schemeClr>
                </a:solidFill>
                <a:ea typeface="Times New Roman" panose="02020603050405020304" pitchFamily="18" charset="0"/>
              </a:rPr>
              <a:t>. Identificación de factores antrópicos que inciden la diversidad de aves</a:t>
            </a:r>
            <a:endParaRPr lang="es-EC" sz="2400" dirty="0">
              <a:solidFill>
                <a:schemeClr val="tx2">
                  <a:lumMod val="75000"/>
                </a:schemeClr>
              </a:solidFill>
            </a:endParaRPr>
          </a:p>
        </p:txBody>
      </p:sp>
      <p:sp>
        <p:nvSpPr>
          <p:cNvPr id="15" name="14 Rectángulo"/>
          <p:cNvSpPr/>
          <p:nvPr/>
        </p:nvSpPr>
        <p:spPr>
          <a:xfrm>
            <a:off x="8440496" y="5324212"/>
            <a:ext cx="2390987" cy="1477328"/>
          </a:xfrm>
          <a:prstGeom prst="rect">
            <a:avLst/>
          </a:prstGeom>
          <a:solidFill>
            <a:srgbClr val="ECCB78"/>
          </a:solidFill>
        </p:spPr>
        <p:txBody>
          <a:bodyPr wrap="square">
            <a:spAutoFit/>
          </a:bodyPr>
          <a:lstStyle/>
          <a:p>
            <a:pPr algn="ctr"/>
            <a:r>
              <a:rPr lang="es-CO" b="1" i="1" dirty="0" smtClean="0"/>
              <a:t>Prioridad </a:t>
            </a:r>
          </a:p>
          <a:p>
            <a:pPr algn="ctr"/>
            <a:r>
              <a:rPr lang="es-CO" b="1" i="1" dirty="0" smtClean="0"/>
              <a:t>máxima</a:t>
            </a:r>
          </a:p>
          <a:p>
            <a:pPr algn="ctr"/>
            <a:r>
              <a:rPr lang="es-ES" dirty="0" smtClean="0"/>
              <a:t>Igual </a:t>
            </a:r>
            <a:r>
              <a:rPr lang="es-ES" dirty="0"/>
              <a:t>o mayor al promedio más una desviación estándar</a:t>
            </a:r>
            <a:endParaRPr lang="es-CO" dirty="0"/>
          </a:p>
        </p:txBody>
      </p:sp>
      <p:sp>
        <p:nvSpPr>
          <p:cNvPr id="20" name="19 Rectángulo"/>
          <p:cNvSpPr/>
          <p:nvPr/>
        </p:nvSpPr>
        <p:spPr>
          <a:xfrm>
            <a:off x="9321632" y="2276428"/>
            <a:ext cx="688009" cy="369332"/>
          </a:xfrm>
          <a:prstGeom prst="rect">
            <a:avLst/>
          </a:prstGeom>
        </p:spPr>
        <p:txBody>
          <a:bodyPr wrap="none">
            <a:spAutoFit/>
          </a:bodyPr>
          <a:lstStyle/>
          <a:p>
            <a:pPr algn="ctr"/>
            <a:r>
              <a:rPr lang="es-CO" dirty="0" smtClean="0"/>
              <a:t>0 </a:t>
            </a:r>
            <a:r>
              <a:rPr lang="es-CO" dirty="0"/>
              <a:t>a 5 </a:t>
            </a:r>
          </a:p>
        </p:txBody>
      </p:sp>
      <p:grpSp>
        <p:nvGrpSpPr>
          <p:cNvPr id="24" name="23 Grupo"/>
          <p:cNvGrpSpPr/>
          <p:nvPr/>
        </p:nvGrpSpPr>
        <p:grpSpPr>
          <a:xfrm>
            <a:off x="629931" y="694777"/>
            <a:ext cx="1571198" cy="392799"/>
            <a:chOff x="494560" y="7663"/>
            <a:chExt cx="1571198" cy="392799"/>
          </a:xfrm>
          <a:solidFill>
            <a:srgbClr val="D7EA64"/>
          </a:solidFill>
          <a:scene3d>
            <a:camera prst="orthographicFront"/>
            <a:lightRig rig="flat" dir="t"/>
          </a:scene3d>
        </p:grpSpPr>
        <p:sp>
          <p:nvSpPr>
            <p:cNvPr id="52" name="51 Rectángulo redondeado"/>
            <p:cNvSpPr/>
            <p:nvPr/>
          </p:nvSpPr>
          <p:spPr>
            <a:xfrm>
              <a:off x="494560" y="7663"/>
              <a:ext cx="1571198"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53" name="52 Rectángulo"/>
            <p:cNvSpPr/>
            <p:nvPr/>
          </p:nvSpPr>
          <p:spPr>
            <a:xfrm>
              <a:off x="506065" y="19168"/>
              <a:ext cx="1548188"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CO" sz="2000" b="1" kern="1200" dirty="0" smtClean="0"/>
                <a:t>Variables</a:t>
              </a:r>
              <a:endParaRPr lang="es-CO" sz="2000" b="1" kern="1200" dirty="0"/>
            </a:p>
          </p:txBody>
        </p:sp>
      </p:grpSp>
      <p:grpSp>
        <p:nvGrpSpPr>
          <p:cNvPr id="25" name="24 Grupo"/>
          <p:cNvGrpSpPr/>
          <p:nvPr/>
        </p:nvGrpSpPr>
        <p:grpSpPr>
          <a:xfrm>
            <a:off x="430586" y="1601971"/>
            <a:ext cx="1942920" cy="714303"/>
            <a:chOff x="176612" y="596863"/>
            <a:chExt cx="2207093" cy="392799"/>
          </a:xfrm>
          <a:solidFill>
            <a:srgbClr val="B2C4EC"/>
          </a:solidFill>
          <a:scene3d>
            <a:camera prst="orthographicFront"/>
            <a:lightRig rig="flat" dir="t"/>
          </a:scene3d>
        </p:grpSpPr>
        <p:sp>
          <p:nvSpPr>
            <p:cNvPr id="50" name="49 Rectángulo redondeado"/>
            <p:cNvSpPr/>
            <p:nvPr/>
          </p:nvSpPr>
          <p:spPr>
            <a:xfrm>
              <a:off x="176612" y="596863"/>
              <a:ext cx="2207093"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815681"/>
                <a:satOff val="3599"/>
                <a:lumOff val="-610"/>
                <a:alphaOff val="0"/>
              </a:schemeClr>
            </a:fillRef>
            <a:effectRef idx="1">
              <a:schemeClr val="accent2">
                <a:hueOff val="-815681"/>
                <a:satOff val="3599"/>
                <a:lumOff val="-610"/>
                <a:alphaOff val="0"/>
              </a:schemeClr>
            </a:effectRef>
            <a:fontRef idx="minor">
              <a:schemeClr val="dk1"/>
            </a:fontRef>
          </p:style>
        </p:sp>
        <p:sp>
          <p:nvSpPr>
            <p:cNvPr id="51" name="50 Rectángulo"/>
            <p:cNvSpPr/>
            <p:nvPr/>
          </p:nvSpPr>
          <p:spPr>
            <a:xfrm>
              <a:off x="188117" y="608368"/>
              <a:ext cx="2184083"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Distribución Continental (DICON)  </a:t>
              </a:r>
              <a:endParaRPr lang="es-CO" sz="1800" kern="1200" dirty="0"/>
            </a:p>
          </p:txBody>
        </p:sp>
      </p:grpSp>
      <p:grpSp>
        <p:nvGrpSpPr>
          <p:cNvPr id="26" name="25 Grupo"/>
          <p:cNvGrpSpPr/>
          <p:nvPr/>
        </p:nvGrpSpPr>
        <p:grpSpPr>
          <a:xfrm>
            <a:off x="442318" y="2784304"/>
            <a:ext cx="1702760" cy="705361"/>
            <a:chOff x="240395" y="1186062"/>
            <a:chExt cx="2079527" cy="392799"/>
          </a:xfrm>
          <a:solidFill>
            <a:srgbClr val="ECCB78"/>
          </a:solidFill>
          <a:scene3d>
            <a:camera prst="orthographicFront"/>
            <a:lightRig rig="flat" dir="t"/>
          </a:scene3d>
        </p:grpSpPr>
        <p:sp>
          <p:nvSpPr>
            <p:cNvPr id="48" name="47 Rectángulo redondeado"/>
            <p:cNvSpPr/>
            <p:nvPr/>
          </p:nvSpPr>
          <p:spPr>
            <a:xfrm>
              <a:off x="240395" y="1186062"/>
              <a:ext cx="2079527"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1631361"/>
                <a:satOff val="7198"/>
                <a:lumOff val="-1220"/>
                <a:alphaOff val="0"/>
              </a:schemeClr>
            </a:fillRef>
            <a:effectRef idx="1">
              <a:schemeClr val="accent2">
                <a:hueOff val="-1631361"/>
                <a:satOff val="7198"/>
                <a:lumOff val="-1220"/>
                <a:alphaOff val="0"/>
              </a:schemeClr>
            </a:effectRef>
            <a:fontRef idx="minor">
              <a:schemeClr val="dk1"/>
            </a:fontRef>
          </p:style>
        </p:sp>
        <p:sp>
          <p:nvSpPr>
            <p:cNvPr id="49" name="48 Rectángulo"/>
            <p:cNvSpPr/>
            <p:nvPr/>
          </p:nvSpPr>
          <p:spPr>
            <a:xfrm>
              <a:off x="251900" y="1197567"/>
              <a:ext cx="2056517"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Distribución Nacional (DINAC)</a:t>
              </a:r>
              <a:endParaRPr lang="es-CO" sz="1800" kern="1200" dirty="0"/>
            </a:p>
          </p:txBody>
        </p:sp>
      </p:grpSp>
      <p:grpSp>
        <p:nvGrpSpPr>
          <p:cNvPr id="27" name="26 Grupo"/>
          <p:cNvGrpSpPr/>
          <p:nvPr/>
        </p:nvGrpSpPr>
        <p:grpSpPr>
          <a:xfrm>
            <a:off x="430586" y="5867900"/>
            <a:ext cx="1942920" cy="679942"/>
            <a:chOff x="214887" y="1775261"/>
            <a:chExt cx="2130544" cy="392799"/>
          </a:xfrm>
          <a:solidFill>
            <a:srgbClr val="D7EA64"/>
          </a:solidFill>
          <a:scene3d>
            <a:camera prst="orthographicFront"/>
            <a:lightRig rig="flat" dir="t"/>
          </a:scene3d>
        </p:grpSpPr>
        <p:sp>
          <p:nvSpPr>
            <p:cNvPr id="46" name="45 Rectángulo redondeado"/>
            <p:cNvSpPr/>
            <p:nvPr/>
          </p:nvSpPr>
          <p:spPr>
            <a:xfrm>
              <a:off x="214887" y="1775261"/>
              <a:ext cx="2130544"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2447042"/>
                <a:satOff val="10798"/>
                <a:lumOff val="-1830"/>
                <a:alphaOff val="0"/>
              </a:schemeClr>
            </a:fillRef>
            <a:effectRef idx="1">
              <a:schemeClr val="accent2">
                <a:hueOff val="-2447042"/>
                <a:satOff val="10798"/>
                <a:lumOff val="-1830"/>
                <a:alphaOff val="0"/>
              </a:schemeClr>
            </a:effectRef>
            <a:fontRef idx="minor">
              <a:schemeClr val="dk1"/>
            </a:fontRef>
          </p:style>
        </p:sp>
        <p:sp>
          <p:nvSpPr>
            <p:cNvPr id="47" name="46 Rectángulo"/>
            <p:cNvSpPr/>
            <p:nvPr/>
          </p:nvSpPr>
          <p:spPr>
            <a:xfrm>
              <a:off x="226392" y="1786766"/>
              <a:ext cx="2107534"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Amplitud de uso de Hábitat (AUHA)</a:t>
              </a:r>
              <a:endParaRPr lang="es-CO" sz="1800" kern="1200" dirty="0"/>
            </a:p>
          </p:txBody>
        </p:sp>
      </p:grpSp>
      <p:grpSp>
        <p:nvGrpSpPr>
          <p:cNvPr id="28" name="27 Grupo"/>
          <p:cNvGrpSpPr/>
          <p:nvPr/>
        </p:nvGrpSpPr>
        <p:grpSpPr>
          <a:xfrm>
            <a:off x="2604098" y="5893455"/>
            <a:ext cx="2190323" cy="647515"/>
            <a:chOff x="214887" y="2364461"/>
            <a:chExt cx="2130544" cy="392799"/>
          </a:xfrm>
          <a:scene3d>
            <a:camera prst="orthographicFront"/>
            <a:lightRig rig="flat" dir="t"/>
          </a:scene3d>
        </p:grpSpPr>
        <p:sp>
          <p:nvSpPr>
            <p:cNvPr id="44" name="43 Rectángulo redondeado"/>
            <p:cNvSpPr/>
            <p:nvPr/>
          </p:nvSpPr>
          <p:spPr>
            <a:xfrm>
              <a:off x="214887" y="2364461"/>
              <a:ext cx="2130544" cy="392799"/>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3262722"/>
                <a:satOff val="14397"/>
                <a:lumOff val="-2440"/>
                <a:alphaOff val="0"/>
              </a:schemeClr>
            </a:fillRef>
            <a:effectRef idx="1">
              <a:schemeClr val="accent2">
                <a:hueOff val="-3262722"/>
                <a:satOff val="14397"/>
                <a:lumOff val="-2440"/>
                <a:alphaOff val="0"/>
              </a:schemeClr>
            </a:effectRef>
            <a:fontRef idx="minor">
              <a:schemeClr val="dk1"/>
            </a:fontRef>
          </p:style>
        </p:sp>
        <p:sp>
          <p:nvSpPr>
            <p:cNvPr id="45" name="44 Rectángulo"/>
            <p:cNvSpPr/>
            <p:nvPr/>
          </p:nvSpPr>
          <p:spPr>
            <a:xfrm>
              <a:off x="226392" y="2375966"/>
              <a:ext cx="2107534" cy="36978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Calidad del hábitat Según </a:t>
              </a:r>
              <a:r>
                <a:rPr lang="es-ES" sz="1800" kern="1200" dirty="0" err="1" smtClean="0"/>
                <a:t>Stotz</a:t>
              </a:r>
              <a:endParaRPr lang="es-CO" sz="1800" kern="1200" dirty="0"/>
            </a:p>
          </p:txBody>
        </p:sp>
      </p:grpSp>
      <p:grpSp>
        <p:nvGrpSpPr>
          <p:cNvPr id="29" name="28 Grupo"/>
          <p:cNvGrpSpPr/>
          <p:nvPr/>
        </p:nvGrpSpPr>
        <p:grpSpPr>
          <a:xfrm>
            <a:off x="2293506" y="2849554"/>
            <a:ext cx="1709384" cy="624804"/>
            <a:chOff x="227637" y="2953660"/>
            <a:chExt cx="2105044" cy="392799"/>
          </a:xfrm>
          <a:solidFill>
            <a:srgbClr val="D1A3FF"/>
          </a:solidFill>
          <a:scene3d>
            <a:camera prst="orthographicFront"/>
            <a:lightRig rig="flat" dir="t"/>
          </a:scene3d>
        </p:grpSpPr>
        <p:sp>
          <p:nvSpPr>
            <p:cNvPr id="42" name="41 Rectángulo redondeado"/>
            <p:cNvSpPr/>
            <p:nvPr/>
          </p:nvSpPr>
          <p:spPr>
            <a:xfrm>
              <a:off x="227637" y="2953660"/>
              <a:ext cx="2105044"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4078403"/>
                <a:satOff val="17996"/>
                <a:lumOff val="-3050"/>
                <a:alphaOff val="0"/>
              </a:schemeClr>
            </a:fillRef>
            <a:effectRef idx="1">
              <a:schemeClr val="accent2">
                <a:hueOff val="-4078403"/>
                <a:satOff val="17996"/>
                <a:lumOff val="-3050"/>
                <a:alphaOff val="0"/>
              </a:schemeClr>
            </a:effectRef>
            <a:fontRef idx="minor">
              <a:schemeClr val="dk1"/>
            </a:fontRef>
          </p:style>
        </p:sp>
        <p:sp>
          <p:nvSpPr>
            <p:cNvPr id="43" name="42 Rectángulo"/>
            <p:cNvSpPr/>
            <p:nvPr/>
          </p:nvSpPr>
          <p:spPr>
            <a:xfrm>
              <a:off x="239142" y="2965165"/>
              <a:ext cx="2082034"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Tamaño corporal (TAM)</a:t>
              </a:r>
              <a:endParaRPr lang="es-CO" sz="1800" kern="1200" dirty="0"/>
            </a:p>
          </p:txBody>
        </p:sp>
      </p:grpSp>
      <p:grpSp>
        <p:nvGrpSpPr>
          <p:cNvPr id="30" name="29 Grupo"/>
          <p:cNvGrpSpPr/>
          <p:nvPr/>
        </p:nvGrpSpPr>
        <p:grpSpPr>
          <a:xfrm>
            <a:off x="430586" y="4714505"/>
            <a:ext cx="1672288" cy="785308"/>
            <a:chOff x="202128" y="3542859"/>
            <a:chExt cx="2156061" cy="392799"/>
          </a:xfrm>
          <a:solidFill>
            <a:srgbClr val="B2C4EC"/>
          </a:solidFill>
          <a:scene3d>
            <a:camera prst="orthographicFront"/>
            <a:lightRig rig="flat" dir="t"/>
          </a:scene3d>
        </p:grpSpPr>
        <p:sp>
          <p:nvSpPr>
            <p:cNvPr id="40" name="39 Rectángulo redondeado"/>
            <p:cNvSpPr/>
            <p:nvPr/>
          </p:nvSpPr>
          <p:spPr>
            <a:xfrm>
              <a:off x="202128" y="3542859"/>
              <a:ext cx="2156061"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4894083"/>
                <a:satOff val="21595"/>
                <a:lumOff val="-3660"/>
                <a:alphaOff val="0"/>
              </a:schemeClr>
            </a:fillRef>
            <a:effectRef idx="1">
              <a:schemeClr val="accent2">
                <a:hueOff val="-4894083"/>
                <a:satOff val="21595"/>
                <a:lumOff val="-3660"/>
                <a:alphaOff val="0"/>
              </a:schemeClr>
            </a:effectRef>
            <a:fontRef idx="minor">
              <a:schemeClr val="dk1"/>
            </a:fontRef>
          </p:style>
        </p:sp>
        <p:sp>
          <p:nvSpPr>
            <p:cNvPr id="41" name="40 Rectángulo"/>
            <p:cNvSpPr/>
            <p:nvPr/>
          </p:nvSpPr>
          <p:spPr>
            <a:xfrm>
              <a:off x="213633" y="3554364"/>
              <a:ext cx="2133051"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Abundancia (ABUND)</a:t>
              </a:r>
              <a:endParaRPr lang="es-CO" sz="1800" kern="1200" dirty="0"/>
            </a:p>
          </p:txBody>
        </p:sp>
      </p:grpSp>
      <p:grpSp>
        <p:nvGrpSpPr>
          <p:cNvPr id="31" name="30 Grupo"/>
          <p:cNvGrpSpPr/>
          <p:nvPr/>
        </p:nvGrpSpPr>
        <p:grpSpPr>
          <a:xfrm>
            <a:off x="442318" y="3615420"/>
            <a:ext cx="1693340" cy="984738"/>
            <a:chOff x="240395" y="4132059"/>
            <a:chExt cx="2079527" cy="392799"/>
          </a:xfrm>
          <a:solidFill>
            <a:srgbClr val="99CCFF"/>
          </a:solidFill>
          <a:scene3d>
            <a:camera prst="orthographicFront"/>
            <a:lightRig rig="flat" dir="t"/>
          </a:scene3d>
        </p:grpSpPr>
        <p:sp>
          <p:nvSpPr>
            <p:cNvPr id="38" name="37 Rectángulo redondeado"/>
            <p:cNvSpPr/>
            <p:nvPr/>
          </p:nvSpPr>
          <p:spPr>
            <a:xfrm>
              <a:off x="240395" y="4132059"/>
              <a:ext cx="2079527"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5709764"/>
                <a:satOff val="25195"/>
                <a:lumOff val="-4270"/>
                <a:alphaOff val="0"/>
              </a:schemeClr>
            </a:fillRef>
            <a:effectRef idx="1">
              <a:schemeClr val="accent2">
                <a:hueOff val="-5709764"/>
                <a:satOff val="25195"/>
                <a:lumOff val="-4270"/>
                <a:alphaOff val="0"/>
              </a:schemeClr>
            </a:effectRef>
            <a:fontRef idx="minor">
              <a:schemeClr val="dk1"/>
            </a:fontRef>
          </p:style>
        </p:sp>
        <p:sp>
          <p:nvSpPr>
            <p:cNvPr id="39" name="38 Rectángulo"/>
            <p:cNvSpPr/>
            <p:nvPr/>
          </p:nvSpPr>
          <p:spPr>
            <a:xfrm>
              <a:off x="251900" y="4143564"/>
              <a:ext cx="2056517"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Singularidad Taxonómica (SINTA)</a:t>
              </a:r>
              <a:endParaRPr lang="es-CO" sz="1800" kern="1200" dirty="0"/>
            </a:p>
          </p:txBody>
        </p:sp>
      </p:grpSp>
      <p:grpSp>
        <p:nvGrpSpPr>
          <p:cNvPr id="32" name="31 Grupo"/>
          <p:cNvGrpSpPr/>
          <p:nvPr/>
        </p:nvGrpSpPr>
        <p:grpSpPr>
          <a:xfrm>
            <a:off x="2307574" y="4733014"/>
            <a:ext cx="1718650" cy="809004"/>
            <a:chOff x="253153" y="4721258"/>
            <a:chExt cx="2054011" cy="392799"/>
          </a:xfrm>
          <a:solidFill>
            <a:srgbClr val="FFDA65"/>
          </a:solidFill>
          <a:scene3d>
            <a:camera prst="orthographicFront"/>
            <a:lightRig rig="flat" dir="t"/>
          </a:scene3d>
        </p:grpSpPr>
        <p:sp>
          <p:nvSpPr>
            <p:cNvPr id="36" name="35 Rectángulo redondeado"/>
            <p:cNvSpPr/>
            <p:nvPr/>
          </p:nvSpPr>
          <p:spPr>
            <a:xfrm>
              <a:off x="253153" y="4721258"/>
              <a:ext cx="2054011"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6525444"/>
                <a:satOff val="28794"/>
                <a:lumOff val="-4880"/>
                <a:alphaOff val="0"/>
              </a:schemeClr>
            </a:fillRef>
            <a:effectRef idx="1">
              <a:schemeClr val="accent2">
                <a:hueOff val="-6525444"/>
                <a:satOff val="28794"/>
                <a:lumOff val="-4880"/>
                <a:alphaOff val="0"/>
              </a:schemeClr>
            </a:effectRef>
            <a:fontRef idx="minor">
              <a:schemeClr val="dk1"/>
            </a:fontRef>
          </p:style>
        </p:sp>
        <p:sp>
          <p:nvSpPr>
            <p:cNvPr id="37" name="36 Rectángulo"/>
            <p:cNvSpPr/>
            <p:nvPr/>
          </p:nvSpPr>
          <p:spPr>
            <a:xfrm>
              <a:off x="264658" y="4732763"/>
              <a:ext cx="2031001"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smtClean="0"/>
                <a:t>CITES</a:t>
              </a:r>
              <a:endParaRPr lang="es-CO" sz="1800" kern="1200"/>
            </a:p>
          </p:txBody>
        </p:sp>
      </p:grpSp>
      <p:grpSp>
        <p:nvGrpSpPr>
          <p:cNvPr id="33" name="32 Grupo"/>
          <p:cNvGrpSpPr/>
          <p:nvPr/>
        </p:nvGrpSpPr>
        <p:grpSpPr>
          <a:xfrm>
            <a:off x="2306248" y="3615420"/>
            <a:ext cx="1719976" cy="984738"/>
            <a:chOff x="202128" y="5310457"/>
            <a:chExt cx="2156061" cy="392799"/>
          </a:xfrm>
          <a:solidFill>
            <a:srgbClr val="F3A7EF"/>
          </a:solidFill>
          <a:scene3d>
            <a:camera prst="orthographicFront"/>
            <a:lightRig rig="flat" dir="t"/>
          </a:scene3d>
        </p:grpSpPr>
        <p:sp>
          <p:nvSpPr>
            <p:cNvPr id="34" name="33 Rectángulo redondeado"/>
            <p:cNvSpPr/>
            <p:nvPr/>
          </p:nvSpPr>
          <p:spPr>
            <a:xfrm>
              <a:off x="202128" y="5310457"/>
              <a:ext cx="2156061"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7341125"/>
                <a:satOff val="32393"/>
                <a:lumOff val="-5490"/>
                <a:alphaOff val="0"/>
              </a:schemeClr>
            </a:fillRef>
            <a:effectRef idx="1">
              <a:schemeClr val="accent2">
                <a:hueOff val="-7341125"/>
                <a:satOff val="32393"/>
                <a:lumOff val="-5490"/>
                <a:alphaOff val="0"/>
              </a:schemeClr>
            </a:effectRef>
            <a:fontRef idx="minor">
              <a:schemeClr val="dk1"/>
            </a:fontRef>
          </p:style>
        </p:sp>
        <p:sp>
          <p:nvSpPr>
            <p:cNvPr id="35" name="34 Rectángulo"/>
            <p:cNvSpPr/>
            <p:nvPr/>
          </p:nvSpPr>
          <p:spPr>
            <a:xfrm>
              <a:off x="213633" y="5321962"/>
              <a:ext cx="2133051"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t>Grado de Protección de la especie (UICN)</a:t>
              </a:r>
              <a:endParaRPr lang="es-CO" sz="1800" kern="1200" dirty="0"/>
            </a:p>
          </p:txBody>
        </p:sp>
      </p:grpSp>
      <p:pic>
        <p:nvPicPr>
          <p:cNvPr id="1027" name="Picture 3"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490" y="2864975"/>
            <a:ext cx="1695796" cy="2495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42" y="1294626"/>
            <a:ext cx="3128775" cy="132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Resultado de imagen de fieldbook of the birds of ecuad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3430" y="2828780"/>
            <a:ext cx="1807029" cy="260513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8216" y="1312028"/>
            <a:ext cx="1930441" cy="131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Título 1"/>
          <p:cNvSpPr txBox="1">
            <a:spLocks/>
          </p:cNvSpPr>
          <p:nvPr/>
        </p:nvSpPr>
        <p:spPr>
          <a:xfrm>
            <a:off x="2588318" y="602468"/>
            <a:ext cx="8512603" cy="577416"/>
          </a:xfrm>
          <a:prstGeom prst="rect">
            <a:avLst/>
          </a:prstGeom>
        </p:spPr>
        <p:txBody>
          <a:bodyP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2800" b="1" dirty="0" smtClean="0"/>
              <a:t>Índice </a:t>
            </a:r>
            <a:r>
              <a:rPr lang="es-EC" sz="2800" b="1" dirty="0"/>
              <a:t>de PRIORIDADES DE CONSERVACIÓN (SUMIN)</a:t>
            </a:r>
          </a:p>
        </p:txBody>
      </p:sp>
      <p:pic>
        <p:nvPicPr>
          <p:cNvPr id="1033" name="Picture 9" descr="Resultado de imagen de libro de stot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4878" y="4737507"/>
            <a:ext cx="1559741" cy="2027172"/>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cxnSp>
        <p:nvCxnSpPr>
          <p:cNvPr id="65" name="64 Conector recto de flecha"/>
          <p:cNvCxnSpPr/>
          <p:nvPr/>
        </p:nvCxnSpPr>
        <p:spPr>
          <a:xfrm flipH="1">
            <a:off x="9657266" y="1054830"/>
            <a:ext cx="4711" cy="51439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73" name="72 Forma libre"/>
          <p:cNvSpPr/>
          <p:nvPr/>
        </p:nvSpPr>
        <p:spPr>
          <a:xfrm>
            <a:off x="239150" y="872197"/>
            <a:ext cx="351693" cy="5401994"/>
          </a:xfrm>
          <a:custGeom>
            <a:avLst/>
            <a:gdLst>
              <a:gd name="connsiteX0" fmla="*/ 351693 w 351693"/>
              <a:gd name="connsiteY0" fmla="*/ 0 h 5401994"/>
              <a:gd name="connsiteX1" fmla="*/ 28136 w 351693"/>
              <a:gd name="connsiteY1" fmla="*/ 0 h 5401994"/>
              <a:gd name="connsiteX2" fmla="*/ 0 w 351693"/>
              <a:gd name="connsiteY2" fmla="*/ 5401994 h 5401994"/>
              <a:gd name="connsiteX3" fmla="*/ 168813 w 351693"/>
              <a:gd name="connsiteY3" fmla="*/ 5387926 h 5401994"/>
            </a:gdLst>
            <a:ahLst/>
            <a:cxnLst>
              <a:cxn ang="0">
                <a:pos x="connsiteX0" y="connsiteY0"/>
              </a:cxn>
              <a:cxn ang="0">
                <a:pos x="connsiteX1" y="connsiteY1"/>
              </a:cxn>
              <a:cxn ang="0">
                <a:pos x="connsiteX2" y="connsiteY2"/>
              </a:cxn>
              <a:cxn ang="0">
                <a:pos x="connsiteX3" y="connsiteY3"/>
              </a:cxn>
            </a:cxnLst>
            <a:rect l="l" t="t" r="r" b="b"/>
            <a:pathLst>
              <a:path w="351693" h="5401994">
                <a:moveTo>
                  <a:pt x="351693" y="0"/>
                </a:moveTo>
                <a:lnTo>
                  <a:pt x="28136" y="0"/>
                </a:lnTo>
                <a:lnTo>
                  <a:pt x="0" y="5401994"/>
                </a:lnTo>
                <a:lnTo>
                  <a:pt x="168813" y="5387926"/>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CO"/>
          </a:p>
        </p:txBody>
      </p:sp>
      <p:cxnSp>
        <p:nvCxnSpPr>
          <p:cNvPr id="75" name="74 Conector recto"/>
          <p:cNvCxnSpPr/>
          <p:nvPr/>
        </p:nvCxnSpPr>
        <p:spPr>
          <a:xfrm>
            <a:off x="1293556" y="2323488"/>
            <a:ext cx="0" cy="441608"/>
          </a:xfrm>
          <a:prstGeom prst="line">
            <a:avLst/>
          </a:prstGeom>
        </p:spPr>
        <p:style>
          <a:lnRef idx="3">
            <a:schemeClr val="accent5"/>
          </a:lnRef>
          <a:fillRef idx="0">
            <a:schemeClr val="accent5"/>
          </a:fillRef>
          <a:effectRef idx="2">
            <a:schemeClr val="accent5"/>
          </a:effectRef>
          <a:fontRef idx="minor">
            <a:schemeClr val="tx1"/>
          </a:fontRef>
        </p:style>
      </p:cxnSp>
      <p:cxnSp>
        <p:nvCxnSpPr>
          <p:cNvPr id="84" name="83 Conector recto"/>
          <p:cNvCxnSpPr>
            <a:stCxn id="41" idx="2"/>
          </p:cNvCxnSpPr>
          <p:nvPr/>
        </p:nvCxnSpPr>
        <p:spPr>
          <a:xfrm flipH="1">
            <a:off x="1262546" y="5476812"/>
            <a:ext cx="4185" cy="391088"/>
          </a:xfrm>
          <a:prstGeom prst="line">
            <a:avLst/>
          </a:prstGeom>
        </p:spPr>
        <p:style>
          <a:lnRef idx="3">
            <a:schemeClr val="accent5"/>
          </a:lnRef>
          <a:fillRef idx="0">
            <a:schemeClr val="accent5"/>
          </a:fillRef>
          <a:effectRef idx="2">
            <a:schemeClr val="accent5"/>
          </a:effectRef>
          <a:fontRef idx="minor">
            <a:schemeClr val="tx1"/>
          </a:fontRef>
        </p:style>
      </p:cxnSp>
      <p:cxnSp>
        <p:nvCxnSpPr>
          <p:cNvPr id="88" name="87 Conector recto"/>
          <p:cNvCxnSpPr/>
          <p:nvPr/>
        </p:nvCxnSpPr>
        <p:spPr>
          <a:xfrm>
            <a:off x="2347638" y="6176721"/>
            <a:ext cx="225917"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2" name="91 Conector recto"/>
          <p:cNvCxnSpPr/>
          <p:nvPr/>
        </p:nvCxnSpPr>
        <p:spPr>
          <a:xfrm>
            <a:off x="239150" y="5091751"/>
            <a:ext cx="225917"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3" name="92 Conector recto"/>
          <p:cNvCxnSpPr/>
          <p:nvPr/>
        </p:nvCxnSpPr>
        <p:spPr>
          <a:xfrm>
            <a:off x="302037" y="4142316"/>
            <a:ext cx="225917"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4" name="93 Conector recto"/>
          <p:cNvCxnSpPr/>
          <p:nvPr/>
        </p:nvCxnSpPr>
        <p:spPr>
          <a:xfrm>
            <a:off x="302036" y="3155122"/>
            <a:ext cx="225917"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5" name="94 Conector recto"/>
          <p:cNvCxnSpPr/>
          <p:nvPr/>
        </p:nvCxnSpPr>
        <p:spPr>
          <a:xfrm>
            <a:off x="268625" y="1946669"/>
            <a:ext cx="225917"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6" name="95 Conector recto"/>
          <p:cNvCxnSpPr/>
          <p:nvPr/>
        </p:nvCxnSpPr>
        <p:spPr>
          <a:xfrm>
            <a:off x="2151997" y="3179007"/>
            <a:ext cx="133540"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8" name="97 Conector recto"/>
          <p:cNvCxnSpPr/>
          <p:nvPr/>
        </p:nvCxnSpPr>
        <p:spPr>
          <a:xfrm>
            <a:off x="2149649" y="4119215"/>
            <a:ext cx="133540"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99" name="98 Conector recto"/>
          <p:cNvCxnSpPr/>
          <p:nvPr/>
        </p:nvCxnSpPr>
        <p:spPr>
          <a:xfrm>
            <a:off x="2093951" y="5129763"/>
            <a:ext cx="186890" cy="1"/>
          </a:xfrm>
          <a:prstGeom prst="line">
            <a:avLst/>
          </a:prstGeom>
        </p:spPr>
        <p:style>
          <a:lnRef idx="3">
            <a:schemeClr val="accent5"/>
          </a:lnRef>
          <a:fillRef idx="0">
            <a:schemeClr val="accent5"/>
          </a:fillRef>
          <a:effectRef idx="2">
            <a:schemeClr val="accent5"/>
          </a:effectRef>
          <a:fontRef idx="minor">
            <a:schemeClr val="tx1"/>
          </a:fontRef>
        </p:style>
      </p:cxnSp>
      <p:cxnSp>
        <p:nvCxnSpPr>
          <p:cNvPr id="105" name="104 Conector recto de flecha"/>
          <p:cNvCxnSpPr/>
          <p:nvPr/>
        </p:nvCxnSpPr>
        <p:spPr>
          <a:xfrm>
            <a:off x="2404324" y="1952896"/>
            <a:ext cx="458846" cy="622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9" name="108 Conector recto de flecha"/>
          <p:cNvCxnSpPr/>
          <p:nvPr/>
        </p:nvCxnSpPr>
        <p:spPr>
          <a:xfrm flipV="1">
            <a:off x="3993548" y="3165507"/>
            <a:ext cx="372942" cy="1038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13" name="112 Conector recto de flecha"/>
          <p:cNvCxnSpPr>
            <a:stCxn id="35" idx="3"/>
            <a:endCxn id="1027" idx="1"/>
          </p:cNvCxnSpPr>
          <p:nvPr/>
        </p:nvCxnSpPr>
        <p:spPr>
          <a:xfrm>
            <a:off x="4017046" y="4107789"/>
            <a:ext cx="349444" cy="480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14" name="113 Conector recto de flecha"/>
          <p:cNvCxnSpPr/>
          <p:nvPr/>
        </p:nvCxnSpPr>
        <p:spPr>
          <a:xfrm>
            <a:off x="4030595" y="5067210"/>
            <a:ext cx="335895"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1" name="120 Conector recto de flecha"/>
          <p:cNvCxnSpPr/>
          <p:nvPr/>
        </p:nvCxnSpPr>
        <p:spPr>
          <a:xfrm>
            <a:off x="4782593" y="6176721"/>
            <a:ext cx="431795"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nvGrpSpPr>
          <p:cNvPr id="123" name="122 Grupo"/>
          <p:cNvGrpSpPr/>
          <p:nvPr/>
        </p:nvGrpSpPr>
        <p:grpSpPr>
          <a:xfrm>
            <a:off x="8851902" y="1749471"/>
            <a:ext cx="1571198" cy="392799"/>
            <a:chOff x="494560" y="7663"/>
            <a:chExt cx="1571198" cy="392799"/>
          </a:xfrm>
          <a:solidFill>
            <a:srgbClr val="D7EA64"/>
          </a:solidFill>
          <a:scene3d>
            <a:camera prst="orthographicFront"/>
            <a:lightRig rig="flat" dir="t"/>
          </a:scene3d>
        </p:grpSpPr>
        <p:sp>
          <p:nvSpPr>
            <p:cNvPr id="124" name="123 Rectángulo redondeado"/>
            <p:cNvSpPr/>
            <p:nvPr/>
          </p:nvSpPr>
          <p:spPr>
            <a:xfrm>
              <a:off x="494560" y="7663"/>
              <a:ext cx="1571198"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25" name="124 Rectángulo"/>
            <p:cNvSpPr/>
            <p:nvPr/>
          </p:nvSpPr>
          <p:spPr>
            <a:xfrm>
              <a:off x="506065" y="19168"/>
              <a:ext cx="1548188"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2000" b="1" dirty="0"/>
                <a:t>Valoración</a:t>
              </a:r>
            </a:p>
          </p:txBody>
        </p:sp>
      </p:grpSp>
      <p:cxnSp>
        <p:nvCxnSpPr>
          <p:cNvPr id="126" name="125 Conector recto de flecha"/>
          <p:cNvCxnSpPr>
            <a:stCxn id="63" idx="1"/>
          </p:cNvCxnSpPr>
          <p:nvPr/>
        </p:nvCxnSpPr>
        <p:spPr>
          <a:xfrm flipH="1" flipV="1">
            <a:off x="2218767" y="881686"/>
            <a:ext cx="369551" cy="949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nvGrpSpPr>
          <p:cNvPr id="130" name="129 Grupo"/>
          <p:cNvGrpSpPr/>
          <p:nvPr/>
        </p:nvGrpSpPr>
        <p:grpSpPr>
          <a:xfrm>
            <a:off x="8704667" y="2713421"/>
            <a:ext cx="1865667" cy="637268"/>
            <a:chOff x="494560" y="7663"/>
            <a:chExt cx="1571198" cy="392799"/>
          </a:xfrm>
          <a:solidFill>
            <a:srgbClr val="D7EA64"/>
          </a:solidFill>
          <a:scene3d>
            <a:camera prst="orthographicFront"/>
            <a:lightRig rig="flat" dir="t"/>
          </a:scene3d>
        </p:grpSpPr>
        <p:sp>
          <p:nvSpPr>
            <p:cNvPr id="131" name="130 Rectángulo redondeado"/>
            <p:cNvSpPr/>
            <p:nvPr/>
          </p:nvSpPr>
          <p:spPr>
            <a:xfrm>
              <a:off x="494560" y="7663"/>
              <a:ext cx="1571198" cy="392799"/>
            </a:xfrm>
            <a:prstGeom prst="roundRect">
              <a:avLst>
                <a:gd name="adj" fmla="val 10000"/>
              </a:avLst>
            </a:prstGeom>
            <a:grpFill/>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32" name="131 Rectángulo"/>
            <p:cNvSpPr/>
            <p:nvPr/>
          </p:nvSpPr>
          <p:spPr>
            <a:xfrm>
              <a:off x="506065" y="19168"/>
              <a:ext cx="1548188" cy="3697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2000" b="1" dirty="0"/>
                <a:t>Categorías SUMIN</a:t>
              </a:r>
            </a:p>
          </p:txBody>
        </p:sp>
      </p:grpSp>
      <p:sp>
        <p:nvSpPr>
          <p:cNvPr id="119" name="118 Rectángulo"/>
          <p:cNvSpPr/>
          <p:nvPr/>
        </p:nvSpPr>
        <p:spPr>
          <a:xfrm>
            <a:off x="8440496" y="3616529"/>
            <a:ext cx="1226464" cy="1754326"/>
          </a:xfrm>
          <a:prstGeom prst="rect">
            <a:avLst/>
          </a:prstGeom>
          <a:solidFill>
            <a:srgbClr val="99CCFF"/>
          </a:solidFill>
        </p:spPr>
        <p:txBody>
          <a:bodyPr wrap="square">
            <a:spAutoFit/>
          </a:bodyPr>
          <a:lstStyle/>
          <a:p>
            <a:pPr algn="ctr"/>
            <a:r>
              <a:rPr lang="es-CO" b="1" i="1" dirty="0"/>
              <a:t>No </a:t>
            </a:r>
            <a:r>
              <a:rPr lang="es-CO" b="1" i="1" dirty="0" smtClean="0"/>
              <a:t>prioritaria</a:t>
            </a:r>
          </a:p>
          <a:p>
            <a:pPr algn="ctr"/>
            <a:endParaRPr lang="es-CO" b="1" i="1" dirty="0" smtClean="0"/>
          </a:p>
          <a:p>
            <a:pPr algn="ctr"/>
            <a:r>
              <a:rPr lang="es-CO" dirty="0" smtClean="0"/>
              <a:t>Inferior </a:t>
            </a:r>
            <a:r>
              <a:rPr lang="es-CO" dirty="0"/>
              <a:t>a la </a:t>
            </a:r>
            <a:r>
              <a:rPr lang="es-CO" dirty="0" smtClean="0"/>
              <a:t>media</a:t>
            </a:r>
            <a:endParaRPr lang="es-CO" dirty="0"/>
          </a:p>
          <a:p>
            <a:pPr algn="ctr"/>
            <a:endParaRPr lang="es-CO" dirty="0"/>
          </a:p>
        </p:txBody>
      </p:sp>
      <p:sp>
        <p:nvSpPr>
          <p:cNvPr id="120" name="119 Rectángulo"/>
          <p:cNvSpPr/>
          <p:nvPr/>
        </p:nvSpPr>
        <p:spPr>
          <a:xfrm>
            <a:off x="9590342" y="3595676"/>
            <a:ext cx="1241141" cy="1754326"/>
          </a:xfrm>
          <a:prstGeom prst="rect">
            <a:avLst/>
          </a:prstGeom>
          <a:solidFill>
            <a:srgbClr val="D1A3FF"/>
          </a:solidFill>
        </p:spPr>
        <p:txBody>
          <a:bodyPr wrap="square">
            <a:spAutoFit/>
          </a:bodyPr>
          <a:lstStyle/>
          <a:p>
            <a:pPr algn="ctr"/>
            <a:r>
              <a:rPr lang="es-CO" b="1" i="1" dirty="0"/>
              <a:t>Atención </a:t>
            </a:r>
            <a:r>
              <a:rPr lang="es-CO" b="1" i="1" dirty="0" smtClean="0"/>
              <a:t>especial</a:t>
            </a:r>
          </a:p>
          <a:p>
            <a:pPr algn="ctr"/>
            <a:endParaRPr lang="es-CO" dirty="0" smtClean="0"/>
          </a:p>
          <a:p>
            <a:pPr algn="ctr"/>
            <a:r>
              <a:rPr lang="es-CO" dirty="0" smtClean="0"/>
              <a:t>Igual </a:t>
            </a:r>
            <a:r>
              <a:rPr lang="es-CO" dirty="0"/>
              <a:t>o mayor a la </a:t>
            </a:r>
            <a:r>
              <a:rPr lang="es-CO" dirty="0" smtClean="0"/>
              <a:t>media</a:t>
            </a:r>
            <a:endParaRPr lang="es-CO" dirty="0"/>
          </a:p>
        </p:txBody>
      </p:sp>
    </p:spTree>
    <p:extLst>
      <p:ext uri="{BB962C8B-B14F-4D97-AF65-F5344CB8AC3E}">
        <p14:creationId xmlns:p14="http://schemas.microsoft.com/office/powerpoint/2010/main" val="23876101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bodyPr>
        <a:spAutoFit/>
      </a:bodyPr>
      <a:lstStyle>
        <a:defPPr>
          <a:defRPr dirty="0"/>
        </a:defPPr>
      </a:lstStyle>
    </a:sp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Adjacency</Template>
  <TotalTime>7960</TotalTime>
  <Words>2674</Words>
  <Application>Microsoft Office PowerPoint</Application>
  <PresentationFormat>Personalizado</PresentationFormat>
  <Paragraphs>808</Paragraphs>
  <Slides>39</Slides>
  <Notes>1</Notes>
  <HiddenSlides>0</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Adyacencia</vt:lpstr>
      <vt:lpstr>“ESTADO DE CONSERVACIÓN DE LA AVIFAUNA  DIURNA DEL VALLE INTERANDINO DEL CHOTA Y DISEÑO DE ESTRATEGIAS DE CONSERVACIÓN”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Índice de Perturbación Humana (IPH)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dc:title>
  <dc:creator>RNR</dc:creator>
  <cp:lastModifiedBy>Luffi</cp:lastModifiedBy>
  <cp:revision>413</cp:revision>
  <dcterms:created xsi:type="dcterms:W3CDTF">2015-12-08T22:46:13Z</dcterms:created>
  <dcterms:modified xsi:type="dcterms:W3CDTF">2017-07-28T11:27:59Z</dcterms:modified>
</cp:coreProperties>
</file>