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2"/>
  </p:sldMasterIdLst>
  <p:sldIdLst>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3" r:id="rId25"/>
    <p:sldId id="284" r:id="rId26"/>
    <p:sldId id="293" r:id="rId27"/>
    <p:sldId id="294" r:id="rId28"/>
    <p:sldId id="295" r:id="rId29"/>
    <p:sldId id="296" r:id="rId30"/>
    <p:sldId id="297" r:id="rId31"/>
    <p:sldId id="303" r:id="rId32"/>
    <p:sldId id="257" r:id="rId33"/>
    <p:sldId id="300" r:id="rId34"/>
    <p:sldId id="299" r:id="rId35"/>
    <p:sldId id="30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44">
          <p15:clr>
            <a:srgbClr val="A4A3A4"/>
          </p15:clr>
        </p15:guide>
        <p15:guide id="4" pos="56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CEF"/>
    <a:srgbClr val="9DA1AD"/>
    <a:srgbClr val="B765E5"/>
    <a:srgbClr val="F452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97" autoAdjust="0"/>
    <p:restoredTop sz="94660"/>
  </p:normalViewPr>
  <p:slideViewPr>
    <p:cSldViewPr showGuides="1">
      <p:cViewPr varScale="1">
        <p:scale>
          <a:sx n="56" d="100"/>
          <a:sy n="56" d="100"/>
        </p:scale>
        <p:origin x="780" y="42"/>
      </p:cViewPr>
      <p:guideLst>
        <p:guide orient="horz" pos="2160"/>
        <p:guide pos="2880"/>
        <p:guide pos="144"/>
        <p:guide pos="56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13003-1ACF-40FA-83BC-854A5B17E327}" type="doc">
      <dgm:prSet loTypeId="urn:microsoft.com/office/officeart/2005/8/layout/hProcess9" loCatId="process" qsTypeId="urn:microsoft.com/office/officeart/2005/8/quickstyle/simple1" qsCatId="simple" csTypeId="urn:microsoft.com/office/officeart/2005/8/colors/accent6_2" csCatId="accent6" phldr="1"/>
      <dgm:spPr/>
    </dgm:pt>
    <dgm:pt modelId="{F0A34CF2-075C-48A9-B703-D3BBF90F1B3F}">
      <dgm:prSet phldrT="[Texto]"/>
      <dgm:spPr/>
      <dgm:t>
        <a:bodyPr/>
        <a:lstStyle/>
        <a:p>
          <a:pPr algn="ctr"/>
          <a:r>
            <a:rPr lang="es-ES" dirty="0" smtClean="0"/>
            <a:t>Investigación</a:t>
          </a:r>
        </a:p>
        <a:p>
          <a:pPr algn="l"/>
          <a:r>
            <a:rPr lang="es-ES" smtClean="0"/>
            <a:t>Bibliográfica</a:t>
          </a:r>
          <a:r>
            <a:rPr lang="es-ES" dirty="0" smtClean="0"/>
            <a:t>	</a:t>
          </a:r>
          <a:endParaRPr lang="es-ES" dirty="0"/>
        </a:p>
      </dgm:t>
    </dgm:pt>
    <dgm:pt modelId="{DC9CD439-54AD-4744-9F4B-78ECBAE1221A}" type="parTrans" cxnId="{35C545EA-648A-4D7B-8AAC-0F690BE5D044}">
      <dgm:prSet/>
      <dgm:spPr/>
      <dgm:t>
        <a:bodyPr/>
        <a:lstStyle/>
        <a:p>
          <a:endParaRPr lang="es-ES"/>
        </a:p>
      </dgm:t>
    </dgm:pt>
    <dgm:pt modelId="{E6A38EB9-4DC7-481C-B4C0-5748B15E5624}" type="sibTrans" cxnId="{35C545EA-648A-4D7B-8AAC-0F690BE5D044}">
      <dgm:prSet/>
      <dgm:spPr/>
      <dgm:t>
        <a:bodyPr/>
        <a:lstStyle/>
        <a:p>
          <a:endParaRPr lang="es-ES"/>
        </a:p>
      </dgm:t>
    </dgm:pt>
    <dgm:pt modelId="{3701B4E3-BEE7-4A85-9848-29F4310EF65F}">
      <dgm:prSet phldrT="[Texto]"/>
      <dgm:spPr/>
      <dgm:t>
        <a:bodyPr/>
        <a:lstStyle/>
        <a:p>
          <a:pPr algn="l"/>
          <a:r>
            <a:rPr lang="es-ES" dirty="0" smtClean="0"/>
            <a:t>Investigación de Campo</a:t>
          </a:r>
          <a:endParaRPr lang="es-ES" dirty="0"/>
        </a:p>
      </dgm:t>
    </dgm:pt>
    <dgm:pt modelId="{DCDFDA90-B6DD-405F-92A6-EFF0010F215C}" type="parTrans" cxnId="{417EEAD4-E7FD-483C-8B1D-A9C54962E5DF}">
      <dgm:prSet/>
      <dgm:spPr/>
      <dgm:t>
        <a:bodyPr/>
        <a:lstStyle/>
        <a:p>
          <a:endParaRPr lang="es-ES"/>
        </a:p>
      </dgm:t>
    </dgm:pt>
    <dgm:pt modelId="{0B4AA5AD-EA0D-43C6-8BC6-AEA03B0C6E25}" type="sibTrans" cxnId="{417EEAD4-E7FD-483C-8B1D-A9C54962E5DF}">
      <dgm:prSet/>
      <dgm:spPr/>
      <dgm:t>
        <a:bodyPr/>
        <a:lstStyle/>
        <a:p>
          <a:endParaRPr lang="es-ES"/>
        </a:p>
      </dgm:t>
    </dgm:pt>
    <dgm:pt modelId="{F34A4389-4127-48AB-8449-5E6DF7C40B64}" type="pres">
      <dgm:prSet presAssocID="{0E213003-1ACF-40FA-83BC-854A5B17E327}" presName="CompostProcess" presStyleCnt="0">
        <dgm:presLayoutVars>
          <dgm:dir/>
          <dgm:resizeHandles val="exact"/>
        </dgm:presLayoutVars>
      </dgm:prSet>
      <dgm:spPr/>
    </dgm:pt>
    <dgm:pt modelId="{1EC092E9-B00A-4473-BB43-1B38424C9343}" type="pres">
      <dgm:prSet presAssocID="{0E213003-1ACF-40FA-83BC-854A5B17E327}" presName="arrow" presStyleLbl="bgShp" presStyleIdx="0" presStyleCnt="1" custScaleX="99331" custScaleY="93382"/>
      <dgm:spPr/>
    </dgm:pt>
    <dgm:pt modelId="{53DBEC6A-E18B-42CE-AA86-AE94377E8C0E}" type="pres">
      <dgm:prSet presAssocID="{0E213003-1ACF-40FA-83BC-854A5B17E327}" presName="linearProcess" presStyleCnt="0"/>
      <dgm:spPr/>
    </dgm:pt>
    <dgm:pt modelId="{11712D5B-157C-48E0-AD1B-8FE9CB4AC467}" type="pres">
      <dgm:prSet presAssocID="{F0A34CF2-075C-48A9-B703-D3BBF90F1B3F}" presName="textNode" presStyleLbl="node1" presStyleIdx="0" presStyleCnt="2">
        <dgm:presLayoutVars>
          <dgm:bulletEnabled val="1"/>
        </dgm:presLayoutVars>
      </dgm:prSet>
      <dgm:spPr/>
      <dgm:t>
        <a:bodyPr/>
        <a:lstStyle/>
        <a:p>
          <a:endParaRPr lang="es-ES"/>
        </a:p>
      </dgm:t>
    </dgm:pt>
    <dgm:pt modelId="{113692B3-DF2C-4CD9-A3D1-C00F85B04245}" type="pres">
      <dgm:prSet presAssocID="{E6A38EB9-4DC7-481C-B4C0-5748B15E5624}" presName="sibTrans" presStyleCnt="0"/>
      <dgm:spPr/>
    </dgm:pt>
    <dgm:pt modelId="{2BC6D325-ED8A-416F-9A28-1D17FC7F1C27}" type="pres">
      <dgm:prSet presAssocID="{3701B4E3-BEE7-4A85-9848-29F4310EF65F}" presName="textNode" presStyleLbl="node1" presStyleIdx="1" presStyleCnt="2">
        <dgm:presLayoutVars>
          <dgm:bulletEnabled val="1"/>
        </dgm:presLayoutVars>
      </dgm:prSet>
      <dgm:spPr/>
      <dgm:t>
        <a:bodyPr/>
        <a:lstStyle/>
        <a:p>
          <a:endParaRPr lang="es-ES"/>
        </a:p>
      </dgm:t>
    </dgm:pt>
  </dgm:ptLst>
  <dgm:cxnLst>
    <dgm:cxn modelId="{34863CF5-5B02-4257-89E5-BE1CF5C4DB4A}" type="presOf" srcId="{F0A34CF2-075C-48A9-B703-D3BBF90F1B3F}" destId="{11712D5B-157C-48E0-AD1B-8FE9CB4AC467}" srcOrd="0" destOrd="0" presId="urn:microsoft.com/office/officeart/2005/8/layout/hProcess9"/>
    <dgm:cxn modelId="{417EEAD4-E7FD-483C-8B1D-A9C54962E5DF}" srcId="{0E213003-1ACF-40FA-83BC-854A5B17E327}" destId="{3701B4E3-BEE7-4A85-9848-29F4310EF65F}" srcOrd="1" destOrd="0" parTransId="{DCDFDA90-B6DD-405F-92A6-EFF0010F215C}" sibTransId="{0B4AA5AD-EA0D-43C6-8BC6-AEA03B0C6E25}"/>
    <dgm:cxn modelId="{8C69EFFA-8052-449F-8867-7ECA91765D53}" type="presOf" srcId="{3701B4E3-BEE7-4A85-9848-29F4310EF65F}" destId="{2BC6D325-ED8A-416F-9A28-1D17FC7F1C27}" srcOrd="0" destOrd="0" presId="urn:microsoft.com/office/officeart/2005/8/layout/hProcess9"/>
    <dgm:cxn modelId="{35C545EA-648A-4D7B-8AAC-0F690BE5D044}" srcId="{0E213003-1ACF-40FA-83BC-854A5B17E327}" destId="{F0A34CF2-075C-48A9-B703-D3BBF90F1B3F}" srcOrd="0" destOrd="0" parTransId="{DC9CD439-54AD-4744-9F4B-78ECBAE1221A}" sibTransId="{E6A38EB9-4DC7-481C-B4C0-5748B15E5624}"/>
    <dgm:cxn modelId="{272DC6DA-5759-43D0-BD89-B03249BAC450}" type="presOf" srcId="{0E213003-1ACF-40FA-83BC-854A5B17E327}" destId="{F34A4389-4127-48AB-8449-5E6DF7C40B64}" srcOrd="0" destOrd="0" presId="urn:microsoft.com/office/officeart/2005/8/layout/hProcess9"/>
    <dgm:cxn modelId="{2ADFF2E4-8F0B-4FE4-BC3E-97CE9951341A}" type="presParOf" srcId="{F34A4389-4127-48AB-8449-5E6DF7C40B64}" destId="{1EC092E9-B00A-4473-BB43-1B38424C9343}" srcOrd="0" destOrd="0" presId="urn:microsoft.com/office/officeart/2005/8/layout/hProcess9"/>
    <dgm:cxn modelId="{B5A953B5-411E-4CBA-8181-9F02520CB037}" type="presParOf" srcId="{F34A4389-4127-48AB-8449-5E6DF7C40B64}" destId="{53DBEC6A-E18B-42CE-AA86-AE94377E8C0E}" srcOrd="1" destOrd="0" presId="urn:microsoft.com/office/officeart/2005/8/layout/hProcess9"/>
    <dgm:cxn modelId="{7BB22285-FA01-46F0-A00D-55A289786A5D}" type="presParOf" srcId="{53DBEC6A-E18B-42CE-AA86-AE94377E8C0E}" destId="{11712D5B-157C-48E0-AD1B-8FE9CB4AC467}" srcOrd="0" destOrd="0" presId="urn:microsoft.com/office/officeart/2005/8/layout/hProcess9"/>
    <dgm:cxn modelId="{8390FF75-D78C-4C93-A65A-3DD381AA0FCF}" type="presParOf" srcId="{53DBEC6A-E18B-42CE-AA86-AE94377E8C0E}" destId="{113692B3-DF2C-4CD9-A3D1-C00F85B04245}" srcOrd="1" destOrd="0" presId="urn:microsoft.com/office/officeart/2005/8/layout/hProcess9"/>
    <dgm:cxn modelId="{38E6A1DB-3FA1-47C8-8164-D3949CF11DAE}" type="presParOf" srcId="{53DBEC6A-E18B-42CE-AA86-AE94377E8C0E}" destId="{2BC6D325-ED8A-416F-9A28-1D17FC7F1C27}"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F648C186-A52E-4EF0-BCE2-F037F35B13E2}" type="datetimeFigureOut">
              <a:rPr lang="en-US" smtClean="0"/>
              <a:t>8/2/2017</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22150D1-F9F4-4BA1-9404-779A35382010}" type="slidenum">
              <a:rPr lang="en-US" smtClean="0"/>
              <a:t>‹Nº›</a:t>
            </a:fld>
            <a:endParaRPr lang="en-US"/>
          </a:p>
        </p:txBody>
      </p:sp>
      <p:pic>
        <p:nvPicPr>
          <p:cNvPr id="7" name="Earth Glass against white,loop.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cstate="print"/>
          <a:stretch>
            <a:fillRect/>
          </a:stretch>
        </p:blipFill>
        <p:spPr>
          <a:xfrm>
            <a:off x="0" y="2286000"/>
            <a:ext cx="6858000" cy="4572000"/>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086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648C186-A52E-4EF0-BCE2-F037F35B13E2}" type="datetimeFigureOut">
              <a:rPr lang="en-US" smtClean="0"/>
              <a:t>8/2/2017</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22150D1-F9F4-4BA1-9404-779A35382010}" type="slidenum">
              <a:rPr lang="en-US" smtClean="0"/>
              <a:t>‹Nº›</a:t>
            </a:fld>
            <a:endParaRPr lang="en-US"/>
          </a:p>
        </p:txBody>
      </p:sp>
    </p:spTree>
    <p:extLst>
      <p:ext uri="{BB962C8B-B14F-4D97-AF65-F5344CB8AC3E}">
        <p14:creationId xmlns:p14="http://schemas.microsoft.com/office/powerpoint/2010/main" val="230198983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648C186-A52E-4EF0-BCE2-F037F35B13E2}" type="datetimeFigureOut">
              <a:rPr lang="en-US" smtClean="0"/>
              <a:t>8/2/2017</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22150D1-F9F4-4BA1-9404-779A35382010}" type="slidenum">
              <a:rPr lang="en-US" smtClean="0"/>
              <a:t>‹Nº›</a:t>
            </a:fld>
            <a:endParaRPr lang="en-US"/>
          </a:p>
        </p:txBody>
      </p:sp>
      <p:pic>
        <p:nvPicPr>
          <p:cNvPr id="7" name="Earth Glass against white,loop.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cstate="print"/>
          <a:srcRect t="4839" b="8065"/>
          <a:stretch/>
        </p:blipFill>
        <p:spPr>
          <a:xfrm>
            <a:off x="0" y="5486400"/>
            <a:ext cx="2362200" cy="1371600"/>
          </a:xfrm>
          <a:prstGeom prst="rect">
            <a:avLst/>
          </a:prstGeom>
        </p:spPr>
      </p:pic>
      <p:pic>
        <p:nvPicPr>
          <p:cNvPr id="8" name="Picture 7"/>
          <p:cNvPicPr>
            <a:picLocks noChangeAspect="1"/>
          </p:cNvPicPr>
          <p:nvPr userDrawn="1"/>
        </p:nvPicPr>
        <p:blipFill rotWithShape="1">
          <a:blip r:embed="rId5">
            <a:extLst>
              <a:ext uri="{28A0092B-C50C-407E-A947-70E740481C1C}">
                <a14:useLocalDpi xmlns:a14="http://schemas.microsoft.com/office/drawing/2010/main" val="0"/>
              </a:ext>
            </a:extLst>
          </a:blip>
          <a:srcRect t="75294"/>
          <a:stretch/>
        </p:blipFill>
        <p:spPr>
          <a:xfrm>
            <a:off x="0" y="5163671"/>
            <a:ext cx="9144000" cy="1694328"/>
          </a:xfrm>
          <a:prstGeom prst="rect">
            <a:avLst/>
          </a:prstGeom>
        </p:spPr>
      </p:pic>
    </p:spTree>
    <p:extLst>
      <p:ext uri="{BB962C8B-B14F-4D97-AF65-F5344CB8AC3E}">
        <p14:creationId xmlns:p14="http://schemas.microsoft.com/office/powerpoint/2010/main" val="254982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repeatCount="indefinite" fill="hold" display="0">
                  <p:stCondLst>
                    <p:cond delay="indefinite"/>
                  </p:stCondLst>
                </p:cTn>
                <p:tgtEl>
                  <p:spTgt spid="7"/>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648C186-A52E-4EF0-BCE2-F037F35B13E2}" type="datetimeFigureOut">
              <a:rPr lang="en-US" smtClean="0"/>
              <a:t>8/2/2017</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22150D1-F9F4-4BA1-9404-779A35382010}" type="slidenum">
              <a:rPr lang="en-US" smtClean="0"/>
              <a:t>‹Nº›</a:t>
            </a:fld>
            <a:endParaRPr lang="en-US"/>
          </a:p>
        </p:txBody>
      </p:sp>
    </p:spTree>
    <p:extLst>
      <p:ext uri="{BB962C8B-B14F-4D97-AF65-F5344CB8AC3E}">
        <p14:creationId xmlns:p14="http://schemas.microsoft.com/office/powerpoint/2010/main" val="33978244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648C186-A52E-4EF0-BCE2-F037F35B13E2}" type="datetimeFigureOut">
              <a:rPr lang="en-US" smtClean="0"/>
              <a:t>8/2/2017</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22150D1-F9F4-4BA1-9404-779A35382010}" type="slidenum">
              <a:rPr lang="en-US" smtClean="0"/>
              <a:t>‹Nº›</a:t>
            </a:fld>
            <a:endParaRPr lang="en-US"/>
          </a:p>
        </p:txBody>
      </p:sp>
    </p:spTree>
    <p:extLst>
      <p:ext uri="{BB962C8B-B14F-4D97-AF65-F5344CB8AC3E}">
        <p14:creationId xmlns:p14="http://schemas.microsoft.com/office/powerpoint/2010/main" val="6185869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F648C186-A52E-4EF0-BCE2-F037F35B13E2}" type="datetimeFigureOut">
              <a:rPr lang="en-US" smtClean="0"/>
              <a:t>8/2/2017</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C22150D1-F9F4-4BA1-9404-779A35382010}" type="slidenum">
              <a:rPr lang="en-US" smtClean="0"/>
              <a:t>‹Nº›</a:t>
            </a:fld>
            <a:endParaRPr lang="en-US"/>
          </a:p>
        </p:txBody>
      </p:sp>
    </p:spTree>
    <p:extLst>
      <p:ext uri="{BB962C8B-B14F-4D97-AF65-F5344CB8AC3E}">
        <p14:creationId xmlns:p14="http://schemas.microsoft.com/office/powerpoint/2010/main" val="19906519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F648C186-A52E-4EF0-BCE2-F037F35B13E2}" type="datetimeFigureOut">
              <a:rPr lang="en-US" smtClean="0"/>
              <a:t>8/2/2017</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C22150D1-F9F4-4BA1-9404-779A35382010}" type="slidenum">
              <a:rPr lang="en-US" smtClean="0"/>
              <a:t>‹Nº›</a:t>
            </a:fld>
            <a:endParaRPr lang="en-US"/>
          </a:p>
        </p:txBody>
      </p:sp>
    </p:spTree>
    <p:extLst>
      <p:ext uri="{BB962C8B-B14F-4D97-AF65-F5344CB8AC3E}">
        <p14:creationId xmlns:p14="http://schemas.microsoft.com/office/powerpoint/2010/main" val="23880914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F648C186-A52E-4EF0-BCE2-F037F35B13E2}" type="datetimeFigureOut">
              <a:rPr lang="en-US" smtClean="0"/>
              <a:t>8/2/2017</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C22150D1-F9F4-4BA1-9404-779A35382010}" type="slidenum">
              <a:rPr lang="en-US" smtClean="0"/>
              <a:t>‹Nº›</a:t>
            </a:fld>
            <a:endParaRPr lang="en-US"/>
          </a:p>
        </p:txBody>
      </p:sp>
    </p:spTree>
    <p:extLst>
      <p:ext uri="{BB962C8B-B14F-4D97-AF65-F5344CB8AC3E}">
        <p14:creationId xmlns:p14="http://schemas.microsoft.com/office/powerpoint/2010/main" val="10173954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48C186-A52E-4EF0-BCE2-F037F35B13E2}" type="datetimeFigureOut">
              <a:rPr lang="en-US" smtClean="0"/>
              <a:t>8/2/2017</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C22150D1-F9F4-4BA1-9404-779A35382010}" type="slidenum">
              <a:rPr lang="en-US" smtClean="0"/>
              <a:t>‹Nº›</a:t>
            </a:fld>
            <a:endParaRPr lang="en-US"/>
          </a:p>
        </p:txBody>
      </p:sp>
    </p:spTree>
    <p:extLst>
      <p:ext uri="{BB962C8B-B14F-4D97-AF65-F5344CB8AC3E}">
        <p14:creationId xmlns:p14="http://schemas.microsoft.com/office/powerpoint/2010/main" val="41662075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648C186-A52E-4EF0-BCE2-F037F35B13E2}" type="datetimeFigureOut">
              <a:rPr lang="en-US" smtClean="0"/>
              <a:t>8/2/2017</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C22150D1-F9F4-4BA1-9404-779A35382010}" type="slidenum">
              <a:rPr lang="en-US" smtClean="0"/>
              <a:t>‹Nº›</a:t>
            </a:fld>
            <a:endParaRPr lang="en-US"/>
          </a:p>
        </p:txBody>
      </p:sp>
      <p:pic>
        <p:nvPicPr>
          <p:cNvPr id="8" name="Earth Glass against white,loop.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cstate="print"/>
          <a:srcRect t="4839" b="8065"/>
          <a:stretch/>
        </p:blipFill>
        <p:spPr>
          <a:xfrm>
            <a:off x="0" y="5486400"/>
            <a:ext cx="2362200" cy="1371600"/>
          </a:xfrm>
          <a:prstGeom prst="rect">
            <a:avLst/>
          </a:prstGeom>
        </p:spPr>
      </p:pic>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294"/>
          <a:stretch/>
        </p:blipFill>
        <p:spPr>
          <a:xfrm>
            <a:off x="0" y="5163671"/>
            <a:ext cx="9144000" cy="1694328"/>
          </a:xfrm>
          <a:prstGeom prst="rect">
            <a:avLst/>
          </a:prstGeom>
        </p:spPr>
      </p:pic>
    </p:spTree>
    <p:extLst>
      <p:ext uri="{BB962C8B-B14F-4D97-AF65-F5344CB8AC3E}">
        <p14:creationId xmlns:p14="http://schemas.microsoft.com/office/powerpoint/2010/main" val="37540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repeatCount="indefinite" fill="hold" display="0">
                  <p:stCondLst>
                    <p:cond delay="indefinite"/>
                  </p:stCondLst>
                </p:cTn>
                <p:tgtEl>
                  <p:spTgt spid="8"/>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648C186-A52E-4EF0-BCE2-F037F35B13E2}" type="datetimeFigureOut">
              <a:rPr lang="en-US" smtClean="0"/>
              <a:t>8/2/2017</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C22150D1-F9F4-4BA1-9404-779A35382010}" type="slidenum">
              <a:rPr lang="en-US" smtClean="0"/>
              <a:t>‹Nº›</a:t>
            </a:fld>
            <a:endParaRPr lang="en-US"/>
          </a:p>
        </p:txBody>
      </p:sp>
    </p:spTree>
    <p:extLst>
      <p:ext uri="{BB962C8B-B14F-4D97-AF65-F5344CB8AC3E}">
        <p14:creationId xmlns:p14="http://schemas.microsoft.com/office/powerpoint/2010/main" val="33262202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648C186-A52E-4EF0-BCE2-F037F35B13E2}" type="datetimeFigureOut">
              <a:rPr lang="en-US" smtClean="0"/>
              <a:t>8/2/2017</a:t>
            </a:fld>
            <a:endParaRPr lang="en-US"/>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2150D1-F9F4-4BA1-9404-779A35382010}" type="slidenum">
              <a:rPr lang="en-US" smtClean="0"/>
              <a:t>‹Nº›</a:t>
            </a:fld>
            <a:endParaRPr lang="en-US"/>
          </a:p>
        </p:txBody>
      </p:sp>
      <p:pic>
        <p:nvPicPr>
          <p:cNvPr id="7" name="Earth Glass against white,loop.wmv">
            <a:hlinkClick r:id="" action="ppaction://media"/>
          </p:cNvPr>
          <p:cNvPicPr>
            <a:picLocks noChangeAspect="1"/>
          </p:cNvPicPr>
          <p:nvPr userDrawn="1">
            <a:videoFile r:link="rId14"/>
            <p:extLst>
              <p:ext uri="{DAA4B4D4-6D71-4841-9C94-3DE7FCFB9230}">
                <p14:media xmlns:p14="http://schemas.microsoft.com/office/powerpoint/2010/main" r:embed="rId13"/>
              </p:ext>
            </p:extLst>
          </p:nvPr>
        </p:nvPicPr>
        <p:blipFill rotWithShape="1">
          <a:blip r:embed="rId15" cstate="print"/>
          <a:srcRect t="4839" b="8065"/>
          <a:stretch/>
        </p:blipFill>
        <p:spPr>
          <a:xfrm>
            <a:off x="0" y="5486400"/>
            <a:ext cx="2362200" cy="1371600"/>
          </a:xfrm>
          <a:prstGeom prst="rect">
            <a:avLst/>
          </a:prstGeom>
        </p:spPr>
      </p:pic>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153389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repeatCount="indefinite" fill="hold" display="0">
                  <p:stCondLst>
                    <p:cond delay="indefinite"/>
                  </p:stCondLst>
                </p:cTn>
                <p:tgtEl>
                  <p:spTgt spid="7"/>
                </p:tgtEl>
              </p:cMediaNode>
            </p:video>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043608" y="620688"/>
            <a:ext cx="7027658" cy="1431161"/>
          </a:xfrm>
          <a:prstGeom prst="rect">
            <a:avLst/>
          </a:prstGeom>
          <a:noFill/>
          <a:ln w="76200">
            <a:noFill/>
          </a:ln>
        </p:spPr>
        <p:txBody>
          <a:bodyPr wrap="square" rtlCol="0">
            <a:spAutoFit/>
          </a:bodyPr>
          <a:lstStyle/>
          <a:p>
            <a:pPr algn="ctr"/>
            <a:r>
              <a:rPr lang="es-EC" sz="2100" b="1" dirty="0">
                <a:solidFill>
                  <a:schemeClr val="bg1"/>
                </a:solidFill>
                <a:latin typeface="Comic Sans MS" panose="030F0702030302020204" pitchFamily="66" charset="0"/>
                <a:cs typeface="Times New Roman" panose="02020603050405020304" pitchFamily="18" charset="0"/>
              </a:rPr>
              <a:t>CARACTERIZACIÓN GEOQUÍMICA DE LAS FUENTES DE AGUA DE TANGALÍ PARA SU USO POTENCIAL COMO RECURSO NATURAL, CANTÓN OTAVALO</a:t>
            </a:r>
            <a:r>
              <a:rPr lang="es-EC" sz="2400" b="1" dirty="0">
                <a:solidFill>
                  <a:schemeClr val="bg1"/>
                </a:solidFill>
                <a:latin typeface="Comic Sans MS" panose="030F0702030302020204" pitchFamily="66" charset="0"/>
                <a:cs typeface="Times New Roman" panose="02020603050405020304" pitchFamily="18" charset="0"/>
              </a:rPr>
              <a:t>.</a:t>
            </a:r>
            <a:endParaRPr lang="es-ES" sz="2400" b="1" dirty="0">
              <a:solidFill>
                <a:schemeClr val="bg1"/>
              </a:solidFill>
              <a:latin typeface="Comic Sans MS" panose="030F0702030302020204" pitchFamily="66" charset="0"/>
            </a:endParaRPr>
          </a:p>
        </p:txBody>
      </p:sp>
      <p:sp>
        <p:nvSpPr>
          <p:cNvPr id="6" name="CuadroTexto 5"/>
          <p:cNvSpPr txBox="1"/>
          <p:nvPr/>
        </p:nvSpPr>
        <p:spPr>
          <a:xfrm>
            <a:off x="4067944" y="4221088"/>
            <a:ext cx="4824536" cy="954107"/>
          </a:xfrm>
          <a:prstGeom prst="rect">
            <a:avLst/>
          </a:prstGeom>
          <a:noFill/>
        </p:spPr>
        <p:txBody>
          <a:bodyPr wrap="square" rtlCol="0">
            <a:spAutoFit/>
          </a:bodyPr>
          <a:lstStyle/>
          <a:p>
            <a:pPr algn="ctr"/>
            <a:r>
              <a:rPr lang="es-ES" sz="2800" b="1" dirty="0">
                <a:latin typeface="Comic Sans MS" panose="030F0702030302020204" pitchFamily="66" charset="0"/>
              </a:rPr>
              <a:t>Pablo </a:t>
            </a:r>
            <a:r>
              <a:rPr lang="es-ES" sz="2800" b="1" dirty="0" smtClean="0">
                <a:latin typeface="Comic Sans MS" panose="030F0702030302020204" pitchFamily="66" charset="0"/>
              </a:rPr>
              <a:t>Andrade Arciniegas</a:t>
            </a:r>
          </a:p>
          <a:p>
            <a:pPr algn="ctr"/>
            <a:r>
              <a:rPr lang="es-ES" sz="2800" b="1" dirty="0" smtClean="0">
                <a:latin typeface="Comic Sans MS" panose="030F0702030302020204" pitchFamily="66" charset="0"/>
              </a:rPr>
              <a:t>Alexander Palma Rueda</a:t>
            </a:r>
            <a:endParaRPr lang="es-ES" sz="2800" b="1" dirty="0">
              <a:latin typeface="Comic Sans MS" panose="030F0702030302020204" pitchFamily="66" charset="0"/>
            </a:endParaRPr>
          </a:p>
        </p:txBody>
      </p:sp>
    </p:spTree>
    <p:extLst>
      <p:ext uri="{BB962C8B-B14F-4D97-AF65-F5344CB8AC3E}">
        <p14:creationId xmlns:p14="http://schemas.microsoft.com/office/powerpoint/2010/main" val="3300702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87624" y="2492896"/>
            <a:ext cx="7334519" cy="1938992"/>
          </a:xfrm>
          <a:prstGeom prst="rect">
            <a:avLst/>
          </a:prstGeom>
          <a:noFill/>
        </p:spPr>
        <p:txBody>
          <a:bodyPr wrap="square" rtlCol="0">
            <a:spAutoFit/>
          </a:bodyPr>
          <a:lstStyle/>
          <a:p>
            <a:endParaRPr lang="es-ES" sz="3000" b="1" dirty="0">
              <a:latin typeface="Comic Sans MS" panose="030F0702030302020204" pitchFamily="66" charset="0"/>
              <a:ea typeface="Times New Roman" panose="02020603050405020304" pitchFamily="18" charset="0"/>
            </a:endParaRPr>
          </a:p>
          <a:p>
            <a:pPr algn="ctr"/>
            <a:r>
              <a:rPr lang="es-EC" sz="3000" b="1" dirty="0">
                <a:latin typeface="Comic Sans MS" panose="030F0702030302020204" pitchFamily="66" charset="0"/>
              </a:rPr>
              <a:t>Caracterización de la composición geoquímica del agua y gases emitidos de las fuentes de agua de </a:t>
            </a:r>
            <a:r>
              <a:rPr lang="es-EC" sz="3000" b="1" dirty="0" err="1">
                <a:latin typeface="Comic Sans MS" panose="030F0702030302020204" pitchFamily="66" charset="0"/>
              </a:rPr>
              <a:t>Tangalí</a:t>
            </a:r>
            <a:r>
              <a:rPr lang="es-EC" sz="3000" b="1" dirty="0">
                <a:latin typeface="Comic Sans MS" panose="030F0702030302020204" pitchFamily="66" charset="0"/>
              </a:rPr>
              <a:t>.</a:t>
            </a:r>
            <a:endParaRPr lang="es-EC" sz="3000" b="1" dirty="0">
              <a:latin typeface="Comic Sans MS" panose="030F0702030302020204" pitchFamily="66" charset="0"/>
              <a:ea typeface="Times New Roman" panose="02020603050405020304" pitchFamily="18" charset="0"/>
            </a:endParaRPr>
          </a:p>
        </p:txBody>
      </p:sp>
      <p:sp>
        <p:nvSpPr>
          <p:cNvPr id="3" name="CuadroTexto 2"/>
          <p:cNvSpPr txBox="1"/>
          <p:nvPr/>
        </p:nvSpPr>
        <p:spPr>
          <a:xfrm>
            <a:off x="2339752" y="404664"/>
            <a:ext cx="5688632" cy="1107996"/>
          </a:xfrm>
          <a:prstGeom prst="rect">
            <a:avLst/>
          </a:prstGeom>
          <a:noFill/>
        </p:spPr>
        <p:txBody>
          <a:bodyPr wrap="square" rtlCol="0">
            <a:spAutoFit/>
          </a:bodyPr>
          <a:lstStyle/>
          <a:p>
            <a:r>
              <a:rPr lang="es-ES" sz="4800" b="1" dirty="0">
                <a:solidFill>
                  <a:schemeClr val="bg1"/>
                </a:solidFill>
                <a:latin typeface="Comic Sans MS" panose="030F0702030302020204" pitchFamily="66" charset="0"/>
                <a:ea typeface="Times New Roman" panose="02020603050405020304" pitchFamily="18" charset="0"/>
              </a:rPr>
              <a:t>Segunda Fase</a:t>
            </a:r>
          </a:p>
          <a:p>
            <a:endParaRPr lang="es-ES" dirty="0"/>
          </a:p>
        </p:txBody>
      </p:sp>
    </p:spTree>
    <p:extLst>
      <p:ext uri="{BB962C8B-B14F-4D97-AF65-F5344CB8AC3E}">
        <p14:creationId xmlns:p14="http://schemas.microsoft.com/office/powerpoint/2010/main" val="24197124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6964" y="488089"/>
            <a:ext cx="4429968" cy="553357"/>
          </a:xfrm>
          <a:prstGeom prst="rect">
            <a:avLst/>
          </a:prstGeom>
        </p:spPr>
        <p:txBody>
          <a:bodyPr wrap="square">
            <a:spAutoFit/>
          </a:bodyPr>
          <a:lstStyle/>
          <a:p>
            <a:pPr marL="257175" indent="-257175" algn="just">
              <a:lnSpc>
                <a:spcPct val="107000"/>
              </a:lnSpc>
              <a:spcAft>
                <a:spcPts val="600"/>
              </a:spcAft>
              <a:buFont typeface="+mj-lt"/>
              <a:buAutoNum type="alphaLcParenR"/>
            </a:pPr>
            <a:r>
              <a:rPr lang="es-ES" sz="2800" b="1" dirty="0">
                <a:solidFill>
                  <a:schemeClr val="bg1"/>
                </a:solidFill>
                <a:latin typeface="Comic Sans MS" panose="030F0702030302020204" pitchFamily="66" charset="0"/>
                <a:ea typeface="Times New Roman" panose="02020603050405020304" pitchFamily="18" charset="0"/>
                <a:cs typeface="Calibri" panose="020F0502020204030204" pitchFamily="34" charset="0"/>
              </a:rPr>
              <a:t>Análisis del agua</a:t>
            </a:r>
            <a:endParaRPr lang="es-ES" sz="2800" dirty="0">
              <a:solidFill>
                <a:schemeClr val="bg1"/>
              </a:solidFill>
              <a:latin typeface="Comic Sans MS" panose="030F0702030302020204" pitchFamily="66" charset="0"/>
              <a:ea typeface="Times New Roman" panose="02020603050405020304" pitchFamily="18" charset="0"/>
            </a:endParaRPr>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4312"/>
          <a:stretch/>
        </p:blipFill>
        <p:spPr>
          <a:xfrm>
            <a:off x="2627784" y="1873251"/>
            <a:ext cx="3018639" cy="2289600"/>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4286499"/>
            <a:ext cx="3018639" cy="228921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7009" y="4286499"/>
            <a:ext cx="2917065" cy="228921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t="24788" r="7512" b="4600"/>
          <a:stretch/>
        </p:blipFill>
        <p:spPr>
          <a:xfrm>
            <a:off x="5767009" y="1873251"/>
            <a:ext cx="2917066" cy="2289600"/>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7" name="CuadroTexto 6"/>
          <p:cNvSpPr txBox="1"/>
          <p:nvPr/>
        </p:nvSpPr>
        <p:spPr>
          <a:xfrm>
            <a:off x="208723" y="2531925"/>
            <a:ext cx="288235" cy="300082"/>
          </a:xfrm>
          <a:prstGeom prst="rect">
            <a:avLst/>
          </a:prstGeom>
          <a:solidFill>
            <a:schemeClr val="accent1"/>
          </a:solidFill>
        </p:spPr>
        <p:txBody>
          <a:bodyPr wrap="square" rtlCol="0">
            <a:spAutoFit/>
          </a:bodyPr>
          <a:lstStyle/>
          <a:p>
            <a:pPr algn="ctr"/>
            <a:r>
              <a:rPr lang="es-ES" sz="1350" b="1" dirty="0">
                <a:solidFill>
                  <a:schemeClr val="bg1"/>
                </a:solidFill>
              </a:rPr>
              <a:t>1</a:t>
            </a:r>
          </a:p>
        </p:txBody>
      </p:sp>
      <p:sp>
        <p:nvSpPr>
          <p:cNvPr id="8" name="CuadroTexto 7"/>
          <p:cNvSpPr txBox="1"/>
          <p:nvPr/>
        </p:nvSpPr>
        <p:spPr>
          <a:xfrm>
            <a:off x="208722" y="2868010"/>
            <a:ext cx="288235" cy="300082"/>
          </a:xfrm>
          <a:prstGeom prst="rect">
            <a:avLst/>
          </a:prstGeom>
          <a:solidFill>
            <a:schemeClr val="accent1"/>
          </a:solidFill>
        </p:spPr>
        <p:txBody>
          <a:bodyPr wrap="square" rtlCol="0">
            <a:spAutoFit/>
          </a:bodyPr>
          <a:lstStyle/>
          <a:p>
            <a:pPr algn="ctr"/>
            <a:r>
              <a:rPr lang="es-ES" sz="1350" b="1" dirty="0">
                <a:solidFill>
                  <a:schemeClr val="bg1"/>
                </a:solidFill>
              </a:rPr>
              <a:t>2</a:t>
            </a:r>
          </a:p>
        </p:txBody>
      </p:sp>
      <p:sp>
        <p:nvSpPr>
          <p:cNvPr id="9" name="CuadroTexto 8"/>
          <p:cNvSpPr txBox="1"/>
          <p:nvPr/>
        </p:nvSpPr>
        <p:spPr>
          <a:xfrm>
            <a:off x="215301" y="3384394"/>
            <a:ext cx="288235" cy="300082"/>
          </a:xfrm>
          <a:prstGeom prst="rect">
            <a:avLst/>
          </a:prstGeom>
          <a:solidFill>
            <a:schemeClr val="accent1"/>
          </a:solidFill>
        </p:spPr>
        <p:txBody>
          <a:bodyPr wrap="square" rtlCol="0">
            <a:spAutoFit/>
          </a:bodyPr>
          <a:lstStyle/>
          <a:p>
            <a:pPr algn="ctr"/>
            <a:r>
              <a:rPr lang="es-ES" sz="1350" b="1" dirty="0">
                <a:solidFill>
                  <a:schemeClr val="bg1"/>
                </a:solidFill>
              </a:rPr>
              <a:t>3</a:t>
            </a:r>
          </a:p>
        </p:txBody>
      </p:sp>
      <p:sp>
        <p:nvSpPr>
          <p:cNvPr id="10" name="CuadroTexto 9"/>
          <p:cNvSpPr txBox="1"/>
          <p:nvPr/>
        </p:nvSpPr>
        <p:spPr>
          <a:xfrm>
            <a:off x="215301" y="3720479"/>
            <a:ext cx="288235" cy="300082"/>
          </a:xfrm>
          <a:prstGeom prst="rect">
            <a:avLst/>
          </a:prstGeom>
          <a:solidFill>
            <a:schemeClr val="accent1"/>
          </a:solidFill>
        </p:spPr>
        <p:txBody>
          <a:bodyPr wrap="square" rtlCol="0">
            <a:spAutoFit/>
          </a:bodyPr>
          <a:lstStyle/>
          <a:p>
            <a:pPr algn="ctr"/>
            <a:r>
              <a:rPr lang="es-ES" sz="1350" b="1" dirty="0">
                <a:solidFill>
                  <a:schemeClr val="bg1"/>
                </a:solidFill>
              </a:rPr>
              <a:t>4</a:t>
            </a:r>
          </a:p>
        </p:txBody>
      </p:sp>
      <p:sp>
        <p:nvSpPr>
          <p:cNvPr id="11" name="CuadroTexto 10"/>
          <p:cNvSpPr txBox="1"/>
          <p:nvPr/>
        </p:nvSpPr>
        <p:spPr>
          <a:xfrm>
            <a:off x="624122" y="2586629"/>
            <a:ext cx="1424656" cy="507831"/>
          </a:xfrm>
          <a:prstGeom prst="rect">
            <a:avLst/>
          </a:prstGeom>
          <a:noFill/>
        </p:spPr>
        <p:txBody>
          <a:bodyPr wrap="square" rtlCol="0">
            <a:spAutoFit/>
          </a:bodyPr>
          <a:lstStyle/>
          <a:p>
            <a:r>
              <a:rPr lang="es-ES" sz="1350" dirty="0">
                <a:latin typeface="Comic Sans MS" panose="030F0702030302020204" pitchFamily="66" charset="0"/>
              </a:rPr>
              <a:t>Parámetros físico-químicos</a:t>
            </a:r>
          </a:p>
        </p:txBody>
      </p:sp>
      <p:sp>
        <p:nvSpPr>
          <p:cNvPr id="14" name="CuadroTexto 13"/>
          <p:cNvSpPr txBox="1"/>
          <p:nvPr/>
        </p:nvSpPr>
        <p:spPr>
          <a:xfrm>
            <a:off x="624122" y="3447865"/>
            <a:ext cx="1424656" cy="507831"/>
          </a:xfrm>
          <a:prstGeom prst="rect">
            <a:avLst/>
          </a:prstGeom>
          <a:noFill/>
        </p:spPr>
        <p:txBody>
          <a:bodyPr wrap="square" rtlCol="0">
            <a:spAutoFit/>
          </a:bodyPr>
          <a:lstStyle/>
          <a:p>
            <a:r>
              <a:rPr lang="es-ES" sz="1350" dirty="0">
                <a:latin typeface="Comic Sans MS" panose="030F0702030302020204" pitchFamily="66" charset="0"/>
              </a:rPr>
              <a:t>Parámetros de calidad de agua</a:t>
            </a:r>
          </a:p>
        </p:txBody>
      </p:sp>
      <p:sp>
        <p:nvSpPr>
          <p:cNvPr id="15" name="CuadroTexto 14"/>
          <p:cNvSpPr txBox="1"/>
          <p:nvPr/>
        </p:nvSpPr>
        <p:spPr>
          <a:xfrm>
            <a:off x="2667831" y="3860925"/>
            <a:ext cx="288235" cy="300082"/>
          </a:xfrm>
          <a:prstGeom prst="rect">
            <a:avLst/>
          </a:prstGeom>
          <a:solidFill>
            <a:schemeClr val="accent1"/>
          </a:solidFill>
        </p:spPr>
        <p:txBody>
          <a:bodyPr wrap="square" rtlCol="0">
            <a:spAutoFit/>
          </a:bodyPr>
          <a:lstStyle/>
          <a:p>
            <a:pPr algn="ctr"/>
            <a:r>
              <a:rPr lang="es-ES" sz="1350" b="1" dirty="0">
                <a:solidFill>
                  <a:schemeClr val="bg1"/>
                </a:solidFill>
              </a:rPr>
              <a:t>1</a:t>
            </a:r>
          </a:p>
        </p:txBody>
      </p:sp>
      <p:sp>
        <p:nvSpPr>
          <p:cNvPr id="16" name="CuadroTexto 15"/>
          <p:cNvSpPr txBox="1"/>
          <p:nvPr/>
        </p:nvSpPr>
        <p:spPr>
          <a:xfrm>
            <a:off x="2647103" y="6285786"/>
            <a:ext cx="288235" cy="300082"/>
          </a:xfrm>
          <a:prstGeom prst="rect">
            <a:avLst/>
          </a:prstGeom>
          <a:solidFill>
            <a:schemeClr val="accent1"/>
          </a:solidFill>
        </p:spPr>
        <p:txBody>
          <a:bodyPr wrap="square" rtlCol="0">
            <a:spAutoFit/>
          </a:bodyPr>
          <a:lstStyle/>
          <a:p>
            <a:pPr algn="ctr"/>
            <a:r>
              <a:rPr lang="es-ES" sz="1350" b="1" dirty="0">
                <a:solidFill>
                  <a:schemeClr val="bg1"/>
                </a:solidFill>
              </a:rPr>
              <a:t>2</a:t>
            </a:r>
          </a:p>
        </p:txBody>
      </p:sp>
      <p:sp>
        <p:nvSpPr>
          <p:cNvPr id="17" name="CuadroTexto 16"/>
          <p:cNvSpPr txBox="1"/>
          <p:nvPr/>
        </p:nvSpPr>
        <p:spPr>
          <a:xfrm>
            <a:off x="5786328" y="3860925"/>
            <a:ext cx="288235" cy="300082"/>
          </a:xfrm>
          <a:prstGeom prst="rect">
            <a:avLst/>
          </a:prstGeom>
          <a:solidFill>
            <a:schemeClr val="accent1"/>
          </a:solidFill>
        </p:spPr>
        <p:txBody>
          <a:bodyPr wrap="square" rtlCol="0">
            <a:spAutoFit/>
          </a:bodyPr>
          <a:lstStyle/>
          <a:p>
            <a:pPr algn="ctr"/>
            <a:r>
              <a:rPr lang="es-ES" sz="1350" b="1" dirty="0">
                <a:solidFill>
                  <a:schemeClr val="bg1"/>
                </a:solidFill>
              </a:rPr>
              <a:t>3</a:t>
            </a:r>
          </a:p>
        </p:txBody>
      </p:sp>
      <p:sp>
        <p:nvSpPr>
          <p:cNvPr id="18" name="CuadroTexto 17"/>
          <p:cNvSpPr txBox="1"/>
          <p:nvPr/>
        </p:nvSpPr>
        <p:spPr>
          <a:xfrm>
            <a:off x="5786328" y="6279399"/>
            <a:ext cx="288235" cy="300082"/>
          </a:xfrm>
          <a:prstGeom prst="rect">
            <a:avLst/>
          </a:prstGeom>
          <a:solidFill>
            <a:schemeClr val="accent1"/>
          </a:solidFill>
        </p:spPr>
        <p:txBody>
          <a:bodyPr wrap="square" rtlCol="0">
            <a:spAutoFit/>
          </a:bodyPr>
          <a:lstStyle/>
          <a:p>
            <a:pPr algn="ctr"/>
            <a:r>
              <a:rPr lang="es-ES" sz="1350" b="1" dirty="0">
                <a:solidFill>
                  <a:schemeClr val="bg1"/>
                </a:solidFill>
              </a:rPr>
              <a:t>4</a:t>
            </a:r>
          </a:p>
        </p:txBody>
      </p:sp>
      <p:sp>
        <p:nvSpPr>
          <p:cNvPr id="19" name="Rectángulo 18"/>
          <p:cNvSpPr/>
          <p:nvPr/>
        </p:nvSpPr>
        <p:spPr>
          <a:xfrm>
            <a:off x="491876" y="4274421"/>
            <a:ext cx="1544012" cy="884858"/>
          </a:xfrm>
          <a:prstGeom prst="rect">
            <a:avLst/>
          </a:prstGeom>
        </p:spPr>
        <p:txBody>
          <a:bodyPr wrap="none">
            <a:spAutoFit/>
          </a:bodyPr>
          <a:lstStyle/>
          <a:p>
            <a:r>
              <a:rPr lang="es-ES" sz="1100" dirty="0" smtClean="0">
                <a:latin typeface="Comic Sans MS" panose="030F0702030302020204" pitchFamily="66" charset="0"/>
                <a:ea typeface="Times New Roman" panose="02020603050405020304" pitchFamily="18" charset="0"/>
                <a:cs typeface="Calibri" panose="020F0502020204030204" pitchFamily="34" charset="0"/>
              </a:rPr>
              <a:t>Laboratorios</a:t>
            </a:r>
            <a:endParaRPr lang="es-ES" sz="1350" dirty="0" smtClean="0">
              <a:latin typeface="Comic Sans MS" panose="030F0702030302020204" pitchFamily="66" charset="0"/>
              <a:ea typeface="Times New Roman" panose="02020603050405020304" pitchFamily="18" charset="0"/>
              <a:cs typeface="Calibri" panose="020F0502020204030204" pitchFamily="34" charset="0"/>
            </a:endParaRPr>
          </a:p>
          <a:p>
            <a:r>
              <a:rPr lang="es-ES" sz="1350" dirty="0" smtClean="0">
                <a:latin typeface="Comic Sans MS" panose="030F0702030302020204" pitchFamily="66" charset="0"/>
                <a:ea typeface="Times New Roman" panose="02020603050405020304" pitchFamily="18" charset="0"/>
                <a:cs typeface="Calibri" panose="020F0502020204030204" pitchFamily="34" charset="0"/>
              </a:rPr>
              <a:t>(CESTTA, 2017)</a:t>
            </a:r>
            <a:r>
              <a:rPr lang="es-EC" sz="1350" dirty="0" smtClean="0">
                <a:latin typeface="Comic Sans MS" panose="030F0702030302020204" pitchFamily="66" charset="0"/>
                <a:ea typeface="Times New Roman" panose="02020603050405020304" pitchFamily="18" charset="0"/>
                <a:cs typeface="Calibri" panose="020F0502020204030204" pitchFamily="34" charset="0"/>
              </a:rPr>
              <a:t>.</a:t>
            </a:r>
          </a:p>
          <a:p>
            <a:r>
              <a:rPr lang="es-EC" sz="1350" dirty="0" smtClean="0">
                <a:latin typeface="Comic Sans MS" panose="030F0702030302020204" pitchFamily="66" charset="0"/>
              </a:rPr>
              <a:t>(OSP,2017).</a:t>
            </a:r>
          </a:p>
          <a:p>
            <a:r>
              <a:rPr lang="es-EC" sz="1350" dirty="0" smtClean="0">
                <a:latin typeface="Comic Sans MS" panose="030F0702030302020204" pitchFamily="66" charset="0"/>
              </a:rPr>
              <a:t>(UTN, 2017)</a:t>
            </a:r>
            <a:endParaRPr lang="es-ES" sz="1350" dirty="0">
              <a:latin typeface="Comic Sans MS" panose="030F0702030302020204" pitchFamily="66" charset="0"/>
            </a:endParaRPr>
          </a:p>
        </p:txBody>
      </p:sp>
    </p:spTree>
    <p:extLst>
      <p:ext uri="{BB962C8B-B14F-4D97-AF65-F5344CB8AC3E}">
        <p14:creationId xmlns:p14="http://schemas.microsoft.com/office/powerpoint/2010/main" val="215583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75945" y="578486"/>
            <a:ext cx="7770000" cy="523220"/>
          </a:xfrm>
          <a:prstGeom prst="rect">
            <a:avLst/>
          </a:prstGeom>
        </p:spPr>
        <p:txBody>
          <a:bodyPr wrap="square">
            <a:spAutoFit/>
          </a:bodyPr>
          <a:lstStyle/>
          <a:p>
            <a:r>
              <a:rPr lang="es-ES" sz="2800" b="1" dirty="0">
                <a:solidFill>
                  <a:schemeClr val="bg1"/>
                </a:solidFill>
                <a:latin typeface="Comic Sans MS" panose="030F0702030302020204" pitchFamily="66" charset="0"/>
              </a:rPr>
              <a:t>b) Identificación y medición de los gases</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1798285"/>
            <a:ext cx="3096297" cy="2289600"/>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650" y="1798285"/>
            <a:ext cx="3129566" cy="2289600"/>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3" y="4204271"/>
            <a:ext cx="3096297" cy="231819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7" name="CuadroTexto 6"/>
          <p:cNvSpPr txBox="1"/>
          <p:nvPr/>
        </p:nvSpPr>
        <p:spPr>
          <a:xfrm>
            <a:off x="208723" y="2531925"/>
            <a:ext cx="288235" cy="300082"/>
          </a:xfrm>
          <a:prstGeom prst="rect">
            <a:avLst/>
          </a:prstGeom>
          <a:solidFill>
            <a:schemeClr val="accent1"/>
          </a:solidFill>
        </p:spPr>
        <p:txBody>
          <a:bodyPr wrap="square" rtlCol="0">
            <a:spAutoFit/>
          </a:bodyPr>
          <a:lstStyle/>
          <a:p>
            <a:pPr algn="ctr"/>
            <a:r>
              <a:rPr lang="es-ES" sz="1350" b="1" dirty="0">
                <a:solidFill>
                  <a:schemeClr val="bg1"/>
                </a:solidFill>
              </a:rPr>
              <a:t>1</a:t>
            </a:r>
          </a:p>
        </p:txBody>
      </p:sp>
      <p:sp>
        <p:nvSpPr>
          <p:cNvPr id="8" name="CuadroTexto 7"/>
          <p:cNvSpPr txBox="1"/>
          <p:nvPr/>
        </p:nvSpPr>
        <p:spPr>
          <a:xfrm>
            <a:off x="2648059" y="6216667"/>
            <a:ext cx="288235" cy="300082"/>
          </a:xfrm>
          <a:prstGeom prst="rect">
            <a:avLst/>
          </a:prstGeom>
          <a:solidFill>
            <a:schemeClr val="accent1"/>
          </a:solidFill>
        </p:spPr>
        <p:txBody>
          <a:bodyPr wrap="square" rtlCol="0">
            <a:spAutoFit/>
          </a:bodyPr>
          <a:lstStyle/>
          <a:p>
            <a:pPr algn="ctr"/>
            <a:r>
              <a:rPr lang="es-ES" sz="1350" b="1" dirty="0">
                <a:solidFill>
                  <a:schemeClr val="bg1"/>
                </a:solidFill>
              </a:rPr>
              <a:t>2</a:t>
            </a:r>
          </a:p>
        </p:txBody>
      </p:sp>
      <p:sp>
        <p:nvSpPr>
          <p:cNvPr id="10" name="CuadroTexto 9"/>
          <p:cNvSpPr txBox="1"/>
          <p:nvPr/>
        </p:nvSpPr>
        <p:spPr>
          <a:xfrm>
            <a:off x="228495" y="4498951"/>
            <a:ext cx="288235" cy="300082"/>
          </a:xfrm>
          <a:prstGeom prst="rect">
            <a:avLst/>
          </a:prstGeom>
          <a:solidFill>
            <a:schemeClr val="accent1"/>
          </a:solidFill>
        </p:spPr>
        <p:txBody>
          <a:bodyPr wrap="square" rtlCol="0">
            <a:spAutoFit/>
          </a:bodyPr>
          <a:lstStyle/>
          <a:p>
            <a:pPr algn="ctr"/>
            <a:r>
              <a:rPr lang="es-ES" sz="1350" b="1" dirty="0">
                <a:solidFill>
                  <a:schemeClr val="bg1"/>
                </a:solidFill>
              </a:rPr>
              <a:t>4</a:t>
            </a:r>
          </a:p>
        </p:txBody>
      </p:sp>
      <p:sp>
        <p:nvSpPr>
          <p:cNvPr id="11" name="CuadroTexto 10"/>
          <p:cNvSpPr txBox="1"/>
          <p:nvPr/>
        </p:nvSpPr>
        <p:spPr>
          <a:xfrm>
            <a:off x="577953" y="2527372"/>
            <a:ext cx="1424656" cy="715581"/>
          </a:xfrm>
          <a:prstGeom prst="rect">
            <a:avLst/>
          </a:prstGeom>
          <a:noFill/>
        </p:spPr>
        <p:txBody>
          <a:bodyPr wrap="square" rtlCol="0">
            <a:spAutoFit/>
          </a:bodyPr>
          <a:lstStyle/>
          <a:p>
            <a:r>
              <a:rPr lang="es-ES" sz="1350" dirty="0">
                <a:latin typeface="Comic Sans MS" panose="030F0702030302020204" pitchFamily="66" charset="0"/>
              </a:rPr>
              <a:t>Medición en la Termal Principal (TP)</a:t>
            </a:r>
          </a:p>
        </p:txBody>
      </p:sp>
      <p:sp>
        <p:nvSpPr>
          <p:cNvPr id="12" name="CuadroTexto 11"/>
          <p:cNvSpPr txBox="1"/>
          <p:nvPr/>
        </p:nvSpPr>
        <p:spPr>
          <a:xfrm>
            <a:off x="590338" y="3431700"/>
            <a:ext cx="1424656" cy="923330"/>
          </a:xfrm>
          <a:prstGeom prst="rect">
            <a:avLst/>
          </a:prstGeom>
          <a:noFill/>
        </p:spPr>
        <p:txBody>
          <a:bodyPr wrap="square" rtlCol="0">
            <a:spAutoFit/>
          </a:bodyPr>
          <a:lstStyle/>
          <a:p>
            <a:r>
              <a:rPr lang="es-ES" sz="1350" dirty="0">
                <a:latin typeface="Comic Sans MS" panose="030F0702030302020204" pitchFamily="66" charset="0"/>
              </a:rPr>
              <a:t>Medición en el caudal de salida de le fuente TP</a:t>
            </a:r>
          </a:p>
        </p:txBody>
      </p:sp>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9651" y="4204271"/>
            <a:ext cx="3129566" cy="231819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14" name="CuadroTexto 13"/>
          <p:cNvSpPr txBox="1"/>
          <p:nvPr/>
        </p:nvSpPr>
        <p:spPr>
          <a:xfrm>
            <a:off x="2652470" y="3787094"/>
            <a:ext cx="288235" cy="300082"/>
          </a:xfrm>
          <a:prstGeom prst="rect">
            <a:avLst/>
          </a:prstGeom>
          <a:solidFill>
            <a:schemeClr val="accent1"/>
          </a:solidFill>
        </p:spPr>
        <p:txBody>
          <a:bodyPr wrap="square" rtlCol="0">
            <a:spAutoFit/>
          </a:bodyPr>
          <a:lstStyle/>
          <a:p>
            <a:pPr algn="ctr"/>
            <a:r>
              <a:rPr lang="es-ES" sz="1350" b="1" dirty="0">
                <a:solidFill>
                  <a:schemeClr val="bg1"/>
                </a:solidFill>
              </a:rPr>
              <a:t>1</a:t>
            </a:r>
          </a:p>
        </p:txBody>
      </p:sp>
      <p:sp>
        <p:nvSpPr>
          <p:cNvPr id="15" name="CuadroTexto 14"/>
          <p:cNvSpPr txBox="1"/>
          <p:nvPr/>
        </p:nvSpPr>
        <p:spPr>
          <a:xfrm>
            <a:off x="5877858" y="6226326"/>
            <a:ext cx="288235" cy="300082"/>
          </a:xfrm>
          <a:prstGeom prst="rect">
            <a:avLst/>
          </a:prstGeom>
          <a:solidFill>
            <a:schemeClr val="accent1"/>
          </a:solidFill>
        </p:spPr>
        <p:txBody>
          <a:bodyPr wrap="square" rtlCol="0">
            <a:spAutoFit/>
          </a:bodyPr>
          <a:lstStyle/>
          <a:p>
            <a:pPr algn="ctr"/>
            <a:r>
              <a:rPr lang="es-ES" sz="1350" b="1" dirty="0">
                <a:solidFill>
                  <a:schemeClr val="bg1"/>
                </a:solidFill>
              </a:rPr>
              <a:t>4</a:t>
            </a:r>
          </a:p>
        </p:txBody>
      </p:sp>
      <p:sp>
        <p:nvSpPr>
          <p:cNvPr id="16" name="CuadroTexto 15"/>
          <p:cNvSpPr txBox="1"/>
          <p:nvPr/>
        </p:nvSpPr>
        <p:spPr>
          <a:xfrm>
            <a:off x="228495" y="3639448"/>
            <a:ext cx="288235" cy="300082"/>
          </a:xfrm>
          <a:prstGeom prst="rect">
            <a:avLst/>
          </a:prstGeom>
          <a:solidFill>
            <a:schemeClr val="accent1"/>
          </a:solidFill>
        </p:spPr>
        <p:txBody>
          <a:bodyPr wrap="square" rtlCol="0">
            <a:spAutoFit/>
          </a:bodyPr>
          <a:lstStyle/>
          <a:p>
            <a:pPr algn="ctr"/>
            <a:r>
              <a:rPr lang="es-ES" sz="1350" b="1" dirty="0">
                <a:solidFill>
                  <a:schemeClr val="bg1"/>
                </a:solidFill>
              </a:rPr>
              <a:t>3</a:t>
            </a:r>
          </a:p>
        </p:txBody>
      </p:sp>
      <p:sp>
        <p:nvSpPr>
          <p:cNvPr id="17" name="CuadroTexto 16"/>
          <p:cNvSpPr txBox="1"/>
          <p:nvPr/>
        </p:nvSpPr>
        <p:spPr>
          <a:xfrm>
            <a:off x="5868198" y="3787094"/>
            <a:ext cx="288235" cy="300082"/>
          </a:xfrm>
          <a:prstGeom prst="rect">
            <a:avLst/>
          </a:prstGeom>
          <a:solidFill>
            <a:schemeClr val="accent1"/>
          </a:solidFill>
        </p:spPr>
        <p:txBody>
          <a:bodyPr wrap="square" rtlCol="0">
            <a:spAutoFit/>
          </a:bodyPr>
          <a:lstStyle/>
          <a:p>
            <a:pPr algn="ctr"/>
            <a:r>
              <a:rPr lang="es-ES" sz="1350" b="1" dirty="0">
                <a:solidFill>
                  <a:schemeClr val="bg1"/>
                </a:solidFill>
              </a:rPr>
              <a:t>3</a:t>
            </a:r>
          </a:p>
        </p:txBody>
      </p:sp>
      <p:sp>
        <p:nvSpPr>
          <p:cNvPr id="18" name="CuadroTexto 17"/>
          <p:cNvSpPr txBox="1"/>
          <p:nvPr/>
        </p:nvSpPr>
        <p:spPr>
          <a:xfrm>
            <a:off x="228495" y="2943085"/>
            <a:ext cx="288235" cy="300082"/>
          </a:xfrm>
          <a:prstGeom prst="rect">
            <a:avLst/>
          </a:prstGeom>
          <a:solidFill>
            <a:schemeClr val="accent1"/>
          </a:solidFill>
        </p:spPr>
        <p:txBody>
          <a:bodyPr wrap="square" rtlCol="0">
            <a:spAutoFit/>
          </a:bodyPr>
          <a:lstStyle/>
          <a:p>
            <a:pPr algn="ctr"/>
            <a:r>
              <a:rPr lang="es-ES" sz="1350" b="1" dirty="0">
                <a:solidFill>
                  <a:schemeClr val="bg1"/>
                </a:solidFill>
              </a:rPr>
              <a:t>2</a:t>
            </a:r>
          </a:p>
        </p:txBody>
      </p:sp>
      <p:sp>
        <p:nvSpPr>
          <p:cNvPr id="19" name="CuadroTexto 18"/>
          <p:cNvSpPr txBox="1"/>
          <p:nvPr/>
        </p:nvSpPr>
        <p:spPr>
          <a:xfrm>
            <a:off x="642300" y="4336028"/>
            <a:ext cx="1424656" cy="715581"/>
          </a:xfrm>
          <a:prstGeom prst="rect">
            <a:avLst/>
          </a:prstGeom>
          <a:noFill/>
        </p:spPr>
        <p:txBody>
          <a:bodyPr wrap="square" rtlCol="0">
            <a:spAutoFit/>
          </a:bodyPr>
          <a:lstStyle/>
          <a:p>
            <a:r>
              <a:rPr lang="es-ES" sz="1350" dirty="0">
                <a:latin typeface="Comic Sans MS" panose="030F0702030302020204" pitchFamily="66" charset="0"/>
              </a:rPr>
              <a:t>Medición en distintos puntos del río</a:t>
            </a:r>
          </a:p>
        </p:txBody>
      </p:sp>
      <p:sp>
        <p:nvSpPr>
          <p:cNvPr id="20" name="Rectángulo 19"/>
          <p:cNvSpPr/>
          <p:nvPr/>
        </p:nvSpPr>
        <p:spPr>
          <a:xfrm>
            <a:off x="352840" y="5175569"/>
            <a:ext cx="1553630" cy="300082"/>
          </a:xfrm>
          <a:prstGeom prst="rect">
            <a:avLst/>
          </a:prstGeom>
        </p:spPr>
        <p:txBody>
          <a:bodyPr wrap="none">
            <a:spAutoFit/>
          </a:bodyPr>
          <a:lstStyle/>
          <a:p>
            <a:r>
              <a:rPr lang="es-ES" sz="1350" dirty="0">
                <a:latin typeface="Comic Sans MS" panose="030F0702030302020204" pitchFamily="66" charset="0"/>
                <a:ea typeface="Times New Roman" panose="02020603050405020304" pitchFamily="18" charset="0"/>
                <a:cs typeface="Calibri" panose="020F0502020204030204" pitchFamily="34" charset="0"/>
              </a:rPr>
              <a:t>(Hispania, 2006)</a:t>
            </a:r>
            <a:r>
              <a:rPr lang="es-EC" sz="1350" dirty="0">
                <a:latin typeface="Comic Sans MS" panose="030F0702030302020204" pitchFamily="66" charset="0"/>
                <a:ea typeface="Times New Roman" panose="02020603050405020304" pitchFamily="18" charset="0"/>
                <a:cs typeface="Calibri" panose="020F0502020204030204" pitchFamily="34" charset="0"/>
              </a:rPr>
              <a:t>.</a:t>
            </a:r>
            <a:endParaRPr lang="es-ES" sz="1350" dirty="0">
              <a:latin typeface="Comic Sans MS" panose="030F0702030302020204" pitchFamily="66" charset="0"/>
            </a:endParaRPr>
          </a:p>
        </p:txBody>
      </p:sp>
    </p:spTree>
    <p:extLst>
      <p:ext uri="{BB962C8B-B14F-4D97-AF65-F5344CB8AC3E}">
        <p14:creationId xmlns:p14="http://schemas.microsoft.com/office/powerpoint/2010/main" val="2975891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2839" y="558060"/>
            <a:ext cx="7954487" cy="523220"/>
          </a:xfrm>
          <a:prstGeom prst="rect">
            <a:avLst/>
          </a:prstGeom>
        </p:spPr>
        <p:txBody>
          <a:bodyPr wrap="square">
            <a:spAutoFit/>
          </a:bodyPr>
          <a:lstStyle/>
          <a:p>
            <a:r>
              <a:rPr lang="es-ES" sz="2800" b="1" dirty="0">
                <a:solidFill>
                  <a:schemeClr val="bg1"/>
                </a:solidFill>
                <a:latin typeface="Comic Sans MS" panose="030F0702030302020204" pitchFamily="66" charset="0"/>
              </a:rPr>
              <a:t>b</a:t>
            </a:r>
            <a:r>
              <a:rPr lang="es-ES" sz="2800" b="1" baseline="-25000" dirty="0">
                <a:solidFill>
                  <a:schemeClr val="bg1"/>
                </a:solidFill>
                <a:latin typeface="Comic Sans MS" panose="030F0702030302020204" pitchFamily="66" charset="0"/>
              </a:rPr>
              <a:t>1</a:t>
            </a:r>
            <a:r>
              <a:rPr lang="es-ES" sz="2800" b="1" dirty="0">
                <a:solidFill>
                  <a:schemeClr val="bg1"/>
                </a:solidFill>
                <a:latin typeface="Comic Sans MS" panose="030F0702030302020204" pitchFamily="66" charset="0"/>
              </a:rPr>
              <a:t>) Medición del caudal del Gas </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2298" y="4233780"/>
            <a:ext cx="3052800" cy="2289600"/>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831" y="1846470"/>
            <a:ext cx="3260035" cy="2285316"/>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2298" y="1836649"/>
            <a:ext cx="3052800" cy="2295137"/>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7831" y="4233780"/>
            <a:ext cx="3260035" cy="2289600"/>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10" name="CuadroTexto 9"/>
          <p:cNvSpPr txBox="1"/>
          <p:nvPr/>
        </p:nvSpPr>
        <p:spPr>
          <a:xfrm>
            <a:off x="208723" y="2531925"/>
            <a:ext cx="288235" cy="300082"/>
          </a:xfrm>
          <a:prstGeom prst="rect">
            <a:avLst/>
          </a:prstGeom>
          <a:solidFill>
            <a:schemeClr val="accent1"/>
          </a:solidFill>
        </p:spPr>
        <p:txBody>
          <a:bodyPr wrap="square" rtlCol="0">
            <a:spAutoFit/>
          </a:bodyPr>
          <a:lstStyle/>
          <a:p>
            <a:pPr algn="ctr"/>
            <a:r>
              <a:rPr lang="es-ES" sz="1350" b="1" dirty="0">
                <a:solidFill>
                  <a:schemeClr val="bg1"/>
                </a:solidFill>
              </a:rPr>
              <a:t>1</a:t>
            </a:r>
          </a:p>
        </p:txBody>
      </p:sp>
      <p:sp>
        <p:nvSpPr>
          <p:cNvPr id="11" name="CuadroTexto 10"/>
          <p:cNvSpPr txBox="1"/>
          <p:nvPr/>
        </p:nvSpPr>
        <p:spPr>
          <a:xfrm>
            <a:off x="221107" y="3831704"/>
            <a:ext cx="288235" cy="300082"/>
          </a:xfrm>
          <a:prstGeom prst="rect">
            <a:avLst/>
          </a:prstGeom>
          <a:solidFill>
            <a:schemeClr val="accent1"/>
          </a:solidFill>
        </p:spPr>
        <p:txBody>
          <a:bodyPr wrap="square" rtlCol="0">
            <a:spAutoFit/>
          </a:bodyPr>
          <a:lstStyle/>
          <a:p>
            <a:pPr algn="ctr"/>
            <a:r>
              <a:rPr lang="es-ES" sz="1350" b="1" dirty="0">
                <a:solidFill>
                  <a:schemeClr val="bg1"/>
                </a:solidFill>
              </a:rPr>
              <a:t>4</a:t>
            </a:r>
          </a:p>
        </p:txBody>
      </p:sp>
      <p:sp>
        <p:nvSpPr>
          <p:cNvPr id="12" name="CuadroTexto 11"/>
          <p:cNvSpPr txBox="1"/>
          <p:nvPr/>
        </p:nvSpPr>
        <p:spPr>
          <a:xfrm>
            <a:off x="5932237" y="3833502"/>
            <a:ext cx="288235" cy="300082"/>
          </a:xfrm>
          <a:prstGeom prst="rect">
            <a:avLst/>
          </a:prstGeom>
          <a:solidFill>
            <a:schemeClr val="accent1"/>
          </a:solidFill>
        </p:spPr>
        <p:txBody>
          <a:bodyPr wrap="square" rtlCol="0">
            <a:spAutoFit/>
          </a:bodyPr>
          <a:lstStyle/>
          <a:p>
            <a:pPr algn="ctr"/>
            <a:r>
              <a:rPr lang="es-ES" sz="1350" b="1" dirty="0">
                <a:solidFill>
                  <a:schemeClr val="bg1"/>
                </a:solidFill>
              </a:rPr>
              <a:t>3</a:t>
            </a:r>
          </a:p>
        </p:txBody>
      </p:sp>
      <p:sp>
        <p:nvSpPr>
          <p:cNvPr id="13" name="CuadroTexto 12"/>
          <p:cNvSpPr txBox="1"/>
          <p:nvPr/>
        </p:nvSpPr>
        <p:spPr>
          <a:xfrm>
            <a:off x="208722" y="2880380"/>
            <a:ext cx="288235" cy="300082"/>
          </a:xfrm>
          <a:prstGeom prst="rect">
            <a:avLst/>
          </a:prstGeom>
          <a:solidFill>
            <a:schemeClr val="accent1"/>
          </a:solidFill>
        </p:spPr>
        <p:txBody>
          <a:bodyPr wrap="square" rtlCol="0">
            <a:spAutoFit/>
          </a:bodyPr>
          <a:lstStyle/>
          <a:p>
            <a:pPr algn="ctr"/>
            <a:r>
              <a:rPr lang="es-ES" sz="1350" b="1" dirty="0">
                <a:solidFill>
                  <a:schemeClr val="bg1"/>
                </a:solidFill>
              </a:rPr>
              <a:t>2</a:t>
            </a:r>
          </a:p>
        </p:txBody>
      </p:sp>
      <p:sp>
        <p:nvSpPr>
          <p:cNvPr id="14" name="CuadroTexto 13"/>
          <p:cNvSpPr txBox="1"/>
          <p:nvPr/>
        </p:nvSpPr>
        <p:spPr>
          <a:xfrm>
            <a:off x="2567603" y="3816980"/>
            <a:ext cx="288235" cy="300082"/>
          </a:xfrm>
          <a:prstGeom prst="rect">
            <a:avLst/>
          </a:prstGeom>
          <a:solidFill>
            <a:schemeClr val="accent1"/>
          </a:solidFill>
        </p:spPr>
        <p:txBody>
          <a:bodyPr wrap="square" rtlCol="0">
            <a:spAutoFit/>
          </a:bodyPr>
          <a:lstStyle/>
          <a:p>
            <a:pPr algn="ctr"/>
            <a:r>
              <a:rPr lang="es-ES" sz="1350" b="1" dirty="0">
                <a:solidFill>
                  <a:schemeClr val="bg1"/>
                </a:solidFill>
              </a:rPr>
              <a:t>1</a:t>
            </a:r>
          </a:p>
        </p:txBody>
      </p:sp>
      <p:sp>
        <p:nvSpPr>
          <p:cNvPr id="15" name="CuadroTexto 14"/>
          <p:cNvSpPr txBox="1"/>
          <p:nvPr/>
        </p:nvSpPr>
        <p:spPr>
          <a:xfrm>
            <a:off x="2567603" y="6221564"/>
            <a:ext cx="288235" cy="300082"/>
          </a:xfrm>
          <a:prstGeom prst="rect">
            <a:avLst/>
          </a:prstGeom>
          <a:solidFill>
            <a:schemeClr val="accent1"/>
          </a:solidFill>
        </p:spPr>
        <p:txBody>
          <a:bodyPr wrap="square" rtlCol="0">
            <a:spAutoFit/>
          </a:bodyPr>
          <a:lstStyle/>
          <a:p>
            <a:pPr algn="ctr"/>
            <a:r>
              <a:rPr lang="es-ES" sz="1350" b="1" dirty="0">
                <a:solidFill>
                  <a:schemeClr val="bg1"/>
                </a:solidFill>
              </a:rPr>
              <a:t>2</a:t>
            </a:r>
          </a:p>
        </p:txBody>
      </p:sp>
      <p:sp>
        <p:nvSpPr>
          <p:cNvPr id="18" name="CuadroTexto 17"/>
          <p:cNvSpPr txBox="1"/>
          <p:nvPr/>
        </p:nvSpPr>
        <p:spPr>
          <a:xfrm>
            <a:off x="208722" y="3375073"/>
            <a:ext cx="288235" cy="300082"/>
          </a:xfrm>
          <a:prstGeom prst="rect">
            <a:avLst/>
          </a:prstGeom>
          <a:solidFill>
            <a:schemeClr val="accent1"/>
          </a:solidFill>
        </p:spPr>
        <p:txBody>
          <a:bodyPr wrap="square" rtlCol="0">
            <a:spAutoFit/>
          </a:bodyPr>
          <a:lstStyle/>
          <a:p>
            <a:pPr algn="ctr"/>
            <a:r>
              <a:rPr lang="es-ES" sz="1350" b="1" dirty="0">
                <a:solidFill>
                  <a:schemeClr val="bg1"/>
                </a:solidFill>
              </a:rPr>
              <a:t>3</a:t>
            </a:r>
          </a:p>
        </p:txBody>
      </p:sp>
      <p:sp>
        <p:nvSpPr>
          <p:cNvPr id="19" name="CuadroTexto 18"/>
          <p:cNvSpPr txBox="1"/>
          <p:nvPr/>
        </p:nvSpPr>
        <p:spPr>
          <a:xfrm>
            <a:off x="5942176" y="6229834"/>
            <a:ext cx="288235" cy="300082"/>
          </a:xfrm>
          <a:prstGeom prst="rect">
            <a:avLst/>
          </a:prstGeom>
          <a:solidFill>
            <a:schemeClr val="accent1"/>
          </a:solidFill>
        </p:spPr>
        <p:txBody>
          <a:bodyPr wrap="square" rtlCol="0">
            <a:spAutoFit/>
          </a:bodyPr>
          <a:lstStyle/>
          <a:p>
            <a:pPr algn="ctr"/>
            <a:r>
              <a:rPr lang="es-ES" sz="1350" b="1" dirty="0">
                <a:solidFill>
                  <a:schemeClr val="bg1"/>
                </a:solidFill>
              </a:rPr>
              <a:t>4</a:t>
            </a:r>
          </a:p>
        </p:txBody>
      </p:sp>
      <p:sp>
        <p:nvSpPr>
          <p:cNvPr id="20" name="CuadroTexto 19"/>
          <p:cNvSpPr txBox="1"/>
          <p:nvPr/>
        </p:nvSpPr>
        <p:spPr>
          <a:xfrm>
            <a:off x="577953" y="2527371"/>
            <a:ext cx="1424656" cy="715581"/>
          </a:xfrm>
          <a:prstGeom prst="rect">
            <a:avLst/>
          </a:prstGeom>
          <a:noFill/>
        </p:spPr>
        <p:txBody>
          <a:bodyPr wrap="square" rtlCol="0">
            <a:spAutoFit/>
          </a:bodyPr>
          <a:lstStyle/>
          <a:p>
            <a:r>
              <a:rPr lang="es-ES" sz="1350" dirty="0">
                <a:latin typeface="Comic Sans MS" panose="030F0702030302020204" pitchFamily="66" charset="0"/>
              </a:rPr>
              <a:t>Preparación del dispositivo de medición </a:t>
            </a:r>
          </a:p>
        </p:txBody>
      </p:sp>
      <p:sp>
        <p:nvSpPr>
          <p:cNvPr id="21" name="CuadroTexto 20"/>
          <p:cNvSpPr txBox="1"/>
          <p:nvPr/>
        </p:nvSpPr>
        <p:spPr>
          <a:xfrm>
            <a:off x="611390" y="3269648"/>
            <a:ext cx="1424656" cy="507831"/>
          </a:xfrm>
          <a:prstGeom prst="rect">
            <a:avLst/>
          </a:prstGeom>
          <a:noFill/>
        </p:spPr>
        <p:txBody>
          <a:bodyPr wrap="square" rtlCol="0">
            <a:spAutoFit/>
          </a:bodyPr>
          <a:lstStyle/>
          <a:p>
            <a:r>
              <a:rPr lang="es-ES" sz="1350" dirty="0">
                <a:latin typeface="Comic Sans MS" panose="030F0702030302020204" pitchFamily="66" charset="0"/>
              </a:rPr>
              <a:t>Medición del caudal de gas</a:t>
            </a:r>
          </a:p>
        </p:txBody>
      </p:sp>
      <p:sp>
        <p:nvSpPr>
          <p:cNvPr id="22" name="CuadroTexto 21"/>
          <p:cNvSpPr txBox="1"/>
          <p:nvPr/>
        </p:nvSpPr>
        <p:spPr>
          <a:xfrm>
            <a:off x="623775" y="3804175"/>
            <a:ext cx="1424656" cy="715581"/>
          </a:xfrm>
          <a:prstGeom prst="rect">
            <a:avLst/>
          </a:prstGeom>
          <a:noFill/>
        </p:spPr>
        <p:txBody>
          <a:bodyPr wrap="square" rtlCol="0">
            <a:spAutoFit/>
          </a:bodyPr>
          <a:lstStyle/>
          <a:p>
            <a:r>
              <a:rPr lang="es-ES" sz="1350" dirty="0">
                <a:latin typeface="Comic Sans MS" panose="030F0702030302020204" pitchFamily="66" charset="0"/>
              </a:rPr>
              <a:t>Registro de datos obtenidos</a:t>
            </a:r>
          </a:p>
        </p:txBody>
      </p:sp>
      <p:sp>
        <p:nvSpPr>
          <p:cNvPr id="23" name="Rectángulo 22"/>
          <p:cNvSpPr/>
          <p:nvPr/>
        </p:nvSpPr>
        <p:spPr>
          <a:xfrm>
            <a:off x="193681" y="4547801"/>
            <a:ext cx="2136913" cy="715581"/>
          </a:xfrm>
          <a:prstGeom prst="rect">
            <a:avLst/>
          </a:prstGeom>
        </p:spPr>
        <p:txBody>
          <a:bodyPr wrap="square">
            <a:spAutoFit/>
          </a:bodyPr>
          <a:lstStyle/>
          <a:p>
            <a:r>
              <a:rPr lang="es-ES" sz="1350" dirty="0">
                <a:latin typeface="Comic Sans MS" panose="030F0702030302020204" pitchFamily="66" charset="0"/>
                <a:ea typeface="Times New Roman" panose="02020603050405020304" pitchFamily="18" charset="0"/>
                <a:cs typeface="Calibri" panose="020F0502020204030204" pitchFamily="34" charset="0"/>
              </a:rPr>
              <a:t>(</a:t>
            </a:r>
            <a:r>
              <a:rPr lang="es-ES" sz="1350" dirty="0" err="1">
                <a:latin typeface="Comic Sans MS" panose="030F0702030302020204" pitchFamily="66" charset="0"/>
                <a:ea typeface="Times New Roman" panose="02020603050405020304" pitchFamily="18" charset="0"/>
                <a:cs typeface="Calibri" panose="020F0502020204030204" pitchFamily="34" charset="0"/>
              </a:rPr>
              <a:t>Rogie</a:t>
            </a:r>
            <a:r>
              <a:rPr lang="es-ES" sz="1350" dirty="0">
                <a:latin typeface="Comic Sans MS" panose="030F0702030302020204" pitchFamily="66" charset="0"/>
                <a:ea typeface="Times New Roman" panose="02020603050405020304" pitchFamily="18" charset="0"/>
                <a:cs typeface="Calibri" panose="020F0502020204030204" pitchFamily="34" charset="0"/>
              </a:rPr>
              <a:t>, </a:t>
            </a:r>
            <a:r>
              <a:rPr lang="es-ES" sz="1350" dirty="0" err="1">
                <a:latin typeface="Comic Sans MS" panose="030F0702030302020204" pitchFamily="66" charset="0"/>
                <a:ea typeface="Times New Roman" panose="02020603050405020304" pitchFamily="18" charset="0"/>
                <a:cs typeface="Calibri" panose="020F0502020204030204" pitchFamily="34" charset="0"/>
              </a:rPr>
              <a:t>Kerrick</a:t>
            </a:r>
            <a:r>
              <a:rPr lang="es-ES" sz="1350" dirty="0">
                <a:latin typeface="Comic Sans MS" panose="030F0702030302020204" pitchFamily="66" charset="0"/>
                <a:ea typeface="Times New Roman" panose="02020603050405020304" pitchFamily="18" charset="0"/>
                <a:cs typeface="Calibri" panose="020F0502020204030204" pitchFamily="34" charset="0"/>
              </a:rPr>
              <a:t>, </a:t>
            </a:r>
            <a:r>
              <a:rPr lang="es-ES" sz="1350" dirty="0" err="1">
                <a:latin typeface="Comic Sans MS" panose="030F0702030302020204" pitchFamily="66" charset="0"/>
                <a:ea typeface="Times New Roman" panose="02020603050405020304" pitchFamily="18" charset="0"/>
                <a:cs typeface="Calibri" panose="020F0502020204030204" pitchFamily="34" charset="0"/>
              </a:rPr>
              <a:t>Chiodini</a:t>
            </a:r>
            <a:r>
              <a:rPr lang="es-ES" sz="1350" dirty="0">
                <a:latin typeface="Comic Sans MS" panose="030F0702030302020204" pitchFamily="66" charset="0"/>
                <a:ea typeface="Times New Roman" panose="02020603050405020304" pitchFamily="18" charset="0"/>
                <a:cs typeface="Calibri" panose="020F0502020204030204" pitchFamily="34" charset="0"/>
              </a:rPr>
              <a:t>, &amp; </a:t>
            </a:r>
            <a:r>
              <a:rPr lang="es-ES" sz="1350" dirty="0" err="1">
                <a:latin typeface="Comic Sans MS" panose="030F0702030302020204" pitchFamily="66" charset="0"/>
                <a:ea typeface="Times New Roman" panose="02020603050405020304" pitchFamily="18" charset="0"/>
                <a:cs typeface="Calibri" panose="020F0502020204030204" pitchFamily="34" charset="0"/>
              </a:rPr>
              <a:t>Frond</a:t>
            </a:r>
            <a:r>
              <a:rPr lang="es-ES" sz="1350" dirty="0">
                <a:latin typeface="Comic Sans MS" panose="030F0702030302020204" pitchFamily="66" charset="0"/>
                <a:ea typeface="Times New Roman" panose="02020603050405020304" pitchFamily="18" charset="0"/>
                <a:cs typeface="Calibri" panose="020F0502020204030204" pitchFamily="34" charset="0"/>
              </a:rPr>
              <a:t>, 2000)</a:t>
            </a:r>
            <a:r>
              <a:rPr lang="es-EC" sz="1350" dirty="0">
                <a:latin typeface="Comic Sans MS" panose="030F0702030302020204" pitchFamily="66" charset="0"/>
                <a:ea typeface="Times New Roman" panose="02020603050405020304" pitchFamily="18" charset="0"/>
                <a:cs typeface="Calibri" panose="020F0502020204030204" pitchFamily="34" charset="0"/>
              </a:rPr>
              <a:t>. </a:t>
            </a:r>
            <a:endParaRPr lang="es-ES" sz="135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24" name="CuadroTexto 23"/>
              <p:cNvSpPr txBox="1"/>
              <p:nvPr/>
            </p:nvSpPr>
            <p:spPr>
              <a:xfrm>
                <a:off x="2614494" y="3630793"/>
                <a:ext cx="6205978" cy="1592744"/>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3500000" scaled="1"/>
                <a:tileRect/>
              </a:gradFill>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ES" sz="1050" i="1">
                              <a:latin typeface="Cambria Math" panose="02040503050406030204" pitchFamily="18" charset="0"/>
                            </a:rPr>
                          </m:ctrlPr>
                        </m:sSubPr>
                        <m:e>
                          <m:r>
                            <a:rPr lang="es-EC" sz="1050" i="1">
                              <a:latin typeface="Cambria Math" panose="02040503050406030204" pitchFamily="18" charset="0"/>
                            </a:rPr>
                            <m:t>ɸ</m:t>
                          </m:r>
                        </m:e>
                        <m:sub>
                          <m:r>
                            <a:rPr lang="es-EC" sz="1050" i="1">
                              <a:latin typeface="Cambria Math" panose="02040503050406030204" pitchFamily="18" charset="0"/>
                            </a:rPr>
                            <m:t>𝐶𝑂</m:t>
                          </m:r>
                          <m:r>
                            <a:rPr lang="es-EC" sz="1050" i="1">
                              <a:latin typeface="Cambria Math" panose="02040503050406030204" pitchFamily="18" charset="0"/>
                            </a:rPr>
                            <m:t>2</m:t>
                          </m:r>
                        </m:sub>
                      </m:sSub>
                      <m:r>
                        <a:rPr lang="es-EC" sz="1050" i="1">
                          <a:latin typeface="Cambria Math" panose="02040503050406030204" pitchFamily="18" charset="0"/>
                        </a:rPr>
                        <m:t>=</m:t>
                      </m:r>
                      <m:r>
                        <a:rPr lang="es-EC" sz="1050" i="1">
                          <a:latin typeface="Cambria Math" panose="02040503050406030204" pitchFamily="18" charset="0"/>
                        </a:rPr>
                        <m:t>𝐴</m:t>
                      </m:r>
                      <m:r>
                        <a:rPr lang="es-EC" sz="1050" i="1">
                          <a:latin typeface="Cambria Math" panose="02040503050406030204" pitchFamily="18" charset="0"/>
                        </a:rPr>
                        <m:t>∙</m:t>
                      </m:r>
                      <m:r>
                        <a:rPr lang="es-EC" sz="1050" i="1">
                          <a:latin typeface="Cambria Math" panose="02040503050406030204" pitchFamily="18" charset="0"/>
                        </a:rPr>
                        <m:t>𝑉</m:t>
                      </m:r>
                      <m:r>
                        <a:rPr lang="es-EC" sz="1050" i="1">
                          <a:latin typeface="Cambria Math" panose="02040503050406030204" pitchFamily="18" charset="0"/>
                        </a:rPr>
                        <m:t>∙</m:t>
                      </m:r>
                      <m:r>
                        <a:rPr lang="es-EC" sz="1050" i="1">
                          <a:latin typeface="Cambria Math" panose="02040503050406030204" pitchFamily="18" charset="0"/>
                        </a:rPr>
                        <m:t>𝐶</m:t>
                      </m:r>
                      <m:r>
                        <a:rPr lang="es-EC" sz="1050" i="1">
                          <a:latin typeface="Cambria Math" panose="02040503050406030204" pitchFamily="18" charset="0"/>
                        </a:rPr>
                        <m:t>∙</m:t>
                      </m:r>
                      <m:r>
                        <a:rPr lang="es-EC" sz="1050" i="1">
                          <a:latin typeface="Cambria Math" panose="02040503050406030204" pitchFamily="18" charset="0"/>
                        </a:rPr>
                        <m:t>𝑃</m:t>
                      </m:r>
                      <m:r>
                        <a:rPr lang="es-EC" sz="1050" i="1">
                          <a:latin typeface="Cambria Math" panose="02040503050406030204" pitchFamily="18" charset="0"/>
                        </a:rPr>
                        <m:t>∙</m:t>
                      </m:r>
                      <m:sSup>
                        <m:sSupPr>
                          <m:ctrlPr>
                            <a:rPr lang="es-ES" sz="1050" i="1">
                              <a:latin typeface="Cambria Math" panose="02040503050406030204" pitchFamily="18" charset="0"/>
                            </a:rPr>
                          </m:ctrlPr>
                        </m:sSupPr>
                        <m:e>
                          <m:r>
                            <a:rPr lang="es-EC" sz="1050" i="1">
                              <a:latin typeface="Cambria Math" panose="02040503050406030204" pitchFamily="18" charset="0"/>
                            </a:rPr>
                            <m:t>(</m:t>
                          </m:r>
                          <m:r>
                            <a:rPr lang="es-EC" sz="1050" i="1">
                              <a:latin typeface="Cambria Math" panose="02040503050406030204" pitchFamily="18" charset="0"/>
                            </a:rPr>
                            <m:t>𝑅</m:t>
                          </m:r>
                          <m:r>
                            <a:rPr lang="es-EC" sz="1050" i="1">
                              <a:latin typeface="Cambria Math" panose="02040503050406030204" pitchFamily="18" charset="0"/>
                            </a:rPr>
                            <m:t>∙</m:t>
                          </m:r>
                          <m:r>
                            <a:rPr lang="es-EC" sz="1050" i="1">
                              <a:latin typeface="Cambria Math" panose="02040503050406030204" pitchFamily="18" charset="0"/>
                            </a:rPr>
                            <m:t>𝑇</m:t>
                          </m:r>
                          <m:r>
                            <a:rPr lang="es-EC" sz="1050" i="1">
                              <a:latin typeface="Cambria Math" panose="02040503050406030204" pitchFamily="18" charset="0"/>
                            </a:rPr>
                            <m:t>)</m:t>
                          </m:r>
                        </m:e>
                        <m:sup>
                          <m:r>
                            <a:rPr lang="es-EC" sz="1050" i="1">
                              <a:latin typeface="Cambria Math" panose="02040503050406030204" pitchFamily="18" charset="0"/>
                            </a:rPr>
                            <m:t>−1</m:t>
                          </m:r>
                        </m:sup>
                      </m:sSup>
                    </m:oMath>
                  </m:oMathPara>
                </a14:m>
                <a:endParaRPr lang="es-ES" sz="1050" dirty="0">
                  <a:latin typeface="Comic Sans MS" panose="030F0702030302020204" pitchFamily="66" charset="0"/>
                </a:endParaRPr>
              </a:p>
              <a:p>
                <a:r>
                  <a:rPr lang="es-EC" sz="1050" dirty="0">
                    <a:latin typeface="Comic Sans MS" panose="030F0702030302020204" pitchFamily="66" charset="0"/>
                  </a:rPr>
                  <a:t>Donde: </a:t>
                </a:r>
                <a:endParaRPr lang="es-ES" sz="1050" dirty="0">
                  <a:latin typeface="Comic Sans MS" panose="030F0702030302020204" pitchFamily="66" charset="0"/>
                </a:endParaRPr>
              </a:p>
              <a:p>
                <a:r>
                  <a:rPr lang="es-EC" sz="1050" dirty="0">
                    <a:latin typeface="Comic Sans MS" panose="030F0702030302020204" pitchFamily="66" charset="0"/>
                  </a:rPr>
                  <a:t>	A = sección del tubo donde se realizó la medida con la sonda (16 cm de diámetro)</a:t>
                </a:r>
                <a:endParaRPr lang="es-ES" sz="1050" dirty="0">
                  <a:latin typeface="Comic Sans MS" panose="030F0702030302020204" pitchFamily="66" charset="0"/>
                </a:endParaRPr>
              </a:p>
              <a:p>
                <a:r>
                  <a:rPr lang="es-EC" sz="1050" dirty="0">
                    <a:latin typeface="Comic Sans MS" panose="030F0702030302020204" pitchFamily="66" charset="0"/>
                  </a:rPr>
                  <a:t>	V = velocidad del gas</a:t>
                </a:r>
                <a:endParaRPr lang="es-ES" sz="1050" dirty="0">
                  <a:latin typeface="Comic Sans MS" panose="030F0702030302020204" pitchFamily="66" charset="0"/>
                </a:endParaRPr>
              </a:p>
              <a:p>
                <a:r>
                  <a:rPr lang="es-EC" sz="1050" dirty="0">
                    <a:latin typeface="Comic Sans MS" panose="030F0702030302020204" pitchFamily="66" charset="0"/>
                  </a:rPr>
                  <a:t>	C = concentración del gas dentro del dispositivo de captura</a:t>
                </a:r>
                <a:endParaRPr lang="es-ES" sz="1050" dirty="0">
                  <a:latin typeface="Comic Sans MS" panose="030F0702030302020204" pitchFamily="66" charset="0"/>
                </a:endParaRPr>
              </a:p>
              <a:p>
                <a:r>
                  <a:rPr lang="es-EC" sz="1050" dirty="0">
                    <a:latin typeface="Comic Sans MS" panose="030F0702030302020204" pitchFamily="66" charset="0"/>
                  </a:rPr>
                  <a:t>	P = presión en el punto de medida</a:t>
                </a:r>
                <a:endParaRPr lang="es-ES" sz="1050" dirty="0">
                  <a:latin typeface="Comic Sans MS" panose="030F0702030302020204" pitchFamily="66" charset="0"/>
                </a:endParaRPr>
              </a:p>
              <a:p>
                <a:r>
                  <a:rPr lang="es-EC" sz="1050" dirty="0">
                    <a:latin typeface="Comic Sans MS" panose="030F0702030302020204" pitchFamily="66" charset="0"/>
                  </a:rPr>
                  <a:t>	R = constante universal de los gases (</a:t>
                </a:r>
                <a:r>
                  <a:rPr lang="es-EC" sz="1050" dirty="0" smtClean="0">
                    <a:latin typeface="Comic Sans MS" panose="030F0702030302020204" pitchFamily="66" charset="0"/>
                  </a:rPr>
                  <a:t>0.082057 L·atm·mol</a:t>
                </a:r>
                <a:r>
                  <a:rPr lang="es-EC" sz="1050" b="1" baseline="30000" dirty="0" smtClean="0">
                    <a:latin typeface="Comic Sans MS" panose="030F0702030302020204" pitchFamily="66" charset="0"/>
                  </a:rPr>
                  <a:t>-1</a:t>
                </a:r>
                <a:r>
                  <a:rPr lang="es-EC" sz="1050" dirty="0" smtClean="0">
                    <a:latin typeface="Comic Sans MS" panose="030F0702030302020204" pitchFamily="66" charset="0"/>
                  </a:rPr>
                  <a:t>·K</a:t>
                </a:r>
                <a:r>
                  <a:rPr lang="es-EC" sz="1050" b="1" baseline="30000" dirty="0" smtClean="0">
                    <a:latin typeface="Comic Sans MS" panose="030F0702030302020204" pitchFamily="66" charset="0"/>
                  </a:rPr>
                  <a:t>-1</a:t>
                </a:r>
                <a:r>
                  <a:rPr lang="es-EC" sz="1050" dirty="0">
                    <a:latin typeface="Comic Sans MS" panose="030F0702030302020204" pitchFamily="66" charset="0"/>
                  </a:rPr>
                  <a:t>)</a:t>
                </a:r>
                <a:endParaRPr lang="es-ES" sz="1050" dirty="0">
                  <a:latin typeface="Comic Sans MS" panose="030F0702030302020204" pitchFamily="66" charset="0"/>
                </a:endParaRPr>
              </a:p>
              <a:p>
                <a:r>
                  <a:rPr lang="es-EC" sz="1050" dirty="0">
                    <a:latin typeface="Comic Sans MS" panose="030F0702030302020204" pitchFamily="66" charset="0"/>
                  </a:rPr>
                  <a:t>	T = temperatura en el punto de medida</a:t>
                </a:r>
                <a:endParaRPr lang="es-ES" sz="1050" dirty="0">
                  <a:latin typeface="Comic Sans MS" panose="030F0702030302020204" pitchFamily="66" charset="0"/>
                </a:endParaRPr>
              </a:p>
              <a:p>
                <a:endParaRPr lang="es-ES" sz="1350" dirty="0"/>
              </a:p>
            </p:txBody>
          </p:sp>
        </mc:Choice>
        <mc:Fallback xmlns="">
          <p:sp>
            <p:nvSpPr>
              <p:cNvPr id="24" name="CuadroTexto 23"/>
              <p:cNvSpPr txBox="1">
                <a:spLocks noRot="1" noChangeAspect="1" noMove="1" noResize="1" noEditPoints="1" noAdjustHandles="1" noChangeArrowheads="1" noChangeShapeType="1" noTextEdit="1"/>
              </p:cNvSpPr>
              <p:nvPr/>
            </p:nvSpPr>
            <p:spPr>
              <a:xfrm>
                <a:off x="2614494" y="3630793"/>
                <a:ext cx="6205978" cy="1592744"/>
              </a:xfrm>
              <a:prstGeom prst="rect">
                <a:avLst/>
              </a:prstGeom>
              <a:blipFill rotWithShape="0">
                <a:blip r:embed="rId6"/>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77861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6094" y="440522"/>
            <a:ext cx="8838616" cy="900246"/>
          </a:xfrm>
          <a:prstGeom prst="rect">
            <a:avLst/>
          </a:prstGeom>
        </p:spPr>
        <p:txBody>
          <a:bodyPr wrap="square">
            <a:spAutoFit/>
          </a:bodyPr>
          <a:lstStyle/>
          <a:p>
            <a:r>
              <a:rPr lang="es-ES" sz="1900" b="1" dirty="0">
                <a:solidFill>
                  <a:schemeClr val="bg1"/>
                </a:solidFill>
                <a:latin typeface="Comic Sans MS" panose="030F0702030302020204" pitchFamily="66" charset="0"/>
              </a:rPr>
              <a:t>c) </a:t>
            </a:r>
            <a:r>
              <a:rPr lang="es-EC" sz="1900" b="1" dirty="0">
                <a:solidFill>
                  <a:schemeClr val="bg1"/>
                </a:solidFill>
                <a:latin typeface="Comic Sans MS" panose="030F0702030302020204" pitchFamily="66" charset="0"/>
              </a:rPr>
              <a:t>Realización del Diagrama de </a:t>
            </a:r>
            <a:r>
              <a:rPr lang="es-EC" sz="1900" b="1" dirty="0" err="1">
                <a:solidFill>
                  <a:schemeClr val="bg1"/>
                </a:solidFill>
                <a:latin typeface="Comic Sans MS" panose="030F0702030302020204" pitchFamily="66" charset="0"/>
              </a:rPr>
              <a:t>Piper</a:t>
            </a:r>
            <a:r>
              <a:rPr lang="es-EC" sz="1900" b="1" dirty="0">
                <a:solidFill>
                  <a:schemeClr val="bg1"/>
                </a:solidFill>
                <a:latin typeface="Comic Sans MS" panose="030F0702030302020204" pitchFamily="66" charset="0"/>
              </a:rPr>
              <a:t> para la representación gráfica de los datos de aniones y cationes de </a:t>
            </a:r>
            <a:r>
              <a:rPr lang="es-EC" sz="1900" b="1" dirty="0" smtClean="0">
                <a:solidFill>
                  <a:schemeClr val="bg1"/>
                </a:solidFill>
                <a:latin typeface="Comic Sans MS" panose="030F0702030302020204" pitchFamily="66" charset="0"/>
              </a:rPr>
              <a:t>las fuentes </a:t>
            </a:r>
            <a:r>
              <a:rPr lang="es-EC" sz="1900" b="1" dirty="0">
                <a:solidFill>
                  <a:schemeClr val="bg1"/>
                </a:solidFill>
                <a:latin typeface="Comic Sans MS" panose="030F0702030302020204" pitchFamily="66" charset="0"/>
              </a:rPr>
              <a:t>estudiadas</a:t>
            </a:r>
            <a:r>
              <a:rPr lang="es-EC" sz="2000" b="1" dirty="0">
                <a:solidFill>
                  <a:schemeClr val="bg1"/>
                </a:solidFill>
                <a:latin typeface="Comic Sans MS" panose="030F0702030302020204" pitchFamily="66" charset="0"/>
              </a:rPr>
              <a:t>.</a:t>
            </a:r>
            <a:endParaRPr lang="es-ES" sz="2000" dirty="0">
              <a:solidFill>
                <a:schemeClr val="bg1"/>
              </a:solidFill>
              <a:latin typeface="Comic Sans MS" panose="030F0702030302020204" pitchFamily="66" charset="0"/>
            </a:endParaRPr>
          </a:p>
          <a:p>
            <a:endParaRPr lang="es-ES" sz="1350" b="1" dirty="0">
              <a:latin typeface="Comic Sans MS" panose="030F0702030302020204" pitchFamily="66" charset="0"/>
            </a:endParaRPr>
          </a:p>
        </p:txBody>
      </p:sp>
      <p:sp>
        <p:nvSpPr>
          <p:cNvPr id="3" name="Rectángulo 2"/>
          <p:cNvSpPr/>
          <p:nvPr/>
        </p:nvSpPr>
        <p:spPr>
          <a:xfrm>
            <a:off x="0" y="1767475"/>
            <a:ext cx="4253581" cy="3208571"/>
          </a:xfrm>
          <a:prstGeom prst="rect">
            <a:avLst/>
          </a:prstGeom>
        </p:spPr>
        <p:txBody>
          <a:bodyPr wrap="square">
            <a:spAutoFit/>
          </a:bodyPr>
          <a:lstStyle/>
          <a:p>
            <a:pPr marL="342900" algn="just">
              <a:lnSpc>
                <a:spcPct val="150000"/>
              </a:lnSpc>
            </a:pPr>
            <a:r>
              <a:rPr lang="es-EC" sz="1500" dirty="0">
                <a:latin typeface="Comic Sans MS" panose="030F0702030302020204" pitchFamily="66" charset="0"/>
                <a:ea typeface="Times New Roman" panose="02020603050405020304" pitchFamily="18" charset="0"/>
                <a:cs typeface="Calibri" panose="020F0502020204030204" pitchFamily="34" charset="0"/>
              </a:rPr>
              <a:t>Para la realización del diagrama de </a:t>
            </a:r>
            <a:r>
              <a:rPr lang="es-EC" sz="1500" dirty="0" err="1">
                <a:latin typeface="Comic Sans MS" panose="030F0702030302020204" pitchFamily="66" charset="0"/>
                <a:ea typeface="Times New Roman" panose="02020603050405020304" pitchFamily="18" charset="0"/>
                <a:cs typeface="Calibri" panose="020F0502020204030204" pitchFamily="34" charset="0"/>
              </a:rPr>
              <a:t>Piper</a:t>
            </a:r>
            <a:r>
              <a:rPr lang="es-EC" sz="1500" dirty="0">
                <a:latin typeface="Comic Sans MS" panose="030F0702030302020204" pitchFamily="66" charset="0"/>
                <a:ea typeface="Times New Roman" panose="02020603050405020304" pitchFamily="18" charset="0"/>
                <a:cs typeface="Calibri" panose="020F0502020204030204" pitchFamily="34" charset="0"/>
              </a:rPr>
              <a:t> se registró los datos de</a:t>
            </a:r>
          </a:p>
          <a:p>
            <a:pPr marL="942975" lvl="1" indent="-257175" algn="just">
              <a:lnSpc>
                <a:spcPct val="150000"/>
              </a:lnSpc>
              <a:buFont typeface="Arial" panose="020B0604020202020204" pitchFamily="34" charset="0"/>
              <a:buChar char="•"/>
            </a:pPr>
            <a:r>
              <a:rPr lang="es-EC" sz="1500" dirty="0" smtClean="0">
                <a:latin typeface="Comic Sans MS" panose="030F0702030302020204" pitchFamily="66" charset="0"/>
                <a:ea typeface="Times New Roman" panose="02020603050405020304" pitchFamily="18" charset="0"/>
                <a:cs typeface="Calibri" panose="020F0502020204030204" pitchFamily="34" charset="0"/>
              </a:rPr>
              <a:t>Aniones </a:t>
            </a:r>
            <a:r>
              <a:rPr lang="es-EC" sz="1500" dirty="0">
                <a:solidFill>
                  <a:srgbClr val="0D0D0D"/>
                </a:solidFill>
                <a:latin typeface="Comic Sans MS" panose="030F0702030302020204" pitchFamily="66" charset="0"/>
                <a:ea typeface="Times New Roman" panose="02020603050405020304" pitchFamily="18" charset="0"/>
              </a:rPr>
              <a:t>(HCO3)</a:t>
            </a:r>
            <a:r>
              <a:rPr lang="es-EC" sz="1500" baseline="30000" dirty="0">
                <a:solidFill>
                  <a:srgbClr val="0D0D0D"/>
                </a:solidFill>
                <a:latin typeface="Comic Sans MS" panose="030F0702030302020204" pitchFamily="66" charset="0"/>
                <a:ea typeface="Times New Roman" panose="02020603050405020304" pitchFamily="18" charset="0"/>
              </a:rPr>
              <a:t>-</a:t>
            </a:r>
            <a:r>
              <a:rPr lang="es-EC" sz="1500" dirty="0">
                <a:solidFill>
                  <a:srgbClr val="0D0D0D"/>
                </a:solidFill>
                <a:latin typeface="Comic Sans MS" panose="030F0702030302020204" pitchFamily="66" charset="0"/>
                <a:ea typeface="Times New Roman" panose="02020603050405020304" pitchFamily="18" charset="0"/>
              </a:rPr>
              <a:t>, (SO4)</a:t>
            </a:r>
            <a:r>
              <a:rPr lang="es-EC" sz="1500" baseline="30000" dirty="0">
                <a:solidFill>
                  <a:srgbClr val="0D0D0D"/>
                </a:solidFill>
                <a:latin typeface="Comic Sans MS" panose="030F0702030302020204" pitchFamily="66" charset="0"/>
                <a:ea typeface="Times New Roman" panose="02020603050405020304" pitchFamily="18" charset="0"/>
              </a:rPr>
              <a:t>2-</a:t>
            </a:r>
            <a:r>
              <a:rPr lang="es-EC" sz="1500" dirty="0">
                <a:solidFill>
                  <a:srgbClr val="0D0D0D"/>
                </a:solidFill>
                <a:latin typeface="Comic Sans MS" panose="030F0702030302020204" pitchFamily="66" charset="0"/>
                <a:ea typeface="Times New Roman" panose="02020603050405020304" pitchFamily="18" charset="0"/>
              </a:rPr>
              <a:t>, y Cl</a:t>
            </a:r>
            <a:r>
              <a:rPr lang="es-EC" sz="1500" baseline="30000" dirty="0">
                <a:solidFill>
                  <a:srgbClr val="0D0D0D"/>
                </a:solidFill>
                <a:latin typeface="Comic Sans MS" panose="030F0702030302020204" pitchFamily="66" charset="0"/>
                <a:ea typeface="Times New Roman" panose="02020603050405020304" pitchFamily="18" charset="0"/>
              </a:rPr>
              <a:t>-</a:t>
            </a:r>
            <a:r>
              <a:rPr lang="es-EC" sz="1500" dirty="0">
                <a:solidFill>
                  <a:srgbClr val="0D0D0D"/>
                </a:solidFill>
                <a:latin typeface="Comic Sans MS" panose="030F0702030302020204" pitchFamily="66" charset="0"/>
                <a:ea typeface="Times New Roman" panose="02020603050405020304" pitchFamily="18" charset="0"/>
              </a:rPr>
              <a:t> </a:t>
            </a:r>
            <a:r>
              <a:rPr lang="es-EC" sz="1500" dirty="0">
                <a:latin typeface="Comic Sans MS" panose="030F0702030302020204" pitchFamily="66" charset="0"/>
                <a:ea typeface="Times New Roman" panose="02020603050405020304" pitchFamily="18" charset="0"/>
                <a:cs typeface="Calibri" panose="020F0502020204030204" pitchFamily="34" charset="0"/>
              </a:rPr>
              <a:t> </a:t>
            </a:r>
          </a:p>
          <a:p>
            <a:pPr marL="942975" lvl="1" indent="-257175" algn="just">
              <a:lnSpc>
                <a:spcPct val="150000"/>
              </a:lnSpc>
              <a:buFont typeface="Arial" panose="020B0604020202020204" pitchFamily="34" charset="0"/>
              <a:buChar char="•"/>
            </a:pPr>
            <a:r>
              <a:rPr lang="es-EC" sz="1500" dirty="0" smtClean="0">
                <a:latin typeface="Comic Sans MS" panose="030F0702030302020204" pitchFamily="66" charset="0"/>
                <a:ea typeface="Times New Roman" panose="02020603050405020304" pitchFamily="18" charset="0"/>
                <a:cs typeface="Calibri" panose="020F0502020204030204" pitchFamily="34" charset="0"/>
              </a:rPr>
              <a:t>Cationes </a:t>
            </a:r>
            <a:r>
              <a:rPr lang="es-EC" sz="1500" dirty="0">
                <a:solidFill>
                  <a:srgbClr val="0D0D0D"/>
                </a:solidFill>
                <a:latin typeface="Comic Sans MS" panose="030F0702030302020204" pitchFamily="66" charset="0"/>
                <a:ea typeface="Times New Roman" panose="02020603050405020304" pitchFamily="18" charset="0"/>
              </a:rPr>
              <a:t>Ca</a:t>
            </a:r>
            <a:r>
              <a:rPr lang="es-EC" sz="1500" baseline="30000" dirty="0">
                <a:solidFill>
                  <a:srgbClr val="0D0D0D"/>
                </a:solidFill>
                <a:latin typeface="Comic Sans MS" panose="030F0702030302020204" pitchFamily="66" charset="0"/>
                <a:ea typeface="Times New Roman" panose="02020603050405020304" pitchFamily="18" charset="0"/>
              </a:rPr>
              <a:t>2+</a:t>
            </a:r>
            <a:r>
              <a:rPr lang="es-EC" sz="1500" dirty="0">
                <a:solidFill>
                  <a:srgbClr val="0D0D0D"/>
                </a:solidFill>
                <a:latin typeface="Comic Sans MS" panose="030F0702030302020204" pitchFamily="66" charset="0"/>
                <a:ea typeface="Times New Roman" panose="02020603050405020304" pitchFamily="18" charset="0"/>
              </a:rPr>
              <a:t>, Mg</a:t>
            </a:r>
            <a:r>
              <a:rPr lang="es-EC" sz="1500" baseline="30000" dirty="0">
                <a:solidFill>
                  <a:srgbClr val="0D0D0D"/>
                </a:solidFill>
                <a:latin typeface="Comic Sans MS" panose="030F0702030302020204" pitchFamily="66" charset="0"/>
                <a:ea typeface="Times New Roman" panose="02020603050405020304" pitchFamily="18" charset="0"/>
              </a:rPr>
              <a:t>2+</a:t>
            </a:r>
            <a:r>
              <a:rPr lang="es-EC" sz="1500" dirty="0">
                <a:solidFill>
                  <a:srgbClr val="0D0D0D"/>
                </a:solidFill>
                <a:latin typeface="Comic Sans MS" panose="030F0702030302020204" pitchFamily="66" charset="0"/>
                <a:ea typeface="Times New Roman" panose="02020603050405020304" pitchFamily="18" charset="0"/>
              </a:rPr>
              <a:t>, (</a:t>
            </a:r>
            <a:r>
              <a:rPr lang="es-EC" sz="1500" dirty="0" err="1">
                <a:solidFill>
                  <a:srgbClr val="0D0D0D"/>
                </a:solidFill>
                <a:latin typeface="Comic Sans MS" panose="030F0702030302020204" pitchFamily="66" charset="0"/>
                <a:ea typeface="Times New Roman" panose="02020603050405020304" pitchFamily="18" charset="0"/>
              </a:rPr>
              <a:t>Na</a:t>
            </a:r>
            <a:r>
              <a:rPr lang="es-EC" sz="1500" baseline="30000" dirty="0">
                <a:solidFill>
                  <a:srgbClr val="0D0D0D"/>
                </a:solidFill>
                <a:latin typeface="Comic Sans MS" panose="030F0702030302020204" pitchFamily="66" charset="0"/>
                <a:ea typeface="Times New Roman" panose="02020603050405020304" pitchFamily="18" charset="0"/>
              </a:rPr>
              <a:t>+ </a:t>
            </a:r>
            <a:r>
              <a:rPr lang="es-EC" sz="1500" dirty="0">
                <a:solidFill>
                  <a:srgbClr val="0D0D0D"/>
                </a:solidFill>
                <a:latin typeface="Comic Sans MS" panose="030F0702030302020204" pitchFamily="66" charset="0"/>
                <a:ea typeface="Times New Roman" panose="02020603050405020304" pitchFamily="18" charset="0"/>
              </a:rPr>
              <a:t>+ K) </a:t>
            </a:r>
            <a:endParaRPr lang="es-EC" sz="1500" dirty="0">
              <a:solidFill>
                <a:srgbClr val="0D0D0D"/>
              </a:solidFill>
              <a:latin typeface="Comic Sans MS" panose="030F0702030302020204" pitchFamily="66" charset="0"/>
              <a:ea typeface="Times New Roman" panose="02020603050405020304" pitchFamily="18" charset="0"/>
              <a:cs typeface="Calibri" panose="020F0502020204030204" pitchFamily="34" charset="0"/>
            </a:endParaRPr>
          </a:p>
          <a:p>
            <a:pPr marL="685800" lvl="1" algn="just">
              <a:lnSpc>
                <a:spcPct val="150000"/>
              </a:lnSpc>
            </a:pPr>
            <a:r>
              <a:rPr lang="es-EC" sz="1500" dirty="0">
                <a:latin typeface="Comic Sans MS" panose="030F0702030302020204" pitchFamily="66" charset="0"/>
                <a:ea typeface="Times New Roman" panose="02020603050405020304" pitchFamily="18" charset="0"/>
                <a:cs typeface="Calibri" panose="020F0502020204030204" pitchFamily="34" charset="0"/>
              </a:rPr>
              <a:t>Los datos se representaron en porcentajes y se subió estos datos al software </a:t>
            </a:r>
            <a:r>
              <a:rPr lang="es-EC" sz="1500" dirty="0" err="1">
                <a:latin typeface="Comic Sans MS" panose="030F0702030302020204" pitchFamily="66" charset="0"/>
                <a:ea typeface="Times New Roman" panose="02020603050405020304" pitchFamily="18" charset="0"/>
                <a:cs typeface="Calibri" panose="020F0502020204030204" pitchFamily="34" charset="0"/>
              </a:rPr>
              <a:t>Triplot</a:t>
            </a:r>
            <a:r>
              <a:rPr lang="es-EC" sz="1500" dirty="0">
                <a:latin typeface="Comic Sans MS" panose="030F0702030302020204" pitchFamily="66" charset="0"/>
                <a:ea typeface="Times New Roman" panose="02020603050405020304" pitchFamily="18" charset="0"/>
                <a:cs typeface="Calibri" panose="020F0502020204030204" pitchFamily="34" charset="0"/>
              </a:rPr>
              <a:t> versión 4.1.2 donde se representó los datos gráficamente utilizando </a:t>
            </a:r>
            <a:r>
              <a:rPr lang="es-EC" sz="1500" dirty="0" smtClean="0">
                <a:latin typeface="Comic Sans MS" panose="030F0702030302020204" pitchFamily="66" charset="0"/>
                <a:ea typeface="Times New Roman" panose="02020603050405020304" pitchFamily="18" charset="0"/>
                <a:cs typeface="Calibri" panose="020F0502020204030204" pitchFamily="34" charset="0"/>
              </a:rPr>
              <a:t>ésta </a:t>
            </a:r>
            <a:r>
              <a:rPr lang="es-EC" sz="1500" dirty="0">
                <a:latin typeface="Comic Sans MS" panose="030F0702030302020204" pitchFamily="66" charset="0"/>
                <a:ea typeface="Times New Roman" panose="02020603050405020304" pitchFamily="18" charset="0"/>
                <a:cs typeface="Calibri" panose="020F0502020204030204" pitchFamily="34" charset="0"/>
              </a:rPr>
              <a:t>metodología.</a:t>
            </a:r>
            <a:endParaRPr lang="es-ES" sz="1500" dirty="0">
              <a:latin typeface="Comic Sans MS" panose="030F0702030302020204" pitchFamily="66" charset="0"/>
              <a:ea typeface="Times New Roman" panose="02020603050405020304" pitchFamily="18" charset="0"/>
            </a:endParaRP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10381"/>
          <a:stretch/>
        </p:blipFill>
        <p:spPr>
          <a:xfrm>
            <a:off x="4355976" y="1783432"/>
            <a:ext cx="4598734" cy="4597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uadroTexto 5"/>
          <p:cNvSpPr txBox="1"/>
          <p:nvPr/>
        </p:nvSpPr>
        <p:spPr>
          <a:xfrm>
            <a:off x="4355976" y="6488342"/>
            <a:ext cx="3200820" cy="300082"/>
          </a:xfrm>
          <a:prstGeom prst="rect">
            <a:avLst/>
          </a:prstGeom>
          <a:noFill/>
        </p:spPr>
        <p:txBody>
          <a:bodyPr wrap="square" rtlCol="0">
            <a:spAutoFit/>
          </a:bodyPr>
          <a:lstStyle/>
          <a:p>
            <a:r>
              <a:rPr lang="es-EC" sz="1350" dirty="0" smtClean="0">
                <a:latin typeface="Comic Sans MS" panose="030F0702030302020204" pitchFamily="66" charset="0"/>
              </a:rPr>
              <a:t>(</a:t>
            </a:r>
            <a:r>
              <a:rPr lang="es-EC" sz="1350" dirty="0" err="1" smtClean="0">
                <a:latin typeface="Comic Sans MS" panose="030F0702030302020204" pitchFamily="66" charset="0"/>
              </a:rPr>
              <a:t>Fagundo</a:t>
            </a:r>
            <a:r>
              <a:rPr lang="es-EC" sz="1350" dirty="0" smtClean="0">
                <a:latin typeface="Comic Sans MS" panose="030F0702030302020204" pitchFamily="66" charset="0"/>
              </a:rPr>
              <a:t> y González, 2005).</a:t>
            </a:r>
            <a:endParaRPr lang="es-ES" sz="1350" dirty="0">
              <a:latin typeface="Comic Sans MS" panose="030F0702030302020204" pitchFamily="66" charset="0"/>
            </a:endParaRPr>
          </a:p>
        </p:txBody>
      </p:sp>
    </p:spTree>
    <p:extLst>
      <p:ext uri="{BB962C8B-B14F-4D97-AF65-F5344CB8AC3E}">
        <p14:creationId xmlns:p14="http://schemas.microsoft.com/office/powerpoint/2010/main" val="2867667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9552" y="2924944"/>
            <a:ext cx="8123350" cy="1938992"/>
          </a:xfrm>
          <a:prstGeom prst="rect">
            <a:avLst/>
          </a:prstGeom>
        </p:spPr>
        <p:txBody>
          <a:bodyPr wrap="square">
            <a:spAutoFit/>
          </a:bodyPr>
          <a:lstStyle/>
          <a:p>
            <a:pPr marL="170021" algn="ctr"/>
            <a:r>
              <a:rPr lang="es-EC" sz="3000" b="1" dirty="0" smtClean="0">
                <a:latin typeface="Comic Sans MS" panose="030F0702030302020204" pitchFamily="66" charset="0"/>
                <a:ea typeface="Times New Roman" panose="02020603050405020304" pitchFamily="18" charset="0"/>
              </a:rPr>
              <a:t>Valoración </a:t>
            </a:r>
            <a:r>
              <a:rPr lang="es-EC" sz="3000" b="1" dirty="0">
                <a:latin typeface="Comic Sans MS" panose="030F0702030302020204" pitchFamily="66" charset="0"/>
                <a:ea typeface="Times New Roman" panose="02020603050405020304" pitchFamily="18" charset="0"/>
              </a:rPr>
              <a:t>de la utilidad de las fuentes </a:t>
            </a:r>
            <a:r>
              <a:rPr lang="es-EC" sz="3000" b="1" dirty="0" smtClean="0">
                <a:latin typeface="Comic Sans MS" panose="030F0702030302020204" pitchFamily="66" charset="0"/>
                <a:ea typeface="Times New Roman" panose="02020603050405020304" pitchFamily="18" charset="0"/>
              </a:rPr>
              <a:t>y proponer</a:t>
            </a:r>
            <a:r>
              <a:rPr lang="es-EC" sz="3000" b="1" dirty="0">
                <a:latin typeface="Comic Sans MS" panose="030F0702030302020204" pitchFamily="66" charset="0"/>
                <a:ea typeface="Times New Roman" panose="02020603050405020304" pitchFamily="18" charset="0"/>
              </a:rPr>
              <a:t> </a:t>
            </a:r>
            <a:r>
              <a:rPr lang="es-EC" sz="3000" b="1" dirty="0" smtClean="0">
                <a:latin typeface="Comic Sans MS" panose="030F0702030302020204" pitchFamily="66" charset="0"/>
                <a:ea typeface="Times New Roman" panose="02020603050405020304" pitchFamily="18" charset="0"/>
              </a:rPr>
              <a:t>alternativas </a:t>
            </a:r>
            <a:r>
              <a:rPr lang="es-EC" sz="3000" b="1" dirty="0">
                <a:latin typeface="Comic Sans MS" panose="030F0702030302020204" pitchFamily="66" charset="0"/>
                <a:ea typeface="Times New Roman" panose="02020603050405020304" pitchFamily="18" charset="0"/>
              </a:rPr>
              <a:t>de </a:t>
            </a:r>
            <a:r>
              <a:rPr lang="es-EC" sz="3000" b="1" dirty="0" smtClean="0">
                <a:latin typeface="Comic Sans MS" panose="030F0702030302020204" pitchFamily="66" charset="0"/>
                <a:ea typeface="Times New Roman" panose="02020603050405020304" pitchFamily="18" charset="0"/>
              </a:rPr>
              <a:t>aprovechamiento seguro </a:t>
            </a:r>
            <a:r>
              <a:rPr lang="es-EC" sz="3000" b="1" dirty="0">
                <a:latin typeface="Comic Sans MS" panose="030F0702030302020204" pitchFamily="66" charset="0"/>
                <a:ea typeface="Times New Roman" panose="02020603050405020304" pitchFamily="18" charset="0"/>
              </a:rPr>
              <a:t>como recurso natural en la comunidad de </a:t>
            </a:r>
            <a:r>
              <a:rPr lang="es-EC" sz="3000" b="1" dirty="0" err="1" smtClean="0">
                <a:latin typeface="Comic Sans MS" panose="030F0702030302020204" pitchFamily="66" charset="0"/>
                <a:ea typeface="Times New Roman" panose="02020603050405020304" pitchFamily="18" charset="0"/>
              </a:rPr>
              <a:t>Tangalí</a:t>
            </a:r>
            <a:r>
              <a:rPr lang="es-EC" sz="3000" b="1" dirty="0" smtClean="0">
                <a:latin typeface="Comic Sans MS" panose="030F0702030302020204" pitchFamily="66" charset="0"/>
                <a:ea typeface="Times New Roman" panose="02020603050405020304" pitchFamily="18" charset="0"/>
              </a:rPr>
              <a:t>.</a:t>
            </a:r>
            <a:endParaRPr lang="es-ES" sz="3000" b="1" dirty="0">
              <a:latin typeface="Comic Sans MS" panose="030F0702030302020204" pitchFamily="66" charset="0"/>
              <a:ea typeface="Times New Roman" panose="02020603050405020304" pitchFamily="18" charset="0"/>
            </a:endParaRPr>
          </a:p>
        </p:txBody>
      </p:sp>
      <p:sp>
        <p:nvSpPr>
          <p:cNvPr id="3" name="Rectángulo 2"/>
          <p:cNvSpPr/>
          <p:nvPr/>
        </p:nvSpPr>
        <p:spPr>
          <a:xfrm>
            <a:off x="2483768" y="0"/>
            <a:ext cx="4618892" cy="1354794"/>
          </a:xfrm>
          <a:prstGeom prst="rect">
            <a:avLst/>
          </a:prstGeom>
        </p:spPr>
        <p:txBody>
          <a:bodyPr wrap="none">
            <a:spAutoFit/>
          </a:bodyPr>
          <a:lstStyle/>
          <a:p>
            <a:pPr marL="170021" algn="ctr">
              <a:lnSpc>
                <a:spcPct val="200000"/>
              </a:lnSpc>
            </a:pPr>
            <a:r>
              <a:rPr lang="es-ES" sz="4800" b="1" dirty="0">
                <a:solidFill>
                  <a:schemeClr val="bg1"/>
                </a:solidFill>
                <a:latin typeface="Comic Sans MS" panose="030F0702030302020204" pitchFamily="66" charset="0"/>
                <a:ea typeface="Times New Roman" panose="02020603050405020304" pitchFamily="18" charset="0"/>
              </a:rPr>
              <a:t>Tercera </a:t>
            </a:r>
            <a:r>
              <a:rPr lang="es-ES" sz="4800" b="1" dirty="0" smtClean="0">
                <a:solidFill>
                  <a:schemeClr val="bg1"/>
                </a:solidFill>
                <a:latin typeface="Comic Sans MS" panose="030F0702030302020204" pitchFamily="66" charset="0"/>
                <a:ea typeface="Times New Roman" panose="02020603050405020304" pitchFamily="18" charset="0"/>
              </a:rPr>
              <a:t>Fase </a:t>
            </a:r>
            <a:endParaRPr lang="es-ES" sz="4800" b="1" dirty="0">
              <a:solidFill>
                <a:schemeClr val="bg1"/>
              </a:solidFill>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498561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5536" y="1772816"/>
            <a:ext cx="8347273" cy="4708981"/>
          </a:xfrm>
          <a:prstGeom prst="rect">
            <a:avLst/>
          </a:prstGeom>
        </p:spPr>
        <p:txBody>
          <a:bodyPr wrap="square">
            <a:spAutoFit/>
          </a:bodyPr>
          <a:lstStyle/>
          <a:p>
            <a:pPr marL="170021" algn="just">
              <a:lnSpc>
                <a:spcPct val="200000"/>
              </a:lnSpc>
            </a:pPr>
            <a:r>
              <a:rPr lang="es-EC" sz="1350" dirty="0">
                <a:latin typeface="Times New Roman" panose="02020603050405020304" pitchFamily="18" charset="0"/>
                <a:ea typeface="Times New Roman" panose="02020603050405020304" pitchFamily="18" charset="0"/>
              </a:rPr>
              <a:t> </a:t>
            </a:r>
            <a:endParaRPr lang="es-ES" sz="1350" dirty="0">
              <a:latin typeface="Times New Roman" panose="02020603050405020304" pitchFamily="18" charset="0"/>
              <a:ea typeface="Times New Roman" panose="02020603050405020304" pitchFamily="18" charset="0"/>
            </a:endParaRPr>
          </a:p>
          <a:p>
            <a:pPr marL="257175" indent="-257175" algn="just">
              <a:lnSpc>
                <a:spcPct val="200000"/>
              </a:lnSpc>
              <a:buFont typeface="+mj-lt"/>
              <a:buAutoNum type="alphaLcParenR"/>
            </a:pPr>
            <a:r>
              <a:rPr lang="es-ES" sz="1600" dirty="0">
                <a:latin typeface="Comic Sans MS" panose="030F0702030302020204" pitchFamily="66" charset="0"/>
                <a:ea typeface="Times New Roman" panose="02020603050405020304" pitchFamily="18" charset="0"/>
              </a:rPr>
              <a:t>Mediante el análisis de los resultados obtenidos en las fases previas de la investigación se </a:t>
            </a:r>
            <a:r>
              <a:rPr lang="es-ES" sz="1600" dirty="0" smtClean="0">
                <a:latin typeface="Comic Sans MS" panose="030F0702030302020204" pitchFamily="66" charset="0"/>
                <a:ea typeface="Times New Roman" panose="02020603050405020304" pitchFamily="18" charset="0"/>
              </a:rPr>
              <a:t>realizó </a:t>
            </a:r>
            <a:r>
              <a:rPr lang="es-ES" sz="1600" dirty="0">
                <a:latin typeface="Comic Sans MS" panose="030F0702030302020204" pitchFamily="66" charset="0"/>
                <a:ea typeface="Times New Roman" panose="02020603050405020304" pitchFamily="18" charset="0"/>
              </a:rPr>
              <a:t>una valoración de la fuente principal (Termal Principal) con la finalidad de determinar su uso potencial, generando beneficios hacia la comunidad en la parte socio-cultural y económica. </a:t>
            </a:r>
          </a:p>
          <a:p>
            <a:pPr marL="257175" indent="-257175" algn="just">
              <a:lnSpc>
                <a:spcPct val="200000"/>
              </a:lnSpc>
              <a:buFont typeface="+mj-lt"/>
              <a:buAutoNum type="alphaLcParenR"/>
            </a:pPr>
            <a:r>
              <a:rPr lang="es-ES" sz="1600" dirty="0">
                <a:latin typeface="Comic Sans MS" panose="030F0702030302020204" pitchFamily="66" charset="0"/>
                <a:ea typeface="Times New Roman" panose="02020603050405020304" pitchFamily="18" charset="0"/>
              </a:rPr>
              <a:t>Las alternativas </a:t>
            </a:r>
            <a:r>
              <a:rPr lang="es-ES" sz="1600" dirty="0" smtClean="0">
                <a:latin typeface="Comic Sans MS" panose="030F0702030302020204" pitchFamily="66" charset="0"/>
                <a:ea typeface="Times New Roman" panose="02020603050405020304" pitchFamily="18" charset="0"/>
              </a:rPr>
              <a:t>estuvieron enfocadas </a:t>
            </a:r>
            <a:r>
              <a:rPr lang="es-ES" sz="1600" dirty="0">
                <a:latin typeface="Comic Sans MS" panose="030F0702030302020204" pitchFamily="66" charset="0"/>
                <a:ea typeface="Times New Roman" panose="02020603050405020304" pitchFamily="18" charset="0"/>
              </a:rPr>
              <a:t>en el aprovechamiento del recurso agua y </a:t>
            </a:r>
            <a:r>
              <a:rPr lang="es-ES" sz="1600" dirty="0" smtClean="0">
                <a:latin typeface="Comic Sans MS" panose="030F0702030302020204" pitchFamily="66" charset="0"/>
                <a:ea typeface="Times New Roman" panose="02020603050405020304" pitchFamily="18" charset="0"/>
              </a:rPr>
              <a:t>gas</a:t>
            </a:r>
            <a:r>
              <a:rPr lang="es-ES" sz="1600" dirty="0">
                <a:latin typeface="Comic Sans MS" panose="030F0702030302020204" pitchFamily="66" charset="0"/>
                <a:ea typeface="Times New Roman" panose="02020603050405020304" pitchFamily="18" charset="0"/>
              </a:rPr>
              <a:t> </a:t>
            </a:r>
            <a:r>
              <a:rPr lang="es-ES" sz="1600" dirty="0" smtClean="0">
                <a:latin typeface="Comic Sans MS" panose="030F0702030302020204" pitchFamily="66" charset="0"/>
                <a:ea typeface="Times New Roman" panose="02020603050405020304" pitchFamily="18" charset="0"/>
              </a:rPr>
              <a:t>para el aprovechamiento industrial y medicinal.</a:t>
            </a:r>
          </a:p>
          <a:p>
            <a:pPr algn="just">
              <a:lnSpc>
                <a:spcPct val="200000"/>
              </a:lnSpc>
            </a:pPr>
            <a:endParaRPr lang="es-ES" sz="1350" dirty="0">
              <a:latin typeface="Comic Sans MS" panose="030F0702030302020204" pitchFamily="66" charset="0"/>
              <a:ea typeface="Times New Roman" panose="02020603050405020304" pitchFamily="18" charset="0"/>
            </a:endParaRPr>
          </a:p>
          <a:p>
            <a:pPr marL="257175" indent="-257175" algn="just">
              <a:lnSpc>
                <a:spcPct val="200000"/>
              </a:lnSpc>
              <a:buFont typeface="+mj-lt"/>
              <a:buAutoNum type="alphaLcParenR"/>
            </a:pPr>
            <a:endParaRPr lang="es-ES" sz="1350" dirty="0">
              <a:latin typeface="Comic Sans MS" panose="030F0702030302020204" pitchFamily="66" charset="0"/>
              <a:ea typeface="Times New Roman" panose="02020603050405020304" pitchFamily="18" charset="0"/>
            </a:endParaRPr>
          </a:p>
          <a:p>
            <a:pPr marL="257175" indent="-257175" algn="just">
              <a:lnSpc>
                <a:spcPct val="200000"/>
              </a:lnSpc>
              <a:buFont typeface="+mj-lt"/>
              <a:buAutoNum type="alphaLcParenR"/>
            </a:pPr>
            <a:endParaRPr lang="es-ES" sz="1350" dirty="0">
              <a:latin typeface="Comic Sans MS" panose="030F0702030302020204" pitchFamily="66" charset="0"/>
              <a:ea typeface="Times New Roman" panose="02020603050405020304" pitchFamily="18" charset="0"/>
            </a:endParaRPr>
          </a:p>
        </p:txBody>
      </p:sp>
      <p:sp>
        <p:nvSpPr>
          <p:cNvPr id="4" name="Rectángulo 3"/>
          <p:cNvSpPr/>
          <p:nvPr/>
        </p:nvSpPr>
        <p:spPr>
          <a:xfrm>
            <a:off x="0" y="332656"/>
            <a:ext cx="2485296" cy="723596"/>
          </a:xfrm>
          <a:prstGeom prst="rect">
            <a:avLst/>
          </a:prstGeom>
        </p:spPr>
        <p:txBody>
          <a:bodyPr wrap="none">
            <a:spAutoFit/>
          </a:bodyPr>
          <a:lstStyle/>
          <a:p>
            <a:pPr marL="170021" algn="ctr">
              <a:lnSpc>
                <a:spcPct val="200000"/>
              </a:lnSpc>
            </a:pPr>
            <a:r>
              <a:rPr lang="es-ES" sz="2400" b="1" dirty="0">
                <a:solidFill>
                  <a:schemeClr val="bg1"/>
                </a:solidFill>
                <a:latin typeface="Comic Sans MS" panose="030F0702030302020204" pitchFamily="66" charset="0"/>
                <a:ea typeface="Times New Roman" panose="02020603050405020304" pitchFamily="18" charset="0"/>
              </a:rPr>
              <a:t>Tercera </a:t>
            </a:r>
            <a:r>
              <a:rPr lang="es-ES" sz="2400" b="1" dirty="0" smtClean="0">
                <a:solidFill>
                  <a:schemeClr val="bg1"/>
                </a:solidFill>
                <a:latin typeface="Comic Sans MS" panose="030F0702030302020204" pitchFamily="66" charset="0"/>
                <a:ea typeface="Times New Roman" panose="02020603050405020304" pitchFamily="18" charset="0"/>
              </a:rPr>
              <a:t>Fase </a:t>
            </a:r>
            <a:endParaRPr lang="es-ES" sz="2400" b="1" dirty="0">
              <a:solidFill>
                <a:schemeClr val="bg1"/>
              </a:solidFill>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4058753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593564"/>
            <a:ext cx="3099784" cy="750029"/>
          </a:xfrm>
        </p:spPr>
        <p:txBody>
          <a:bodyPr>
            <a:noAutofit/>
          </a:bodyPr>
          <a:lstStyle/>
          <a:p>
            <a:pPr algn="ctr"/>
            <a:r>
              <a:rPr lang="es-ES" sz="3200" b="1" dirty="0" smtClean="0">
                <a:solidFill>
                  <a:schemeClr val="bg1"/>
                </a:solidFill>
                <a:latin typeface="Comic Sans MS" panose="030F0702030302020204" pitchFamily="66" charset="0"/>
              </a:rPr>
              <a:t>RESULTADOS</a:t>
            </a:r>
            <a:br>
              <a:rPr lang="es-ES" sz="3200" b="1" dirty="0" smtClean="0">
                <a:solidFill>
                  <a:schemeClr val="bg1"/>
                </a:solidFill>
                <a:latin typeface="Comic Sans MS" panose="030F0702030302020204" pitchFamily="66" charset="0"/>
              </a:rPr>
            </a:br>
            <a:endParaRPr lang="es-ES" sz="3200" b="1" baseline="-25000" dirty="0">
              <a:solidFill>
                <a:schemeClr val="bg1"/>
              </a:solidFill>
              <a:latin typeface="Comic Sans MS" panose="030F0702030302020204" pitchFamily="66"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26263049"/>
              </p:ext>
            </p:extLst>
          </p:nvPr>
        </p:nvGraphicFramePr>
        <p:xfrm>
          <a:off x="755576" y="1844824"/>
          <a:ext cx="7244366" cy="3776728"/>
        </p:xfrm>
        <a:graphic>
          <a:graphicData uri="http://schemas.openxmlformats.org/drawingml/2006/table">
            <a:tbl>
              <a:tblPr firstRow="1" firstCol="1" bandRow="1">
                <a:tableStyleId>{2D5ABB26-0587-4C30-8999-92F81FD0307C}</a:tableStyleId>
              </a:tblPr>
              <a:tblGrid>
                <a:gridCol w="2160182"/>
                <a:gridCol w="1941950"/>
                <a:gridCol w="1614599"/>
                <a:gridCol w="1527635"/>
              </a:tblGrid>
              <a:tr h="314727">
                <a:tc>
                  <a:txBody>
                    <a:bodyPr/>
                    <a:lstStyle/>
                    <a:p>
                      <a:pPr marL="226695" algn="ctr">
                        <a:lnSpc>
                          <a:spcPct val="150000"/>
                        </a:lnSpc>
                        <a:spcAft>
                          <a:spcPts val="0"/>
                        </a:spcAft>
                      </a:pPr>
                      <a:r>
                        <a:rPr lang="es-EC" sz="1100" b="1" dirty="0">
                          <a:effectLst/>
                          <a:latin typeface="Comic Sans MS" panose="030F0702030302020204" pitchFamily="66" charset="0"/>
                        </a:rPr>
                        <a:t>Localización</a:t>
                      </a:r>
                      <a:endParaRPr lang="es-ES" sz="110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C" sz="1100" b="1" dirty="0">
                          <a:effectLst/>
                          <a:latin typeface="Comic Sans MS" panose="030F0702030302020204" pitchFamily="66" charset="0"/>
                        </a:rPr>
                        <a:t>Fuentes</a:t>
                      </a:r>
                      <a:endParaRPr lang="es-ES" sz="110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C" sz="1100" b="1" dirty="0">
                          <a:effectLst/>
                          <a:latin typeface="Comic Sans MS" panose="030F0702030302020204" pitchFamily="66" charset="0"/>
                        </a:rPr>
                        <a:t>Coordenadas</a:t>
                      </a:r>
                      <a:endParaRPr lang="es-ES" sz="110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C" sz="1100" b="1" dirty="0">
                          <a:effectLst/>
                          <a:latin typeface="Comic Sans MS" panose="030F0702030302020204" pitchFamily="66" charset="0"/>
                        </a:rPr>
                        <a:t>Caudales</a:t>
                      </a:r>
                      <a:endParaRPr lang="es-ES" sz="110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9455">
                <a:tc>
                  <a:txBody>
                    <a:bodyPr/>
                    <a:lstStyle/>
                    <a:p>
                      <a:pPr marL="226695" algn="ctr">
                        <a:lnSpc>
                          <a:spcPct val="150000"/>
                        </a:lnSpc>
                        <a:spcAft>
                          <a:spcPts val="0"/>
                        </a:spcAft>
                      </a:pPr>
                      <a:r>
                        <a:rPr lang="es-EC" sz="1100" dirty="0">
                          <a:effectLst/>
                          <a:latin typeface="Comic Sans MS" panose="030F0702030302020204" pitchFamily="66" charset="0"/>
                        </a:rPr>
                        <a:t> </a:t>
                      </a:r>
                      <a:endParaRPr lang="es-ES" sz="1100" dirty="0">
                        <a:effectLst/>
                        <a:latin typeface="Comic Sans MS" panose="030F0702030302020204" pitchFamily="66" charset="0"/>
                      </a:endParaRPr>
                    </a:p>
                    <a:p>
                      <a:pPr marL="226695" algn="ctr">
                        <a:lnSpc>
                          <a:spcPct val="150000"/>
                        </a:lnSpc>
                        <a:spcAft>
                          <a:spcPts val="0"/>
                        </a:spcAft>
                      </a:pPr>
                      <a:r>
                        <a:rPr lang="es-EC" sz="1100" dirty="0">
                          <a:effectLst/>
                          <a:latin typeface="Comic Sans MS" panose="030F0702030302020204" pitchFamily="66" charset="0"/>
                        </a:rPr>
                        <a:t>Comunidad </a:t>
                      </a:r>
                      <a:r>
                        <a:rPr lang="es-EC" sz="1100" dirty="0" err="1">
                          <a:effectLst/>
                          <a:latin typeface="Comic Sans MS" panose="030F0702030302020204" pitchFamily="66" charset="0"/>
                        </a:rPr>
                        <a:t>Tangalí</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lnT w="12700" cap="flat" cmpd="sng" algn="ctr">
                      <a:solidFill>
                        <a:schemeClr val="tx1"/>
                      </a:solidFill>
                      <a:prstDash val="solid"/>
                      <a:round/>
                      <a:headEnd type="none" w="med" len="med"/>
                      <a:tailEnd type="none" w="med" len="med"/>
                    </a:lnT>
                  </a:tcPr>
                </a:tc>
                <a:tc>
                  <a:txBody>
                    <a:bodyPr/>
                    <a:lstStyle/>
                    <a:p>
                      <a:pPr marL="226695" algn="ctr">
                        <a:lnSpc>
                          <a:spcPct val="150000"/>
                        </a:lnSpc>
                        <a:spcAft>
                          <a:spcPts val="0"/>
                        </a:spcAft>
                      </a:pPr>
                      <a:r>
                        <a:rPr lang="es-EC" sz="1100">
                          <a:effectLst/>
                          <a:latin typeface="Comic Sans MS" panose="030F0702030302020204" pitchFamily="66" charset="0"/>
                        </a:rPr>
                        <a:t>Termal principal</a:t>
                      </a:r>
                      <a:endParaRPr lang="es-ES" sz="110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lnT w="12700" cap="flat" cmpd="sng" algn="ctr">
                      <a:solidFill>
                        <a:schemeClr val="tx1"/>
                      </a:solidFill>
                      <a:prstDash val="solid"/>
                      <a:round/>
                      <a:headEnd type="none" w="med" len="med"/>
                      <a:tailEnd type="none" w="med" len="med"/>
                    </a:lnT>
                  </a:tcPr>
                </a:tc>
                <a:tc>
                  <a:txBody>
                    <a:bodyPr/>
                    <a:lstStyle/>
                    <a:p>
                      <a:pPr marL="226695" algn="ctr">
                        <a:lnSpc>
                          <a:spcPct val="150000"/>
                        </a:lnSpc>
                        <a:spcAft>
                          <a:spcPts val="0"/>
                        </a:spcAft>
                      </a:pPr>
                      <a:r>
                        <a:rPr lang="es-EC" sz="1100">
                          <a:effectLst/>
                          <a:latin typeface="Comic Sans MS" panose="030F0702030302020204" pitchFamily="66" charset="0"/>
                        </a:rPr>
                        <a:t>796351 </a:t>
                      </a:r>
                      <a:endParaRPr lang="es-ES" sz="1100">
                        <a:effectLst/>
                        <a:latin typeface="Comic Sans MS" panose="030F0702030302020204" pitchFamily="66" charset="0"/>
                      </a:endParaRPr>
                    </a:p>
                    <a:p>
                      <a:pPr marL="226695" algn="ctr">
                        <a:lnSpc>
                          <a:spcPct val="150000"/>
                        </a:lnSpc>
                        <a:spcAft>
                          <a:spcPts val="0"/>
                        </a:spcAft>
                      </a:pPr>
                      <a:r>
                        <a:rPr lang="es-EC" sz="1100">
                          <a:effectLst/>
                          <a:latin typeface="Comic Sans MS" panose="030F0702030302020204" pitchFamily="66" charset="0"/>
                        </a:rPr>
                        <a:t>10027402</a:t>
                      </a:r>
                      <a:endParaRPr lang="es-ES" sz="110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lnT w="12700" cap="flat" cmpd="sng" algn="ctr">
                      <a:solidFill>
                        <a:schemeClr val="tx1"/>
                      </a:solidFill>
                      <a:prstDash val="solid"/>
                      <a:round/>
                      <a:headEnd type="none" w="med" len="med"/>
                      <a:tailEnd type="none" w="med" len="med"/>
                    </a:lnT>
                  </a:tcPr>
                </a:tc>
                <a:tc>
                  <a:txBody>
                    <a:bodyPr/>
                    <a:lstStyle/>
                    <a:p>
                      <a:pPr marL="226695" algn="ctr">
                        <a:lnSpc>
                          <a:spcPct val="150000"/>
                        </a:lnSpc>
                        <a:spcAft>
                          <a:spcPts val="0"/>
                        </a:spcAft>
                      </a:pPr>
                      <a:r>
                        <a:rPr lang="es-EC" sz="1100" dirty="0">
                          <a:effectLst/>
                          <a:latin typeface="Comic Sans MS" panose="030F0702030302020204" pitchFamily="66" charset="0"/>
                        </a:rPr>
                        <a:t>12 L/s</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lnT w="12700" cap="flat" cmpd="sng" algn="ctr">
                      <a:solidFill>
                        <a:schemeClr val="tx1"/>
                      </a:solidFill>
                      <a:prstDash val="solid"/>
                      <a:round/>
                      <a:headEnd type="none" w="med" len="med"/>
                      <a:tailEnd type="none" w="med" len="med"/>
                    </a:lnT>
                  </a:tcPr>
                </a:tc>
              </a:tr>
              <a:tr h="944182">
                <a:tc>
                  <a:txBody>
                    <a:bodyPr/>
                    <a:lstStyle/>
                    <a:p>
                      <a:pPr marL="226695" algn="ctr">
                        <a:lnSpc>
                          <a:spcPct val="150000"/>
                        </a:lnSpc>
                        <a:spcAft>
                          <a:spcPts val="0"/>
                        </a:spcAft>
                      </a:pPr>
                      <a:r>
                        <a:rPr lang="es-EC" sz="1100" dirty="0">
                          <a:effectLst/>
                          <a:latin typeface="Comic Sans MS" panose="030F0702030302020204" pitchFamily="66" charset="0"/>
                        </a:rPr>
                        <a:t> </a:t>
                      </a:r>
                      <a:endParaRPr lang="es-ES" sz="1100" dirty="0">
                        <a:effectLst/>
                        <a:latin typeface="Comic Sans MS" panose="030F0702030302020204" pitchFamily="66" charset="0"/>
                      </a:endParaRPr>
                    </a:p>
                    <a:p>
                      <a:pPr marL="226695" algn="ctr">
                        <a:lnSpc>
                          <a:spcPct val="150000"/>
                        </a:lnSpc>
                        <a:spcAft>
                          <a:spcPts val="0"/>
                        </a:spcAft>
                      </a:pPr>
                      <a:r>
                        <a:rPr lang="es-EC" sz="1100" dirty="0">
                          <a:effectLst/>
                          <a:latin typeface="Comic Sans MS" panose="030F0702030302020204" pitchFamily="66" charset="0"/>
                        </a:rPr>
                        <a:t> </a:t>
                      </a:r>
                      <a:endParaRPr lang="es-ES" sz="1100" dirty="0">
                        <a:effectLst/>
                        <a:latin typeface="Comic Sans MS" panose="030F0702030302020204" pitchFamily="66" charset="0"/>
                      </a:endParaRPr>
                    </a:p>
                    <a:p>
                      <a:pPr marL="226695" algn="ctr">
                        <a:lnSpc>
                          <a:spcPct val="150000"/>
                        </a:lnSpc>
                        <a:spcAft>
                          <a:spcPts val="0"/>
                        </a:spcAft>
                      </a:pPr>
                      <a:r>
                        <a:rPr lang="es-EC" sz="1100" dirty="0">
                          <a:effectLst/>
                          <a:latin typeface="Comic Sans MS" panose="030F0702030302020204" pitchFamily="66" charset="0"/>
                        </a:rPr>
                        <a:t>Comunidad </a:t>
                      </a:r>
                      <a:r>
                        <a:rPr lang="es-EC" sz="1100" dirty="0" err="1">
                          <a:effectLst/>
                          <a:latin typeface="Comic Sans MS" panose="030F0702030302020204" pitchFamily="66" charset="0"/>
                        </a:rPr>
                        <a:t>Tangalí</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tc>
                <a:tc>
                  <a:txBody>
                    <a:bodyPr/>
                    <a:lstStyle/>
                    <a:p>
                      <a:pPr marL="226695" algn="ctr">
                        <a:lnSpc>
                          <a:spcPct val="150000"/>
                        </a:lnSpc>
                        <a:spcAft>
                          <a:spcPts val="0"/>
                        </a:spcAft>
                      </a:pPr>
                      <a:r>
                        <a:rPr lang="es-EC" sz="1100" dirty="0">
                          <a:effectLst/>
                          <a:latin typeface="Comic Sans MS" panose="030F0702030302020204" pitchFamily="66" charset="0"/>
                        </a:rPr>
                        <a:t>Termal 2</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tc>
                <a:tc>
                  <a:txBody>
                    <a:bodyPr/>
                    <a:lstStyle/>
                    <a:p>
                      <a:pPr marL="226695" algn="ctr">
                        <a:lnSpc>
                          <a:spcPct val="150000"/>
                        </a:lnSpc>
                        <a:spcAft>
                          <a:spcPts val="0"/>
                        </a:spcAft>
                      </a:pPr>
                      <a:r>
                        <a:rPr lang="es-EC" sz="1100" dirty="0">
                          <a:effectLst/>
                          <a:latin typeface="Comic Sans MS" panose="030F0702030302020204" pitchFamily="66" charset="0"/>
                        </a:rPr>
                        <a:t>796327</a:t>
                      </a:r>
                      <a:endParaRPr lang="es-ES" sz="1100" dirty="0">
                        <a:effectLst/>
                        <a:latin typeface="Comic Sans MS" panose="030F0702030302020204" pitchFamily="66" charset="0"/>
                      </a:endParaRPr>
                    </a:p>
                    <a:p>
                      <a:pPr marL="226695" algn="ctr">
                        <a:lnSpc>
                          <a:spcPct val="150000"/>
                        </a:lnSpc>
                        <a:spcAft>
                          <a:spcPts val="0"/>
                        </a:spcAft>
                      </a:pPr>
                      <a:r>
                        <a:rPr lang="es-EC" sz="1100" dirty="0">
                          <a:effectLst/>
                          <a:latin typeface="Comic Sans MS" panose="030F0702030302020204" pitchFamily="66" charset="0"/>
                        </a:rPr>
                        <a:t>10027492</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tc>
                <a:tc>
                  <a:txBody>
                    <a:bodyPr/>
                    <a:lstStyle/>
                    <a:p>
                      <a:pPr marL="226695" algn="ctr">
                        <a:lnSpc>
                          <a:spcPct val="150000"/>
                        </a:lnSpc>
                        <a:spcAft>
                          <a:spcPts val="0"/>
                        </a:spcAft>
                      </a:pPr>
                      <a:r>
                        <a:rPr lang="es-EC" sz="1100" dirty="0" smtClean="0">
                          <a:effectLst/>
                          <a:latin typeface="Comic Sans MS" panose="030F0702030302020204" pitchFamily="66" charset="0"/>
                        </a:rPr>
                        <a:t>0,65</a:t>
                      </a:r>
                      <a:r>
                        <a:rPr lang="es-EC" sz="1100" baseline="0" dirty="0" smtClean="0">
                          <a:effectLst/>
                          <a:latin typeface="Comic Sans MS" panose="030F0702030302020204" pitchFamily="66" charset="0"/>
                        </a:rPr>
                        <a:t> </a:t>
                      </a:r>
                      <a:r>
                        <a:rPr lang="es-EC" sz="1100" dirty="0" smtClean="0">
                          <a:effectLst/>
                          <a:latin typeface="Comic Sans MS" panose="030F0702030302020204" pitchFamily="66" charset="0"/>
                        </a:rPr>
                        <a:t>L/s</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tc>
              </a:tr>
              <a:tr h="944182">
                <a:tc>
                  <a:txBody>
                    <a:bodyPr/>
                    <a:lstStyle/>
                    <a:p>
                      <a:pPr marL="226695" algn="ctr">
                        <a:lnSpc>
                          <a:spcPct val="150000"/>
                        </a:lnSpc>
                        <a:spcAft>
                          <a:spcPts val="0"/>
                        </a:spcAft>
                      </a:pPr>
                      <a:r>
                        <a:rPr lang="es-EC" sz="1100">
                          <a:effectLst/>
                          <a:latin typeface="Comic Sans MS" panose="030F0702030302020204" pitchFamily="66" charset="0"/>
                        </a:rPr>
                        <a:t> </a:t>
                      </a:r>
                      <a:endParaRPr lang="es-ES" sz="1100">
                        <a:effectLst/>
                        <a:latin typeface="Comic Sans MS" panose="030F0702030302020204" pitchFamily="66" charset="0"/>
                      </a:endParaRPr>
                    </a:p>
                    <a:p>
                      <a:pPr marL="226695" algn="ctr">
                        <a:lnSpc>
                          <a:spcPct val="150000"/>
                        </a:lnSpc>
                        <a:spcAft>
                          <a:spcPts val="0"/>
                        </a:spcAft>
                      </a:pPr>
                      <a:r>
                        <a:rPr lang="es-EC" sz="1100">
                          <a:effectLst/>
                          <a:latin typeface="Comic Sans MS" panose="030F0702030302020204" pitchFamily="66" charset="0"/>
                        </a:rPr>
                        <a:t> </a:t>
                      </a:r>
                      <a:endParaRPr lang="es-ES" sz="1100">
                        <a:effectLst/>
                        <a:latin typeface="Comic Sans MS" panose="030F0702030302020204" pitchFamily="66" charset="0"/>
                      </a:endParaRPr>
                    </a:p>
                    <a:p>
                      <a:pPr marL="226695" algn="ctr">
                        <a:lnSpc>
                          <a:spcPct val="150000"/>
                        </a:lnSpc>
                        <a:spcAft>
                          <a:spcPts val="0"/>
                        </a:spcAft>
                      </a:pPr>
                      <a:r>
                        <a:rPr lang="es-EC" sz="1100">
                          <a:effectLst/>
                          <a:latin typeface="Comic Sans MS" panose="030F0702030302020204" pitchFamily="66" charset="0"/>
                        </a:rPr>
                        <a:t>Comunidad Tangalí</a:t>
                      </a:r>
                      <a:endParaRPr lang="es-ES" sz="110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tc>
                <a:tc>
                  <a:txBody>
                    <a:bodyPr/>
                    <a:lstStyle/>
                    <a:p>
                      <a:pPr marL="226695" algn="ctr">
                        <a:lnSpc>
                          <a:spcPct val="150000"/>
                        </a:lnSpc>
                        <a:spcAft>
                          <a:spcPts val="0"/>
                        </a:spcAft>
                      </a:pPr>
                      <a:r>
                        <a:rPr lang="es-EC" sz="1100" dirty="0" err="1">
                          <a:effectLst/>
                          <a:latin typeface="Comic Sans MS" panose="030F0702030302020204" pitchFamily="66" charset="0"/>
                        </a:rPr>
                        <a:t>Güitig</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tc>
                <a:tc>
                  <a:txBody>
                    <a:bodyPr/>
                    <a:lstStyle/>
                    <a:p>
                      <a:pPr marL="226695" algn="ctr">
                        <a:lnSpc>
                          <a:spcPct val="150000"/>
                        </a:lnSpc>
                        <a:spcAft>
                          <a:spcPts val="0"/>
                        </a:spcAft>
                      </a:pPr>
                      <a:r>
                        <a:rPr lang="es-EC" sz="1100" dirty="0">
                          <a:effectLst/>
                          <a:latin typeface="Comic Sans MS" panose="030F0702030302020204" pitchFamily="66" charset="0"/>
                        </a:rPr>
                        <a:t>796344</a:t>
                      </a:r>
                      <a:endParaRPr lang="es-ES" sz="1100" dirty="0">
                        <a:effectLst/>
                        <a:latin typeface="Comic Sans MS" panose="030F0702030302020204" pitchFamily="66" charset="0"/>
                      </a:endParaRPr>
                    </a:p>
                    <a:p>
                      <a:pPr marL="226695" algn="ctr">
                        <a:lnSpc>
                          <a:spcPct val="150000"/>
                        </a:lnSpc>
                        <a:spcAft>
                          <a:spcPts val="0"/>
                        </a:spcAft>
                      </a:pPr>
                      <a:r>
                        <a:rPr lang="es-EC" sz="1100" dirty="0">
                          <a:effectLst/>
                          <a:latin typeface="Comic Sans MS" panose="030F0702030302020204" pitchFamily="66" charset="0"/>
                        </a:rPr>
                        <a:t>10027419</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tc>
                <a:tc>
                  <a:txBody>
                    <a:bodyPr/>
                    <a:lstStyle/>
                    <a:p>
                      <a:pPr marL="226695" algn="ctr">
                        <a:lnSpc>
                          <a:spcPct val="150000"/>
                        </a:lnSpc>
                        <a:spcAft>
                          <a:spcPts val="0"/>
                        </a:spcAft>
                      </a:pPr>
                      <a:r>
                        <a:rPr lang="es-EC" sz="1100" dirty="0" smtClean="0">
                          <a:effectLst/>
                          <a:latin typeface="Comic Sans MS" panose="030F0702030302020204" pitchFamily="66" charset="0"/>
                        </a:rPr>
                        <a:t>0,06 </a:t>
                      </a:r>
                      <a:r>
                        <a:rPr lang="es-EC" sz="1100" dirty="0">
                          <a:effectLst/>
                          <a:latin typeface="Comic Sans MS" panose="030F0702030302020204" pitchFamily="66" charset="0"/>
                        </a:rPr>
                        <a:t>L/s</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tc>
              </a:tr>
              <a:tr h="944182">
                <a:tc>
                  <a:txBody>
                    <a:bodyPr/>
                    <a:lstStyle/>
                    <a:p>
                      <a:pPr marL="226695" algn="ctr">
                        <a:lnSpc>
                          <a:spcPct val="150000"/>
                        </a:lnSpc>
                        <a:spcAft>
                          <a:spcPts val="0"/>
                        </a:spcAft>
                      </a:pPr>
                      <a:r>
                        <a:rPr lang="es-EC" sz="1100" dirty="0">
                          <a:effectLst/>
                          <a:latin typeface="Comic Sans MS" panose="030F0702030302020204" pitchFamily="66" charset="0"/>
                        </a:rPr>
                        <a:t> </a:t>
                      </a:r>
                      <a:endParaRPr lang="es-ES" sz="1100" dirty="0">
                        <a:effectLst/>
                        <a:latin typeface="Comic Sans MS" panose="030F0702030302020204" pitchFamily="66" charset="0"/>
                      </a:endParaRPr>
                    </a:p>
                    <a:p>
                      <a:pPr marL="226695" algn="ctr">
                        <a:lnSpc>
                          <a:spcPct val="150000"/>
                        </a:lnSpc>
                        <a:spcAft>
                          <a:spcPts val="0"/>
                        </a:spcAft>
                      </a:pPr>
                      <a:r>
                        <a:rPr lang="es-EC" sz="1100" dirty="0">
                          <a:effectLst/>
                          <a:latin typeface="Comic Sans MS" panose="030F0702030302020204" pitchFamily="66" charset="0"/>
                        </a:rPr>
                        <a:t> </a:t>
                      </a:r>
                      <a:endParaRPr lang="es-ES" sz="1100" dirty="0">
                        <a:effectLst/>
                        <a:latin typeface="Comic Sans MS" panose="030F0702030302020204" pitchFamily="66" charset="0"/>
                      </a:endParaRPr>
                    </a:p>
                    <a:p>
                      <a:pPr marL="226695" algn="ctr">
                        <a:lnSpc>
                          <a:spcPct val="150000"/>
                        </a:lnSpc>
                        <a:spcAft>
                          <a:spcPts val="0"/>
                        </a:spcAft>
                      </a:pPr>
                      <a:r>
                        <a:rPr lang="es-EC" sz="1100" dirty="0">
                          <a:effectLst/>
                          <a:latin typeface="Comic Sans MS" panose="030F0702030302020204" pitchFamily="66" charset="0"/>
                        </a:rPr>
                        <a:t>Comunidad </a:t>
                      </a:r>
                      <a:r>
                        <a:rPr lang="es-EC" sz="1100" dirty="0" err="1">
                          <a:effectLst/>
                          <a:latin typeface="Comic Sans MS" panose="030F0702030302020204" pitchFamily="66" charset="0"/>
                        </a:rPr>
                        <a:t>Tangalí</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C" sz="1100" dirty="0">
                          <a:effectLst/>
                          <a:latin typeface="Comic Sans MS" panose="030F0702030302020204" pitchFamily="66" charset="0"/>
                        </a:rPr>
                        <a:t>Cristalina</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C" sz="1100" dirty="0">
                          <a:effectLst/>
                          <a:latin typeface="Comic Sans MS" panose="030F0702030302020204" pitchFamily="66" charset="0"/>
                        </a:rPr>
                        <a:t>796266</a:t>
                      </a:r>
                      <a:endParaRPr lang="es-ES" sz="1100" dirty="0">
                        <a:effectLst/>
                        <a:latin typeface="Comic Sans MS" panose="030F0702030302020204" pitchFamily="66" charset="0"/>
                      </a:endParaRPr>
                    </a:p>
                    <a:p>
                      <a:pPr marL="226695" algn="ctr">
                        <a:lnSpc>
                          <a:spcPct val="150000"/>
                        </a:lnSpc>
                        <a:spcAft>
                          <a:spcPts val="0"/>
                        </a:spcAft>
                      </a:pPr>
                      <a:r>
                        <a:rPr lang="es-EC" sz="1100" dirty="0">
                          <a:effectLst/>
                          <a:latin typeface="Comic Sans MS" panose="030F0702030302020204" pitchFamily="66" charset="0"/>
                        </a:rPr>
                        <a:t>10027434</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C" sz="1100" dirty="0" smtClean="0">
                          <a:effectLst/>
                          <a:latin typeface="Comic Sans MS" panose="030F0702030302020204" pitchFamily="66" charset="0"/>
                        </a:rPr>
                        <a:t>0,59 L/s</a:t>
                      </a:r>
                      <a:endParaRPr lang="es-ES" sz="11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33338" marR="33338" marT="0" marB="0" anchor="b">
                    <a:lnB w="12700" cap="flat" cmpd="sng" algn="ctr">
                      <a:solidFill>
                        <a:schemeClr val="tx1"/>
                      </a:solidFill>
                      <a:prstDash val="solid"/>
                      <a:round/>
                      <a:headEnd type="none" w="med" len="med"/>
                      <a:tailEnd type="none" w="med" len="med"/>
                    </a:lnB>
                  </a:tcPr>
                </a:tc>
              </a:tr>
            </a:tbl>
          </a:graphicData>
        </a:graphic>
      </p:graphicFrame>
      <p:sp>
        <p:nvSpPr>
          <p:cNvPr id="4" name="CuadroTexto 3"/>
          <p:cNvSpPr txBox="1"/>
          <p:nvPr/>
        </p:nvSpPr>
        <p:spPr>
          <a:xfrm>
            <a:off x="683568" y="1532699"/>
            <a:ext cx="4828772" cy="300082"/>
          </a:xfrm>
          <a:prstGeom prst="rect">
            <a:avLst/>
          </a:prstGeom>
          <a:noFill/>
        </p:spPr>
        <p:txBody>
          <a:bodyPr wrap="square" rtlCol="0">
            <a:spAutoFit/>
          </a:bodyPr>
          <a:lstStyle/>
          <a:p>
            <a:r>
              <a:rPr lang="es-EC" sz="1350" b="1" i="1" dirty="0">
                <a:latin typeface="Comic Sans MS" panose="030F0702030302020204" pitchFamily="66" charset="0"/>
              </a:rPr>
              <a:t>Coordenadas y caudales estimados </a:t>
            </a:r>
            <a:endParaRPr lang="es-ES" sz="1350" b="1" i="1" dirty="0">
              <a:latin typeface="Comic Sans MS" panose="030F0702030302020204" pitchFamily="66" charset="0"/>
            </a:endParaRPr>
          </a:p>
        </p:txBody>
      </p:sp>
      <p:sp>
        <p:nvSpPr>
          <p:cNvPr id="6" name="Rectángulo 5"/>
          <p:cNvSpPr/>
          <p:nvPr/>
        </p:nvSpPr>
        <p:spPr>
          <a:xfrm>
            <a:off x="7324116" y="593564"/>
            <a:ext cx="1351652" cy="523220"/>
          </a:xfrm>
          <a:prstGeom prst="rect">
            <a:avLst/>
          </a:prstGeom>
        </p:spPr>
        <p:txBody>
          <a:bodyPr wrap="none">
            <a:spAutoFit/>
          </a:bodyPr>
          <a:lstStyle/>
          <a:p>
            <a:r>
              <a:rPr lang="es-ES" sz="2800" b="1" dirty="0" smtClean="0">
                <a:solidFill>
                  <a:schemeClr val="bg1"/>
                </a:solidFill>
                <a:latin typeface="Comic Sans MS" panose="030F0702030302020204" pitchFamily="66" charset="0"/>
              </a:rPr>
              <a:t>Fase 1</a:t>
            </a:r>
            <a:endParaRPr lang="es-ES" sz="2800" dirty="0"/>
          </a:p>
        </p:txBody>
      </p:sp>
    </p:spTree>
    <p:extLst>
      <p:ext uri="{BB962C8B-B14F-4D97-AF65-F5344CB8AC3E}">
        <p14:creationId xmlns:p14="http://schemas.microsoft.com/office/powerpoint/2010/main" val="1972151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3481857632"/>
              </p:ext>
            </p:extLst>
          </p:nvPr>
        </p:nvGraphicFramePr>
        <p:xfrm>
          <a:off x="323528" y="1761672"/>
          <a:ext cx="8748463" cy="5040630"/>
        </p:xfrm>
        <a:graphic>
          <a:graphicData uri="http://schemas.openxmlformats.org/drawingml/2006/table">
            <a:tbl>
              <a:tblPr firstRow="1" firstCol="1" bandRow="1">
                <a:tableStyleId>{2D5ABB26-0587-4C30-8999-92F81FD0307C}</a:tableStyleId>
              </a:tblPr>
              <a:tblGrid>
                <a:gridCol w="1098053"/>
                <a:gridCol w="1233898"/>
                <a:gridCol w="1222562"/>
                <a:gridCol w="759172"/>
                <a:gridCol w="1908614"/>
                <a:gridCol w="1171256"/>
                <a:gridCol w="1354908"/>
              </a:tblGrid>
              <a:tr h="960120">
                <a:tc rowSpan="2">
                  <a:txBody>
                    <a:bodyPr/>
                    <a:lstStyle/>
                    <a:p>
                      <a:pPr marL="226695" algn="ctr">
                        <a:lnSpc>
                          <a:spcPct val="150000"/>
                        </a:lnSpc>
                        <a:spcAft>
                          <a:spcPts val="0"/>
                        </a:spcAft>
                      </a:pPr>
                      <a:r>
                        <a:rPr lang="es-EC" sz="1050" b="1" dirty="0">
                          <a:effectLst/>
                          <a:latin typeface="Comic Sans MS" panose="030F0702030302020204" pitchFamily="66" charset="0"/>
                        </a:rPr>
                        <a:t>Nombre</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226695" algn="ctr">
                        <a:lnSpc>
                          <a:spcPct val="150000"/>
                        </a:lnSpc>
                        <a:spcAft>
                          <a:spcPts val="0"/>
                        </a:spcAft>
                      </a:pPr>
                      <a:r>
                        <a:rPr lang="es-EC" sz="1050" b="1" dirty="0">
                          <a:effectLst/>
                          <a:latin typeface="Comic Sans MS" panose="030F0702030302020204" pitchFamily="66" charset="0"/>
                        </a:rPr>
                        <a:t>Temperatura</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226695" algn="ctr">
                        <a:lnSpc>
                          <a:spcPct val="150000"/>
                        </a:lnSpc>
                        <a:spcAft>
                          <a:spcPts val="0"/>
                        </a:spcAft>
                      </a:pPr>
                      <a:r>
                        <a:rPr lang="es-EC" sz="1050" b="1" dirty="0" smtClean="0">
                          <a:effectLst/>
                          <a:latin typeface="Comic Sans MS" panose="030F0702030302020204" pitchFamily="66" charset="0"/>
                        </a:rPr>
                        <a:t>(</a:t>
                      </a:r>
                      <a:r>
                        <a:rPr lang="es-EC" sz="1050" b="1" dirty="0" err="1">
                          <a:effectLst/>
                          <a:latin typeface="Comic Sans MS" panose="030F0702030302020204" pitchFamily="66" charset="0"/>
                        </a:rPr>
                        <a:t>ºC</a:t>
                      </a:r>
                      <a:r>
                        <a:rPr lang="es-EC" sz="1050" b="1" dirty="0">
                          <a:effectLst/>
                          <a:latin typeface="Comic Sans MS" panose="030F0702030302020204" pitchFamily="66" charset="0"/>
                        </a:rPr>
                        <a:t>)</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S" sz="1050" b="1" dirty="0" smtClean="0">
                          <a:effectLst/>
                          <a:latin typeface="Comic Sans MS" panose="030F0702030302020204" pitchFamily="66" charset="0"/>
                          <a:ea typeface="Times New Roman" panose="02020603050405020304" pitchFamily="18" charset="0"/>
                          <a:cs typeface="Times New Roman" panose="02020603050405020304" pitchFamily="18" charset="0"/>
                        </a:rPr>
                        <a:t>Clasificación</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226695" algn="ctr">
                        <a:lnSpc>
                          <a:spcPct val="150000"/>
                        </a:lnSpc>
                        <a:spcAft>
                          <a:spcPts val="0"/>
                        </a:spcAft>
                      </a:pPr>
                      <a:r>
                        <a:rPr lang="es-EC" sz="1050" b="1" dirty="0">
                          <a:effectLst/>
                          <a:latin typeface="Comic Sans MS" panose="030F0702030302020204" pitchFamily="66" charset="0"/>
                        </a:rPr>
                        <a:t>pH</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226695" algn="ctr">
                        <a:lnSpc>
                          <a:spcPct val="150000"/>
                        </a:lnSpc>
                        <a:spcAft>
                          <a:spcPts val="0"/>
                        </a:spcAft>
                      </a:pPr>
                      <a:r>
                        <a:rPr lang="es-ES" sz="1050" b="1" dirty="0" smtClean="0">
                          <a:effectLst/>
                          <a:latin typeface="Comic Sans MS" panose="030F0702030302020204" pitchFamily="66" charset="0"/>
                          <a:ea typeface="Times New Roman" panose="02020603050405020304" pitchFamily="18" charset="0"/>
                          <a:cs typeface="Times New Roman" panose="02020603050405020304" pitchFamily="18" charset="0"/>
                        </a:rPr>
                        <a:t>Clasificación</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226695" algn="ctr">
                        <a:lnSpc>
                          <a:spcPct val="150000"/>
                        </a:lnSpc>
                        <a:spcAft>
                          <a:spcPts val="0"/>
                        </a:spcAft>
                      </a:pPr>
                      <a:r>
                        <a:rPr lang="es-EC" sz="1050" b="1" dirty="0" smtClean="0">
                          <a:effectLst/>
                          <a:latin typeface="Comic Sans MS" panose="030F0702030302020204" pitchFamily="66" charset="0"/>
                        </a:rPr>
                        <a:t>Clasificación Según</a:t>
                      </a:r>
                      <a:r>
                        <a:rPr lang="es-EC" sz="1050" b="1" baseline="0" dirty="0" smtClean="0">
                          <a:effectLst/>
                          <a:latin typeface="Comic Sans MS" panose="030F0702030302020204" pitchFamily="66" charset="0"/>
                        </a:rPr>
                        <a:t> la </a:t>
                      </a:r>
                      <a:r>
                        <a:rPr lang="es-EC" sz="1050" b="1" dirty="0" smtClean="0">
                          <a:effectLst/>
                          <a:latin typeface="Comic Sans MS" panose="030F0702030302020204" pitchFamily="66" charset="0"/>
                        </a:rPr>
                        <a:t>Composición Química</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tcPr>
                </a:tc>
                <a:tc rowSpan="2">
                  <a:txBody>
                    <a:bodyPr/>
                    <a:lstStyle/>
                    <a:p>
                      <a:pPr marL="226695" algn="ctr">
                        <a:lnSpc>
                          <a:spcPct val="150000"/>
                        </a:lnSpc>
                        <a:spcAft>
                          <a:spcPts val="0"/>
                        </a:spcAft>
                      </a:pPr>
                      <a:r>
                        <a:rPr lang="es-EC" sz="1050" b="1" dirty="0">
                          <a:effectLst/>
                          <a:latin typeface="Comic Sans MS" panose="030F0702030302020204" pitchFamily="66" charset="0"/>
                        </a:rPr>
                        <a:t>Conductividad</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226695" algn="ctr">
                        <a:lnSpc>
                          <a:spcPct val="150000"/>
                        </a:lnSpc>
                        <a:spcAft>
                          <a:spcPts val="0"/>
                        </a:spcAft>
                      </a:pPr>
                      <a:r>
                        <a:rPr lang="en-GB" sz="1050" b="1" dirty="0">
                          <a:effectLst/>
                          <a:latin typeface="Comic Sans MS" panose="030F0702030302020204" pitchFamily="66" charset="0"/>
                        </a:rPr>
                        <a:t>(µS/cm)</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0030">
                <a:tc vMerge="1">
                  <a:txBody>
                    <a:bodyPr/>
                    <a:lstStyle/>
                    <a:p>
                      <a:endParaRPr lang="es-ES"/>
                    </a:p>
                  </a:txBody>
                  <a:tcPr/>
                </a:tc>
                <a:tc vMerge="1">
                  <a:txBody>
                    <a:bodyPr/>
                    <a:lstStyle/>
                    <a:p>
                      <a:pPr marL="226695" algn="ctr">
                        <a:lnSpc>
                          <a:spcPct val="150000"/>
                        </a:lnSpc>
                        <a:spcAft>
                          <a:spcPts val="0"/>
                        </a:spcAft>
                      </a:pPr>
                      <a:endParaRPr lang="es-ES" sz="12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C" sz="1050" b="1" dirty="0">
                          <a:effectLst/>
                          <a:latin typeface="Comic Sans MS" panose="030F0702030302020204" pitchFamily="66" charset="0"/>
                        </a:rPr>
                        <a:t>-</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tcPr>
                </a:tc>
                <a:tc vMerge="1">
                  <a:txBody>
                    <a:bodyPr/>
                    <a:lstStyle/>
                    <a:p>
                      <a:pPr marL="226695" algn="ctr">
                        <a:lnSpc>
                          <a:spcPct val="150000"/>
                        </a:lnSpc>
                        <a:spcAft>
                          <a:spcPts val="0"/>
                        </a:spcAft>
                      </a:pPr>
                      <a:endParaRPr lang="es-ES" sz="12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r h="720090">
                <a:tc>
                  <a:txBody>
                    <a:bodyPr/>
                    <a:lstStyle/>
                    <a:p>
                      <a:pPr marL="226695" algn="ctr">
                        <a:lnSpc>
                          <a:spcPct val="150000"/>
                        </a:lnSpc>
                        <a:spcAft>
                          <a:spcPts val="0"/>
                        </a:spcAft>
                      </a:pPr>
                      <a:r>
                        <a:rPr lang="en-GB" sz="1050" b="1" dirty="0" err="1">
                          <a:effectLst/>
                          <a:latin typeface="Comic Sans MS" panose="030F0702030302020204" pitchFamily="66" charset="0"/>
                        </a:rPr>
                        <a:t>Termal</a:t>
                      </a:r>
                      <a:r>
                        <a:rPr lang="en-GB" sz="1050" b="1" dirty="0">
                          <a:effectLst/>
                          <a:latin typeface="Comic Sans MS" panose="030F0702030302020204" pitchFamily="66" charset="0"/>
                        </a:rPr>
                        <a:t> Principal</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226695" algn="ctr">
                        <a:lnSpc>
                          <a:spcPct val="150000"/>
                        </a:lnSpc>
                        <a:spcAft>
                          <a:spcPts val="0"/>
                        </a:spcAft>
                      </a:pPr>
                      <a:r>
                        <a:rPr lang="en-GB" sz="1050" dirty="0">
                          <a:effectLst/>
                          <a:latin typeface="Comic Sans MS" panose="030F0702030302020204" pitchFamily="66" charset="0"/>
                        </a:rPr>
                        <a:t>24,6</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226695" algn="ctr">
                        <a:lnSpc>
                          <a:spcPct val="150000"/>
                        </a:lnSpc>
                        <a:spcAft>
                          <a:spcPts val="0"/>
                        </a:spcAft>
                      </a:pPr>
                      <a:r>
                        <a:rPr lang="es-ES" sz="1050" dirty="0" err="1" smtClean="0">
                          <a:effectLst/>
                          <a:latin typeface="Comic Sans MS" panose="030F0702030302020204" pitchFamily="66" charset="0"/>
                          <a:ea typeface="Times New Roman" panose="02020603050405020304" pitchFamily="18" charset="0"/>
                          <a:cs typeface="Times New Roman" panose="02020603050405020304" pitchFamily="18" charset="0"/>
                        </a:rPr>
                        <a:t>Hipotermales</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226695" algn="ctr">
                        <a:lnSpc>
                          <a:spcPct val="150000"/>
                        </a:lnSpc>
                        <a:spcAft>
                          <a:spcPts val="0"/>
                        </a:spcAft>
                      </a:pPr>
                      <a:r>
                        <a:rPr lang="en-GB" sz="1050" dirty="0">
                          <a:effectLst/>
                          <a:latin typeface="Comic Sans MS" panose="030F0702030302020204" pitchFamily="66" charset="0"/>
                        </a:rPr>
                        <a:t>6,45</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226695" algn="ctr">
                        <a:lnSpc>
                          <a:spcPct val="150000"/>
                        </a:lnSpc>
                        <a:spcAft>
                          <a:spcPts val="0"/>
                        </a:spcAft>
                      </a:pPr>
                      <a:r>
                        <a:rPr lang="es-ES" sz="1050" kern="1200" dirty="0" smtClean="0">
                          <a:solidFill>
                            <a:schemeClr val="tx1"/>
                          </a:solidFill>
                          <a:effectLst/>
                          <a:latin typeface="Comic Sans MS" panose="030F0702030302020204" pitchFamily="66" charset="0"/>
                          <a:ea typeface="+mn-ea"/>
                          <a:cs typeface="+mn-cs"/>
                        </a:rPr>
                        <a:t>Aguas con ligera reacción acida</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226695" algn="ctr">
                        <a:lnSpc>
                          <a:spcPct val="150000"/>
                        </a:lnSpc>
                        <a:spcAft>
                          <a:spcPts val="0"/>
                        </a:spcAft>
                      </a:pPr>
                      <a:r>
                        <a:rPr lang="es-ES" sz="1050" dirty="0" smtClean="0">
                          <a:effectLst/>
                          <a:latin typeface="Comic Sans MS" panose="030F0702030302020204" pitchFamily="66" charset="0"/>
                          <a:ea typeface="Times New Roman" panose="02020603050405020304" pitchFamily="18" charset="0"/>
                          <a:cs typeface="Times New Roman" panose="02020603050405020304" pitchFamily="18" charset="0"/>
                        </a:rPr>
                        <a:t>Aguas bicarbonatadas</a:t>
                      </a:r>
                      <a:r>
                        <a:rPr lang="es-ES" sz="1050" baseline="0" dirty="0" smtClean="0">
                          <a:effectLst/>
                          <a:latin typeface="Comic Sans MS" panose="030F0702030302020204" pitchFamily="66" charset="0"/>
                          <a:ea typeface="Times New Roman" panose="02020603050405020304" pitchFamily="18" charset="0"/>
                          <a:cs typeface="Times New Roman" panose="02020603050405020304" pitchFamily="18" charset="0"/>
                        </a:rPr>
                        <a:t> de Ca y Mg</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226695" algn="ctr">
                        <a:lnSpc>
                          <a:spcPct val="150000"/>
                        </a:lnSpc>
                        <a:spcAft>
                          <a:spcPts val="0"/>
                        </a:spcAft>
                      </a:pPr>
                      <a:r>
                        <a:rPr lang="en-GB" sz="1050" dirty="0">
                          <a:effectLst/>
                          <a:latin typeface="Comic Sans MS" panose="030F0702030302020204" pitchFamily="66" charset="0"/>
                        </a:rPr>
                        <a:t>2868</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tcPr>
                </a:tc>
              </a:tr>
              <a:tr h="720090">
                <a:tc>
                  <a:txBody>
                    <a:bodyPr/>
                    <a:lstStyle/>
                    <a:p>
                      <a:pPr marL="226695" algn="ctr">
                        <a:lnSpc>
                          <a:spcPct val="150000"/>
                        </a:lnSpc>
                        <a:spcAft>
                          <a:spcPts val="0"/>
                        </a:spcAft>
                      </a:pPr>
                      <a:r>
                        <a:rPr lang="es-EC" sz="1050" b="1" dirty="0" smtClean="0">
                          <a:effectLst/>
                          <a:latin typeface="Comic Sans MS" panose="030F0702030302020204" pitchFamily="66" charset="0"/>
                        </a:rPr>
                        <a:t>Termal </a:t>
                      </a:r>
                      <a:r>
                        <a:rPr lang="es-EC" sz="1050" b="1" dirty="0">
                          <a:effectLst/>
                          <a:latin typeface="Comic Sans MS" panose="030F0702030302020204" pitchFamily="66" charset="0"/>
                        </a:rPr>
                        <a:t>2</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226695" algn="ctr">
                        <a:lnSpc>
                          <a:spcPct val="150000"/>
                        </a:lnSpc>
                        <a:spcAft>
                          <a:spcPts val="0"/>
                        </a:spcAft>
                      </a:pPr>
                      <a:r>
                        <a:rPr lang="es-EC" sz="1050" dirty="0">
                          <a:effectLst/>
                          <a:latin typeface="Comic Sans MS" panose="030F0702030302020204" pitchFamily="66" charset="0"/>
                        </a:rPr>
                        <a:t>22,95</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226695" marR="0" lvl="0" indent="0" algn="ctr" defTabSz="457200" rtl="0" eaLnBrk="1" fontAlgn="auto" latinLnBrk="0" hangingPunct="1">
                        <a:lnSpc>
                          <a:spcPct val="150000"/>
                        </a:lnSpc>
                        <a:spcBef>
                          <a:spcPts val="0"/>
                        </a:spcBef>
                        <a:spcAft>
                          <a:spcPts val="0"/>
                        </a:spcAft>
                        <a:buClrTx/>
                        <a:buSzTx/>
                        <a:buFontTx/>
                        <a:buNone/>
                        <a:tabLst/>
                        <a:defRPr/>
                      </a:pPr>
                      <a:r>
                        <a:rPr lang="es-ES" sz="1050" dirty="0" err="1" smtClean="0">
                          <a:effectLst/>
                          <a:latin typeface="Comic Sans MS" panose="030F0702030302020204" pitchFamily="66" charset="0"/>
                          <a:ea typeface="Times New Roman" panose="02020603050405020304" pitchFamily="18" charset="0"/>
                          <a:cs typeface="Times New Roman" panose="02020603050405020304" pitchFamily="18" charset="0"/>
                        </a:rPr>
                        <a:t>Hipotermales</a:t>
                      </a:r>
                      <a:endParaRPr lang="es-ES" sz="1050" dirty="0" smtClean="0">
                        <a:effectLst/>
                        <a:latin typeface="Comic Sans MS" panose="030F0702030302020204" pitchFamily="66" charset="0"/>
                        <a:ea typeface="Times New Roman" panose="02020603050405020304" pitchFamily="18" charset="0"/>
                        <a:cs typeface="Times New Roman" panose="02020603050405020304" pitchFamily="18" charset="0"/>
                      </a:endParaRPr>
                    </a:p>
                    <a:p>
                      <a:pPr marL="226695" algn="ctr">
                        <a:lnSpc>
                          <a:spcPct val="150000"/>
                        </a:lnSpc>
                        <a:spcAft>
                          <a:spcPts val="0"/>
                        </a:spcAft>
                      </a:pP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226695" algn="ctr">
                        <a:lnSpc>
                          <a:spcPct val="150000"/>
                        </a:lnSpc>
                        <a:spcAft>
                          <a:spcPts val="0"/>
                        </a:spcAft>
                      </a:pPr>
                      <a:r>
                        <a:rPr lang="es-EC" sz="1050" dirty="0">
                          <a:effectLst/>
                          <a:latin typeface="Comic Sans MS" panose="030F0702030302020204" pitchFamily="66" charset="0"/>
                        </a:rPr>
                        <a:t>6,45</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226695" marR="0" lvl="0" indent="0" algn="ctr" defTabSz="457200" rtl="0" eaLnBrk="1" fontAlgn="auto" latinLnBrk="0" hangingPunct="1">
                        <a:lnSpc>
                          <a:spcPct val="150000"/>
                        </a:lnSpc>
                        <a:spcBef>
                          <a:spcPts val="0"/>
                        </a:spcBef>
                        <a:spcAft>
                          <a:spcPts val="0"/>
                        </a:spcAft>
                        <a:buClrTx/>
                        <a:buSzTx/>
                        <a:buFontTx/>
                        <a:buNone/>
                        <a:tabLst/>
                        <a:defRPr/>
                      </a:pPr>
                      <a:r>
                        <a:rPr lang="es-ES" sz="1050" kern="1200" dirty="0" smtClean="0">
                          <a:solidFill>
                            <a:schemeClr val="tx1"/>
                          </a:solidFill>
                          <a:effectLst/>
                          <a:latin typeface="Comic Sans MS" panose="030F0702030302020204" pitchFamily="66" charset="0"/>
                          <a:ea typeface="+mn-ea"/>
                          <a:cs typeface="+mn-cs"/>
                        </a:rPr>
                        <a:t>Aguas con ligera reacción acida</a:t>
                      </a:r>
                      <a:endParaRPr lang="es-ES" sz="1050" dirty="0" smtClean="0">
                        <a:effectLst/>
                        <a:latin typeface="Comic Sans MS" panose="030F0702030302020204" pitchFamily="66" charset="0"/>
                        <a:ea typeface="Times New Roman" panose="02020603050405020304" pitchFamily="18" charset="0"/>
                        <a:cs typeface="Times New Roman" panose="02020603050405020304" pitchFamily="18" charset="0"/>
                      </a:endParaRPr>
                    </a:p>
                    <a:p>
                      <a:pPr marL="226695" algn="ctr">
                        <a:lnSpc>
                          <a:spcPct val="150000"/>
                        </a:lnSpc>
                        <a:spcAft>
                          <a:spcPts val="0"/>
                        </a:spcAft>
                      </a:pP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226695" algn="ctr">
                        <a:lnSpc>
                          <a:spcPct val="150000"/>
                        </a:lnSpc>
                        <a:spcAft>
                          <a:spcPts val="0"/>
                        </a:spcAft>
                      </a:pPr>
                      <a:r>
                        <a:rPr lang="es-ES" sz="1050" dirty="0" smtClean="0">
                          <a:effectLst/>
                          <a:latin typeface="Comic Sans MS" panose="030F0702030302020204" pitchFamily="66" charset="0"/>
                          <a:ea typeface="Times New Roman" panose="02020603050405020304" pitchFamily="18" charset="0"/>
                          <a:cs typeface="Times New Roman" panose="02020603050405020304" pitchFamily="18" charset="0"/>
                        </a:rPr>
                        <a:t>Aguas bicarbonatadas</a:t>
                      </a:r>
                      <a:r>
                        <a:rPr lang="es-ES" sz="1050" baseline="0" dirty="0" smtClean="0">
                          <a:effectLst/>
                          <a:latin typeface="Comic Sans MS" panose="030F0702030302020204" pitchFamily="66" charset="0"/>
                          <a:ea typeface="Times New Roman" panose="02020603050405020304" pitchFamily="18" charset="0"/>
                          <a:cs typeface="Times New Roman" panose="02020603050405020304" pitchFamily="18" charset="0"/>
                        </a:rPr>
                        <a:t> de Ca y Mg</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226695" algn="ctr">
                        <a:lnSpc>
                          <a:spcPct val="150000"/>
                        </a:lnSpc>
                        <a:spcAft>
                          <a:spcPts val="0"/>
                        </a:spcAft>
                      </a:pPr>
                      <a:r>
                        <a:rPr lang="es-EC" sz="1050" dirty="0">
                          <a:effectLst/>
                          <a:latin typeface="Comic Sans MS" panose="030F0702030302020204" pitchFamily="66" charset="0"/>
                        </a:rPr>
                        <a:t>2779</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r>
              <a:tr h="879021">
                <a:tc>
                  <a:txBody>
                    <a:bodyPr/>
                    <a:lstStyle/>
                    <a:p>
                      <a:pPr marL="226695" algn="ctr">
                        <a:lnSpc>
                          <a:spcPct val="150000"/>
                        </a:lnSpc>
                        <a:spcAft>
                          <a:spcPts val="0"/>
                        </a:spcAft>
                      </a:pPr>
                      <a:r>
                        <a:rPr lang="es-EC" sz="1050" b="1" dirty="0" err="1">
                          <a:effectLst/>
                          <a:latin typeface="Comic Sans MS" panose="030F0702030302020204" pitchFamily="66" charset="0"/>
                        </a:rPr>
                        <a:t>Güitig</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226695" algn="ctr">
                        <a:lnSpc>
                          <a:spcPct val="150000"/>
                        </a:lnSpc>
                        <a:spcAft>
                          <a:spcPts val="0"/>
                        </a:spcAft>
                      </a:pPr>
                      <a:r>
                        <a:rPr lang="es-EC" sz="1050" dirty="0">
                          <a:effectLst/>
                          <a:latin typeface="Comic Sans MS" panose="030F0702030302020204" pitchFamily="66" charset="0"/>
                        </a:rPr>
                        <a:t>19,05</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226695" algn="ctr">
                        <a:lnSpc>
                          <a:spcPct val="150000"/>
                        </a:lnSpc>
                        <a:spcAft>
                          <a:spcPts val="0"/>
                        </a:spcAft>
                      </a:pPr>
                      <a:r>
                        <a:rPr lang="es-ES" sz="1050" dirty="0" smtClean="0">
                          <a:effectLst/>
                          <a:latin typeface="Comic Sans MS" panose="030F0702030302020204" pitchFamily="66" charset="0"/>
                          <a:ea typeface="Times New Roman" panose="02020603050405020304" pitchFamily="18" charset="0"/>
                          <a:cs typeface="Times New Roman" panose="02020603050405020304" pitchFamily="18" charset="0"/>
                        </a:rPr>
                        <a:t>Frías</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226695" algn="ctr">
                        <a:lnSpc>
                          <a:spcPct val="150000"/>
                        </a:lnSpc>
                        <a:spcAft>
                          <a:spcPts val="0"/>
                        </a:spcAft>
                      </a:pPr>
                      <a:r>
                        <a:rPr lang="es-EC" sz="1050" dirty="0">
                          <a:effectLst/>
                          <a:latin typeface="Comic Sans MS" panose="030F0702030302020204" pitchFamily="66" charset="0"/>
                        </a:rPr>
                        <a:t>5,7</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226695" marR="0" lvl="0" indent="0" algn="ctr" defTabSz="457200" rtl="0" eaLnBrk="1" fontAlgn="auto" latinLnBrk="0" hangingPunct="1">
                        <a:lnSpc>
                          <a:spcPct val="150000"/>
                        </a:lnSpc>
                        <a:spcBef>
                          <a:spcPts val="0"/>
                        </a:spcBef>
                        <a:spcAft>
                          <a:spcPts val="0"/>
                        </a:spcAft>
                        <a:buClrTx/>
                        <a:buSzTx/>
                        <a:buFontTx/>
                        <a:buNone/>
                        <a:tabLst/>
                        <a:defRPr/>
                      </a:pPr>
                      <a:r>
                        <a:rPr lang="es-ES" sz="1050" kern="1200" dirty="0" smtClean="0">
                          <a:solidFill>
                            <a:schemeClr val="tx1"/>
                          </a:solidFill>
                          <a:effectLst/>
                          <a:latin typeface="Comic Sans MS" panose="030F0702030302020204" pitchFamily="66" charset="0"/>
                          <a:ea typeface="+mn-ea"/>
                          <a:cs typeface="+mn-cs"/>
                        </a:rPr>
                        <a:t>Aguas con ligera reacción acida</a:t>
                      </a:r>
                      <a:endParaRPr lang="es-ES" sz="1050" dirty="0" smtClean="0">
                        <a:effectLst/>
                        <a:latin typeface="Comic Sans MS" panose="030F0702030302020204" pitchFamily="66" charset="0"/>
                        <a:ea typeface="Times New Roman" panose="02020603050405020304" pitchFamily="18" charset="0"/>
                        <a:cs typeface="Times New Roman" panose="02020603050405020304" pitchFamily="18" charset="0"/>
                      </a:endParaRPr>
                    </a:p>
                    <a:p>
                      <a:pPr marL="226695" algn="ctr">
                        <a:lnSpc>
                          <a:spcPct val="150000"/>
                        </a:lnSpc>
                        <a:spcAft>
                          <a:spcPts val="0"/>
                        </a:spcAft>
                      </a:pP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226695" algn="ctr">
                        <a:lnSpc>
                          <a:spcPct val="150000"/>
                        </a:lnSpc>
                        <a:spcAft>
                          <a:spcPts val="0"/>
                        </a:spcAft>
                      </a:pPr>
                      <a:r>
                        <a:rPr lang="es-ES" sz="1050" dirty="0" smtClean="0">
                          <a:effectLst/>
                          <a:latin typeface="Comic Sans MS" panose="030F0702030302020204" pitchFamily="66" charset="0"/>
                          <a:ea typeface="Times New Roman" panose="02020603050405020304" pitchFamily="18" charset="0"/>
                          <a:cs typeface="Times New Roman" panose="02020603050405020304" pitchFamily="18" charset="0"/>
                        </a:rPr>
                        <a:t>Aguas bicarbonatadas</a:t>
                      </a:r>
                      <a:r>
                        <a:rPr lang="es-ES" sz="1050" baseline="0" dirty="0" smtClean="0">
                          <a:effectLst/>
                          <a:latin typeface="Comic Sans MS" panose="030F0702030302020204" pitchFamily="66" charset="0"/>
                          <a:ea typeface="Times New Roman" panose="02020603050405020304" pitchFamily="18" charset="0"/>
                          <a:cs typeface="Times New Roman" panose="02020603050405020304" pitchFamily="18" charset="0"/>
                        </a:rPr>
                        <a:t> de Ca y Mg</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226695" algn="ctr">
                        <a:lnSpc>
                          <a:spcPct val="150000"/>
                        </a:lnSpc>
                        <a:spcAft>
                          <a:spcPts val="0"/>
                        </a:spcAft>
                      </a:pPr>
                      <a:r>
                        <a:rPr lang="es-EC" sz="1050" dirty="0">
                          <a:effectLst/>
                          <a:latin typeface="Comic Sans MS" panose="030F0702030302020204" pitchFamily="66" charset="0"/>
                        </a:rPr>
                        <a:t>218</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tc>
              </a:tr>
              <a:tr h="720090">
                <a:tc>
                  <a:txBody>
                    <a:bodyPr/>
                    <a:lstStyle/>
                    <a:p>
                      <a:pPr marL="226695" algn="ctr">
                        <a:lnSpc>
                          <a:spcPct val="150000"/>
                        </a:lnSpc>
                        <a:spcAft>
                          <a:spcPts val="0"/>
                        </a:spcAft>
                      </a:pPr>
                      <a:r>
                        <a:rPr lang="es-EC" sz="1050" b="1" dirty="0">
                          <a:effectLst/>
                          <a:latin typeface="Comic Sans MS" panose="030F0702030302020204" pitchFamily="66" charset="0"/>
                        </a:rPr>
                        <a:t>Cristalina</a:t>
                      </a:r>
                      <a:endParaRPr lang="es-ES" sz="1050" b="1"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C" sz="1050" dirty="0">
                          <a:effectLst/>
                          <a:latin typeface="Comic Sans MS" panose="030F0702030302020204" pitchFamily="66" charset="0"/>
                        </a:rPr>
                        <a:t>15,02</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S" sz="1050" dirty="0" smtClean="0">
                          <a:effectLst/>
                          <a:latin typeface="Comic Sans MS" panose="030F0702030302020204" pitchFamily="66" charset="0"/>
                          <a:ea typeface="Times New Roman" panose="02020603050405020304" pitchFamily="18" charset="0"/>
                          <a:cs typeface="Times New Roman" panose="02020603050405020304" pitchFamily="18" charset="0"/>
                        </a:rPr>
                        <a:t>Frías</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C" sz="1050" dirty="0">
                          <a:effectLst/>
                          <a:latin typeface="Comic Sans MS" panose="030F0702030302020204" pitchFamily="66" charset="0"/>
                        </a:rPr>
                        <a:t>7,36</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S" sz="1050" kern="1200" dirty="0" smtClean="0">
                          <a:solidFill>
                            <a:schemeClr val="tx1"/>
                          </a:solidFill>
                          <a:effectLst/>
                          <a:latin typeface="Comic Sans MS" panose="030F0702030302020204" pitchFamily="66" charset="0"/>
                          <a:ea typeface="+mn-ea"/>
                          <a:cs typeface="+mn-cs"/>
                        </a:rPr>
                        <a:t>Aguas con reacción alcalina</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S" sz="1050" dirty="0" smtClean="0">
                          <a:effectLst/>
                          <a:latin typeface="Comic Sans MS" panose="030F0702030302020204" pitchFamily="66" charset="0"/>
                          <a:ea typeface="Times New Roman" panose="02020603050405020304" pitchFamily="18" charset="0"/>
                          <a:cs typeface="Times New Roman" panose="02020603050405020304" pitchFamily="18" charset="0"/>
                        </a:rPr>
                        <a:t>Aguas bicarbonatadas</a:t>
                      </a:r>
                      <a:r>
                        <a:rPr lang="es-ES" sz="1050" baseline="0" dirty="0" smtClean="0">
                          <a:effectLst/>
                          <a:latin typeface="Comic Sans MS" panose="030F0702030302020204" pitchFamily="66" charset="0"/>
                          <a:ea typeface="Times New Roman" panose="02020603050405020304" pitchFamily="18" charset="0"/>
                          <a:cs typeface="Times New Roman" panose="02020603050405020304" pitchFamily="18" charset="0"/>
                        </a:rPr>
                        <a:t> de Ca y Mg</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226695" algn="ctr">
                        <a:lnSpc>
                          <a:spcPct val="150000"/>
                        </a:lnSpc>
                        <a:spcAft>
                          <a:spcPts val="0"/>
                        </a:spcAft>
                      </a:pPr>
                      <a:r>
                        <a:rPr lang="es-EC" sz="1050" dirty="0">
                          <a:effectLst/>
                          <a:latin typeface="Comic Sans MS" panose="030F0702030302020204" pitchFamily="66" charset="0"/>
                        </a:rPr>
                        <a:t>133,5</a:t>
                      </a:r>
                      <a:endParaRPr lang="es-ES" sz="105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tcPr>
                </a:tc>
              </a:tr>
            </a:tbl>
          </a:graphicData>
        </a:graphic>
      </p:graphicFrame>
      <p:sp>
        <p:nvSpPr>
          <p:cNvPr id="8" name="CuadroTexto 7"/>
          <p:cNvSpPr txBox="1"/>
          <p:nvPr/>
        </p:nvSpPr>
        <p:spPr>
          <a:xfrm>
            <a:off x="179512" y="1253841"/>
            <a:ext cx="3744416" cy="507831"/>
          </a:xfrm>
          <a:prstGeom prst="rect">
            <a:avLst/>
          </a:prstGeom>
          <a:noFill/>
        </p:spPr>
        <p:txBody>
          <a:bodyPr wrap="square" rtlCol="0">
            <a:spAutoFit/>
          </a:bodyPr>
          <a:lstStyle/>
          <a:p>
            <a:r>
              <a:rPr lang="es-ES" sz="1350" b="1" i="1" dirty="0" smtClean="0">
                <a:latin typeface="Comic Sans MS" panose="030F0702030302020204" pitchFamily="66" charset="0"/>
              </a:rPr>
              <a:t>Parámetros físicos y clasificación </a:t>
            </a:r>
            <a:r>
              <a:rPr lang="es-ES" sz="1350" b="1" i="1" dirty="0">
                <a:latin typeface="Comic Sans MS" panose="030F0702030302020204" pitchFamily="66" charset="0"/>
              </a:rPr>
              <a:t>de las fuentes identificadas</a:t>
            </a:r>
          </a:p>
        </p:txBody>
      </p:sp>
      <p:sp>
        <p:nvSpPr>
          <p:cNvPr id="10" name="Título 1"/>
          <p:cNvSpPr>
            <a:spLocks noGrp="1"/>
          </p:cNvSpPr>
          <p:nvPr>
            <p:ph type="title"/>
          </p:nvPr>
        </p:nvSpPr>
        <p:spPr>
          <a:xfrm>
            <a:off x="332805" y="556231"/>
            <a:ext cx="3099784" cy="750029"/>
          </a:xfrm>
        </p:spPr>
        <p:txBody>
          <a:bodyPr>
            <a:noAutofit/>
          </a:bodyPr>
          <a:lstStyle/>
          <a:p>
            <a:pPr algn="ctr"/>
            <a:r>
              <a:rPr lang="es-ES" sz="3200" b="1" dirty="0" smtClean="0">
                <a:solidFill>
                  <a:schemeClr val="bg1"/>
                </a:solidFill>
                <a:latin typeface="Comic Sans MS" panose="030F0702030302020204" pitchFamily="66" charset="0"/>
              </a:rPr>
              <a:t>RESULTADOS</a:t>
            </a:r>
            <a:br>
              <a:rPr lang="es-ES" sz="3200" b="1" dirty="0" smtClean="0">
                <a:solidFill>
                  <a:schemeClr val="bg1"/>
                </a:solidFill>
                <a:latin typeface="Comic Sans MS" panose="030F0702030302020204" pitchFamily="66" charset="0"/>
              </a:rPr>
            </a:br>
            <a:endParaRPr lang="es-ES" sz="3200" b="1" baseline="-25000" dirty="0">
              <a:solidFill>
                <a:schemeClr val="bg1"/>
              </a:solidFill>
              <a:latin typeface="Comic Sans MS" panose="030F0702030302020204" pitchFamily="66" charset="0"/>
            </a:endParaRPr>
          </a:p>
        </p:txBody>
      </p:sp>
      <p:sp>
        <p:nvSpPr>
          <p:cNvPr id="4" name="Rectángulo 3"/>
          <p:cNvSpPr/>
          <p:nvPr/>
        </p:nvSpPr>
        <p:spPr>
          <a:xfrm>
            <a:off x="7524328" y="669635"/>
            <a:ext cx="1351652" cy="523220"/>
          </a:xfrm>
          <a:prstGeom prst="rect">
            <a:avLst/>
          </a:prstGeom>
        </p:spPr>
        <p:txBody>
          <a:bodyPr wrap="none">
            <a:spAutoFit/>
          </a:bodyPr>
          <a:lstStyle/>
          <a:p>
            <a:r>
              <a:rPr lang="es-ES" sz="2800" b="1" dirty="0" smtClean="0">
                <a:solidFill>
                  <a:schemeClr val="bg1"/>
                </a:solidFill>
                <a:latin typeface="Comic Sans MS" panose="030F0702030302020204" pitchFamily="66" charset="0"/>
              </a:rPr>
              <a:t>Fase 1</a:t>
            </a:r>
            <a:endParaRPr lang="es-ES" sz="2800" dirty="0"/>
          </a:p>
        </p:txBody>
      </p:sp>
    </p:spTree>
    <p:extLst>
      <p:ext uri="{BB962C8B-B14F-4D97-AF65-F5344CB8AC3E}">
        <p14:creationId xmlns:p14="http://schemas.microsoft.com/office/powerpoint/2010/main" val="4161676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0738" t="11026" r="18512" b="26118"/>
          <a:stretch/>
        </p:blipFill>
        <p:spPr>
          <a:xfrm>
            <a:off x="539552" y="1700808"/>
            <a:ext cx="8389789" cy="4549650"/>
          </a:xfrm>
          <a:prstGeom prst="rect">
            <a:avLst/>
          </a:prstGeom>
        </p:spPr>
      </p:pic>
      <p:sp>
        <p:nvSpPr>
          <p:cNvPr id="4" name="Rectángulo 3"/>
          <p:cNvSpPr/>
          <p:nvPr/>
        </p:nvSpPr>
        <p:spPr>
          <a:xfrm>
            <a:off x="109223" y="1285269"/>
            <a:ext cx="3960441" cy="507831"/>
          </a:xfrm>
          <a:prstGeom prst="rect">
            <a:avLst/>
          </a:prstGeom>
        </p:spPr>
        <p:txBody>
          <a:bodyPr wrap="square">
            <a:spAutoFit/>
          </a:bodyPr>
          <a:lstStyle/>
          <a:p>
            <a:pPr marL="170021">
              <a:spcAft>
                <a:spcPts val="750"/>
              </a:spcAft>
            </a:pPr>
            <a:r>
              <a:rPr lang="es-EC" sz="1350" b="1" i="1" dirty="0">
                <a:latin typeface="Comic Sans MS" panose="030F0702030302020204" pitchFamily="66" charset="0"/>
                <a:ea typeface="Times New Roman" panose="02020603050405020304" pitchFamily="18" charset="0"/>
              </a:rPr>
              <a:t>Esquema en planta de distribución del gas a través del canal de drenaje de la fuente</a:t>
            </a:r>
            <a:endParaRPr lang="es-ES" sz="1350" b="1" i="1" dirty="0">
              <a:latin typeface="Comic Sans MS" panose="030F0702030302020204" pitchFamily="66" charset="0"/>
              <a:ea typeface="Times New Roman" panose="02020603050405020304" pitchFamily="18" charset="0"/>
            </a:endParaRPr>
          </a:p>
        </p:txBody>
      </p:sp>
      <p:sp>
        <p:nvSpPr>
          <p:cNvPr id="8" name="Título 1"/>
          <p:cNvSpPr>
            <a:spLocks noGrp="1"/>
          </p:cNvSpPr>
          <p:nvPr>
            <p:ph type="title"/>
          </p:nvPr>
        </p:nvSpPr>
        <p:spPr>
          <a:xfrm>
            <a:off x="539552" y="462992"/>
            <a:ext cx="3099784" cy="750029"/>
          </a:xfrm>
        </p:spPr>
        <p:txBody>
          <a:bodyPr>
            <a:noAutofit/>
          </a:bodyPr>
          <a:lstStyle/>
          <a:p>
            <a:pPr algn="ctr"/>
            <a:r>
              <a:rPr lang="es-ES" sz="3200" b="1" dirty="0" smtClean="0">
                <a:solidFill>
                  <a:schemeClr val="bg1"/>
                </a:solidFill>
                <a:latin typeface="Comic Sans MS" panose="030F0702030302020204" pitchFamily="66" charset="0"/>
              </a:rPr>
              <a:t>RESULTADOS</a:t>
            </a:r>
            <a:br>
              <a:rPr lang="es-ES" sz="3200" b="1" dirty="0" smtClean="0">
                <a:solidFill>
                  <a:schemeClr val="bg1"/>
                </a:solidFill>
                <a:latin typeface="Comic Sans MS" panose="030F0702030302020204" pitchFamily="66" charset="0"/>
              </a:rPr>
            </a:br>
            <a:endParaRPr lang="es-ES" sz="3200" b="1" baseline="-25000" dirty="0">
              <a:solidFill>
                <a:schemeClr val="bg1"/>
              </a:solidFill>
              <a:latin typeface="Comic Sans MS" panose="030F0702030302020204" pitchFamily="66" charset="0"/>
            </a:endParaRPr>
          </a:p>
        </p:txBody>
      </p:sp>
      <p:sp>
        <p:nvSpPr>
          <p:cNvPr id="9" name="Rectángulo 8"/>
          <p:cNvSpPr/>
          <p:nvPr/>
        </p:nvSpPr>
        <p:spPr>
          <a:xfrm>
            <a:off x="7308304" y="576396"/>
            <a:ext cx="1351652" cy="523220"/>
          </a:xfrm>
          <a:prstGeom prst="rect">
            <a:avLst/>
          </a:prstGeom>
        </p:spPr>
        <p:txBody>
          <a:bodyPr wrap="none">
            <a:spAutoFit/>
          </a:bodyPr>
          <a:lstStyle/>
          <a:p>
            <a:r>
              <a:rPr lang="es-ES" sz="2800" b="1" dirty="0" smtClean="0">
                <a:solidFill>
                  <a:schemeClr val="bg1"/>
                </a:solidFill>
                <a:latin typeface="Comic Sans MS" panose="030F0702030302020204" pitchFamily="66" charset="0"/>
              </a:rPr>
              <a:t>Fase 2</a:t>
            </a:r>
            <a:endParaRPr lang="es-ES" sz="2800" dirty="0"/>
          </a:p>
        </p:txBody>
      </p:sp>
      <p:pic>
        <p:nvPicPr>
          <p:cNvPr id="11" name="Imagen 10"/>
          <p:cNvPicPr>
            <a:picLocks noChangeAspect="1"/>
          </p:cNvPicPr>
          <p:nvPr/>
        </p:nvPicPr>
        <p:blipFill rotWithShape="1">
          <a:blip r:embed="rId3"/>
          <a:srcRect l="36165" t="23422" r="9598" b="36218"/>
          <a:stretch/>
        </p:blipFill>
        <p:spPr>
          <a:xfrm>
            <a:off x="944118" y="4058779"/>
            <a:ext cx="5390436" cy="210652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2836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2348880"/>
            <a:ext cx="7560000" cy="1890494"/>
          </a:xfrm>
          <a:prstGeom prst="rect">
            <a:avLst/>
          </a:prstGeom>
          <a:ln w="28575">
            <a:solidFill>
              <a:schemeClr val="tx1"/>
            </a:solidFill>
          </a:ln>
        </p:spPr>
      </p:pic>
      <p:sp>
        <p:nvSpPr>
          <p:cNvPr id="4" name="CuadroTexto 3"/>
          <p:cNvSpPr txBox="1"/>
          <p:nvPr/>
        </p:nvSpPr>
        <p:spPr>
          <a:xfrm>
            <a:off x="827584" y="1899893"/>
            <a:ext cx="6693845" cy="323165"/>
          </a:xfrm>
          <a:prstGeom prst="rect">
            <a:avLst/>
          </a:prstGeom>
          <a:noFill/>
        </p:spPr>
        <p:txBody>
          <a:bodyPr wrap="square" rtlCol="0">
            <a:spAutoFit/>
          </a:bodyPr>
          <a:lstStyle/>
          <a:p>
            <a:r>
              <a:rPr lang="es-ES" sz="1500" dirty="0">
                <a:latin typeface="Comic Sans MS" panose="030F0702030302020204" pitchFamily="66" charset="0"/>
              </a:rPr>
              <a:t>El CO</a:t>
            </a:r>
            <a:r>
              <a:rPr lang="es-ES" sz="1500" baseline="-25000" dirty="0">
                <a:latin typeface="Comic Sans MS" panose="030F0702030302020204" pitchFamily="66" charset="0"/>
              </a:rPr>
              <a:t>2</a:t>
            </a:r>
            <a:r>
              <a:rPr lang="es-ES" sz="1500" dirty="0">
                <a:latin typeface="Comic Sans MS" panose="030F0702030302020204" pitchFamily="66" charset="0"/>
              </a:rPr>
              <a:t> es más denso que el aire, por lo que se acumula en las partes bajas.</a:t>
            </a:r>
          </a:p>
        </p:txBody>
      </p:sp>
      <p:sp>
        <p:nvSpPr>
          <p:cNvPr id="5" name="CuadroTexto 4"/>
          <p:cNvSpPr txBox="1"/>
          <p:nvPr/>
        </p:nvSpPr>
        <p:spPr>
          <a:xfrm>
            <a:off x="323528" y="539148"/>
            <a:ext cx="5602458" cy="415498"/>
          </a:xfrm>
          <a:prstGeom prst="rect">
            <a:avLst/>
          </a:prstGeom>
          <a:noFill/>
        </p:spPr>
        <p:txBody>
          <a:bodyPr wrap="square" rtlCol="0">
            <a:spAutoFit/>
          </a:bodyPr>
          <a:lstStyle/>
          <a:p>
            <a:r>
              <a:rPr lang="es-ES" sz="2100" b="1" i="1" dirty="0">
                <a:solidFill>
                  <a:schemeClr val="bg1"/>
                </a:solidFill>
                <a:latin typeface="Comic Sans MS" panose="030F0702030302020204" pitchFamily="66" charset="0"/>
              </a:rPr>
              <a:t>CONTEXTO DEL PROBLEMA</a:t>
            </a: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219" y="4239374"/>
            <a:ext cx="7560000" cy="2160959"/>
          </a:xfrm>
          <a:prstGeom prst="rect">
            <a:avLst/>
          </a:prstGeom>
          <a:ln w="28575">
            <a:solidFill>
              <a:schemeClr val="tx1"/>
            </a:solidFill>
          </a:ln>
        </p:spPr>
      </p:pic>
    </p:spTree>
    <p:extLst>
      <p:ext uri="{BB962C8B-B14F-4D97-AF65-F5344CB8AC3E}">
        <p14:creationId xmlns:p14="http://schemas.microsoft.com/office/powerpoint/2010/main" val="2500659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79512" y="1256735"/>
            <a:ext cx="4000329" cy="507831"/>
          </a:xfrm>
          <a:prstGeom prst="rect">
            <a:avLst/>
          </a:prstGeom>
          <a:noFill/>
        </p:spPr>
        <p:txBody>
          <a:bodyPr wrap="square" rtlCol="0">
            <a:spAutoFit/>
          </a:bodyPr>
          <a:lstStyle/>
          <a:p>
            <a:r>
              <a:rPr lang="es-ES" sz="1350" b="1" dirty="0">
                <a:latin typeface="Comic Sans MS" panose="030F0702030302020204" pitchFamily="66" charset="0"/>
              </a:rPr>
              <a:t>Cálculo de caudal de CO</a:t>
            </a:r>
            <a:r>
              <a:rPr lang="es-ES" sz="1350" b="1" baseline="-25000" dirty="0">
                <a:latin typeface="Comic Sans MS" panose="030F0702030302020204" pitchFamily="66" charset="0"/>
              </a:rPr>
              <a:t>2</a:t>
            </a:r>
            <a:r>
              <a:rPr lang="es-ES" sz="1350" b="1" dirty="0">
                <a:latin typeface="Comic Sans MS" panose="030F0702030302020204" pitchFamily="66" charset="0"/>
              </a:rPr>
              <a:t> de la fuente Termal Principal</a:t>
            </a:r>
            <a:endParaRPr lang="es-ES" sz="1350" b="1" baseline="-25000" dirty="0">
              <a:latin typeface="Comic Sans MS" panose="030F0702030302020204" pitchFamily="66" charset="0"/>
            </a:endParaRPr>
          </a:p>
        </p:txBody>
      </p:sp>
      <p:sp>
        <p:nvSpPr>
          <p:cNvPr id="5" name="Rectángulo 4"/>
          <p:cNvSpPr/>
          <p:nvPr/>
        </p:nvSpPr>
        <p:spPr>
          <a:xfrm>
            <a:off x="1475656" y="5503747"/>
            <a:ext cx="3718778" cy="300082"/>
          </a:xfrm>
          <a:prstGeom prst="rect">
            <a:avLst/>
          </a:prstGeom>
        </p:spPr>
        <p:txBody>
          <a:bodyPr wrap="square">
            <a:spAutoFit/>
          </a:bodyPr>
          <a:lstStyle/>
          <a:p>
            <a:r>
              <a:rPr lang="es-ES" sz="1350" dirty="0">
                <a:latin typeface="Comic Sans MS" panose="030F0702030302020204" pitchFamily="66" charset="0"/>
                <a:ea typeface="Times New Roman" panose="02020603050405020304" pitchFamily="18" charset="0"/>
                <a:cs typeface="Calibri" panose="020F0502020204030204" pitchFamily="34" charset="0"/>
              </a:rPr>
              <a:t>(</a:t>
            </a:r>
            <a:r>
              <a:rPr lang="es-ES" sz="1350" dirty="0" err="1">
                <a:latin typeface="Comic Sans MS" panose="030F0702030302020204" pitchFamily="66" charset="0"/>
                <a:ea typeface="Times New Roman" panose="02020603050405020304" pitchFamily="18" charset="0"/>
                <a:cs typeface="Calibri" panose="020F0502020204030204" pitchFamily="34" charset="0"/>
              </a:rPr>
              <a:t>Rogie</a:t>
            </a:r>
            <a:r>
              <a:rPr lang="es-ES" sz="1350" dirty="0">
                <a:latin typeface="Comic Sans MS" panose="030F0702030302020204" pitchFamily="66" charset="0"/>
                <a:ea typeface="Times New Roman" panose="02020603050405020304" pitchFamily="18" charset="0"/>
                <a:cs typeface="Calibri" panose="020F0502020204030204" pitchFamily="34" charset="0"/>
              </a:rPr>
              <a:t>, </a:t>
            </a:r>
            <a:r>
              <a:rPr lang="es-ES" sz="1350" dirty="0" err="1">
                <a:latin typeface="Comic Sans MS" panose="030F0702030302020204" pitchFamily="66" charset="0"/>
                <a:ea typeface="Times New Roman" panose="02020603050405020304" pitchFamily="18" charset="0"/>
                <a:cs typeface="Calibri" panose="020F0502020204030204" pitchFamily="34" charset="0"/>
              </a:rPr>
              <a:t>Kerrick</a:t>
            </a:r>
            <a:r>
              <a:rPr lang="es-ES" sz="1350" dirty="0">
                <a:latin typeface="Comic Sans MS" panose="030F0702030302020204" pitchFamily="66" charset="0"/>
                <a:ea typeface="Times New Roman" panose="02020603050405020304" pitchFamily="18" charset="0"/>
                <a:cs typeface="Calibri" panose="020F0502020204030204" pitchFamily="34" charset="0"/>
              </a:rPr>
              <a:t>, </a:t>
            </a:r>
            <a:r>
              <a:rPr lang="es-ES" sz="1350" dirty="0" err="1">
                <a:latin typeface="Comic Sans MS" panose="030F0702030302020204" pitchFamily="66" charset="0"/>
                <a:ea typeface="Times New Roman" panose="02020603050405020304" pitchFamily="18" charset="0"/>
                <a:cs typeface="Calibri" panose="020F0502020204030204" pitchFamily="34" charset="0"/>
              </a:rPr>
              <a:t>Chiodini</a:t>
            </a:r>
            <a:r>
              <a:rPr lang="es-ES" sz="1350" dirty="0">
                <a:latin typeface="Comic Sans MS" panose="030F0702030302020204" pitchFamily="66" charset="0"/>
                <a:ea typeface="Times New Roman" panose="02020603050405020304" pitchFamily="18" charset="0"/>
                <a:cs typeface="Calibri" panose="020F0502020204030204" pitchFamily="34" charset="0"/>
              </a:rPr>
              <a:t>, &amp; </a:t>
            </a:r>
            <a:r>
              <a:rPr lang="es-ES" sz="1350" dirty="0" err="1">
                <a:latin typeface="Comic Sans MS" panose="030F0702030302020204" pitchFamily="66" charset="0"/>
                <a:ea typeface="Times New Roman" panose="02020603050405020304" pitchFamily="18" charset="0"/>
                <a:cs typeface="Calibri" panose="020F0502020204030204" pitchFamily="34" charset="0"/>
              </a:rPr>
              <a:t>Frond</a:t>
            </a:r>
            <a:r>
              <a:rPr lang="es-ES" sz="1350" dirty="0">
                <a:latin typeface="Comic Sans MS" panose="030F0702030302020204" pitchFamily="66" charset="0"/>
                <a:ea typeface="Times New Roman" panose="02020603050405020304" pitchFamily="18" charset="0"/>
                <a:cs typeface="Calibri" panose="020F0502020204030204" pitchFamily="34" charset="0"/>
              </a:rPr>
              <a:t>, 2000)</a:t>
            </a:r>
            <a:r>
              <a:rPr lang="es-EC" sz="1350" dirty="0">
                <a:latin typeface="Comic Sans MS" panose="030F0702030302020204" pitchFamily="66" charset="0"/>
                <a:ea typeface="Times New Roman" panose="02020603050405020304" pitchFamily="18" charset="0"/>
                <a:cs typeface="Calibri" panose="020F0502020204030204" pitchFamily="34" charset="0"/>
              </a:rPr>
              <a:t>. </a:t>
            </a:r>
            <a:endParaRPr lang="es-ES" sz="1350" dirty="0">
              <a:latin typeface="Comic Sans MS" panose="030F0702030302020204" pitchFamily="66" charset="0"/>
            </a:endParaRPr>
          </a:p>
        </p:txBody>
      </p:sp>
      <p:graphicFrame>
        <p:nvGraphicFramePr>
          <p:cNvPr id="2" name="Tabla 1"/>
          <p:cNvGraphicFramePr>
            <a:graphicFrameLocks noGrp="1"/>
          </p:cNvGraphicFramePr>
          <p:nvPr>
            <p:extLst>
              <p:ext uri="{D42A27DB-BD31-4B8C-83A1-F6EECF244321}">
                <p14:modId xmlns:p14="http://schemas.microsoft.com/office/powerpoint/2010/main" val="806023672"/>
              </p:ext>
            </p:extLst>
          </p:nvPr>
        </p:nvGraphicFramePr>
        <p:xfrm>
          <a:off x="67615" y="1700809"/>
          <a:ext cx="8968880" cy="3528390"/>
        </p:xfrm>
        <a:graphic>
          <a:graphicData uri="http://schemas.openxmlformats.org/drawingml/2006/table">
            <a:tbl>
              <a:tblPr>
                <a:tableStyleId>{5C22544A-7EE6-4342-B048-85BDC9FD1C3A}</a:tableStyleId>
              </a:tblPr>
              <a:tblGrid>
                <a:gridCol w="413473"/>
                <a:gridCol w="754583"/>
                <a:gridCol w="598395"/>
                <a:gridCol w="595322"/>
                <a:gridCol w="624601"/>
                <a:gridCol w="331819"/>
                <a:gridCol w="292782"/>
                <a:gridCol w="331819"/>
                <a:gridCol w="322060"/>
                <a:gridCol w="380616"/>
                <a:gridCol w="302541"/>
                <a:gridCol w="644120"/>
                <a:gridCol w="692917"/>
                <a:gridCol w="808086"/>
                <a:gridCol w="685101"/>
                <a:gridCol w="610396"/>
                <a:gridCol w="580249"/>
              </a:tblGrid>
              <a:tr h="312017">
                <a:tc rowSpan="2">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 </a:t>
                      </a:r>
                      <a:r>
                        <a:rPr lang="es-ES" sz="900" b="1" u="none" strike="noStrike" dirty="0" smtClean="0">
                          <a:effectLst/>
                          <a:latin typeface="Times New Roman" panose="02020603050405020304" pitchFamily="18" charset="0"/>
                          <a:cs typeface="Times New Roman" panose="02020603050405020304" pitchFamily="18" charset="0"/>
                        </a:rPr>
                        <a:t>Salidas de </a:t>
                      </a:r>
                    </a:p>
                    <a:p>
                      <a:pPr algn="ctr" fontAlgn="b"/>
                      <a:r>
                        <a:rPr lang="es-ES" sz="900" b="1" u="none" strike="noStrike" dirty="0" smtClean="0">
                          <a:effectLst/>
                          <a:latin typeface="Times New Roman" panose="02020603050405020304" pitchFamily="18" charset="0"/>
                          <a:cs typeface="Times New Roman" panose="02020603050405020304" pitchFamily="18" charset="0"/>
                        </a:rPr>
                        <a:t>CO</a:t>
                      </a:r>
                      <a:r>
                        <a:rPr lang="es-ES" sz="800" u="none" strike="noStrike" baseline="-25000" dirty="0" smtClean="0">
                          <a:effectLst/>
                          <a:latin typeface="Times New Roman" panose="02020603050405020304" pitchFamily="18" charset="0"/>
                          <a:cs typeface="Times New Roman" panose="02020603050405020304" pitchFamily="18" charset="0"/>
                        </a:rPr>
                        <a:t>2</a:t>
                      </a:r>
                      <a:endParaRPr lang="es-ES" sz="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rowSpan="2">
                  <a:txBody>
                    <a:bodyPr/>
                    <a:lstStyle/>
                    <a:p>
                      <a:pPr algn="ctr" fontAlgn="b"/>
                      <a:r>
                        <a:rPr lang="es-ES" sz="1000" b="1" u="none" strike="noStrike" dirty="0">
                          <a:effectLst/>
                          <a:latin typeface="Times New Roman" panose="02020603050405020304" pitchFamily="18" charset="0"/>
                          <a:cs typeface="Times New Roman" panose="02020603050405020304" pitchFamily="18" charset="0"/>
                        </a:rPr>
                        <a:t>Temperatura (</a:t>
                      </a:r>
                      <a:r>
                        <a:rPr lang="es-ES" sz="1000" b="1" u="none" strike="noStrike" dirty="0" err="1">
                          <a:effectLst/>
                          <a:latin typeface="Times New Roman" panose="02020603050405020304" pitchFamily="18" charset="0"/>
                          <a:cs typeface="Times New Roman" panose="02020603050405020304" pitchFamily="18" charset="0"/>
                        </a:rPr>
                        <a:t>ºC</a:t>
                      </a:r>
                      <a:r>
                        <a:rPr lang="es-ES" sz="1000" b="1" u="none" strike="noStrike" dirty="0" smtClean="0">
                          <a:effectLst/>
                          <a:latin typeface="Times New Roman" panose="02020603050405020304" pitchFamily="18" charset="0"/>
                          <a:cs typeface="Times New Roman" panose="02020603050405020304" pitchFamily="18" charset="0"/>
                        </a:rPr>
                        <a:t>)-3º</a:t>
                      </a:r>
                      <a:endParaRPr lang="es-E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rowSpan="2">
                  <a:txBody>
                    <a:bodyPr/>
                    <a:lstStyle/>
                    <a:p>
                      <a:pPr algn="ctr" fontAlgn="b"/>
                      <a:r>
                        <a:rPr lang="es-ES" sz="1000" b="1" u="none" strike="noStrike" dirty="0">
                          <a:effectLst/>
                          <a:latin typeface="Times New Roman" panose="02020603050405020304" pitchFamily="18" charset="0"/>
                          <a:cs typeface="Times New Roman" panose="02020603050405020304" pitchFamily="18" charset="0"/>
                        </a:rPr>
                        <a:t>Temperatura (K</a:t>
                      </a:r>
                      <a:r>
                        <a:rPr lang="es-ES" sz="1000" b="1" u="none" strike="noStrike" dirty="0" smtClean="0">
                          <a:effectLst/>
                          <a:latin typeface="Times New Roman" panose="02020603050405020304" pitchFamily="18" charset="0"/>
                          <a:cs typeface="Times New Roman" panose="02020603050405020304" pitchFamily="18" charset="0"/>
                        </a:rPr>
                        <a:t>) </a:t>
                      </a:r>
                      <a:endParaRPr lang="es-E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rowSpan="2">
                  <a:txBody>
                    <a:bodyPr/>
                    <a:lstStyle/>
                    <a:p>
                      <a:pPr algn="ctr" fontAlgn="b"/>
                      <a:r>
                        <a:rPr lang="es-ES" sz="1000" b="1" u="none" strike="noStrike" dirty="0">
                          <a:effectLst/>
                          <a:latin typeface="Times New Roman" panose="02020603050405020304" pitchFamily="18" charset="0"/>
                          <a:cs typeface="Times New Roman" panose="02020603050405020304" pitchFamily="18" charset="0"/>
                        </a:rPr>
                        <a:t>Presión absoluta (mm/Hg)</a:t>
                      </a:r>
                      <a:endParaRPr lang="es-E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rowSpan="2">
                  <a:txBody>
                    <a:bodyPr/>
                    <a:lstStyle/>
                    <a:p>
                      <a:pPr algn="ctr" fontAlgn="b"/>
                      <a:r>
                        <a:rPr lang="es-ES" sz="1000" b="1" u="none" strike="noStrike" dirty="0">
                          <a:effectLst/>
                          <a:latin typeface="Times New Roman" panose="02020603050405020304" pitchFamily="18" charset="0"/>
                          <a:cs typeface="Times New Roman" panose="02020603050405020304" pitchFamily="18" charset="0"/>
                        </a:rPr>
                        <a:t>Presión absoluta (</a:t>
                      </a:r>
                      <a:r>
                        <a:rPr lang="es-ES" sz="1000" b="1" u="none" strike="noStrike" dirty="0" err="1">
                          <a:effectLst/>
                          <a:latin typeface="Times New Roman" panose="02020603050405020304" pitchFamily="18" charset="0"/>
                          <a:cs typeface="Times New Roman" panose="02020603050405020304" pitchFamily="18" charset="0"/>
                        </a:rPr>
                        <a:t>atms</a:t>
                      </a:r>
                      <a:r>
                        <a:rPr lang="es-ES" sz="1000" b="1" u="none" strike="noStrike" dirty="0">
                          <a:effectLst/>
                          <a:latin typeface="Times New Roman" panose="02020603050405020304" pitchFamily="18" charset="0"/>
                          <a:cs typeface="Times New Roman" panose="02020603050405020304" pitchFamily="18" charset="0"/>
                        </a:rPr>
                        <a:t>)</a:t>
                      </a:r>
                      <a:endParaRPr lang="es-E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gridSpan="6">
                  <a:txBody>
                    <a:bodyPr/>
                    <a:lstStyle/>
                    <a:p>
                      <a:pPr algn="ctr"/>
                      <a:r>
                        <a:rPr lang="es-ES" sz="1400" b="1" dirty="0" smtClean="0">
                          <a:latin typeface="Times New Roman" panose="02020603050405020304" pitchFamily="18" charset="0"/>
                          <a:cs typeface="Times New Roman" panose="02020603050405020304" pitchFamily="18" charset="0"/>
                        </a:rPr>
                        <a:t>Velocidades  (m/s)</a:t>
                      </a:r>
                      <a:endParaRPr lang="es-ES" sz="1400" b="1" dirty="0">
                        <a:latin typeface="Times New Roman" panose="02020603050405020304" pitchFamily="18" charset="0"/>
                        <a:cs typeface="Times New Roman" panose="02020603050405020304" pitchFamily="18" charset="0"/>
                      </a:endParaRPr>
                    </a:p>
                  </a:txBody>
                  <a:tcPr marL="3863" marR="3863" marT="3863" marB="0" anchor="ctr"/>
                </a:tc>
                <a:tc hMerge="1">
                  <a:txBody>
                    <a:bodyPr/>
                    <a:lstStyle/>
                    <a:p>
                      <a:endParaRPr lang="es-ES"/>
                    </a:p>
                  </a:txBody>
                  <a:tcPr marL="3863" marR="3863" marT="3863" marB="0" anchor="ctr"/>
                </a:tc>
                <a:tc hMerge="1">
                  <a:txBody>
                    <a:bodyPr/>
                    <a:lstStyle/>
                    <a:p>
                      <a:endParaRPr lang="es-ES"/>
                    </a:p>
                  </a:txBody>
                  <a:tcPr marL="3863" marR="3863" marT="3863" marB="0" anchor="ctr"/>
                </a:tc>
                <a:tc hMerge="1">
                  <a:txBody>
                    <a:bodyPr/>
                    <a:lstStyle/>
                    <a:p>
                      <a:endParaRPr lang="es-ES"/>
                    </a:p>
                  </a:txBody>
                  <a:tcPr marL="3863" marR="3863" marT="3863" marB="0" anchor="ctr"/>
                </a:tc>
                <a:tc hMerge="1">
                  <a:txBody>
                    <a:bodyPr/>
                    <a:lstStyle/>
                    <a:p>
                      <a:endParaRPr lang="es-ES"/>
                    </a:p>
                  </a:txBody>
                  <a:tcPr marL="3863" marR="3863" marT="3863" marB="0" anchor="ctr"/>
                </a:tc>
                <a:tc hMerge="1">
                  <a:txBody>
                    <a:bodyPr/>
                    <a:lstStyle/>
                    <a:p>
                      <a:endParaRPr lang="es-ES" dirty="0"/>
                    </a:p>
                  </a:txBody>
                  <a:tcPr marL="3863" marR="3863" marT="3863" marB="0" anchor="ctr"/>
                </a:tc>
                <a:tc rowSpan="2">
                  <a:txBody>
                    <a:bodyPr/>
                    <a:lstStyle/>
                    <a:p>
                      <a:pPr algn="ctr" fontAlgn="b"/>
                      <a:r>
                        <a:rPr lang="es-ES" sz="1000" b="1" u="none" strike="noStrike" dirty="0">
                          <a:effectLst/>
                          <a:latin typeface="Times New Roman" panose="02020603050405020304" pitchFamily="18" charset="0"/>
                          <a:cs typeface="Times New Roman" panose="02020603050405020304" pitchFamily="18" charset="0"/>
                        </a:rPr>
                        <a:t>Promedio </a:t>
                      </a:r>
                      <a:endParaRPr lang="es-ES" sz="1000" b="1" u="none" strike="noStrike" dirty="0" smtClean="0">
                        <a:effectLst/>
                        <a:latin typeface="Times New Roman" panose="02020603050405020304" pitchFamily="18" charset="0"/>
                        <a:cs typeface="Times New Roman" panose="02020603050405020304" pitchFamily="18" charset="0"/>
                      </a:endParaRPr>
                    </a:p>
                    <a:p>
                      <a:pPr algn="ctr" fontAlgn="b"/>
                      <a:r>
                        <a:rPr lang="es-ES" sz="1000" b="1" u="none" strike="noStrike" dirty="0" smtClean="0">
                          <a:effectLst/>
                          <a:latin typeface="Times New Roman" panose="02020603050405020304" pitchFamily="18" charset="0"/>
                          <a:cs typeface="Times New Roman" panose="02020603050405020304" pitchFamily="18" charset="0"/>
                        </a:rPr>
                        <a:t>Velocidad</a:t>
                      </a:r>
                      <a:endParaRPr lang="es-E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rowSpan="2">
                  <a:txBody>
                    <a:bodyPr/>
                    <a:lstStyle/>
                    <a:p>
                      <a:pPr algn="ctr" fontAlgn="b"/>
                      <a:r>
                        <a:rPr lang="es-ES" sz="1000" b="1" u="none" strike="noStrike" dirty="0">
                          <a:effectLst/>
                          <a:latin typeface="Times New Roman" panose="02020603050405020304" pitchFamily="18" charset="0"/>
                          <a:cs typeface="Times New Roman" panose="02020603050405020304" pitchFamily="18" charset="0"/>
                        </a:rPr>
                        <a:t>mol/s</a:t>
                      </a:r>
                      <a:endParaRPr lang="es-E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rowSpan="2">
                  <a:txBody>
                    <a:bodyPr/>
                    <a:lstStyle/>
                    <a:p>
                      <a:pPr algn="ctr" fontAlgn="b"/>
                      <a:r>
                        <a:rPr lang="es-ES" sz="1000" b="1" u="none" strike="noStrike" dirty="0">
                          <a:effectLst/>
                          <a:latin typeface="Times New Roman" panose="02020603050405020304" pitchFamily="18" charset="0"/>
                          <a:cs typeface="Times New Roman" panose="02020603050405020304" pitchFamily="18" charset="0"/>
                        </a:rPr>
                        <a:t>g/</a:t>
                      </a:r>
                      <a:r>
                        <a:rPr lang="es-ES" sz="1000" b="1" u="none" strike="noStrike" dirty="0" err="1">
                          <a:effectLst/>
                          <a:latin typeface="Times New Roman" panose="02020603050405020304" pitchFamily="18" charset="0"/>
                          <a:cs typeface="Times New Roman" panose="02020603050405020304" pitchFamily="18" charset="0"/>
                        </a:rPr>
                        <a:t>dia</a:t>
                      </a:r>
                      <a:endParaRPr lang="es-E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rowSpan="2">
                  <a:txBody>
                    <a:bodyPr/>
                    <a:lstStyle/>
                    <a:p>
                      <a:pPr algn="ctr" fontAlgn="b"/>
                      <a:r>
                        <a:rPr lang="es-ES" sz="1000" b="1" u="none" strike="noStrike" dirty="0">
                          <a:effectLst/>
                          <a:latin typeface="Times New Roman" panose="02020603050405020304" pitchFamily="18" charset="0"/>
                          <a:cs typeface="Times New Roman" panose="02020603050405020304" pitchFamily="18" charset="0"/>
                        </a:rPr>
                        <a:t>t/</a:t>
                      </a:r>
                      <a:r>
                        <a:rPr lang="es-ES" sz="1000" b="1" u="none" strike="noStrike" dirty="0" err="1">
                          <a:effectLst/>
                          <a:latin typeface="Times New Roman" panose="02020603050405020304" pitchFamily="18" charset="0"/>
                          <a:cs typeface="Times New Roman" panose="02020603050405020304" pitchFamily="18" charset="0"/>
                        </a:rPr>
                        <a:t>dia</a:t>
                      </a:r>
                      <a:endParaRPr lang="es-E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rowSpan="2">
                  <a:txBody>
                    <a:bodyPr/>
                    <a:lstStyle/>
                    <a:p>
                      <a:pPr algn="ctr" fontAlgn="b"/>
                      <a:r>
                        <a:rPr lang="es-ES" sz="1000" b="1" u="none" strike="noStrike" dirty="0">
                          <a:effectLst/>
                          <a:latin typeface="Times New Roman" panose="02020603050405020304" pitchFamily="18" charset="0"/>
                          <a:cs typeface="Times New Roman" panose="02020603050405020304" pitchFamily="18" charset="0"/>
                        </a:rPr>
                        <a:t> </a:t>
                      </a:r>
                      <a:r>
                        <a:rPr lang="es-ES" sz="1000" b="1" u="none" strike="noStrike" dirty="0" smtClean="0">
                          <a:effectLst/>
                          <a:latin typeface="Times New Roman" panose="02020603050405020304" pitchFamily="18" charset="0"/>
                          <a:cs typeface="Times New Roman" panose="02020603050405020304" pitchFamily="18" charset="0"/>
                        </a:rPr>
                        <a:t>Total</a:t>
                      </a:r>
                      <a:endParaRPr lang="es-E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rowSpan="2">
                  <a:txBody>
                    <a:bodyPr/>
                    <a:lstStyle/>
                    <a:p>
                      <a:pPr algn="ctr" fontAlgn="b"/>
                      <a:r>
                        <a:rPr lang="es-ES" sz="1000" b="1" u="none" strike="noStrike" dirty="0">
                          <a:effectLst/>
                          <a:latin typeface="Times New Roman" panose="02020603050405020304" pitchFamily="18" charset="0"/>
                          <a:cs typeface="Times New Roman" panose="02020603050405020304" pitchFamily="18" charset="0"/>
                        </a:rPr>
                        <a:t>t/año</a:t>
                      </a:r>
                      <a:endParaRPr lang="es-E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r>
              <a:tr h="312017">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b"/>
                      <a:r>
                        <a:rPr lang="es-ES" sz="800" b="1" u="none" strike="noStrike" dirty="0" smtClean="0">
                          <a:effectLst/>
                          <a:latin typeface="Times New Roman" panose="02020603050405020304" pitchFamily="18" charset="0"/>
                          <a:cs typeface="Times New Roman" panose="02020603050405020304" pitchFamily="18" charset="0"/>
                        </a:rPr>
                        <a:t>Punto 1</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b="1" u="none" strike="noStrike" dirty="0" smtClean="0">
                          <a:effectLst/>
                          <a:latin typeface="Times New Roman" panose="02020603050405020304" pitchFamily="18" charset="0"/>
                          <a:cs typeface="Times New Roman" panose="02020603050405020304" pitchFamily="18" charset="0"/>
                        </a:rPr>
                        <a:t>Punto 2</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b="1" u="none" strike="noStrike" dirty="0" smtClean="0">
                          <a:effectLst/>
                          <a:latin typeface="Times New Roman" panose="02020603050405020304" pitchFamily="18" charset="0"/>
                          <a:cs typeface="Times New Roman" panose="02020603050405020304" pitchFamily="18" charset="0"/>
                        </a:rPr>
                        <a:t>Punto 3</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b="1" u="none" strike="noStrike" dirty="0" smtClean="0">
                          <a:effectLst/>
                          <a:latin typeface="Times New Roman" panose="02020603050405020304" pitchFamily="18" charset="0"/>
                          <a:cs typeface="Times New Roman" panose="02020603050405020304" pitchFamily="18" charset="0"/>
                        </a:rPr>
                        <a:t>Punto 4</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b="1" u="none" strike="noStrike" dirty="0" smtClean="0">
                          <a:effectLst/>
                          <a:latin typeface="Times New Roman" panose="02020603050405020304" pitchFamily="18" charset="0"/>
                          <a:cs typeface="Times New Roman" panose="02020603050405020304" pitchFamily="18" charset="0"/>
                        </a:rPr>
                        <a:t>Punto </a:t>
                      </a:r>
                    </a:p>
                    <a:p>
                      <a:pPr algn="ctr" fontAlgn="b"/>
                      <a:r>
                        <a:rPr lang="es-ES" sz="800" b="1" i="0" u="none" strike="noStrike" dirty="0" smtClean="0">
                          <a:solidFill>
                            <a:srgbClr val="000000"/>
                          </a:solidFill>
                          <a:effectLst/>
                          <a:latin typeface="Times New Roman" panose="02020603050405020304" pitchFamily="18" charset="0"/>
                          <a:cs typeface="Times New Roman" panose="02020603050405020304" pitchFamily="18" charset="0"/>
                        </a:rPr>
                        <a:t>5</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b="1" u="none" strike="noStrike" dirty="0" smtClean="0">
                          <a:effectLst/>
                          <a:latin typeface="Times New Roman" panose="02020603050405020304" pitchFamily="18" charset="0"/>
                          <a:cs typeface="Times New Roman" panose="02020603050405020304" pitchFamily="18" charset="0"/>
                        </a:rPr>
                        <a:t>Punto 6</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r>
              <a:tr h="414908">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Salida 1</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smtClean="0">
                          <a:effectLst/>
                          <a:latin typeface="Times New Roman" panose="02020603050405020304" pitchFamily="18" charset="0"/>
                          <a:cs typeface="Times New Roman" panose="02020603050405020304" pitchFamily="18" charset="0"/>
                        </a:rPr>
                        <a:t>26,5 -3</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marL="226695" algn="ctr">
                        <a:lnSpc>
                          <a:spcPct val="150000"/>
                        </a:lnSpc>
                        <a:spcAft>
                          <a:spcPts val="0"/>
                        </a:spcAft>
                      </a:pPr>
                      <a:r>
                        <a:rPr lang="es-ES" sz="800" b="1"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296,5</a:t>
                      </a:r>
                      <a:endParaRPr lang="es-ES" sz="800" b="1"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745,7</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a:effectLst/>
                          <a:latin typeface="Times New Roman" panose="02020603050405020304" pitchFamily="18" charset="0"/>
                          <a:cs typeface="Times New Roman" panose="02020603050405020304" pitchFamily="18" charset="0"/>
                        </a:rPr>
                        <a:t>0,981184211</a:t>
                      </a:r>
                      <a:endParaRPr lang="es-ES" sz="800" b="1"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a:effectLst/>
                          <a:latin typeface="Times New Roman" panose="02020603050405020304" pitchFamily="18" charset="0"/>
                          <a:cs typeface="Times New Roman" panose="02020603050405020304" pitchFamily="18" charset="0"/>
                        </a:rPr>
                        <a:t>0,59</a:t>
                      </a:r>
                      <a:endParaRPr lang="es-ES" sz="800" b="1"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0,69</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a:effectLst/>
                          <a:latin typeface="Times New Roman" panose="02020603050405020304" pitchFamily="18" charset="0"/>
                          <a:cs typeface="Times New Roman" panose="02020603050405020304" pitchFamily="18" charset="0"/>
                        </a:rPr>
                        <a:t>0,7</a:t>
                      </a:r>
                      <a:endParaRPr lang="es-ES" sz="800" b="1"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a:effectLst/>
                          <a:latin typeface="Times New Roman" panose="02020603050405020304" pitchFamily="18" charset="0"/>
                          <a:cs typeface="Times New Roman" panose="02020603050405020304" pitchFamily="18" charset="0"/>
                        </a:rPr>
                        <a:t>0,75</a:t>
                      </a:r>
                      <a:endParaRPr lang="es-ES" sz="800" b="1"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a:effectLst/>
                          <a:latin typeface="Times New Roman" panose="02020603050405020304" pitchFamily="18" charset="0"/>
                          <a:cs typeface="Times New Roman" panose="02020603050405020304" pitchFamily="18" charset="0"/>
                        </a:rPr>
                        <a:t>0,72</a:t>
                      </a:r>
                      <a:endParaRPr lang="es-ES" sz="800" b="1"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a:effectLst/>
                          <a:latin typeface="Times New Roman" panose="02020603050405020304" pitchFamily="18" charset="0"/>
                          <a:cs typeface="Times New Roman" panose="02020603050405020304" pitchFamily="18" charset="0"/>
                        </a:rPr>
                        <a:t>0,81</a:t>
                      </a:r>
                      <a:endParaRPr lang="es-ES" sz="800" b="1"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0,71</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marL="226695" algn="l">
                        <a:lnSpc>
                          <a:spcPct val="150000"/>
                        </a:lnSpc>
                        <a:spcAft>
                          <a:spcPts val="0"/>
                        </a:spcAft>
                      </a:pPr>
                      <a:r>
                        <a:rPr lang="es-ES" sz="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0,576</a:t>
                      </a:r>
                      <a:endParaRPr lang="es-E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marL="226695" algn="l">
                        <a:lnSpc>
                          <a:spcPct val="150000"/>
                        </a:lnSpc>
                        <a:spcAft>
                          <a:spcPts val="0"/>
                        </a:spcAft>
                      </a:pPr>
                      <a:r>
                        <a:rPr lang="es-ES"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2188597,24</a:t>
                      </a:r>
                      <a:endParaRPr lang="es-E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marL="226695" algn="ctr">
                        <a:lnSpc>
                          <a:spcPct val="150000"/>
                        </a:lnSpc>
                        <a:spcAft>
                          <a:spcPts val="0"/>
                        </a:spcAft>
                      </a:pPr>
                      <a:r>
                        <a:rPr lang="es-ES"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2,188</a:t>
                      </a:r>
                      <a:endParaRPr lang="es-ES" sz="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marL="226695" algn="ctr">
                        <a:lnSpc>
                          <a:spcPct val="150000"/>
                        </a:lnSpc>
                        <a:spcAft>
                          <a:spcPts val="0"/>
                        </a:spcAft>
                      </a:pPr>
                      <a:r>
                        <a:rPr lang="es-ES"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marL="226695" algn="ctr">
                        <a:lnSpc>
                          <a:spcPct val="150000"/>
                        </a:lnSpc>
                        <a:spcAft>
                          <a:spcPts val="0"/>
                        </a:spcAft>
                      </a:pPr>
                      <a:r>
                        <a:rPr lang="es-ES"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r>
              <a:tr h="414908">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Salida 2</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smtClean="0">
                          <a:effectLst/>
                          <a:latin typeface="Times New Roman" panose="02020603050405020304" pitchFamily="18" charset="0"/>
                          <a:cs typeface="Times New Roman" panose="02020603050405020304" pitchFamily="18" charset="0"/>
                        </a:rPr>
                        <a:t>28,3 -3</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marL="226695" algn="ctr">
                        <a:lnSpc>
                          <a:spcPct val="150000"/>
                        </a:lnSpc>
                        <a:spcAft>
                          <a:spcPts val="0"/>
                        </a:spcAft>
                      </a:pPr>
                      <a:r>
                        <a:rPr lang="es-ES" sz="800" b="1"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298,3</a:t>
                      </a:r>
                      <a:endParaRPr lang="es-ES" sz="800" b="1"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745,5</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0,980921053</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a:effectLst/>
                          <a:latin typeface="Times New Roman" panose="02020603050405020304" pitchFamily="18" charset="0"/>
                          <a:cs typeface="Times New Roman" panose="02020603050405020304" pitchFamily="18" charset="0"/>
                        </a:rPr>
                        <a:t>0,56</a:t>
                      </a:r>
                      <a:endParaRPr lang="es-ES" sz="800" b="1"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0,63</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0,67</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0,75</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0,74</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0,75</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smtClean="0">
                          <a:effectLst/>
                          <a:latin typeface="Times New Roman" panose="02020603050405020304" pitchFamily="18" charset="0"/>
                          <a:cs typeface="Times New Roman" panose="02020603050405020304" pitchFamily="18" charset="0"/>
                        </a:rPr>
                        <a:t>0,683</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marL="226695" algn="l">
                        <a:lnSpc>
                          <a:spcPct val="150000"/>
                        </a:lnSpc>
                        <a:spcAft>
                          <a:spcPts val="0"/>
                        </a:spcAft>
                      </a:pPr>
                      <a:r>
                        <a:rPr lang="es-ES" sz="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0,550</a:t>
                      </a:r>
                      <a:endParaRPr lang="es-E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marL="226695" algn="l">
                        <a:lnSpc>
                          <a:spcPct val="150000"/>
                        </a:lnSpc>
                        <a:spcAft>
                          <a:spcPts val="0"/>
                        </a:spcAft>
                      </a:pPr>
                      <a:r>
                        <a:rPr lang="es-ES"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2093124,47</a:t>
                      </a:r>
                      <a:endParaRPr lang="es-E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marL="226695" algn="ctr">
                        <a:lnSpc>
                          <a:spcPct val="150000"/>
                        </a:lnSpc>
                        <a:spcAft>
                          <a:spcPts val="0"/>
                        </a:spcAft>
                      </a:pPr>
                      <a:r>
                        <a:rPr lang="es-ES"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2,093</a:t>
                      </a:r>
                      <a:endParaRPr lang="es-E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marL="226695" algn="ctr">
                        <a:lnSpc>
                          <a:spcPct val="150000"/>
                        </a:lnSpc>
                        <a:spcAft>
                          <a:spcPts val="0"/>
                        </a:spcAft>
                      </a:pPr>
                      <a:r>
                        <a:rPr lang="es-ES"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marL="226695" algn="ctr">
                        <a:lnSpc>
                          <a:spcPct val="150000"/>
                        </a:lnSpc>
                        <a:spcAft>
                          <a:spcPts val="0"/>
                        </a:spcAft>
                      </a:pPr>
                      <a:r>
                        <a:rPr lang="es-ES"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r>
              <a:tr h="414908">
                <a:tc>
                  <a:txBody>
                    <a:bodyPr/>
                    <a:lstStyle/>
                    <a:p>
                      <a:pPr algn="ctr" fontAlgn="b"/>
                      <a:r>
                        <a:rPr lang="es-ES" sz="800" b="1" u="none" strike="noStrike">
                          <a:effectLst/>
                          <a:latin typeface="Times New Roman" panose="02020603050405020304" pitchFamily="18" charset="0"/>
                          <a:cs typeface="Times New Roman" panose="02020603050405020304" pitchFamily="18" charset="0"/>
                        </a:rPr>
                        <a:t>Salida 3</a:t>
                      </a:r>
                      <a:endParaRPr lang="es-ES" sz="800" b="1"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smtClean="0">
                          <a:effectLst/>
                          <a:latin typeface="Times New Roman" panose="02020603050405020304" pitchFamily="18" charset="0"/>
                          <a:cs typeface="Times New Roman" panose="02020603050405020304" pitchFamily="18" charset="0"/>
                        </a:rPr>
                        <a:t>28 -3</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marL="226695" algn="ctr">
                        <a:lnSpc>
                          <a:spcPct val="150000"/>
                        </a:lnSpc>
                        <a:spcAft>
                          <a:spcPts val="0"/>
                        </a:spcAft>
                      </a:pPr>
                      <a:r>
                        <a:rPr lang="es-ES" sz="800" b="1"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298</a:t>
                      </a:r>
                      <a:endParaRPr lang="es-ES" sz="800" b="1"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745,3</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0,980657895</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a:effectLst/>
                          <a:latin typeface="Times New Roman" panose="02020603050405020304" pitchFamily="18" charset="0"/>
                          <a:cs typeface="Times New Roman" panose="02020603050405020304" pitchFamily="18" charset="0"/>
                        </a:rPr>
                        <a:t>0,24</a:t>
                      </a:r>
                      <a:endParaRPr lang="es-ES" sz="800" b="1"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a:effectLst/>
                          <a:latin typeface="Times New Roman" panose="02020603050405020304" pitchFamily="18" charset="0"/>
                          <a:cs typeface="Times New Roman" panose="02020603050405020304" pitchFamily="18" charset="0"/>
                        </a:rPr>
                        <a:t>0,31</a:t>
                      </a:r>
                      <a:endParaRPr lang="es-ES" sz="800" b="1"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a:effectLst/>
                          <a:latin typeface="Times New Roman" panose="02020603050405020304" pitchFamily="18" charset="0"/>
                          <a:cs typeface="Times New Roman" panose="02020603050405020304" pitchFamily="18" charset="0"/>
                        </a:rPr>
                        <a:t>0,38</a:t>
                      </a:r>
                      <a:endParaRPr lang="es-ES" sz="800" b="1"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0,36</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0,35</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a:effectLst/>
                          <a:latin typeface="Times New Roman" panose="02020603050405020304" pitchFamily="18" charset="0"/>
                          <a:cs typeface="Times New Roman" panose="02020603050405020304" pitchFamily="18" charset="0"/>
                        </a:rPr>
                        <a:t>0,38</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algn="ctr" fontAlgn="b"/>
                      <a:r>
                        <a:rPr lang="es-ES" sz="800" b="1" u="none" strike="noStrike" dirty="0" smtClean="0">
                          <a:effectLst/>
                          <a:latin typeface="Times New Roman" panose="02020603050405020304" pitchFamily="18" charset="0"/>
                          <a:cs typeface="Times New Roman" panose="02020603050405020304" pitchFamily="18" charset="0"/>
                        </a:rPr>
                        <a:t>0,337</a:t>
                      </a:r>
                      <a:endParaRPr lang="es-ES"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solidFill>
                      <a:schemeClr val="accent5">
                        <a:lumMod val="40000"/>
                        <a:lumOff val="60000"/>
                      </a:schemeClr>
                    </a:solidFill>
                  </a:tcPr>
                </a:tc>
                <a:tc>
                  <a:txBody>
                    <a:bodyPr/>
                    <a:lstStyle/>
                    <a:p>
                      <a:pPr marL="226695" algn="l">
                        <a:lnSpc>
                          <a:spcPct val="150000"/>
                        </a:lnSpc>
                        <a:spcAft>
                          <a:spcPts val="0"/>
                        </a:spcAft>
                      </a:pPr>
                      <a:r>
                        <a:rPr lang="es-ES" sz="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0,271</a:t>
                      </a:r>
                      <a:endParaRPr lang="es-E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marL="226695" algn="l">
                        <a:lnSpc>
                          <a:spcPct val="150000"/>
                        </a:lnSpc>
                        <a:spcAft>
                          <a:spcPts val="0"/>
                        </a:spcAft>
                      </a:pPr>
                      <a:r>
                        <a:rPr lang="es-ES"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1032007,92</a:t>
                      </a:r>
                      <a:endParaRPr lang="es-ES" sz="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marL="226695" algn="ctr">
                        <a:lnSpc>
                          <a:spcPct val="150000"/>
                        </a:lnSpc>
                        <a:spcAft>
                          <a:spcPts val="0"/>
                        </a:spcAft>
                      </a:pPr>
                      <a:r>
                        <a:rPr lang="es-ES"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1,032</a:t>
                      </a:r>
                      <a:endParaRPr lang="es-E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marL="226695" algn="ctr">
                        <a:lnSpc>
                          <a:spcPct val="150000"/>
                        </a:lnSpc>
                        <a:spcAft>
                          <a:spcPts val="0"/>
                        </a:spcAft>
                      </a:pPr>
                      <a:r>
                        <a:rPr lang="es-ES"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5,313</a:t>
                      </a:r>
                      <a:endParaRPr lang="es-E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c>
                  <a:txBody>
                    <a:bodyPr/>
                    <a:lstStyle/>
                    <a:p>
                      <a:pPr marL="226695" algn="ctr">
                        <a:lnSpc>
                          <a:spcPct val="150000"/>
                        </a:lnSpc>
                        <a:spcAft>
                          <a:spcPts val="0"/>
                        </a:spcAft>
                      </a:pPr>
                      <a:r>
                        <a:rPr lang="es-ES"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1939,511</a:t>
                      </a:r>
                      <a:endParaRPr lang="es-E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5">
                        <a:lumMod val="40000"/>
                        <a:lumOff val="60000"/>
                      </a:schemeClr>
                    </a:solidFill>
                  </a:tcPr>
                </a:tc>
              </a:tr>
              <a:tr h="414908">
                <a:tc>
                  <a:txBody>
                    <a:bodyPr/>
                    <a:lstStyle/>
                    <a:p>
                      <a:pPr algn="ctr" fontAlgn="b"/>
                      <a:r>
                        <a:rPr lang="es-ES" sz="800" u="none" strike="noStrike">
                          <a:effectLst/>
                          <a:latin typeface="Times New Roman" panose="02020603050405020304" pitchFamily="18" charset="0"/>
                          <a:cs typeface="Times New Roman" panose="02020603050405020304" pitchFamily="18" charset="0"/>
                        </a:rPr>
                        <a:t>Salida 1</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smtClean="0">
                          <a:effectLst/>
                          <a:latin typeface="Times New Roman" panose="02020603050405020304" pitchFamily="18" charset="0"/>
                          <a:cs typeface="Times New Roman" panose="02020603050405020304" pitchFamily="18" charset="0"/>
                        </a:rPr>
                        <a:t>24,3 </a:t>
                      </a:r>
                      <a:r>
                        <a:rPr lang="es-ES" sz="800" b="1" u="none" strike="noStrike" dirty="0" smtClean="0">
                          <a:effectLst/>
                          <a:latin typeface="Times New Roman" panose="02020603050405020304" pitchFamily="18" charset="0"/>
                          <a:cs typeface="Times New Roman" panose="02020603050405020304" pitchFamily="18" charset="0"/>
                        </a:rPr>
                        <a:t>-3</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marL="226695" algn="ctr">
                        <a:lnSpc>
                          <a:spcPct val="150000"/>
                        </a:lnSpc>
                        <a:spcAft>
                          <a:spcPts val="0"/>
                        </a:spcAft>
                      </a:pPr>
                      <a:r>
                        <a:rPr lang="es-ES" sz="800" b="1"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294,3</a:t>
                      </a:r>
                      <a:endParaRPr lang="es-ES" sz="800" b="1"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tc>
                <a:tc>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743,1</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0,977763158</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0,7</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0,7</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0,65</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0,65</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1,05</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0,83</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smtClean="0">
                          <a:effectLst/>
                          <a:latin typeface="Times New Roman" panose="02020603050405020304" pitchFamily="18" charset="0"/>
                          <a:cs typeface="Times New Roman" panose="02020603050405020304" pitchFamily="18" charset="0"/>
                        </a:rPr>
                        <a:t>0,763</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marL="226695" algn="l">
                        <a:lnSpc>
                          <a:spcPct val="150000"/>
                        </a:lnSpc>
                        <a:spcAft>
                          <a:spcPts val="0"/>
                        </a:spcAft>
                      </a:pPr>
                      <a:r>
                        <a:rPr lang="es-ES" sz="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0,621</a:t>
                      </a:r>
                      <a:endParaRPr lang="es-E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226695" algn="l">
                        <a:lnSpc>
                          <a:spcPct val="150000"/>
                        </a:lnSpc>
                        <a:spcAft>
                          <a:spcPts val="0"/>
                        </a:spcAft>
                      </a:pPr>
                      <a:r>
                        <a:rPr lang="es-ES"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2362323,01</a:t>
                      </a:r>
                      <a:endParaRPr lang="es-E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226695" algn="ctr">
                        <a:lnSpc>
                          <a:spcPct val="150000"/>
                        </a:lnSpc>
                        <a:spcAft>
                          <a:spcPts val="0"/>
                        </a:spcAft>
                      </a:pPr>
                      <a:r>
                        <a:rPr lang="es-ES"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2,362</a:t>
                      </a:r>
                      <a:endParaRPr lang="es-E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226695" algn="ctr">
                        <a:lnSpc>
                          <a:spcPct val="150000"/>
                        </a:lnSpc>
                        <a:spcAft>
                          <a:spcPts val="0"/>
                        </a:spcAft>
                      </a:pPr>
                      <a:r>
                        <a:rPr lang="es-ES" sz="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226695" algn="ctr">
                        <a:lnSpc>
                          <a:spcPct val="150000"/>
                        </a:lnSpc>
                        <a:spcAft>
                          <a:spcPts val="0"/>
                        </a:spcAft>
                      </a:pPr>
                      <a:r>
                        <a:rPr lang="es-ES"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14908">
                <a:tc>
                  <a:txBody>
                    <a:bodyPr/>
                    <a:lstStyle/>
                    <a:p>
                      <a:pPr algn="ctr" fontAlgn="b"/>
                      <a:r>
                        <a:rPr lang="es-ES" sz="800" u="none" strike="noStrike">
                          <a:effectLst/>
                          <a:latin typeface="Times New Roman" panose="02020603050405020304" pitchFamily="18" charset="0"/>
                          <a:cs typeface="Times New Roman" panose="02020603050405020304" pitchFamily="18" charset="0"/>
                        </a:rPr>
                        <a:t>Salida 2</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smtClean="0">
                          <a:effectLst/>
                          <a:latin typeface="Times New Roman" panose="02020603050405020304" pitchFamily="18" charset="0"/>
                          <a:cs typeface="Times New Roman" panose="02020603050405020304" pitchFamily="18" charset="0"/>
                        </a:rPr>
                        <a:t>24,8 </a:t>
                      </a:r>
                      <a:r>
                        <a:rPr lang="es-ES" sz="800" b="1" u="none" strike="noStrike" dirty="0" smtClean="0">
                          <a:effectLst/>
                          <a:latin typeface="Times New Roman" panose="02020603050405020304" pitchFamily="18" charset="0"/>
                          <a:cs typeface="Times New Roman" panose="02020603050405020304" pitchFamily="18" charset="0"/>
                        </a:rPr>
                        <a:t>-3</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marL="226695" algn="ctr">
                        <a:lnSpc>
                          <a:spcPct val="150000"/>
                        </a:lnSpc>
                        <a:spcAft>
                          <a:spcPts val="0"/>
                        </a:spcAft>
                      </a:pPr>
                      <a:r>
                        <a:rPr lang="es-ES" sz="800" b="1"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294,8</a:t>
                      </a:r>
                      <a:endParaRPr lang="es-ES" sz="800" b="1"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tc>
                <a:tc>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743,1</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0,977763158</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0,73</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0,71</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0,63</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0,7</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0,7</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0,6</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smtClean="0">
                          <a:effectLst/>
                          <a:latin typeface="Times New Roman" panose="02020603050405020304" pitchFamily="18" charset="0"/>
                          <a:cs typeface="Times New Roman" panose="02020603050405020304" pitchFamily="18" charset="0"/>
                        </a:rPr>
                        <a:t>0,678</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marL="226695" algn="l">
                        <a:lnSpc>
                          <a:spcPct val="150000"/>
                        </a:lnSpc>
                        <a:spcAft>
                          <a:spcPts val="0"/>
                        </a:spcAft>
                      </a:pPr>
                      <a:r>
                        <a:rPr lang="es-ES" sz="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0,551</a:t>
                      </a:r>
                      <a:endParaRPr lang="es-E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226695" algn="l">
                        <a:lnSpc>
                          <a:spcPct val="150000"/>
                        </a:lnSpc>
                        <a:spcAft>
                          <a:spcPts val="0"/>
                        </a:spcAft>
                      </a:pPr>
                      <a:r>
                        <a:rPr lang="es-ES"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2095709,08</a:t>
                      </a:r>
                      <a:endParaRPr lang="es-E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226695" algn="ctr">
                        <a:lnSpc>
                          <a:spcPct val="150000"/>
                        </a:lnSpc>
                        <a:spcAft>
                          <a:spcPts val="0"/>
                        </a:spcAft>
                      </a:pPr>
                      <a:r>
                        <a:rPr lang="es-ES" sz="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2,095</a:t>
                      </a:r>
                      <a:endParaRPr lang="es-E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226695" algn="ctr">
                        <a:lnSpc>
                          <a:spcPct val="150000"/>
                        </a:lnSpc>
                        <a:spcAft>
                          <a:spcPts val="0"/>
                        </a:spcAft>
                      </a:pPr>
                      <a:r>
                        <a:rPr lang="es-ES" sz="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226695" algn="ctr">
                        <a:lnSpc>
                          <a:spcPct val="150000"/>
                        </a:lnSpc>
                        <a:spcAft>
                          <a:spcPts val="0"/>
                        </a:spcAft>
                      </a:pPr>
                      <a:r>
                        <a:rPr lang="es-ES" sz="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14908">
                <a:tc>
                  <a:txBody>
                    <a:bodyPr/>
                    <a:lstStyle/>
                    <a:p>
                      <a:pPr algn="ctr" fontAlgn="b"/>
                      <a:r>
                        <a:rPr lang="es-ES" sz="800" u="none" strike="noStrike">
                          <a:effectLst/>
                          <a:latin typeface="Times New Roman" panose="02020603050405020304" pitchFamily="18" charset="0"/>
                          <a:cs typeface="Times New Roman" panose="02020603050405020304" pitchFamily="18" charset="0"/>
                        </a:rPr>
                        <a:t>Salida 3</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smtClean="0">
                          <a:effectLst/>
                          <a:latin typeface="Times New Roman" panose="02020603050405020304" pitchFamily="18" charset="0"/>
                          <a:cs typeface="Times New Roman" panose="02020603050405020304" pitchFamily="18" charset="0"/>
                        </a:rPr>
                        <a:t>25,8 </a:t>
                      </a:r>
                      <a:r>
                        <a:rPr lang="es-ES" sz="800" b="1" u="none" strike="noStrike" dirty="0" smtClean="0">
                          <a:effectLst/>
                          <a:latin typeface="Times New Roman" panose="02020603050405020304" pitchFamily="18" charset="0"/>
                          <a:cs typeface="Times New Roman" panose="02020603050405020304" pitchFamily="18" charset="0"/>
                        </a:rPr>
                        <a:t>-3</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marL="226695" algn="ctr">
                        <a:lnSpc>
                          <a:spcPct val="150000"/>
                        </a:lnSpc>
                        <a:spcAft>
                          <a:spcPts val="0"/>
                        </a:spcAft>
                      </a:pPr>
                      <a:r>
                        <a:rPr lang="es-ES" sz="800" b="1"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295,8</a:t>
                      </a:r>
                      <a:endParaRPr lang="es-ES" sz="800" b="1"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tc>
                <a:tc>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743</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0,977631579</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0,31</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0,33</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0,33</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0,35</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0,33</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0,35</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smtClean="0">
                          <a:effectLst/>
                          <a:latin typeface="Times New Roman" panose="02020603050405020304" pitchFamily="18" charset="0"/>
                          <a:cs typeface="Times New Roman" panose="02020603050405020304" pitchFamily="18" charset="0"/>
                        </a:rPr>
                        <a:t>0,333</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marL="226695" algn="l">
                        <a:lnSpc>
                          <a:spcPct val="150000"/>
                        </a:lnSpc>
                        <a:spcAft>
                          <a:spcPts val="0"/>
                        </a:spcAft>
                      </a:pPr>
                      <a:r>
                        <a:rPr lang="es-ES" sz="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0,269</a:t>
                      </a:r>
                      <a:endParaRPr lang="es-E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226695" algn="l">
                        <a:lnSpc>
                          <a:spcPct val="150000"/>
                        </a:lnSpc>
                        <a:spcAft>
                          <a:spcPts val="0"/>
                        </a:spcAft>
                      </a:pPr>
                      <a:r>
                        <a:rPr lang="es-ES" sz="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1026212,84</a:t>
                      </a:r>
                      <a:endParaRPr lang="es-E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226695" algn="ctr">
                        <a:lnSpc>
                          <a:spcPct val="150000"/>
                        </a:lnSpc>
                        <a:spcAft>
                          <a:spcPts val="0"/>
                        </a:spcAft>
                      </a:pPr>
                      <a:r>
                        <a:rPr lang="es-ES"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1,026</a:t>
                      </a:r>
                      <a:endParaRPr lang="es-E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226695" algn="ctr">
                        <a:lnSpc>
                          <a:spcPct val="150000"/>
                        </a:lnSpc>
                        <a:spcAft>
                          <a:spcPts val="0"/>
                        </a:spcAft>
                      </a:pPr>
                      <a:r>
                        <a:rPr lang="es-ES" sz="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5,484</a:t>
                      </a:r>
                      <a:endParaRPr lang="es-E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226695" algn="ctr">
                        <a:lnSpc>
                          <a:spcPct val="150000"/>
                        </a:lnSpc>
                        <a:spcAft>
                          <a:spcPts val="0"/>
                        </a:spcAft>
                      </a:pPr>
                      <a:r>
                        <a:rPr lang="es-ES" sz="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2001,749</a:t>
                      </a:r>
                      <a:endParaRPr lang="es-E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14908">
                <a:tc>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 </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dirty="0">
                          <a:effectLst/>
                          <a:latin typeface="Times New Roman" panose="02020603050405020304" pitchFamily="18" charset="0"/>
                          <a:cs typeface="Times New Roman" panose="02020603050405020304" pitchFamily="18" charset="0"/>
                        </a:rPr>
                        <a:t> </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algn="ctr" fontAlgn="b"/>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3863" marR="3863" marT="3863" marB="0" anchor="ctr"/>
                </a:tc>
                <a:tc>
                  <a:txBody>
                    <a:bodyPr/>
                    <a:lstStyle/>
                    <a:p>
                      <a:pPr marL="226695" algn="ctr">
                        <a:lnSpc>
                          <a:spcPct val="150000"/>
                        </a:lnSpc>
                        <a:spcAft>
                          <a:spcPts val="0"/>
                        </a:spcAft>
                      </a:pPr>
                      <a:r>
                        <a:rPr lang="es-ES"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gridSpan="2">
                  <a:txBody>
                    <a:bodyPr/>
                    <a:lstStyle/>
                    <a:p>
                      <a:pPr marL="226695" algn="ctr">
                        <a:lnSpc>
                          <a:spcPct val="150000"/>
                        </a:lnSpc>
                        <a:spcAft>
                          <a:spcPts val="0"/>
                        </a:spcAft>
                      </a:pPr>
                      <a:r>
                        <a:rPr lang="es-ES"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Promedio</a:t>
                      </a:r>
                      <a:endParaRPr lang="es-E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a:txBody>
                    <a:bodyPr/>
                    <a:lstStyle/>
                    <a:p>
                      <a:pPr marL="226695" algn="ctr">
                        <a:lnSpc>
                          <a:spcPct val="150000"/>
                        </a:lnSpc>
                        <a:spcAft>
                          <a:spcPts val="0"/>
                        </a:spcAft>
                      </a:pPr>
                      <a:r>
                        <a:rPr lang="es-ES" sz="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5,398</a:t>
                      </a:r>
                      <a:endParaRPr lang="es-E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92D050"/>
                    </a:solidFill>
                  </a:tcPr>
                </a:tc>
                <a:tc>
                  <a:txBody>
                    <a:bodyPr/>
                    <a:lstStyle/>
                    <a:p>
                      <a:pPr marL="226695" algn="ctr">
                        <a:lnSpc>
                          <a:spcPct val="150000"/>
                        </a:lnSpc>
                        <a:spcAft>
                          <a:spcPts val="0"/>
                        </a:spcAft>
                      </a:pPr>
                      <a:r>
                        <a:rPr lang="es-ES"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1970,630</a:t>
                      </a:r>
                      <a:endParaRPr lang="es-E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92D050"/>
                    </a:solidFill>
                  </a:tcPr>
                </a:tc>
              </a:tr>
            </a:tbl>
          </a:graphicData>
        </a:graphic>
      </p:graphicFrame>
      <p:sp>
        <p:nvSpPr>
          <p:cNvPr id="9" name="Título 1"/>
          <p:cNvSpPr>
            <a:spLocks noGrp="1"/>
          </p:cNvSpPr>
          <p:nvPr>
            <p:ph type="title"/>
          </p:nvPr>
        </p:nvSpPr>
        <p:spPr>
          <a:xfrm>
            <a:off x="261233" y="506706"/>
            <a:ext cx="3099784" cy="750029"/>
          </a:xfrm>
        </p:spPr>
        <p:txBody>
          <a:bodyPr>
            <a:noAutofit/>
          </a:bodyPr>
          <a:lstStyle/>
          <a:p>
            <a:pPr algn="ctr"/>
            <a:r>
              <a:rPr lang="es-ES" sz="3200" b="1" dirty="0" smtClean="0">
                <a:solidFill>
                  <a:schemeClr val="bg1"/>
                </a:solidFill>
                <a:latin typeface="Comic Sans MS" panose="030F0702030302020204" pitchFamily="66" charset="0"/>
              </a:rPr>
              <a:t>RESULTADOS</a:t>
            </a:r>
            <a:br>
              <a:rPr lang="es-ES" sz="3200" b="1" dirty="0" smtClean="0">
                <a:solidFill>
                  <a:schemeClr val="bg1"/>
                </a:solidFill>
                <a:latin typeface="Comic Sans MS" panose="030F0702030302020204" pitchFamily="66" charset="0"/>
              </a:rPr>
            </a:br>
            <a:endParaRPr lang="es-ES" sz="3200" b="1" baseline="-25000" dirty="0">
              <a:solidFill>
                <a:schemeClr val="bg1"/>
              </a:solidFill>
              <a:latin typeface="Comic Sans MS" panose="030F0702030302020204" pitchFamily="66" charset="0"/>
            </a:endParaRPr>
          </a:p>
        </p:txBody>
      </p:sp>
      <p:sp>
        <p:nvSpPr>
          <p:cNvPr id="10" name="Rectángulo 9"/>
          <p:cNvSpPr/>
          <p:nvPr/>
        </p:nvSpPr>
        <p:spPr>
          <a:xfrm>
            <a:off x="7308304" y="620110"/>
            <a:ext cx="1351652" cy="523220"/>
          </a:xfrm>
          <a:prstGeom prst="rect">
            <a:avLst/>
          </a:prstGeom>
        </p:spPr>
        <p:txBody>
          <a:bodyPr wrap="none">
            <a:spAutoFit/>
          </a:bodyPr>
          <a:lstStyle/>
          <a:p>
            <a:r>
              <a:rPr lang="es-ES" sz="2800" b="1" dirty="0" smtClean="0">
                <a:solidFill>
                  <a:schemeClr val="bg1"/>
                </a:solidFill>
                <a:latin typeface="Comic Sans MS" panose="030F0702030302020204" pitchFamily="66" charset="0"/>
              </a:rPr>
              <a:t>Fase 2</a:t>
            </a:r>
            <a:endParaRPr lang="es-ES" sz="2800" dirty="0"/>
          </a:p>
        </p:txBody>
      </p:sp>
    </p:spTree>
    <p:extLst>
      <p:ext uri="{BB962C8B-B14F-4D97-AF65-F5344CB8AC3E}">
        <p14:creationId xmlns:p14="http://schemas.microsoft.com/office/powerpoint/2010/main" val="1156126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3537" y="3068959"/>
            <a:ext cx="3180871" cy="2415497"/>
          </a:xfrm>
          <a:prstGeom prst="rect">
            <a:avLst/>
          </a:prstGeom>
          <a:ln w="28575">
            <a:solidFill>
              <a:schemeClr val="tx1"/>
            </a:solidFill>
          </a:ln>
        </p:spPr>
      </p:pic>
      <p:sp>
        <p:nvSpPr>
          <p:cNvPr id="4" name="Forma libre 3"/>
          <p:cNvSpPr/>
          <p:nvPr/>
        </p:nvSpPr>
        <p:spPr>
          <a:xfrm>
            <a:off x="6181400" y="2618933"/>
            <a:ext cx="534720" cy="1204818"/>
          </a:xfrm>
          <a:custGeom>
            <a:avLst/>
            <a:gdLst>
              <a:gd name="connsiteX0" fmla="*/ 0 w 246743"/>
              <a:gd name="connsiteY0" fmla="*/ 696686 h 696686"/>
              <a:gd name="connsiteX1" fmla="*/ 188686 w 246743"/>
              <a:gd name="connsiteY1" fmla="*/ 464457 h 696686"/>
              <a:gd name="connsiteX2" fmla="*/ 14514 w 246743"/>
              <a:gd name="connsiteY2" fmla="*/ 174171 h 696686"/>
              <a:gd name="connsiteX3" fmla="*/ 246743 w 246743"/>
              <a:gd name="connsiteY3" fmla="*/ 0 h 696686"/>
              <a:gd name="connsiteX0" fmla="*/ 0 w 253093"/>
              <a:gd name="connsiteY0" fmla="*/ 785586 h 785586"/>
              <a:gd name="connsiteX1" fmla="*/ 188686 w 253093"/>
              <a:gd name="connsiteY1" fmla="*/ 553357 h 785586"/>
              <a:gd name="connsiteX2" fmla="*/ 14514 w 253093"/>
              <a:gd name="connsiteY2" fmla="*/ 263071 h 785586"/>
              <a:gd name="connsiteX3" fmla="*/ 253093 w 253093"/>
              <a:gd name="connsiteY3" fmla="*/ 0 h 785586"/>
              <a:gd name="connsiteX0" fmla="*/ 0 w 253093"/>
              <a:gd name="connsiteY0" fmla="*/ 785586 h 785586"/>
              <a:gd name="connsiteX1" fmla="*/ 188686 w 253093"/>
              <a:gd name="connsiteY1" fmla="*/ 553357 h 785586"/>
              <a:gd name="connsiteX2" fmla="*/ 14514 w 253093"/>
              <a:gd name="connsiteY2" fmla="*/ 263071 h 785586"/>
              <a:gd name="connsiteX3" fmla="*/ 253093 w 253093"/>
              <a:gd name="connsiteY3" fmla="*/ 0 h 785586"/>
              <a:gd name="connsiteX0" fmla="*/ 0 w 253093"/>
              <a:gd name="connsiteY0" fmla="*/ 785586 h 785586"/>
              <a:gd name="connsiteX1" fmla="*/ 188686 w 253093"/>
              <a:gd name="connsiteY1" fmla="*/ 553357 h 785586"/>
              <a:gd name="connsiteX2" fmla="*/ 27214 w 253093"/>
              <a:gd name="connsiteY2" fmla="*/ 402771 h 785586"/>
              <a:gd name="connsiteX3" fmla="*/ 253093 w 253093"/>
              <a:gd name="connsiteY3" fmla="*/ 0 h 785586"/>
              <a:gd name="connsiteX0" fmla="*/ 0 w 253093"/>
              <a:gd name="connsiteY0" fmla="*/ 785586 h 785586"/>
              <a:gd name="connsiteX1" fmla="*/ 188686 w 253093"/>
              <a:gd name="connsiteY1" fmla="*/ 553357 h 785586"/>
              <a:gd name="connsiteX2" fmla="*/ 39914 w 253093"/>
              <a:gd name="connsiteY2" fmla="*/ 307521 h 785586"/>
              <a:gd name="connsiteX3" fmla="*/ 253093 w 253093"/>
              <a:gd name="connsiteY3" fmla="*/ 0 h 785586"/>
              <a:gd name="connsiteX0" fmla="*/ 14104 w 267197"/>
              <a:gd name="connsiteY0" fmla="*/ 785586 h 785586"/>
              <a:gd name="connsiteX1" fmla="*/ 202790 w 267197"/>
              <a:gd name="connsiteY1" fmla="*/ 553357 h 785586"/>
              <a:gd name="connsiteX2" fmla="*/ 54018 w 267197"/>
              <a:gd name="connsiteY2" fmla="*/ 307521 h 785586"/>
              <a:gd name="connsiteX3" fmla="*/ 267197 w 267197"/>
              <a:gd name="connsiteY3" fmla="*/ 0 h 785586"/>
              <a:gd name="connsiteX0" fmla="*/ 1179 w 266972"/>
              <a:gd name="connsiteY0" fmla="*/ 950686 h 950686"/>
              <a:gd name="connsiteX1" fmla="*/ 202565 w 266972"/>
              <a:gd name="connsiteY1" fmla="*/ 553357 h 950686"/>
              <a:gd name="connsiteX2" fmla="*/ 53793 w 266972"/>
              <a:gd name="connsiteY2" fmla="*/ 307521 h 950686"/>
              <a:gd name="connsiteX3" fmla="*/ 266972 w 266972"/>
              <a:gd name="connsiteY3" fmla="*/ 0 h 950686"/>
              <a:gd name="connsiteX0" fmla="*/ 1473 w 267266"/>
              <a:gd name="connsiteY0" fmla="*/ 950686 h 950686"/>
              <a:gd name="connsiteX1" fmla="*/ 202859 w 267266"/>
              <a:gd name="connsiteY1" fmla="*/ 553357 h 950686"/>
              <a:gd name="connsiteX2" fmla="*/ 54087 w 267266"/>
              <a:gd name="connsiteY2" fmla="*/ 307521 h 950686"/>
              <a:gd name="connsiteX3" fmla="*/ 267266 w 267266"/>
              <a:gd name="connsiteY3" fmla="*/ 0 h 950686"/>
              <a:gd name="connsiteX0" fmla="*/ 1473 w 267266"/>
              <a:gd name="connsiteY0" fmla="*/ 950686 h 950686"/>
              <a:gd name="connsiteX1" fmla="*/ 202859 w 267266"/>
              <a:gd name="connsiteY1" fmla="*/ 667657 h 950686"/>
              <a:gd name="connsiteX2" fmla="*/ 54087 w 267266"/>
              <a:gd name="connsiteY2" fmla="*/ 307521 h 950686"/>
              <a:gd name="connsiteX3" fmla="*/ 267266 w 267266"/>
              <a:gd name="connsiteY3" fmla="*/ 0 h 950686"/>
              <a:gd name="connsiteX0" fmla="*/ 1558 w 267351"/>
              <a:gd name="connsiteY0" fmla="*/ 950686 h 950686"/>
              <a:gd name="connsiteX1" fmla="*/ 202944 w 267351"/>
              <a:gd name="connsiteY1" fmla="*/ 667657 h 950686"/>
              <a:gd name="connsiteX2" fmla="*/ 130372 w 267351"/>
              <a:gd name="connsiteY2" fmla="*/ 415471 h 950686"/>
              <a:gd name="connsiteX3" fmla="*/ 267351 w 267351"/>
              <a:gd name="connsiteY3" fmla="*/ 0 h 950686"/>
              <a:gd name="connsiteX0" fmla="*/ 1558 w 267351"/>
              <a:gd name="connsiteY0" fmla="*/ 950686 h 950686"/>
              <a:gd name="connsiteX1" fmla="*/ 202944 w 267351"/>
              <a:gd name="connsiteY1" fmla="*/ 667657 h 950686"/>
              <a:gd name="connsiteX2" fmla="*/ 130372 w 267351"/>
              <a:gd name="connsiteY2" fmla="*/ 415471 h 950686"/>
              <a:gd name="connsiteX3" fmla="*/ 267351 w 267351"/>
              <a:gd name="connsiteY3" fmla="*/ 0 h 950686"/>
            </a:gdLst>
            <a:ahLst/>
            <a:cxnLst>
              <a:cxn ang="0">
                <a:pos x="connsiteX0" y="connsiteY0"/>
              </a:cxn>
              <a:cxn ang="0">
                <a:pos x="connsiteX1" y="connsiteY1"/>
              </a:cxn>
              <a:cxn ang="0">
                <a:pos x="connsiteX2" y="connsiteY2"/>
              </a:cxn>
              <a:cxn ang="0">
                <a:pos x="connsiteX3" y="connsiteY3"/>
              </a:cxn>
            </a:cxnLst>
            <a:rect l="l" t="t" r="r" b="b"/>
            <a:pathLst>
              <a:path w="267351" h="950686">
                <a:moveTo>
                  <a:pt x="1558" y="950686"/>
                </a:moveTo>
                <a:cubicBezTo>
                  <a:pt x="-19609" y="770164"/>
                  <a:pt x="181475" y="756859"/>
                  <a:pt x="202944" y="667657"/>
                </a:cubicBezTo>
                <a:cubicBezTo>
                  <a:pt x="224413" y="578455"/>
                  <a:pt x="37087" y="514047"/>
                  <a:pt x="130372" y="415471"/>
                </a:cubicBezTo>
                <a:cubicBezTo>
                  <a:pt x="223657" y="316895"/>
                  <a:pt x="219574" y="169030"/>
                  <a:pt x="267351" y="0"/>
                </a:cubicBezTo>
              </a:path>
            </a:pathLst>
          </a:custGeom>
          <a:noFill/>
          <a:ln w="5715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1" name="Título 1"/>
          <p:cNvSpPr txBox="1">
            <a:spLocks/>
          </p:cNvSpPr>
          <p:nvPr/>
        </p:nvSpPr>
        <p:spPr>
          <a:xfrm>
            <a:off x="467544" y="462992"/>
            <a:ext cx="3099784" cy="7500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 sz="3200" b="1" dirty="0" smtClean="0">
                <a:solidFill>
                  <a:schemeClr val="bg1"/>
                </a:solidFill>
                <a:latin typeface="Comic Sans MS" panose="030F0702030302020204" pitchFamily="66" charset="0"/>
              </a:rPr>
              <a:t>RESULTADOS</a:t>
            </a:r>
            <a:br>
              <a:rPr lang="es-ES" sz="3200" b="1" dirty="0" smtClean="0">
                <a:solidFill>
                  <a:schemeClr val="bg1"/>
                </a:solidFill>
                <a:latin typeface="Comic Sans MS" panose="030F0702030302020204" pitchFamily="66" charset="0"/>
              </a:rPr>
            </a:br>
            <a:endParaRPr lang="es-ES" sz="3200" b="1" baseline="-25000" dirty="0">
              <a:solidFill>
                <a:schemeClr val="bg1"/>
              </a:solidFill>
              <a:latin typeface="Comic Sans MS" panose="030F0702030302020204" pitchFamily="66" charset="0"/>
            </a:endParaRPr>
          </a:p>
        </p:txBody>
      </p:sp>
      <p:sp>
        <p:nvSpPr>
          <p:cNvPr id="12" name="Rectángulo 11"/>
          <p:cNvSpPr/>
          <p:nvPr/>
        </p:nvSpPr>
        <p:spPr>
          <a:xfrm>
            <a:off x="7324116" y="483227"/>
            <a:ext cx="1351652" cy="523220"/>
          </a:xfrm>
          <a:prstGeom prst="rect">
            <a:avLst/>
          </a:prstGeom>
        </p:spPr>
        <p:txBody>
          <a:bodyPr wrap="none">
            <a:spAutoFit/>
          </a:bodyPr>
          <a:lstStyle/>
          <a:p>
            <a:r>
              <a:rPr lang="es-ES" sz="2800" b="1" dirty="0" smtClean="0">
                <a:solidFill>
                  <a:schemeClr val="bg1"/>
                </a:solidFill>
                <a:latin typeface="Comic Sans MS" panose="030F0702030302020204" pitchFamily="66" charset="0"/>
              </a:rPr>
              <a:t>Fase 2</a:t>
            </a:r>
            <a:endParaRPr lang="es-ES" sz="2800" dirty="0"/>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38" y="1596025"/>
            <a:ext cx="4403532" cy="3888432"/>
          </a:xfrm>
          <a:prstGeom prst="rect">
            <a:avLst/>
          </a:prstGeom>
          <a:ln w="28575">
            <a:solidFill>
              <a:schemeClr val="tx1"/>
            </a:solidFill>
          </a:ln>
        </p:spPr>
      </p:pic>
      <p:sp>
        <p:nvSpPr>
          <p:cNvPr id="14" name="Forma libre 13"/>
          <p:cNvSpPr/>
          <p:nvPr/>
        </p:nvSpPr>
        <p:spPr>
          <a:xfrm>
            <a:off x="6789396" y="2618934"/>
            <a:ext cx="534720" cy="1174684"/>
          </a:xfrm>
          <a:custGeom>
            <a:avLst/>
            <a:gdLst>
              <a:gd name="connsiteX0" fmla="*/ 0 w 246743"/>
              <a:gd name="connsiteY0" fmla="*/ 696686 h 696686"/>
              <a:gd name="connsiteX1" fmla="*/ 188686 w 246743"/>
              <a:gd name="connsiteY1" fmla="*/ 464457 h 696686"/>
              <a:gd name="connsiteX2" fmla="*/ 14514 w 246743"/>
              <a:gd name="connsiteY2" fmla="*/ 174171 h 696686"/>
              <a:gd name="connsiteX3" fmla="*/ 246743 w 246743"/>
              <a:gd name="connsiteY3" fmla="*/ 0 h 696686"/>
              <a:gd name="connsiteX0" fmla="*/ 0 w 253093"/>
              <a:gd name="connsiteY0" fmla="*/ 785586 h 785586"/>
              <a:gd name="connsiteX1" fmla="*/ 188686 w 253093"/>
              <a:gd name="connsiteY1" fmla="*/ 553357 h 785586"/>
              <a:gd name="connsiteX2" fmla="*/ 14514 w 253093"/>
              <a:gd name="connsiteY2" fmla="*/ 263071 h 785586"/>
              <a:gd name="connsiteX3" fmla="*/ 253093 w 253093"/>
              <a:gd name="connsiteY3" fmla="*/ 0 h 785586"/>
              <a:gd name="connsiteX0" fmla="*/ 0 w 253093"/>
              <a:gd name="connsiteY0" fmla="*/ 785586 h 785586"/>
              <a:gd name="connsiteX1" fmla="*/ 188686 w 253093"/>
              <a:gd name="connsiteY1" fmla="*/ 553357 h 785586"/>
              <a:gd name="connsiteX2" fmla="*/ 14514 w 253093"/>
              <a:gd name="connsiteY2" fmla="*/ 263071 h 785586"/>
              <a:gd name="connsiteX3" fmla="*/ 253093 w 253093"/>
              <a:gd name="connsiteY3" fmla="*/ 0 h 785586"/>
              <a:gd name="connsiteX0" fmla="*/ 0 w 253093"/>
              <a:gd name="connsiteY0" fmla="*/ 785586 h 785586"/>
              <a:gd name="connsiteX1" fmla="*/ 188686 w 253093"/>
              <a:gd name="connsiteY1" fmla="*/ 553357 h 785586"/>
              <a:gd name="connsiteX2" fmla="*/ 27214 w 253093"/>
              <a:gd name="connsiteY2" fmla="*/ 402771 h 785586"/>
              <a:gd name="connsiteX3" fmla="*/ 253093 w 253093"/>
              <a:gd name="connsiteY3" fmla="*/ 0 h 785586"/>
              <a:gd name="connsiteX0" fmla="*/ 0 w 253093"/>
              <a:gd name="connsiteY0" fmla="*/ 785586 h 785586"/>
              <a:gd name="connsiteX1" fmla="*/ 188686 w 253093"/>
              <a:gd name="connsiteY1" fmla="*/ 553357 h 785586"/>
              <a:gd name="connsiteX2" fmla="*/ 39914 w 253093"/>
              <a:gd name="connsiteY2" fmla="*/ 307521 h 785586"/>
              <a:gd name="connsiteX3" fmla="*/ 253093 w 253093"/>
              <a:gd name="connsiteY3" fmla="*/ 0 h 785586"/>
              <a:gd name="connsiteX0" fmla="*/ 14104 w 267197"/>
              <a:gd name="connsiteY0" fmla="*/ 785586 h 785586"/>
              <a:gd name="connsiteX1" fmla="*/ 202790 w 267197"/>
              <a:gd name="connsiteY1" fmla="*/ 553357 h 785586"/>
              <a:gd name="connsiteX2" fmla="*/ 54018 w 267197"/>
              <a:gd name="connsiteY2" fmla="*/ 307521 h 785586"/>
              <a:gd name="connsiteX3" fmla="*/ 267197 w 267197"/>
              <a:gd name="connsiteY3" fmla="*/ 0 h 785586"/>
              <a:gd name="connsiteX0" fmla="*/ 1179 w 266972"/>
              <a:gd name="connsiteY0" fmla="*/ 950686 h 950686"/>
              <a:gd name="connsiteX1" fmla="*/ 202565 w 266972"/>
              <a:gd name="connsiteY1" fmla="*/ 553357 h 950686"/>
              <a:gd name="connsiteX2" fmla="*/ 53793 w 266972"/>
              <a:gd name="connsiteY2" fmla="*/ 307521 h 950686"/>
              <a:gd name="connsiteX3" fmla="*/ 266972 w 266972"/>
              <a:gd name="connsiteY3" fmla="*/ 0 h 950686"/>
              <a:gd name="connsiteX0" fmla="*/ 1473 w 267266"/>
              <a:gd name="connsiteY0" fmla="*/ 950686 h 950686"/>
              <a:gd name="connsiteX1" fmla="*/ 202859 w 267266"/>
              <a:gd name="connsiteY1" fmla="*/ 553357 h 950686"/>
              <a:gd name="connsiteX2" fmla="*/ 54087 w 267266"/>
              <a:gd name="connsiteY2" fmla="*/ 307521 h 950686"/>
              <a:gd name="connsiteX3" fmla="*/ 267266 w 267266"/>
              <a:gd name="connsiteY3" fmla="*/ 0 h 950686"/>
              <a:gd name="connsiteX0" fmla="*/ 1473 w 267266"/>
              <a:gd name="connsiteY0" fmla="*/ 950686 h 950686"/>
              <a:gd name="connsiteX1" fmla="*/ 202859 w 267266"/>
              <a:gd name="connsiteY1" fmla="*/ 667657 h 950686"/>
              <a:gd name="connsiteX2" fmla="*/ 54087 w 267266"/>
              <a:gd name="connsiteY2" fmla="*/ 307521 h 950686"/>
              <a:gd name="connsiteX3" fmla="*/ 267266 w 267266"/>
              <a:gd name="connsiteY3" fmla="*/ 0 h 950686"/>
              <a:gd name="connsiteX0" fmla="*/ 1558 w 267351"/>
              <a:gd name="connsiteY0" fmla="*/ 950686 h 950686"/>
              <a:gd name="connsiteX1" fmla="*/ 202944 w 267351"/>
              <a:gd name="connsiteY1" fmla="*/ 667657 h 950686"/>
              <a:gd name="connsiteX2" fmla="*/ 130372 w 267351"/>
              <a:gd name="connsiteY2" fmla="*/ 415471 h 950686"/>
              <a:gd name="connsiteX3" fmla="*/ 267351 w 267351"/>
              <a:gd name="connsiteY3" fmla="*/ 0 h 950686"/>
              <a:gd name="connsiteX0" fmla="*/ 1558 w 267351"/>
              <a:gd name="connsiteY0" fmla="*/ 950686 h 950686"/>
              <a:gd name="connsiteX1" fmla="*/ 202944 w 267351"/>
              <a:gd name="connsiteY1" fmla="*/ 667657 h 950686"/>
              <a:gd name="connsiteX2" fmla="*/ 130372 w 267351"/>
              <a:gd name="connsiteY2" fmla="*/ 415471 h 950686"/>
              <a:gd name="connsiteX3" fmla="*/ 267351 w 267351"/>
              <a:gd name="connsiteY3" fmla="*/ 0 h 950686"/>
            </a:gdLst>
            <a:ahLst/>
            <a:cxnLst>
              <a:cxn ang="0">
                <a:pos x="connsiteX0" y="connsiteY0"/>
              </a:cxn>
              <a:cxn ang="0">
                <a:pos x="connsiteX1" y="connsiteY1"/>
              </a:cxn>
              <a:cxn ang="0">
                <a:pos x="connsiteX2" y="connsiteY2"/>
              </a:cxn>
              <a:cxn ang="0">
                <a:pos x="connsiteX3" y="connsiteY3"/>
              </a:cxn>
            </a:cxnLst>
            <a:rect l="l" t="t" r="r" b="b"/>
            <a:pathLst>
              <a:path w="267351" h="950686">
                <a:moveTo>
                  <a:pt x="1558" y="950686"/>
                </a:moveTo>
                <a:cubicBezTo>
                  <a:pt x="-19609" y="770164"/>
                  <a:pt x="181475" y="756859"/>
                  <a:pt x="202944" y="667657"/>
                </a:cubicBezTo>
                <a:cubicBezTo>
                  <a:pt x="224413" y="578455"/>
                  <a:pt x="37087" y="514047"/>
                  <a:pt x="130372" y="415471"/>
                </a:cubicBezTo>
                <a:cubicBezTo>
                  <a:pt x="223657" y="316895"/>
                  <a:pt x="219574" y="169030"/>
                  <a:pt x="267351" y="0"/>
                </a:cubicBezTo>
              </a:path>
            </a:pathLst>
          </a:custGeom>
          <a:noFill/>
          <a:ln w="5715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5" name="Forma libre 14"/>
          <p:cNvSpPr/>
          <p:nvPr/>
        </p:nvSpPr>
        <p:spPr>
          <a:xfrm>
            <a:off x="7177563" y="2618934"/>
            <a:ext cx="534720" cy="1174684"/>
          </a:xfrm>
          <a:custGeom>
            <a:avLst/>
            <a:gdLst>
              <a:gd name="connsiteX0" fmla="*/ 0 w 246743"/>
              <a:gd name="connsiteY0" fmla="*/ 696686 h 696686"/>
              <a:gd name="connsiteX1" fmla="*/ 188686 w 246743"/>
              <a:gd name="connsiteY1" fmla="*/ 464457 h 696686"/>
              <a:gd name="connsiteX2" fmla="*/ 14514 w 246743"/>
              <a:gd name="connsiteY2" fmla="*/ 174171 h 696686"/>
              <a:gd name="connsiteX3" fmla="*/ 246743 w 246743"/>
              <a:gd name="connsiteY3" fmla="*/ 0 h 696686"/>
              <a:gd name="connsiteX0" fmla="*/ 0 w 253093"/>
              <a:gd name="connsiteY0" fmla="*/ 785586 h 785586"/>
              <a:gd name="connsiteX1" fmla="*/ 188686 w 253093"/>
              <a:gd name="connsiteY1" fmla="*/ 553357 h 785586"/>
              <a:gd name="connsiteX2" fmla="*/ 14514 w 253093"/>
              <a:gd name="connsiteY2" fmla="*/ 263071 h 785586"/>
              <a:gd name="connsiteX3" fmla="*/ 253093 w 253093"/>
              <a:gd name="connsiteY3" fmla="*/ 0 h 785586"/>
              <a:gd name="connsiteX0" fmla="*/ 0 w 253093"/>
              <a:gd name="connsiteY0" fmla="*/ 785586 h 785586"/>
              <a:gd name="connsiteX1" fmla="*/ 188686 w 253093"/>
              <a:gd name="connsiteY1" fmla="*/ 553357 h 785586"/>
              <a:gd name="connsiteX2" fmla="*/ 14514 w 253093"/>
              <a:gd name="connsiteY2" fmla="*/ 263071 h 785586"/>
              <a:gd name="connsiteX3" fmla="*/ 253093 w 253093"/>
              <a:gd name="connsiteY3" fmla="*/ 0 h 785586"/>
              <a:gd name="connsiteX0" fmla="*/ 0 w 253093"/>
              <a:gd name="connsiteY0" fmla="*/ 785586 h 785586"/>
              <a:gd name="connsiteX1" fmla="*/ 188686 w 253093"/>
              <a:gd name="connsiteY1" fmla="*/ 553357 h 785586"/>
              <a:gd name="connsiteX2" fmla="*/ 27214 w 253093"/>
              <a:gd name="connsiteY2" fmla="*/ 402771 h 785586"/>
              <a:gd name="connsiteX3" fmla="*/ 253093 w 253093"/>
              <a:gd name="connsiteY3" fmla="*/ 0 h 785586"/>
              <a:gd name="connsiteX0" fmla="*/ 0 w 253093"/>
              <a:gd name="connsiteY0" fmla="*/ 785586 h 785586"/>
              <a:gd name="connsiteX1" fmla="*/ 188686 w 253093"/>
              <a:gd name="connsiteY1" fmla="*/ 553357 h 785586"/>
              <a:gd name="connsiteX2" fmla="*/ 39914 w 253093"/>
              <a:gd name="connsiteY2" fmla="*/ 307521 h 785586"/>
              <a:gd name="connsiteX3" fmla="*/ 253093 w 253093"/>
              <a:gd name="connsiteY3" fmla="*/ 0 h 785586"/>
              <a:gd name="connsiteX0" fmla="*/ 14104 w 267197"/>
              <a:gd name="connsiteY0" fmla="*/ 785586 h 785586"/>
              <a:gd name="connsiteX1" fmla="*/ 202790 w 267197"/>
              <a:gd name="connsiteY1" fmla="*/ 553357 h 785586"/>
              <a:gd name="connsiteX2" fmla="*/ 54018 w 267197"/>
              <a:gd name="connsiteY2" fmla="*/ 307521 h 785586"/>
              <a:gd name="connsiteX3" fmla="*/ 267197 w 267197"/>
              <a:gd name="connsiteY3" fmla="*/ 0 h 785586"/>
              <a:gd name="connsiteX0" fmla="*/ 1179 w 266972"/>
              <a:gd name="connsiteY0" fmla="*/ 950686 h 950686"/>
              <a:gd name="connsiteX1" fmla="*/ 202565 w 266972"/>
              <a:gd name="connsiteY1" fmla="*/ 553357 h 950686"/>
              <a:gd name="connsiteX2" fmla="*/ 53793 w 266972"/>
              <a:gd name="connsiteY2" fmla="*/ 307521 h 950686"/>
              <a:gd name="connsiteX3" fmla="*/ 266972 w 266972"/>
              <a:gd name="connsiteY3" fmla="*/ 0 h 950686"/>
              <a:gd name="connsiteX0" fmla="*/ 1473 w 267266"/>
              <a:gd name="connsiteY0" fmla="*/ 950686 h 950686"/>
              <a:gd name="connsiteX1" fmla="*/ 202859 w 267266"/>
              <a:gd name="connsiteY1" fmla="*/ 553357 h 950686"/>
              <a:gd name="connsiteX2" fmla="*/ 54087 w 267266"/>
              <a:gd name="connsiteY2" fmla="*/ 307521 h 950686"/>
              <a:gd name="connsiteX3" fmla="*/ 267266 w 267266"/>
              <a:gd name="connsiteY3" fmla="*/ 0 h 950686"/>
              <a:gd name="connsiteX0" fmla="*/ 1473 w 267266"/>
              <a:gd name="connsiteY0" fmla="*/ 950686 h 950686"/>
              <a:gd name="connsiteX1" fmla="*/ 202859 w 267266"/>
              <a:gd name="connsiteY1" fmla="*/ 667657 h 950686"/>
              <a:gd name="connsiteX2" fmla="*/ 54087 w 267266"/>
              <a:gd name="connsiteY2" fmla="*/ 307521 h 950686"/>
              <a:gd name="connsiteX3" fmla="*/ 267266 w 267266"/>
              <a:gd name="connsiteY3" fmla="*/ 0 h 950686"/>
              <a:gd name="connsiteX0" fmla="*/ 1558 w 267351"/>
              <a:gd name="connsiteY0" fmla="*/ 950686 h 950686"/>
              <a:gd name="connsiteX1" fmla="*/ 202944 w 267351"/>
              <a:gd name="connsiteY1" fmla="*/ 667657 h 950686"/>
              <a:gd name="connsiteX2" fmla="*/ 130372 w 267351"/>
              <a:gd name="connsiteY2" fmla="*/ 415471 h 950686"/>
              <a:gd name="connsiteX3" fmla="*/ 267351 w 267351"/>
              <a:gd name="connsiteY3" fmla="*/ 0 h 950686"/>
              <a:gd name="connsiteX0" fmla="*/ 1558 w 267351"/>
              <a:gd name="connsiteY0" fmla="*/ 950686 h 950686"/>
              <a:gd name="connsiteX1" fmla="*/ 202944 w 267351"/>
              <a:gd name="connsiteY1" fmla="*/ 667657 h 950686"/>
              <a:gd name="connsiteX2" fmla="*/ 130372 w 267351"/>
              <a:gd name="connsiteY2" fmla="*/ 415471 h 950686"/>
              <a:gd name="connsiteX3" fmla="*/ 267351 w 267351"/>
              <a:gd name="connsiteY3" fmla="*/ 0 h 950686"/>
            </a:gdLst>
            <a:ahLst/>
            <a:cxnLst>
              <a:cxn ang="0">
                <a:pos x="connsiteX0" y="connsiteY0"/>
              </a:cxn>
              <a:cxn ang="0">
                <a:pos x="connsiteX1" y="connsiteY1"/>
              </a:cxn>
              <a:cxn ang="0">
                <a:pos x="connsiteX2" y="connsiteY2"/>
              </a:cxn>
              <a:cxn ang="0">
                <a:pos x="connsiteX3" y="connsiteY3"/>
              </a:cxn>
            </a:cxnLst>
            <a:rect l="l" t="t" r="r" b="b"/>
            <a:pathLst>
              <a:path w="267351" h="950686">
                <a:moveTo>
                  <a:pt x="1558" y="950686"/>
                </a:moveTo>
                <a:cubicBezTo>
                  <a:pt x="-19609" y="770164"/>
                  <a:pt x="181475" y="756859"/>
                  <a:pt x="202944" y="667657"/>
                </a:cubicBezTo>
                <a:cubicBezTo>
                  <a:pt x="224413" y="578455"/>
                  <a:pt x="37087" y="514047"/>
                  <a:pt x="130372" y="415471"/>
                </a:cubicBezTo>
                <a:cubicBezTo>
                  <a:pt x="223657" y="316895"/>
                  <a:pt x="219574" y="169030"/>
                  <a:pt x="267351" y="0"/>
                </a:cubicBezTo>
              </a:path>
            </a:pathLst>
          </a:custGeom>
          <a:noFill/>
          <a:ln w="5715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9" name="Llamada rectangular redondeada 18"/>
          <p:cNvSpPr/>
          <p:nvPr/>
        </p:nvSpPr>
        <p:spPr>
          <a:xfrm>
            <a:off x="6361047" y="1772816"/>
            <a:ext cx="1910871" cy="846117"/>
          </a:xfrm>
          <a:prstGeom prst="wedgeRoundRectCallout">
            <a:avLst/>
          </a:prstGeom>
          <a:noFill/>
          <a:ln w="38100">
            <a:solidFill>
              <a:srgbClr val="9DA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latin typeface="Comic Sans MS" panose="030F0702030302020204" pitchFamily="66" charset="0"/>
              </a:rPr>
              <a:t>5,39 t/día</a:t>
            </a:r>
            <a:endParaRPr lang="es-ES" sz="24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692307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p:nvPr/>
        </p:nvPicPr>
        <p:blipFill>
          <a:blip r:embed="rId2" cstate="print">
            <a:extLst>
              <a:ext uri="{28A0092B-C50C-407E-A947-70E740481C1C}">
                <a14:useLocalDpi xmlns:a14="http://schemas.microsoft.com/office/drawing/2010/main" val="0"/>
              </a:ext>
            </a:extLst>
          </a:blip>
          <a:stretch>
            <a:fillRect/>
          </a:stretch>
        </p:blipFill>
        <p:spPr>
          <a:xfrm>
            <a:off x="108727" y="1813157"/>
            <a:ext cx="7215389" cy="4092535"/>
          </a:xfrm>
          <a:prstGeom prst="rect">
            <a:avLst/>
          </a:prstGeom>
        </p:spPr>
      </p:pic>
      <p:sp>
        <p:nvSpPr>
          <p:cNvPr id="4" name="Rectángulo 3"/>
          <p:cNvSpPr/>
          <p:nvPr/>
        </p:nvSpPr>
        <p:spPr>
          <a:xfrm>
            <a:off x="0" y="1386818"/>
            <a:ext cx="5002808" cy="438582"/>
          </a:xfrm>
          <a:prstGeom prst="rect">
            <a:avLst/>
          </a:prstGeom>
        </p:spPr>
        <p:txBody>
          <a:bodyPr wrap="square">
            <a:spAutoFit/>
          </a:bodyPr>
          <a:lstStyle/>
          <a:p>
            <a:r>
              <a:rPr lang="es-EC" sz="1125" b="1" dirty="0">
                <a:latin typeface="Comic Sans MS" panose="030F0702030302020204" pitchFamily="66" charset="0"/>
                <a:ea typeface="Times New Roman" panose="02020603050405020304" pitchFamily="18" charset="0"/>
              </a:rPr>
              <a:t>Diagrama de </a:t>
            </a:r>
            <a:r>
              <a:rPr lang="es-EC" sz="1125" b="1" dirty="0" err="1">
                <a:latin typeface="Comic Sans MS" panose="030F0702030302020204" pitchFamily="66" charset="0"/>
                <a:ea typeface="Times New Roman" panose="02020603050405020304" pitchFamily="18" charset="0"/>
              </a:rPr>
              <a:t>Piper</a:t>
            </a:r>
            <a:r>
              <a:rPr lang="es-EC" sz="1125" b="1" dirty="0">
                <a:latin typeface="Comic Sans MS" panose="030F0702030302020204" pitchFamily="66" charset="0"/>
                <a:ea typeface="Times New Roman" panose="02020603050405020304" pitchFamily="18" charset="0"/>
              </a:rPr>
              <a:t> en el que se han representado las muestras de agua de las diferentes fuentes estudiadas</a:t>
            </a:r>
            <a:endParaRPr lang="es-ES" sz="1125" b="1" dirty="0">
              <a:latin typeface="Comic Sans MS" panose="030F0702030302020204" pitchFamily="66" charset="0"/>
            </a:endParaRPr>
          </a:p>
        </p:txBody>
      </p:sp>
      <p:sp>
        <p:nvSpPr>
          <p:cNvPr id="13" name="Título 1"/>
          <p:cNvSpPr txBox="1">
            <a:spLocks/>
          </p:cNvSpPr>
          <p:nvPr/>
        </p:nvSpPr>
        <p:spPr>
          <a:xfrm>
            <a:off x="269383" y="531087"/>
            <a:ext cx="3099784" cy="7500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 sz="3200" b="1" dirty="0" smtClean="0">
                <a:solidFill>
                  <a:schemeClr val="bg1"/>
                </a:solidFill>
                <a:latin typeface="Comic Sans MS" panose="030F0702030302020204" pitchFamily="66" charset="0"/>
              </a:rPr>
              <a:t>RESULTADOS</a:t>
            </a:r>
            <a:br>
              <a:rPr lang="es-ES" sz="3200" b="1" dirty="0" smtClean="0">
                <a:solidFill>
                  <a:schemeClr val="bg1"/>
                </a:solidFill>
                <a:latin typeface="Comic Sans MS" panose="030F0702030302020204" pitchFamily="66" charset="0"/>
              </a:rPr>
            </a:br>
            <a:endParaRPr lang="es-ES" sz="3200" b="1" baseline="-25000" dirty="0">
              <a:solidFill>
                <a:schemeClr val="bg1"/>
              </a:solidFill>
              <a:latin typeface="Comic Sans MS" panose="030F0702030302020204" pitchFamily="66" charset="0"/>
            </a:endParaRPr>
          </a:p>
        </p:txBody>
      </p:sp>
      <p:sp>
        <p:nvSpPr>
          <p:cNvPr id="14" name="Rectángulo 13"/>
          <p:cNvSpPr/>
          <p:nvPr/>
        </p:nvSpPr>
        <p:spPr>
          <a:xfrm>
            <a:off x="7324116" y="366861"/>
            <a:ext cx="1351652" cy="523220"/>
          </a:xfrm>
          <a:prstGeom prst="rect">
            <a:avLst/>
          </a:prstGeom>
        </p:spPr>
        <p:txBody>
          <a:bodyPr wrap="none">
            <a:spAutoFit/>
          </a:bodyPr>
          <a:lstStyle/>
          <a:p>
            <a:r>
              <a:rPr lang="es-ES" sz="2800" b="1" dirty="0" smtClean="0">
                <a:solidFill>
                  <a:schemeClr val="bg1"/>
                </a:solidFill>
                <a:latin typeface="Comic Sans MS" panose="030F0702030302020204" pitchFamily="66" charset="0"/>
              </a:rPr>
              <a:t>Fase 2</a:t>
            </a:r>
            <a:endParaRPr lang="es-ES" sz="2800" dirty="0"/>
          </a:p>
        </p:txBody>
      </p:sp>
      <p:grpSp>
        <p:nvGrpSpPr>
          <p:cNvPr id="22" name="Grupo 21"/>
          <p:cNvGrpSpPr/>
          <p:nvPr/>
        </p:nvGrpSpPr>
        <p:grpSpPr>
          <a:xfrm>
            <a:off x="2238376" y="3928487"/>
            <a:ext cx="1724810" cy="1788430"/>
            <a:chOff x="2238376" y="3928487"/>
            <a:chExt cx="1724810" cy="1788430"/>
          </a:xfrm>
        </p:grpSpPr>
        <p:sp>
          <p:nvSpPr>
            <p:cNvPr id="9" name="Elipse 8"/>
            <p:cNvSpPr/>
            <p:nvPr/>
          </p:nvSpPr>
          <p:spPr>
            <a:xfrm>
              <a:off x="2238376" y="3928487"/>
              <a:ext cx="323850" cy="343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cxnSp>
          <p:nvCxnSpPr>
            <p:cNvPr id="17" name="Conector recto de flecha 16"/>
            <p:cNvCxnSpPr/>
            <p:nvPr/>
          </p:nvCxnSpPr>
          <p:spPr>
            <a:xfrm flipH="1" flipV="1">
              <a:off x="2562227" y="4221484"/>
              <a:ext cx="1118716" cy="11521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Elipse 18"/>
            <p:cNvSpPr/>
            <p:nvPr/>
          </p:nvSpPr>
          <p:spPr>
            <a:xfrm>
              <a:off x="3639336" y="5373651"/>
              <a:ext cx="323850" cy="343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grpSp>
        <p:nvGrpSpPr>
          <p:cNvPr id="25" name="Grupo 24"/>
          <p:cNvGrpSpPr/>
          <p:nvPr/>
        </p:nvGrpSpPr>
        <p:grpSpPr>
          <a:xfrm>
            <a:off x="1657350" y="4221483"/>
            <a:ext cx="628453" cy="626742"/>
            <a:chOff x="1657350" y="4221483"/>
            <a:chExt cx="628453" cy="626742"/>
          </a:xfrm>
        </p:grpSpPr>
        <p:sp>
          <p:nvSpPr>
            <p:cNvPr id="2" name="Elipse 1"/>
            <p:cNvSpPr/>
            <p:nvPr/>
          </p:nvSpPr>
          <p:spPr>
            <a:xfrm>
              <a:off x="1657350" y="4495800"/>
              <a:ext cx="323850" cy="352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cxnSp>
          <p:nvCxnSpPr>
            <p:cNvPr id="24" name="Conector recto de flecha 23"/>
            <p:cNvCxnSpPr/>
            <p:nvPr/>
          </p:nvCxnSpPr>
          <p:spPr>
            <a:xfrm flipV="1">
              <a:off x="1926462" y="4221483"/>
              <a:ext cx="359341" cy="3596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7" name="Imagen 26"/>
          <p:cNvPicPr>
            <a:picLocks noChangeAspect="1"/>
          </p:cNvPicPr>
          <p:nvPr/>
        </p:nvPicPr>
        <p:blipFill rotWithShape="1">
          <a:blip r:embed="rId3" cstate="print">
            <a:extLst>
              <a:ext uri="{28A0092B-C50C-407E-A947-70E740481C1C}">
                <a14:useLocalDpi xmlns:a14="http://schemas.microsoft.com/office/drawing/2010/main" val="0"/>
              </a:ext>
            </a:extLst>
          </a:blip>
          <a:srcRect l="10381"/>
          <a:stretch/>
        </p:blipFill>
        <p:spPr>
          <a:xfrm>
            <a:off x="5192542" y="1023366"/>
            <a:ext cx="3862169" cy="3901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585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10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circle(in)">
                                      <p:cBhvr>
                                        <p:cTn id="2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94252" y="2060848"/>
            <a:ext cx="7605690" cy="2952328"/>
          </a:xfrm>
        </p:spPr>
        <p:txBody>
          <a:bodyPr>
            <a:normAutofit/>
          </a:bodyPr>
          <a:lstStyle/>
          <a:p>
            <a:pPr algn="just"/>
            <a:r>
              <a:rPr lang="es-EC" sz="2400" dirty="0" smtClean="0">
                <a:latin typeface="Comic Sans MS" panose="030F0702030302020204" pitchFamily="66" charset="0"/>
              </a:rPr>
              <a:t>Los datos obtenidos en las fases previas de la investigación, aportaron </a:t>
            </a:r>
            <a:r>
              <a:rPr lang="es-EC" sz="2400" dirty="0">
                <a:latin typeface="Comic Sans MS" panose="030F0702030302020204" pitchFamily="66" charset="0"/>
              </a:rPr>
              <a:t>información para proponer alternativas de uso seguro de éstos recursos naturales enfocados principalmente en el aprovechamiento industrial y </a:t>
            </a:r>
            <a:r>
              <a:rPr lang="es-EC" sz="2400" dirty="0" smtClean="0">
                <a:latin typeface="Comic Sans MS" panose="030F0702030302020204" pitchFamily="66" charset="0"/>
              </a:rPr>
              <a:t>medicinal.</a:t>
            </a:r>
            <a:endParaRPr lang="es-ES" sz="2100" dirty="0"/>
          </a:p>
        </p:txBody>
      </p:sp>
      <p:sp>
        <p:nvSpPr>
          <p:cNvPr id="7" name="Título 1"/>
          <p:cNvSpPr txBox="1">
            <a:spLocks/>
          </p:cNvSpPr>
          <p:nvPr/>
        </p:nvSpPr>
        <p:spPr>
          <a:xfrm>
            <a:off x="539552" y="458982"/>
            <a:ext cx="3099784" cy="7500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 sz="3200" b="1" dirty="0" smtClean="0">
                <a:solidFill>
                  <a:schemeClr val="bg1"/>
                </a:solidFill>
                <a:latin typeface="Comic Sans MS" panose="030F0702030302020204" pitchFamily="66" charset="0"/>
              </a:rPr>
              <a:t>RESULTADOS</a:t>
            </a:r>
            <a:br>
              <a:rPr lang="es-ES" sz="3200" b="1" dirty="0" smtClean="0">
                <a:solidFill>
                  <a:schemeClr val="bg1"/>
                </a:solidFill>
                <a:latin typeface="Comic Sans MS" panose="030F0702030302020204" pitchFamily="66" charset="0"/>
              </a:rPr>
            </a:br>
            <a:endParaRPr lang="es-ES" sz="3200" b="1" baseline="-25000" dirty="0">
              <a:solidFill>
                <a:schemeClr val="bg1"/>
              </a:solidFill>
              <a:latin typeface="Comic Sans MS" panose="030F0702030302020204" pitchFamily="66" charset="0"/>
            </a:endParaRPr>
          </a:p>
        </p:txBody>
      </p:sp>
      <p:sp>
        <p:nvSpPr>
          <p:cNvPr id="8" name="Rectángulo 7"/>
          <p:cNvSpPr/>
          <p:nvPr/>
        </p:nvSpPr>
        <p:spPr>
          <a:xfrm>
            <a:off x="7324116" y="572386"/>
            <a:ext cx="1351652" cy="523220"/>
          </a:xfrm>
          <a:prstGeom prst="rect">
            <a:avLst/>
          </a:prstGeom>
        </p:spPr>
        <p:txBody>
          <a:bodyPr wrap="none">
            <a:spAutoFit/>
          </a:bodyPr>
          <a:lstStyle/>
          <a:p>
            <a:r>
              <a:rPr lang="es-ES" sz="2800" b="1" dirty="0" smtClean="0">
                <a:solidFill>
                  <a:schemeClr val="bg1"/>
                </a:solidFill>
                <a:latin typeface="Comic Sans MS" panose="030F0702030302020204" pitchFamily="66" charset="0"/>
              </a:rPr>
              <a:t>Fase 3</a:t>
            </a:r>
            <a:endParaRPr lang="es-ES" sz="2800" dirty="0"/>
          </a:p>
        </p:txBody>
      </p:sp>
    </p:spTree>
    <p:extLst>
      <p:ext uri="{BB962C8B-B14F-4D97-AF65-F5344CB8AC3E}">
        <p14:creationId xmlns:p14="http://schemas.microsoft.com/office/powerpoint/2010/main" val="6697550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043608" y="2636912"/>
            <a:ext cx="7632160" cy="2308324"/>
          </a:xfrm>
          <a:prstGeom prst="rect">
            <a:avLst/>
          </a:prstGeom>
        </p:spPr>
        <p:txBody>
          <a:bodyPr wrap="square">
            <a:spAutoFit/>
          </a:bodyPr>
          <a:lstStyle/>
          <a:p>
            <a:pPr marL="226695" algn="ctr">
              <a:lnSpc>
                <a:spcPct val="200000"/>
              </a:lnSpc>
              <a:spcAft>
                <a:spcPts val="0"/>
              </a:spcAft>
            </a:pPr>
            <a:r>
              <a:rPr lang="es-EC" sz="2400" b="1" dirty="0" smtClean="0">
                <a:latin typeface="Comic Sans MS" panose="030F0702030302020204" pitchFamily="66" charset="0"/>
                <a:ea typeface="Times New Roman" panose="02020603050405020304" pitchFamily="18" charset="0"/>
              </a:rPr>
              <a:t>TEMA</a:t>
            </a:r>
            <a:r>
              <a:rPr lang="es-EC" sz="2400" b="1" dirty="0">
                <a:latin typeface="Comic Sans MS" panose="030F0702030302020204" pitchFamily="66" charset="0"/>
                <a:ea typeface="Times New Roman" panose="02020603050405020304" pitchFamily="18" charset="0"/>
              </a:rPr>
              <a:t>: </a:t>
            </a:r>
            <a:endParaRPr lang="es-EC" sz="2400" b="1" dirty="0" smtClean="0">
              <a:latin typeface="Comic Sans MS" panose="030F0702030302020204" pitchFamily="66" charset="0"/>
              <a:ea typeface="Times New Roman" panose="02020603050405020304" pitchFamily="18" charset="0"/>
            </a:endParaRPr>
          </a:p>
          <a:p>
            <a:pPr marL="226695" algn="ctr">
              <a:lnSpc>
                <a:spcPct val="200000"/>
              </a:lnSpc>
              <a:spcAft>
                <a:spcPts val="0"/>
              </a:spcAft>
            </a:pPr>
            <a:r>
              <a:rPr lang="es-EC" sz="2400" dirty="0" smtClean="0">
                <a:latin typeface="Comic Sans MS" panose="030F0702030302020204" pitchFamily="66" charset="0"/>
                <a:ea typeface="Times New Roman" panose="02020603050405020304" pitchFamily="18" charset="0"/>
              </a:rPr>
              <a:t>Evaluación </a:t>
            </a:r>
            <a:r>
              <a:rPr lang="es-EC" sz="2400" dirty="0">
                <a:latin typeface="Comic Sans MS" panose="030F0702030302020204" pitchFamily="66" charset="0"/>
                <a:ea typeface="Times New Roman" panose="02020603050405020304" pitchFamily="18" charset="0"/>
              </a:rPr>
              <a:t>del potencial de aprovechamiento del recurso agua y gas de la fuente termal de </a:t>
            </a:r>
            <a:r>
              <a:rPr lang="es-EC" sz="2400" dirty="0" err="1">
                <a:latin typeface="Comic Sans MS" panose="030F0702030302020204" pitchFamily="66" charset="0"/>
                <a:ea typeface="Times New Roman" panose="02020603050405020304" pitchFamily="18" charset="0"/>
              </a:rPr>
              <a:t>Tangalí</a:t>
            </a:r>
            <a:endParaRPr lang="es-ES" sz="2400" dirty="0">
              <a:effectLst/>
              <a:latin typeface="Comic Sans MS" panose="030F0702030302020204" pitchFamily="66" charset="0"/>
              <a:ea typeface="Times New Roman" panose="02020603050405020304" pitchFamily="18" charset="0"/>
            </a:endParaRPr>
          </a:p>
        </p:txBody>
      </p:sp>
      <p:sp>
        <p:nvSpPr>
          <p:cNvPr id="8" name="Título 1"/>
          <p:cNvSpPr txBox="1">
            <a:spLocks/>
          </p:cNvSpPr>
          <p:nvPr/>
        </p:nvSpPr>
        <p:spPr>
          <a:xfrm>
            <a:off x="467544" y="489941"/>
            <a:ext cx="3099784" cy="7500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 sz="3200" b="1" dirty="0" smtClean="0">
                <a:solidFill>
                  <a:schemeClr val="bg1"/>
                </a:solidFill>
                <a:latin typeface="Comic Sans MS" panose="030F0702030302020204" pitchFamily="66" charset="0"/>
              </a:rPr>
              <a:t>RESULTADOS</a:t>
            </a:r>
            <a:br>
              <a:rPr lang="es-ES" sz="3200" b="1" dirty="0" smtClean="0">
                <a:solidFill>
                  <a:schemeClr val="bg1"/>
                </a:solidFill>
                <a:latin typeface="Comic Sans MS" panose="030F0702030302020204" pitchFamily="66" charset="0"/>
              </a:rPr>
            </a:br>
            <a:endParaRPr lang="es-ES" sz="3200" b="1" baseline="-25000" dirty="0">
              <a:solidFill>
                <a:schemeClr val="bg1"/>
              </a:solidFill>
              <a:latin typeface="Comic Sans MS" panose="030F0702030302020204" pitchFamily="66" charset="0"/>
            </a:endParaRPr>
          </a:p>
        </p:txBody>
      </p:sp>
      <p:sp>
        <p:nvSpPr>
          <p:cNvPr id="9" name="Rectángulo 8"/>
          <p:cNvSpPr/>
          <p:nvPr/>
        </p:nvSpPr>
        <p:spPr>
          <a:xfrm>
            <a:off x="7324116" y="523125"/>
            <a:ext cx="1351652" cy="523220"/>
          </a:xfrm>
          <a:prstGeom prst="rect">
            <a:avLst/>
          </a:prstGeom>
        </p:spPr>
        <p:txBody>
          <a:bodyPr wrap="none">
            <a:spAutoFit/>
          </a:bodyPr>
          <a:lstStyle/>
          <a:p>
            <a:r>
              <a:rPr lang="es-ES" sz="2800" b="1" dirty="0" smtClean="0">
                <a:solidFill>
                  <a:schemeClr val="bg1"/>
                </a:solidFill>
                <a:latin typeface="Comic Sans MS" panose="030F0702030302020204" pitchFamily="66" charset="0"/>
              </a:rPr>
              <a:t>Fase 3</a:t>
            </a:r>
            <a:endParaRPr lang="es-ES" sz="2800" dirty="0"/>
          </a:p>
        </p:txBody>
      </p:sp>
      <p:sp>
        <p:nvSpPr>
          <p:cNvPr id="10" name="Rectángulo 9"/>
          <p:cNvSpPr/>
          <p:nvPr/>
        </p:nvSpPr>
        <p:spPr>
          <a:xfrm>
            <a:off x="-54433" y="1840858"/>
            <a:ext cx="8054375" cy="507831"/>
          </a:xfrm>
          <a:prstGeom prst="rect">
            <a:avLst/>
          </a:prstGeom>
        </p:spPr>
        <p:txBody>
          <a:bodyPr wrap="square">
            <a:spAutoFit/>
          </a:bodyPr>
          <a:lstStyle/>
          <a:p>
            <a:pPr marL="226695" algn="ctr">
              <a:lnSpc>
                <a:spcPct val="150000"/>
              </a:lnSpc>
              <a:spcBef>
                <a:spcPts val="200"/>
              </a:spcBef>
              <a:spcAft>
                <a:spcPts val="0"/>
              </a:spcAft>
            </a:pPr>
            <a:r>
              <a:rPr lang="es-EC" b="1" dirty="0">
                <a:latin typeface="Comic Sans MS" panose="030F0702030302020204" pitchFamily="66" charset="0"/>
                <a:ea typeface="Times New Roman" panose="02020603050405020304" pitchFamily="18" charset="0"/>
                <a:cs typeface="Times New Roman" panose="02020603050405020304" pitchFamily="18" charset="0"/>
              </a:rPr>
              <a:t>Alternativas de uso seguro de los recursos agua y gas de </a:t>
            </a:r>
            <a:r>
              <a:rPr lang="es-EC" b="1" dirty="0" err="1">
                <a:latin typeface="Comic Sans MS" panose="030F0702030302020204" pitchFamily="66" charset="0"/>
                <a:ea typeface="Times New Roman" panose="02020603050405020304" pitchFamily="18" charset="0"/>
                <a:cs typeface="Times New Roman" panose="02020603050405020304" pitchFamily="18" charset="0"/>
              </a:rPr>
              <a:t>Tangalí</a:t>
            </a:r>
            <a:endParaRPr lang="es-ES" b="1" i="1" dirty="0">
              <a:latin typeface="Comic Sans MS" panose="030F0702030302020204"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079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51520" y="462992"/>
            <a:ext cx="3099784" cy="7500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 sz="3200" b="1" dirty="0" smtClean="0">
                <a:solidFill>
                  <a:schemeClr val="bg1"/>
                </a:solidFill>
                <a:latin typeface="Comic Sans MS" panose="030F0702030302020204" pitchFamily="66" charset="0"/>
              </a:rPr>
              <a:t>RESULTADOS</a:t>
            </a:r>
            <a:br>
              <a:rPr lang="es-ES" sz="3200" b="1" dirty="0" smtClean="0">
                <a:solidFill>
                  <a:schemeClr val="bg1"/>
                </a:solidFill>
                <a:latin typeface="Comic Sans MS" panose="030F0702030302020204" pitchFamily="66" charset="0"/>
              </a:rPr>
            </a:br>
            <a:endParaRPr lang="es-ES" sz="3200" b="1" baseline="-25000" dirty="0">
              <a:solidFill>
                <a:schemeClr val="bg1"/>
              </a:solidFill>
              <a:latin typeface="Comic Sans MS" panose="030F0702030302020204" pitchFamily="66" charset="0"/>
            </a:endParaRPr>
          </a:p>
        </p:txBody>
      </p:sp>
      <p:sp>
        <p:nvSpPr>
          <p:cNvPr id="4" name="Rectángulo 3"/>
          <p:cNvSpPr/>
          <p:nvPr/>
        </p:nvSpPr>
        <p:spPr>
          <a:xfrm>
            <a:off x="7308304" y="438236"/>
            <a:ext cx="1351652" cy="523220"/>
          </a:xfrm>
          <a:prstGeom prst="rect">
            <a:avLst/>
          </a:prstGeom>
        </p:spPr>
        <p:txBody>
          <a:bodyPr wrap="none">
            <a:spAutoFit/>
          </a:bodyPr>
          <a:lstStyle/>
          <a:p>
            <a:r>
              <a:rPr lang="es-ES" sz="2800" b="1" dirty="0" smtClean="0">
                <a:solidFill>
                  <a:schemeClr val="bg1"/>
                </a:solidFill>
                <a:latin typeface="Comic Sans MS" panose="030F0702030302020204" pitchFamily="66" charset="0"/>
              </a:rPr>
              <a:t>Fase 3</a:t>
            </a:r>
            <a:endParaRPr lang="es-ES" sz="2800" dirty="0"/>
          </a:p>
        </p:txBody>
      </p:sp>
      <p:graphicFrame>
        <p:nvGraphicFramePr>
          <p:cNvPr id="5" name="Tabla 4"/>
          <p:cNvGraphicFramePr>
            <a:graphicFrameLocks noGrp="1"/>
          </p:cNvGraphicFramePr>
          <p:nvPr>
            <p:extLst>
              <p:ext uri="{D42A27DB-BD31-4B8C-83A1-F6EECF244321}">
                <p14:modId xmlns:p14="http://schemas.microsoft.com/office/powerpoint/2010/main" val="2373870907"/>
              </p:ext>
            </p:extLst>
          </p:nvPr>
        </p:nvGraphicFramePr>
        <p:xfrm>
          <a:off x="-1" y="1120154"/>
          <a:ext cx="9129685" cy="5773536"/>
        </p:xfrm>
        <a:graphic>
          <a:graphicData uri="http://schemas.openxmlformats.org/drawingml/2006/table">
            <a:tbl>
              <a:tblPr firstRow="1" firstCol="1" bandRow="1">
                <a:tableStyleId>{BC89EF96-8CEA-46FF-86C4-4CE0E7609802}</a:tableStyleId>
              </a:tblPr>
              <a:tblGrid>
                <a:gridCol w="2087837"/>
                <a:gridCol w="2867227"/>
                <a:gridCol w="3146940"/>
                <a:gridCol w="1027681"/>
              </a:tblGrid>
              <a:tr h="604519">
                <a:tc>
                  <a:txBody>
                    <a:bodyPr/>
                    <a:lstStyle/>
                    <a:p>
                      <a:pPr marL="226695" algn="ctr">
                        <a:lnSpc>
                          <a:spcPct val="150000"/>
                        </a:lnSpc>
                        <a:spcAft>
                          <a:spcPts val="0"/>
                        </a:spcAft>
                      </a:pPr>
                      <a:r>
                        <a:rPr lang="es-EC" sz="1400" dirty="0" smtClean="0">
                          <a:effectLst/>
                          <a:latin typeface="Comic Sans MS" panose="030F0702030302020204" pitchFamily="66" charset="0"/>
                        </a:rPr>
                        <a:t>NOMBRE </a:t>
                      </a:r>
                      <a:r>
                        <a:rPr lang="es-EC" sz="1400" dirty="0">
                          <a:effectLst/>
                          <a:latin typeface="Comic Sans MS" panose="030F0702030302020204" pitchFamily="66" charset="0"/>
                        </a:rPr>
                        <a:t>DEL PROYECTO</a:t>
                      </a:r>
                      <a:endParaRPr lang="es-ES" sz="1400" b="1" dirty="0">
                        <a:effectLst/>
                        <a:latin typeface="Comic Sans MS" panose="030F0702030302020204" pitchFamily="66" charset="0"/>
                        <a:ea typeface="Times New Roman" panose="02020603050405020304" pitchFamily="18" charset="0"/>
                      </a:endParaRPr>
                    </a:p>
                  </a:txBody>
                  <a:tcPr marL="31430" marR="31430" marT="0" marB="0" anchor="ctr">
                    <a:solidFill>
                      <a:srgbClr val="5BCCEF"/>
                    </a:solidFill>
                  </a:tcPr>
                </a:tc>
                <a:tc>
                  <a:txBody>
                    <a:bodyPr/>
                    <a:lstStyle/>
                    <a:p>
                      <a:pPr marL="226695" algn="ctr">
                        <a:lnSpc>
                          <a:spcPct val="150000"/>
                        </a:lnSpc>
                        <a:spcAft>
                          <a:spcPts val="0"/>
                        </a:spcAft>
                      </a:pPr>
                      <a:r>
                        <a:rPr lang="es-EC" sz="1400" dirty="0">
                          <a:effectLst/>
                          <a:latin typeface="Comic Sans MS" panose="030F0702030302020204" pitchFamily="66" charset="0"/>
                        </a:rPr>
                        <a:t>OBJETIVOS</a:t>
                      </a:r>
                      <a:endParaRPr lang="es-ES" sz="1400" b="1" dirty="0">
                        <a:effectLst/>
                        <a:latin typeface="Comic Sans MS" panose="030F0702030302020204" pitchFamily="66" charset="0"/>
                        <a:ea typeface="Times New Roman" panose="02020603050405020304" pitchFamily="18" charset="0"/>
                      </a:endParaRPr>
                    </a:p>
                  </a:txBody>
                  <a:tcPr marL="31430" marR="31430" marT="0" marB="0" anchor="ctr">
                    <a:solidFill>
                      <a:srgbClr val="5BCCEF"/>
                    </a:solidFill>
                  </a:tcPr>
                </a:tc>
                <a:tc>
                  <a:txBody>
                    <a:bodyPr/>
                    <a:lstStyle/>
                    <a:p>
                      <a:pPr marL="226695" algn="ctr">
                        <a:lnSpc>
                          <a:spcPct val="150000"/>
                        </a:lnSpc>
                        <a:spcAft>
                          <a:spcPts val="0"/>
                        </a:spcAft>
                      </a:pPr>
                      <a:r>
                        <a:rPr lang="es-EC" sz="1400">
                          <a:effectLst/>
                          <a:latin typeface="Comic Sans MS" panose="030F0702030302020204" pitchFamily="66" charset="0"/>
                        </a:rPr>
                        <a:t>ACTIVIDADES</a:t>
                      </a:r>
                      <a:endParaRPr lang="es-ES" sz="1400" b="1">
                        <a:effectLst/>
                        <a:latin typeface="Comic Sans MS" panose="030F0702030302020204" pitchFamily="66" charset="0"/>
                        <a:ea typeface="Times New Roman" panose="02020603050405020304" pitchFamily="18" charset="0"/>
                      </a:endParaRPr>
                    </a:p>
                  </a:txBody>
                  <a:tcPr marL="31430" marR="31430" marT="0" marB="0" anchor="ctr">
                    <a:solidFill>
                      <a:srgbClr val="5BCCEF"/>
                    </a:solidFill>
                  </a:tcPr>
                </a:tc>
                <a:tc>
                  <a:txBody>
                    <a:bodyPr/>
                    <a:lstStyle/>
                    <a:p>
                      <a:pPr marL="226695" algn="ctr">
                        <a:lnSpc>
                          <a:spcPct val="150000"/>
                        </a:lnSpc>
                        <a:spcAft>
                          <a:spcPts val="0"/>
                        </a:spcAft>
                      </a:pPr>
                      <a:r>
                        <a:rPr lang="es-EC" sz="1400" dirty="0">
                          <a:solidFill>
                            <a:schemeClr val="tx1"/>
                          </a:solidFill>
                          <a:effectLst/>
                          <a:latin typeface="Comic Sans MS" panose="030F0702030302020204" pitchFamily="66" charset="0"/>
                        </a:rPr>
                        <a:t>USOS</a:t>
                      </a:r>
                      <a:endParaRPr lang="es-ES" sz="1400" b="1" dirty="0">
                        <a:solidFill>
                          <a:schemeClr val="tx1"/>
                        </a:solidFill>
                        <a:effectLst/>
                        <a:latin typeface="Comic Sans MS" panose="030F0702030302020204" pitchFamily="66" charset="0"/>
                        <a:ea typeface="Times New Roman" panose="02020603050405020304" pitchFamily="18" charset="0"/>
                      </a:endParaRPr>
                    </a:p>
                  </a:txBody>
                  <a:tcPr marL="31430" marR="31430" marT="0" marB="0" anchor="ctr">
                    <a:solidFill>
                      <a:srgbClr val="5BCCEF"/>
                    </a:solidFill>
                  </a:tcPr>
                </a:tc>
              </a:tr>
              <a:tr h="2242850">
                <a:tc rowSpan="3">
                  <a:txBody>
                    <a:bodyPr/>
                    <a:lstStyle/>
                    <a:p>
                      <a:pPr marL="226695" algn="ctr">
                        <a:lnSpc>
                          <a:spcPct val="150000"/>
                        </a:lnSpc>
                        <a:spcAft>
                          <a:spcPts val="0"/>
                        </a:spcAft>
                      </a:pPr>
                      <a:r>
                        <a:rPr lang="es-EC" sz="1350" dirty="0" smtClean="0">
                          <a:effectLst/>
                          <a:latin typeface="Comic Sans MS" panose="030F0702030302020204" pitchFamily="66" charset="0"/>
                        </a:rPr>
                        <a:t>EVALUACIÓN </a:t>
                      </a:r>
                      <a:r>
                        <a:rPr lang="es-EC" sz="1350" dirty="0">
                          <a:effectLst/>
                          <a:latin typeface="Comic Sans MS" panose="030F0702030302020204" pitchFamily="66" charset="0"/>
                        </a:rPr>
                        <a:t>DEL POTENCIAL DE APROVECHAMIENTO DEL RECURSO AGUA Y GAS DE LA FUENTE TERMAL DE TANGALÍ</a:t>
                      </a:r>
                      <a:endParaRPr lang="es-ES" sz="1350" dirty="0">
                        <a:effectLst/>
                        <a:latin typeface="Comic Sans MS" panose="030F0702030302020204" pitchFamily="66" charset="0"/>
                      </a:endParaRPr>
                    </a:p>
                    <a:p>
                      <a:pPr marL="226695">
                        <a:lnSpc>
                          <a:spcPct val="150000"/>
                        </a:lnSpc>
                        <a:spcAft>
                          <a:spcPts val="0"/>
                        </a:spcAft>
                      </a:pPr>
                      <a:r>
                        <a:rPr lang="es-EC" sz="1000" dirty="0">
                          <a:effectLst/>
                          <a:latin typeface="Comic Sans MS" panose="030F0702030302020204" pitchFamily="66" charset="0"/>
                        </a:rPr>
                        <a:t> </a:t>
                      </a:r>
                      <a:endParaRPr lang="es-ES" sz="1000" dirty="0">
                        <a:effectLst/>
                        <a:latin typeface="Comic Sans MS" panose="030F0702030302020204" pitchFamily="66" charset="0"/>
                        <a:ea typeface="Times New Roman" panose="02020603050405020304" pitchFamily="18" charset="0"/>
                      </a:endParaRPr>
                    </a:p>
                  </a:txBody>
                  <a:tcPr marL="31430" marR="31430" marT="0" marB="0" anchor="ctr"/>
                </a:tc>
                <a:tc>
                  <a:txBody>
                    <a:bodyPr/>
                    <a:lstStyle/>
                    <a:p>
                      <a:pPr marL="226695" algn="ctr">
                        <a:lnSpc>
                          <a:spcPct val="150000"/>
                        </a:lnSpc>
                        <a:spcAft>
                          <a:spcPts val="0"/>
                        </a:spcAft>
                      </a:pPr>
                      <a:r>
                        <a:rPr lang="es-EC" sz="1100" b="1" dirty="0" smtClean="0">
                          <a:effectLst/>
                          <a:latin typeface="Comic Sans MS" panose="030F0702030302020204" pitchFamily="66" charset="0"/>
                        </a:rPr>
                        <a:t>EVALUAR LA CAPTACIÓN Y ALMACENAMIENTO DEL GAS CO</a:t>
                      </a:r>
                      <a:r>
                        <a:rPr lang="es-EC" sz="1100" b="1" baseline="-25000" dirty="0" smtClean="0">
                          <a:effectLst/>
                          <a:latin typeface="Comic Sans MS" panose="030F0702030302020204" pitchFamily="66" charset="0"/>
                        </a:rPr>
                        <a:t>2</a:t>
                      </a:r>
                      <a:r>
                        <a:rPr lang="es-EC" sz="1100" b="1" dirty="0" smtClean="0">
                          <a:effectLst/>
                          <a:latin typeface="Comic Sans MS" panose="030F0702030302020204" pitchFamily="66" charset="0"/>
                        </a:rPr>
                        <a:t> PARA SU USO COMUNITARIO Y/O COMERCIALIZACIÓN.</a:t>
                      </a:r>
                      <a:endParaRPr lang="es-ES" sz="1100" b="1" dirty="0" smtClean="0">
                        <a:effectLst/>
                        <a:latin typeface="Comic Sans MS" panose="030F0702030302020204" pitchFamily="66" charset="0"/>
                      </a:endParaRPr>
                    </a:p>
                    <a:p>
                      <a:pPr marL="226695" algn="ctr">
                        <a:lnSpc>
                          <a:spcPct val="150000"/>
                        </a:lnSpc>
                        <a:spcAft>
                          <a:spcPts val="0"/>
                        </a:spcAft>
                      </a:pPr>
                      <a:r>
                        <a:rPr lang="es-EC" sz="1100" b="1" dirty="0" smtClean="0">
                          <a:effectLst/>
                          <a:latin typeface="Comic Sans MS" panose="030F0702030302020204" pitchFamily="66" charset="0"/>
                        </a:rPr>
                        <a:t> </a:t>
                      </a:r>
                      <a:endParaRPr lang="es-ES" sz="1100" b="1" dirty="0" smtClean="0">
                        <a:effectLst/>
                        <a:latin typeface="Comic Sans MS" panose="030F0702030302020204" pitchFamily="66" charset="0"/>
                      </a:endParaRPr>
                    </a:p>
                    <a:p>
                      <a:pPr marL="226695" algn="ctr">
                        <a:lnSpc>
                          <a:spcPct val="150000"/>
                        </a:lnSpc>
                        <a:spcAft>
                          <a:spcPts val="0"/>
                        </a:spcAft>
                      </a:pPr>
                      <a:r>
                        <a:rPr lang="es-EC" sz="1100" b="1" dirty="0" smtClean="0">
                          <a:effectLst/>
                          <a:latin typeface="Comic Sans MS" panose="030F0702030302020204" pitchFamily="66" charset="0"/>
                        </a:rPr>
                        <a:t> </a:t>
                      </a:r>
                      <a:endParaRPr lang="es-ES" sz="1100" b="1" dirty="0">
                        <a:effectLst/>
                        <a:latin typeface="Comic Sans MS" panose="030F0702030302020204" pitchFamily="66" charset="0"/>
                        <a:ea typeface="Times New Roman" panose="02020603050405020304" pitchFamily="18" charset="0"/>
                      </a:endParaRPr>
                    </a:p>
                  </a:txBody>
                  <a:tcPr marL="31430" marR="31430" marT="0" marB="0" anchor="ctr"/>
                </a:tc>
                <a:tc>
                  <a:txBody>
                    <a:bodyPr/>
                    <a:lstStyle/>
                    <a:p>
                      <a:pPr algn="just"/>
                      <a:r>
                        <a:rPr lang="es-EC" sz="1000" dirty="0">
                          <a:effectLst/>
                          <a:latin typeface="Comic Sans MS" panose="030F0702030302020204" pitchFamily="66" charset="0"/>
                        </a:rPr>
                        <a:t>Realizar una valoración económica, técnica y de mercado.</a:t>
                      </a:r>
                      <a:endParaRPr lang="es-ES" sz="1000" dirty="0">
                        <a:effectLst/>
                        <a:latin typeface="Comic Sans MS" panose="030F0702030302020204" pitchFamily="66" charset="0"/>
                      </a:endParaRPr>
                    </a:p>
                    <a:p>
                      <a:pPr algn="just"/>
                      <a:endParaRPr lang="es-EC" sz="1000" dirty="0" smtClean="0">
                        <a:effectLst/>
                        <a:latin typeface="Comic Sans MS" panose="030F0702030302020204" pitchFamily="66" charset="0"/>
                      </a:endParaRPr>
                    </a:p>
                    <a:p>
                      <a:pPr algn="just"/>
                      <a:r>
                        <a:rPr lang="es-EC" sz="1000" dirty="0" smtClean="0">
                          <a:effectLst/>
                          <a:latin typeface="Comic Sans MS" panose="030F0702030302020204" pitchFamily="66" charset="0"/>
                        </a:rPr>
                        <a:t>Gestionar </a:t>
                      </a:r>
                      <a:r>
                        <a:rPr lang="es-EC" sz="1000" dirty="0">
                          <a:effectLst/>
                          <a:latin typeface="Comic Sans MS" panose="030F0702030302020204" pitchFamily="66" charset="0"/>
                        </a:rPr>
                        <a:t>un financiamiento con autoridades provinciales, cantones, parroquiales y/o empresas privadas.</a:t>
                      </a:r>
                      <a:endParaRPr lang="es-ES" sz="1000" dirty="0">
                        <a:effectLst/>
                        <a:latin typeface="Comic Sans MS" panose="030F0702030302020204" pitchFamily="66" charset="0"/>
                      </a:endParaRPr>
                    </a:p>
                    <a:p>
                      <a:pPr algn="just"/>
                      <a:r>
                        <a:rPr lang="es-EC" sz="1000" dirty="0">
                          <a:effectLst/>
                          <a:latin typeface="Comic Sans MS" panose="030F0702030302020204" pitchFamily="66" charset="0"/>
                        </a:rPr>
                        <a:t> </a:t>
                      </a:r>
                      <a:endParaRPr lang="es-ES" sz="1000" dirty="0">
                        <a:effectLst/>
                        <a:latin typeface="Comic Sans MS" panose="030F0702030302020204" pitchFamily="66" charset="0"/>
                      </a:endParaRPr>
                    </a:p>
                    <a:p>
                      <a:pPr algn="just"/>
                      <a:r>
                        <a:rPr lang="es-EC" sz="1000" dirty="0">
                          <a:effectLst/>
                          <a:latin typeface="Comic Sans MS" panose="030F0702030302020204" pitchFamily="66" charset="0"/>
                        </a:rPr>
                        <a:t>Realizar la evaluación del impacto ambiental.</a:t>
                      </a:r>
                      <a:endParaRPr lang="es-ES" sz="1000" dirty="0">
                        <a:effectLst/>
                        <a:latin typeface="Comic Sans MS" panose="030F0702030302020204" pitchFamily="66" charset="0"/>
                      </a:endParaRPr>
                    </a:p>
                    <a:p>
                      <a:pPr algn="just"/>
                      <a:r>
                        <a:rPr lang="es-EC" sz="1000" dirty="0">
                          <a:effectLst/>
                          <a:latin typeface="Comic Sans MS" panose="030F0702030302020204" pitchFamily="66" charset="0"/>
                        </a:rPr>
                        <a:t>Determinar el responsable de la concesión de la explotación del recurso.</a:t>
                      </a:r>
                      <a:endParaRPr lang="es-ES" sz="1000" dirty="0">
                        <a:effectLst/>
                        <a:latin typeface="Comic Sans MS" panose="030F0702030302020204" pitchFamily="66" charset="0"/>
                      </a:endParaRPr>
                    </a:p>
                    <a:p>
                      <a:pPr algn="just"/>
                      <a:r>
                        <a:rPr lang="es-EC" sz="1000" dirty="0">
                          <a:effectLst/>
                          <a:latin typeface="Comic Sans MS" panose="030F0702030302020204" pitchFamily="66" charset="0"/>
                        </a:rPr>
                        <a:t> </a:t>
                      </a:r>
                      <a:endParaRPr lang="es-ES" sz="1000" dirty="0">
                        <a:effectLst/>
                        <a:latin typeface="Comic Sans MS" panose="030F0702030302020204" pitchFamily="66" charset="0"/>
                      </a:endParaRPr>
                    </a:p>
                    <a:p>
                      <a:pPr algn="just"/>
                      <a:r>
                        <a:rPr lang="es-EC" sz="1000" dirty="0">
                          <a:effectLst/>
                          <a:latin typeface="Comic Sans MS" panose="030F0702030302020204" pitchFamily="66" charset="0"/>
                        </a:rPr>
                        <a:t>Realizar un diseño de las instalaciones para la explotación del CO2 con fines medicinales dentro de la comunidad  y/o comercialización en diferentes campos industriales.</a:t>
                      </a:r>
                      <a:endParaRPr lang="es-ES" sz="1000" dirty="0">
                        <a:effectLst/>
                        <a:latin typeface="Comic Sans MS" panose="030F0702030302020204" pitchFamily="66" charset="0"/>
                      </a:endParaRPr>
                    </a:p>
                  </a:txBody>
                  <a:tcPr marL="31430" marR="31430" marT="0" marB="0" anchor="ctr"/>
                </a:tc>
                <a:tc>
                  <a:txBody>
                    <a:bodyPr/>
                    <a:lstStyle/>
                    <a:p>
                      <a:r>
                        <a:rPr lang="es-EC" sz="1400" dirty="0">
                          <a:effectLst/>
                          <a:latin typeface="Comic Sans MS" panose="030F0702030302020204" pitchFamily="66" charset="0"/>
                        </a:rPr>
                        <a:t>Industrial</a:t>
                      </a:r>
                      <a:endParaRPr lang="es-ES" sz="1400" dirty="0">
                        <a:effectLst/>
                        <a:latin typeface="Comic Sans MS" panose="030F0702030302020204" pitchFamily="66" charset="0"/>
                      </a:endParaRPr>
                    </a:p>
                    <a:p>
                      <a:r>
                        <a:rPr lang="es-EC" sz="1400" dirty="0">
                          <a:effectLst/>
                          <a:latin typeface="Comic Sans MS" panose="030F0702030302020204" pitchFamily="66" charset="0"/>
                        </a:rPr>
                        <a:t>Medicinal</a:t>
                      </a:r>
                      <a:endParaRPr lang="es-ES" sz="1400" dirty="0">
                        <a:effectLst/>
                        <a:latin typeface="Comic Sans MS" panose="030F0702030302020204" pitchFamily="66" charset="0"/>
                      </a:endParaRPr>
                    </a:p>
                    <a:p>
                      <a:pPr marL="228600">
                        <a:lnSpc>
                          <a:spcPct val="150000"/>
                        </a:lnSpc>
                        <a:spcAft>
                          <a:spcPts val="0"/>
                        </a:spcAft>
                      </a:pPr>
                      <a:r>
                        <a:rPr lang="es-EC" sz="1400" dirty="0">
                          <a:effectLst/>
                          <a:latin typeface="Comic Sans MS" panose="030F0702030302020204" pitchFamily="66" charset="0"/>
                        </a:rPr>
                        <a:t> </a:t>
                      </a:r>
                      <a:endParaRPr lang="es-ES" sz="1400" dirty="0">
                        <a:effectLst/>
                        <a:latin typeface="Comic Sans MS" panose="030F0702030302020204" pitchFamily="66" charset="0"/>
                        <a:ea typeface="Times New Roman" panose="02020603050405020304" pitchFamily="18" charset="0"/>
                      </a:endParaRPr>
                    </a:p>
                  </a:txBody>
                  <a:tcPr marL="31430" marR="31430" marT="0" marB="0" anchor="ctr"/>
                </a:tc>
              </a:tr>
              <a:tr h="1816525">
                <a:tc vMerge="1">
                  <a:txBody>
                    <a:bodyPr/>
                    <a:lstStyle/>
                    <a:p>
                      <a:pPr marL="226695">
                        <a:lnSpc>
                          <a:spcPct val="150000"/>
                        </a:lnSpc>
                        <a:spcAft>
                          <a:spcPts val="0"/>
                        </a:spcAft>
                      </a:pPr>
                      <a:endParaRPr lang="es-ES" sz="900" dirty="0">
                        <a:effectLst/>
                        <a:latin typeface="Comic Sans MS" panose="030F0702030302020204" pitchFamily="66" charset="0"/>
                        <a:ea typeface="Times New Roman" panose="02020603050405020304" pitchFamily="18" charset="0"/>
                      </a:endParaRPr>
                    </a:p>
                  </a:txBody>
                  <a:tcPr marL="31430" marR="31430" marT="0" marB="0" anchor="ctr"/>
                </a:tc>
                <a:tc>
                  <a:txBody>
                    <a:bodyPr/>
                    <a:lstStyle/>
                    <a:p>
                      <a:pPr marL="226695" algn="ctr">
                        <a:lnSpc>
                          <a:spcPct val="150000"/>
                        </a:lnSpc>
                        <a:spcAft>
                          <a:spcPts val="0"/>
                        </a:spcAft>
                      </a:pPr>
                      <a:r>
                        <a:rPr lang="es-EC" sz="1100" b="1" dirty="0" smtClean="0">
                          <a:effectLst/>
                          <a:latin typeface="Comic Sans MS" panose="030F0702030302020204" pitchFamily="66" charset="0"/>
                        </a:rPr>
                        <a:t>OPTIMIZAR EL APROVECHAMIENTO DEL AGUA PARA SU USO CON FINES RECREATIVOS Y/O MEDICINALES</a:t>
                      </a:r>
                      <a:endParaRPr lang="es-ES" sz="1100" b="1" dirty="0" smtClean="0">
                        <a:effectLst/>
                        <a:latin typeface="Comic Sans MS" panose="030F0702030302020204" pitchFamily="66" charset="0"/>
                      </a:endParaRPr>
                    </a:p>
                    <a:p>
                      <a:pPr marL="226695" algn="ctr">
                        <a:lnSpc>
                          <a:spcPct val="150000"/>
                        </a:lnSpc>
                        <a:spcAft>
                          <a:spcPts val="0"/>
                        </a:spcAft>
                      </a:pPr>
                      <a:r>
                        <a:rPr lang="es-EC" sz="1100" b="1" dirty="0" smtClean="0">
                          <a:effectLst/>
                          <a:latin typeface="Comic Sans MS" panose="030F0702030302020204" pitchFamily="66" charset="0"/>
                        </a:rPr>
                        <a:t> </a:t>
                      </a:r>
                      <a:endParaRPr lang="es-ES" sz="1100" b="1" dirty="0">
                        <a:effectLst/>
                        <a:latin typeface="Comic Sans MS" panose="030F0702030302020204" pitchFamily="66" charset="0"/>
                        <a:ea typeface="Times New Roman" panose="02020603050405020304" pitchFamily="18" charset="0"/>
                      </a:endParaRPr>
                    </a:p>
                  </a:txBody>
                  <a:tcPr marL="31430" marR="31430" marT="0" marB="0" anchor="ctr"/>
                </a:tc>
                <a:tc>
                  <a:txBody>
                    <a:bodyPr/>
                    <a:lstStyle/>
                    <a:p>
                      <a:pPr algn="just"/>
                      <a:r>
                        <a:rPr lang="es-EC" sz="1000" dirty="0">
                          <a:effectLst/>
                          <a:latin typeface="Comic Sans MS" panose="030F0702030302020204" pitchFamily="66" charset="0"/>
                        </a:rPr>
                        <a:t>Verificar el cumplimiento de la normativa legal para aguas de uso recreacional de contacto primario.</a:t>
                      </a:r>
                      <a:endParaRPr lang="es-ES" sz="1000" dirty="0">
                        <a:effectLst/>
                        <a:latin typeface="Comic Sans MS" panose="030F0702030302020204" pitchFamily="66" charset="0"/>
                      </a:endParaRPr>
                    </a:p>
                    <a:p>
                      <a:pPr algn="just"/>
                      <a:r>
                        <a:rPr lang="es-EC" sz="1000" dirty="0">
                          <a:effectLst/>
                          <a:latin typeface="Comic Sans MS" panose="030F0702030302020204" pitchFamily="66" charset="0"/>
                        </a:rPr>
                        <a:t> </a:t>
                      </a:r>
                      <a:endParaRPr lang="es-ES" sz="1000" dirty="0">
                        <a:effectLst/>
                        <a:latin typeface="Comic Sans MS" panose="030F0702030302020204" pitchFamily="66" charset="0"/>
                      </a:endParaRPr>
                    </a:p>
                    <a:p>
                      <a:pPr algn="just"/>
                      <a:r>
                        <a:rPr lang="es-EC" sz="1000" dirty="0">
                          <a:effectLst/>
                          <a:latin typeface="Comic Sans MS" panose="030F0702030302020204" pitchFamily="66" charset="0"/>
                        </a:rPr>
                        <a:t>Transportar el agua mediante tubería de la fuente hacia la piscina.</a:t>
                      </a:r>
                      <a:endParaRPr lang="es-ES" sz="1000" dirty="0">
                        <a:effectLst/>
                        <a:latin typeface="Comic Sans MS" panose="030F0702030302020204" pitchFamily="66" charset="0"/>
                      </a:endParaRPr>
                    </a:p>
                    <a:p>
                      <a:pPr algn="just"/>
                      <a:r>
                        <a:rPr lang="es-EC" sz="1000" dirty="0">
                          <a:effectLst/>
                          <a:latin typeface="Comic Sans MS" panose="030F0702030302020204" pitchFamily="66" charset="0"/>
                        </a:rPr>
                        <a:t>Implementar un método de oxigenación del agua.</a:t>
                      </a:r>
                      <a:endParaRPr lang="es-ES" sz="1000" dirty="0">
                        <a:effectLst/>
                        <a:latin typeface="Comic Sans MS" panose="030F0702030302020204" pitchFamily="66" charset="0"/>
                      </a:endParaRPr>
                    </a:p>
                    <a:p>
                      <a:pPr algn="just"/>
                      <a:r>
                        <a:rPr lang="es-EC" sz="1000" dirty="0">
                          <a:effectLst/>
                          <a:latin typeface="Comic Sans MS" panose="030F0702030302020204" pitchFamily="66" charset="0"/>
                        </a:rPr>
                        <a:t> </a:t>
                      </a:r>
                      <a:endParaRPr lang="es-ES" sz="1000" dirty="0">
                        <a:effectLst/>
                        <a:latin typeface="Comic Sans MS" panose="030F0702030302020204" pitchFamily="66" charset="0"/>
                      </a:endParaRPr>
                    </a:p>
                    <a:p>
                      <a:pPr algn="just"/>
                      <a:r>
                        <a:rPr lang="es-EC" sz="1000" dirty="0">
                          <a:effectLst/>
                          <a:latin typeface="Comic Sans MS" panose="030F0702030302020204" pitchFamily="66" charset="0"/>
                        </a:rPr>
                        <a:t>Evaluar económicamente si es rentable implementar instalaciones para calentar el agua</a:t>
                      </a:r>
                      <a:endParaRPr lang="es-ES" sz="1000" dirty="0">
                        <a:effectLst/>
                        <a:latin typeface="Comic Sans MS" panose="030F0702030302020204" pitchFamily="66" charset="0"/>
                      </a:endParaRPr>
                    </a:p>
                    <a:p>
                      <a:pPr marL="226695" algn="just">
                        <a:lnSpc>
                          <a:spcPct val="150000"/>
                        </a:lnSpc>
                        <a:spcAft>
                          <a:spcPts val="0"/>
                        </a:spcAft>
                      </a:pPr>
                      <a:r>
                        <a:rPr lang="es-EC" sz="1000" dirty="0">
                          <a:effectLst/>
                          <a:latin typeface="Comic Sans MS" panose="030F0702030302020204" pitchFamily="66" charset="0"/>
                        </a:rPr>
                        <a:t> </a:t>
                      </a:r>
                      <a:endParaRPr lang="es-ES" sz="1000" dirty="0">
                        <a:effectLst/>
                        <a:latin typeface="Comic Sans MS" panose="030F0702030302020204" pitchFamily="66" charset="0"/>
                        <a:ea typeface="Times New Roman" panose="02020603050405020304" pitchFamily="18" charset="0"/>
                      </a:endParaRPr>
                    </a:p>
                  </a:txBody>
                  <a:tcPr marL="31430" marR="31430" marT="0" marB="0" anchor="ctr"/>
                </a:tc>
                <a:tc>
                  <a:txBody>
                    <a:bodyPr/>
                    <a:lstStyle/>
                    <a:p>
                      <a:pPr>
                        <a:spcAft>
                          <a:spcPts val="0"/>
                        </a:spcAft>
                      </a:pPr>
                      <a:r>
                        <a:rPr lang="es-EC" sz="1400" dirty="0" smtClean="0">
                          <a:effectLst/>
                          <a:latin typeface="Comic Sans MS" panose="030F0702030302020204" pitchFamily="66" charset="0"/>
                        </a:rPr>
                        <a:t>Recrea</a:t>
                      </a:r>
                      <a:r>
                        <a:rPr lang="es-ES" sz="1400" dirty="0" err="1" smtClean="0">
                          <a:effectLst/>
                          <a:latin typeface="Comic Sans MS" panose="030F0702030302020204" pitchFamily="66" charset="0"/>
                        </a:rPr>
                        <a:t>tivo</a:t>
                      </a:r>
                      <a:endParaRPr lang="es-ES" sz="1400" dirty="0">
                        <a:effectLst/>
                        <a:latin typeface="Comic Sans MS" panose="030F0702030302020204" pitchFamily="66" charset="0"/>
                      </a:endParaRPr>
                    </a:p>
                    <a:p>
                      <a:pPr>
                        <a:spcAft>
                          <a:spcPts val="0"/>
                        </a:spcAft>
                      </a:pPr>
                      <a:r>
                        <a:rPr lang="es-EC" sz="1400" dirty="0" smtClean="0">
                          <a:effectLst/>
                          <a:latin typeface="Comic Sans MS" panose="030F0702030302020204" pitchFamily="66" charset="0"/>
                        </a:rPr>
                        <a:t>Medicinal</a:t>
                      </a:r>
                      <a:endParaRPr lang="es-ES" sz="1400" dirty="0">
                        <a:effectLst/>
                        <a:latin typeface="Comic Sans MS" panose="030F0702030302020204" pitchFamily="66" charset="0"/>
                      </a:endParaRPr>
                    </a:p>
                    <a:p>
                      <a:pPr>
                        <a:spcAft>
                          <a:spcPts val="0"/>
                        </a:spcAft>
                      </a:pPr>
                      <a:r>
                        <a:rPr lang="es-EC" sz="1400" dirty="0" smtClean="0">
                          <a:effectLst/>
                          <a:latin typeface="Comic Sans MS" panose="030F0702030302020204" pitchFamily="66" charset="0"/>
                        </a:rPr>
                        <a:t>Ancestral</a:t>
                      </a:r>
                      <a:endParaRPr lang="es-ES" sz="1400" dirty="0">
                        <a:effectLst/>
                        <a:latin typeface="Comic Sans MS" panose="030F0702030302020204" pitchFamily="66" charset="0"/>
                      </a:endParaRPr>
                    </a:p>
                  </a:txBody>
                  <a:tcPr marL="31430" marR="31430" marT="0" marB="0" anchor="ctr"/>
                </a:tc>
              </a:tr>
              <a:tr h="1030931">
                <a:tc vMerge="1">
                  <a:txBody>
                    <a:bodyPr/>
                    <a:lstStyle/>
                    <a:p>
                      <a:endParaRPr lang="es-ES"/>
                    </a:p>
                  </a:txBody>
                  <a:tcPr/>
                </a:tc>
                <a:tc>
                  <a:txBody>
                    <a:bodyPr/>
                    <a:lstStyle/>
                    <a:p>
                      <a:pPr marL="226695" algn="ctr">
                        <a:lnSpc>
                          <a:spcPct val="150000"/>
                        </a:lnSpc>
                        <a:spcAft>
                          <a:spcPts val="0"/>
                        </a:spcAft>
                      </a:pPr>
                      <a:r>
                        <a:rPr lang="es-EC" sz="1100" b="1" dirty="0" smtClean="0">
                          <a:effectLst/>
                          <a:latin typeface="Comic Sans MS" panose="030F0702030302020204" pitchFamily="66" charset="0"/>
                        </a:rPr>
                        <a:t>REALIZAR UN DISEÑO PARA EL ACONDICIONAMIENTO  DE LAS INSTALACIONES PARA EL USO TURÍSTICO SEGURO</a:t>
                      </a:r>
                      <a:endParaRPr lang="es-ES" sz="1100" b="1" dirty="0">
                        <a:effectLst/>
                        <a:latin typeface="Comic Sans MS" panose="030F0702030302020204" pitchFamily="66" charset="0"/>
                        <a:ea typeface="Times New Roman" panose="02020603050405020304" pitchFamily="18" charset="0"/>
                      </a:endParaRPr>
                    </a:p>
                  </a:txBody>
                  <a:tcPr marL="31430" marR="31430" marT="0" marB="0" anchor="ctr"/>
                </a:tc>
                <a:tc>
                  <a:txBody>
                    <a:bodyPr/>
                    <a:lstStyle/>
                    <a:p>
                      <a:pPr algn="just"/>
                      <a:r>
                        <a:rPr lang="es-EC" sz="1000" dirty="0">
                          <a:effectLst/>
                          <a:latin typeface="Comic Sans MS" panose="030F0702030302020204" pitchFamily="66" charset="0"/>
                        </a:rPr>
                        <a:t>Diseñar un cerramiento en la fuente utilizando plantas nativas que capten gran cantidad de CO</a:t>
                      </a:r>
                      <a:r>
                        <a:rPr lang="es-EC" sz="1000" baseline="-25000" dirty="0">
                          <a:effectLst/>
                          <a:latin typeface="Comic Sans MS" panose="030F0702030302020204" pitchFamily="66" charset="0"/>
                        </a:rPr>
                        <a:t>2.</a:t>
                      </a:r>
                      <a:endParaRPr lang="es-ES" sz="1000" dirty="0">
                        <a:effectLst/>
                        <a:latin typeface="Comic Sans MS" panose="030F0702030302020204" pitchFamily="66" charset="0"/>
                      </a:endParaRPr>
                    </a:p>
                    <a:p>
                      <a:pPr algn="just"/>
                      <a:r>
                        <a:rPr lang="es-EC" sz="1000" dirty="0">
                          <a:effectLst/>
                          <a:latin typeface="Comic Sans MS" panose="030F0702030302020204" pitchFamily="66" charset="0"/>
                        </a:rPr>
                        <a:t>Implementar el mapa de seguridad.</a:t>
                      </a:r>
                      <a:endParaRPr lang="es-ES" sz="1000" dirty="0">
                        <a:effectLst/>
                        <a:latin typeface="Comic Sans MS" panose="030F0702030302020204" pitchFamily="66" charset="0"/>
                      </a:endParaRPr>
                    </a:p>
                    <a:p>
                      <a:pPr algn="just"/>
                      <a:r>
                        <a:rPr lang="es-EC" sz="1000" dirty="0">
                          <a:effectLst/>
                          <a:latin typeface="Comic Sans MS" panose="030F0702030302020204" pitchFamily="66" charset="0"/>
                        </a:rPr>
                        <a:t>Implementación de señalética de seguridad.</a:t>
                      </a:r>
                      <a:endParaRPr lang="es-ES" sz="1000" dirty="0">
                        <a:effectLst/>
                        <a:latin typeface="Comic Sans MS" panose="030F0702030302020204" pitchFamily="66" charset="0"/>
                      </a:endParaRPr>
                    </a:p>
                    <a:p>
                      <a:pPr algn="just"/>
                      <a:r>
                        <a:rPr lang="es-EC" sz="1000" dirty="0" smtClean="0">
                          <a:effectLst/>
                          <a:latin typeface="Comic Sans MS" panose="030F0702030302020204" pitchFamily="66" charset="0"/>
                        </a:rPr>
                        <a:t>Capacitar </a:t>
                      </a:r>
                      <a:r>
                        <a:rPr lang="es-EC" sz="1000" dirty="0">
                          <a:effectLst/>
                          <a:latin typeface="Comic Sans MS" panose="030F0702030302020204" pitchFamily="66" charset="0"/>
                        </a:rPr>
                        <a:t>a la comunidad acerca de los riesgos del CO</a:t>
                      </a:r>
                      <a:r>
                        <a:rPr lang="es-EC" sz="1000" baseline="-25000" dirty="0">
                          <a:effectLst/>
                          <a:latin typeface="Comic Sans MS" panose="030F0702030302020204" pitchFamily="66" charset="0"/>
                        </a:rPr>
                        <a:t>2</a:t>
                      </a:r>
                      <a:endParaRPr lang="es-ES" sz="1000" dirty="0">
                        <a:effectLst/>
                        <a:latin typeface="Comic Sans MS" panose="030F0702030302020204" pitchFamily="66" charset="0"/>
                      </a:endParaRPr>
                    </a:p>
                  </a:txBody>
                  <a:tcPr marL="31430" marR="31430" marT="0" marB="0" anchor="ctr"/>
                </a:tc>
                <a:tc>
                  <a:txBody>
                    <a:bodyPr/>
                    <a:lstStyle/>
                    <a:p>
                      <a:r>
                        <a:rPr lang="es-EC" sz="1400" dirty="0" smtClean="0">
                          <a:effectLst/>
                          <a:latin typeface="Comic Sans MS" panose="030F0702030302020204" pitchFamily="66" charset="0"/>
                        </a:rPr>
                        <a:t>Recreativo</a:t>
                      </a:r>
                      <a:endParaRPr lang="es-ES" sz="1400" dirty="0">
                        <a:effectLst/>
                        <a:latin typeface="Comic Sans MS" panose="030F0702030302020204" pitchFamily="66" charset="0"/>
                      </a:endParaRPr>
                    </a:p>
                    <a:p>
                      <a:pPr marL="457200"/>
                      <a:r>
                        <a:rPr lang="es-EC" sz="1400" dirty="0">
                          <a:effectLst/>
                          <a:latin typeface="Comic Sans MS" panose="030F0702030302020204" pitchFamily="66" charset="0"/>
                        </a:rPr>
                        <a:t> </a:t>
                      </a:r>
                      <a:endParaRPr lang="es-ES" sz="1400" dirty="0">
                        <a:effectLst/>
                        <a:latin typeface="Comic Sans MS" panose="030F0702030302020204" pitchFamily="66" charset="0"/>
                      </a:endParaRPr>
                    </a:p>
                  </a:txBody>
                  <a:tcPr marL="31430" marR="31430" marT="0" marB="0" anchor="ctr"/>
                </a:tc>
              </a:tr>
            </a:tbl>
          </a:graphicData>
        </a:graphic>
      </p:graphicFrame>
    </p:spTree>
    <p:extLst>
      <p:ext uri="{BB962C8B-B14F-4D97-AF65-F5344CB8AC3E}">
        <p14:creationId xmlns:p14="http://schemas.microsoft.com/office/powerpoint/2010/main" val="114171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395536" y="1700808"/>
            <a:ext cx="8568952" cy="4104456"/>
          </a:xfrm>
        </p:spPr>
        <p:txBody>
          <a:bodyPr>
            <a:normAutofit lnSpcReduction="10000"/>
          </a:bodyPr>
          <a:lstStyle/>
          <a:p>
            <a:pPr marL="342900" lvl="0" indent="-342900" algn="just">
              <a:lnSpc>
                <a:spcPct val="150000"/>
              </a:lnSpc>
              <a:buFont typeface="+mj-lt"/>
              <a:buAutoNum type="arabicPeriod"/>
            </a:pPr>
            <a:r>
              <a:rPr lang="es-ES" sz="1500" dirty="0" smtClean="0">
                <a:latin typeface="Comic Sans MS" panose="030F0702030302020204" pitchFamily="66" charset="0"/>
              </a:rPr>
              <a:t>Las fuentes del complejo hidrotermal presente en el sector de </a:t>
            </a:r>
            <a:r>
              <a:rPr lang="es-ES" sz="1500" dirty="0" err="1" smtClean="0">
                <a:latin typeface="Comic Sans MS" panose="030F0702030302020204" pitchFamily="66" charset="0"/>
              </a:rPr>
              <a:t>Tangalí</a:t>
            </a:r>
            <a:r>
              <a:rPr lang="es-ES" sz="1500" dirty="0" smtClean="0">
                <a:latin typeface="Comic Sans MS" panose="030F0702030302020204" pitchFamily="66" charset="0"/>
              </a:rPr>
              <a:t> se encuentran en rangos de temperatura entre </a:t>
            </a:r>
            <a:r>
              <a:rPr lang="es-ES" sz="1500" b="1" dirty="0" smtClean="0">
                <a:latin typeface="Comic Sans MS" panose="030F0702030302020204" pitchFamily="66" charset="0"/>
              </a:rPr>
              <a:t>15 a 24 </a:t>
            </a:r>
            <a:r>
              <a:rPr lang="es-ES" sz="1500" b="1" dirty="0" err="1" smtClean="0">
                <a:latin typeface="Comic Sans MS" panose="030F0702030302020204" pitchFamily="66" charset="0"/>
              </a:rPr>
              <a:t>ºC</a:t>
            </a:r>
            <a:r>
              <a:rPr lang="es-ES" sz="1500" b="1" dirty="0" smtClean="0">
                <a:latin typeface="Comic Sans MS" panose="030F0702030302020204" pitchFamily="66" charset="0"/>
              </a:rPr>
              <a:t>, </a:t>
            </a:r>
            <a:r>
              <a:rPr lang="es-ES" sz="1500" dirty="0" smtClean="0">
                <a:latin typeface="Comic Sans MS" panose="030F0702030302020204" pitchFamily="66" charset="0"/>
              </a:rPr>
              <a:t>considerando como fuentes hipo-termales y fuentes frías con caudales que oscilan de </a:t>
            </a:r>
            <a:r>
              <a:rPr lang="es-ES" sz="1500" b="1" dirty="0" smtClean="0">
                <a:latin typeface="Comic Sans MS" panose="030F0702030302020204" pitchFamily="66" charset="0"/>
              </a:rPr>
              <a:t>0,15 a 12 L/s </a:t>
            </a:r>
            <a:r>
              <a:rPr lang="es-ES" sz="1500" dirty="0" smtClean="0">
                <a:latin typeface="Comic Sans MS" panose="030F0702030302020204" pitchFamily="66" charset="0"/>
              </a:rPr>
              <a:t>aproximadamente. Se analizaron parámetros físico-químicos para determinar su composición y de los análisis realizados se determina que estas fuentes pueden ser utilizadas como recurso natural para uso recreativo, medicinal e industrial previo tratamiento de aireación, oxigenación y desinfección.</a:t>
            </a:r>
          </a:p>
          <a:p>
            <a:pPr marL="342900" lvl="0" indent="-342900" algn="just">
              <a:lnSpc>
                <a:spcPct val="150000"/>
              </a:lnSpc>
              <a:buFont typeface="+mj-lt"/>
              <a:buAutoNum type="arabicPeriod"/>
            </a:pPr>
            <a:r>
              <a:rPr lang="es-ES" sz="1500" dirty="0" smtClean="0">
                <a:latin typeface="Comic Sans MS" panose="030F0702030302020204" pitchFamily="66" charset="0"/>
              </a:rPr>
              <a:t>Dentro </a:t>
            </a:r>
            <a:r>
              <a:rPr lang="es-ES" sz="1500" dirty="0">
                <a:latin typeface="Comic Sans MS" panose="030F0702030302020204" pitchFamily="66" charset="0"/>
              </a:rPr>
              <a:t>del complejo hidrotermal se han identificado cuatro fuentes  las mismas que se las ha codificado como Fuente Termal Principal con un caudal medio de </a:t>
            </a:r>
            <a:r>
              <a:rPr lang="es-ES" sz="1500" b="1" dirty="0">
                <a:latin typeface="Comic Sans MS" panose="030F0702030302020204" pitchFamily="66" charset="0"/>
              </a:rPr>
              <a:t>12 L/s</a:t>
            </a:r>
            <a:r>
              <a:rPr lang="es-ES" sz="1500" dirty="0">
                <a:latin typeface="Comic Sans MS" panose="030F0702030302020204" pitchFamily="66" charset="0"/>
              </a:rPr>
              <a:t>, Fuente Termal II con un caudal de </a:t>
            </a:r>
            <a:r>
              <a:rPr lang="es-ES" sz="1500" b="1" dirty="0">
                <a:latin typeface="Comic Sans MS" panose="030F0702030302020204" pitchFamily="66" charset="0"/>
              </a:rPr>
              <a:t>0,59 L/s, </a:t>
            </a:r>
            <a:r>
              <a:rPr lang="es-ES" sz="1500" dirty="0">
                <a:latin typeface="Comic Sans MS" panose="030F0702030302020204" pitchFamily="66" charset="0"/>
              </a:rPr>
              <a:t>Fuente </a:t>
            </a:r>
            <a:r>
              <a:rPr lang="es-ES" sz="1500" dirty="0" err="1">
                <a:latin typeface="Comic Sans MS" panose="030F0702030302020204" pitchFamily="66" charset="0"/>
              </a:rPr>
              <a:t>Güitig</a:t>
            </a:r>
            <a:r>
              <a:rPr lang="es-ES" sz="1500" dirty="0">
                <a:latin typeface="Comic Sans MS" panose="030F0702030302020204" pitchFamily="66" charset="0"/>
              </a:rPr>
              <a:t> con un caudal de </a:t>
            </a:r>
            <a:r>
              <a:rPr lang="es-ES" sz="1500" b="1" dirty="0">
                <a:latin typeface="Comic Sans MS" panose="030F0702030302020204" pitchFamily="66" charset="0"/>
              </a:rPr>
              <a:t>0,06 L/s </a:t>
            </a:r>
            <a:r>
              <a:rPr lang="es-ES" sz="1500" dirty="0">
                <a:latin typeface="Comic Sans MS" panose="030F0702030302020204" pitchFamily="66" charset="0"/>
              </a:rPr>
              <a:t>y la Fuente Cristalina con un caudal de </a:t>
            </a:r>
            <a:r>
              <a:rPr lang="es-ES" sz="1500" b="1" dirty="0">
                <a:latin typeface="Comic Sans MS" panose="030F0702030302020204" pitchFamily="66" charset="0"/>
              </a:rPr>
              <a:t>0,65 L/s</a:t>
            </a:r>
            <a:r>
              <a:rPr lang="es-ES" sz="1500" dirty="0">
                <a:latin typeface="Comic Sans MS" panose="030F0702030302020204" pitchFamily="66" charset="0"/>
              </a:rPr>
              <a:t>;</a:t>
            </a:r>
            <a:r>
              <a:rPr lang="es-ES" sz="1500" b="1" dirty="0">
                <a:latin typeface="Comic Sans MS" panose="030F0702030302020204" pitchFamily="66" charset="0"/>
              </a:rPr>
              <a:t> </a:t>
            </a:r>
            <a:r>
              <a:rPr lang="es-ES" sz="1500" dirty="0">
                <a:latin typeface="Comic Sans MS" panose="030F0702030302020204" pitchFamily="66" charset="0"/>
              </a:rPr>
              <a:t>éstas fuentes drenan hacia el río Blanco aportando un caudal aproximado de </a:t>
            </a:r>
            <a:r>
              <a:rPr lang="es-ES" sz="1500" b="1" dirty="0">
                <a:latin typeface="Comic Sans MS" panose="030F0702030302020204" pitchFamily="66" charset="0"/>
              </a:rPr>
              <a:t>13,3 L/s.</a:t>
            </a:r>
          </a:p>
          <a:p>
            <a:endParaRPr lang="es-ES" dirty="0"/>
          </a:p>
        </p:txBody>
      </p:sp>
      <p:sp>
        <p:nvSpPr>
          <p:cNvPr id="6" name="Título 1"/>
          <p:cNvSpPr txBox="1">
            <a:spLocks/>
          </p:cNvSpPr>
          <p:nvPr/>
        </p:nvSpPr>
        <p:spPr>
          <a:xfrm>
            <a:off x="2051720" y="548680"/>
            <a:ext cx="5256584" cy="7500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 sz="4800" b="1" dirty="0" smtClean="0">
                <a:solidFill>
                  <a:schemeClr val="bg1"/>
                </a:solidFill>
                <a:latin typeface="Comic Sans MS" panose="030F0702030302020204" pitchFamily="66" charset="0"/>
              </a:rPr>
              <a:t>CONCLUSIONES</a:t>
            </a:r>
            <a:r>
              <a:rPr lang="es-ES" sz="3200" b="1" dirty="0" smtClean="0">
                <a:solidFill>
                  <a:schemeClr val="bg1"/>
                </a:solidFill>
                <a:latin typeface="Comic Sans MS" panose="030F0702030302020204" pitchFamily="66" charset="0"/>
              </a:rPr>
              <a:t/>
            </a:r>
            <a:br>
              <a:rPr lang="es-ES" sz="3200" b="1" dirty="0" smtClean="0">
                <a:solidFill>
                  <a:schemeClr val="bg1"/>
                </a:solidFill>
                <a:latin typeface="Comic Sans MS" panose="030F0702030302020204" pitchFamily="66" charset="0"/>
              </a:rPr>
            </a:br>
            <a:endParaRPr lang="es-ES" sz="3200" b="1" baseline="-25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3358396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476672"/>
            <a:ext cx="4608512" cy="7500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 sz="3200" b="1" dirty="0" smtClean="0">
                <a:solidFill>
                  <a:schemeClr val="bg1"/>
                </a:solidFill>
                <a:latin typeface="Comic Sans MS" panose="030F0702030302020204" pitchFamily="66" charset="0"/>
              </a:rPr>
              <a:t>CONCLUSIONES</a:t>
            </a:r>
            <a:r>
              <a:rPr lang="es-ES" sz="1800" b="1" dirty="0" smtClean="0">
                <a:solidFill>
                  <a:schemeClr val="bg1"/>
                </a:solidFill>
                <a:latin typeface="Comic Sans MS" panose="030F0702030302020204" pitchFamily="66" charset="0"/>
              </a:rPr>
              <a:t/>
            </a:r>
            <a:br>
              <a:rPr lang="es-ES" sz="1800" b="1" dirty="0" smtClean="0">
                <a:solidFill>
                  <a:schemeClr val="bg1"/>
                </a:solidFill>
                <a:latin typeface="Comic Sans MS" panose="030F0702030302020204" pitchFamily="66" charset="0"/>
              </a:rPr>
            </a:br>
            <a:endParaRPr lang="es-ES" sz="1800" b="1" baseline="-25000" dirty="0">
              <a:solidFill>
                <a:schemeClr val="bg1"/>
              </a:solidFill>
              <a:latin typeface="Comic Sans MS" panose="030F0702030302020204" pitchFamily="66" charset="0"/>
            </a:endParaRPr>
          </a:p>
        </p:txBody>
      </p:sp>
      <p:sp>
        <p:nvSpPr>
          <p:cNvPr id="2" name="Marcador de contenido 1"/>
          <p:cNvSpPr>
            <a:spLocks noGrp="1"/>
          </p:cNvSpPr>
          <p:nvPr>
            <p:ph idx="1"/>
          </p:nvPr>
        </p:nvSpPr>
        <p:spPr>
          <a:xfrm>
            <a:off x="179512" y="1825625"/>
            <a:ext cx="8784976" cy="4351338"/>
          </a:xfrm>
        </p:spPr>
        <p:txBody>
          <a:bodyPr>
            <a:normAutofit fontScale="55000" lnSpcReduction="20000"/>
          </a:bodyPr>
          <a:lstStyle/>
          <a:p>
            <a:pPr marL="457200" indent="-457200" algn="just">
              <a:lnSpc>
                <a:spcPct val="170000"/>
              </a:lnSpc>
              <a:buFont typeface="+mj-lt"/>
              <a:buAutoNum type="arabicPeriod" startAt="3"/>
            </a:pPr>
            <a:r>
              <a:rPr lang="es-ES" sz="2400" dirty="0">
                <a:latin typeface="Comic Sans MS" panose="030F0702030302020204" pitchFamily="66" charset="0"/>
              </a:rPr>
              <a:t>La composición geoquímica están constituidos por parámetros como pH, conductividad, </a:t>
            </a:r>
            <a:r>
              <a:rPr lang="es-ES" sz="2400" dirty="0" smtClean="0">
                <a:latin typeface="Comic Sans MS" panose="030F0702030302020204" pitchFamily="66" charset="0"/>
              </a:rPr>
              <a:t>temperatura,  </a:t>
            </a:r>
            <a:r>
              <a:rPr lang="es-ES" sz="2400" dirty="0">
                <a:latin typeface="Comic Sans MS" panose="030F0702030302020204" pitchFamily="66" charset="0"/>
              </a:rPr>
              <a:t>B, As, Ca, Fe, Li, Mg, K, </a:t>
            </a:r>
            <a:r>
              <a:rPr lang="es-ES" sz="2400" dirty="0" err="1">
                <a:latin typeface="Comic Sans MS" panose="030F0702030302020204" pitchFamily="66" charset="0"/>
              </a:rPr>
              <a:t>Na</a:t>
            </a:r>
            <a:r>
              <a:rPr lang="es-ES" sz="2400" dirty="0">
                <a:latin typeface="Comic Sans MS" panose="030F0702030302020204" pitchFamily="66" charset="0"/>
              </a:rPr>
              <a:t>, Cd, Ni, Pb, Si, Zn, Hg, dureza total, solidos totales disueltos, nitrógeno amoniacal, alcalinidad, bicarbonatos, carbonatos, cloruros, fluoruros, nitratos y sulfatos; dentro de los gases existe presencia de emanación de gas CO</a:t>
            </a:r>
            <a:r>
              <a:rPr lang="es-ES" sz="2400" baseline="-25000" dirty="0">
                <a:latin typeface="Comic Sans MS" panose="030F0702030302020204" pitchFamily="66" charset="0"/>
              </a:rPr>
              <a:t>2</a:t>
            </a:r>
            <a:r>
              <a:rPr lang="es-ES" sz="2400" dirty="0">
                <a:latin typeface="Comic Sans MS" panose="030F0702030302020204" pitchFamily="66" charset="0"/>
              </a:rPr>
              <a:t> en la fuente Termal Principal con un caudal aproximado de </a:t>
            </a:r>
            <a:r>
              <a:rPr lang="es-ES" sz="2400" b="1" dirty="0">
                <a:latin typeface="Comic Sans MS" panose="030F0702030302020204" pitchFamily="66" charset="0"/>
              </a:rPr>
              <a:t>5,3 t/día </a:t>
            </a:r>
            <a:r>
              <a:rPr lang="es-ES" sz="2400" dirty="0">
                <a:latin typeface="Comic Sans MS" panose="030F0702030302020204" pitchFamily="66" charset="0"/>
              </a:rPr>
              <a:t>y un caudal de </a:t>
            </a:r>
            <a:r>
              <a:rPr lang="es-ES" sz="2400" b="1" dirty="0">
                <a:latin typeface="Comic Sans MS" panose="030F0702030302020204" pitchFamily="66" charset="0"/>
              </a:rPr>
              <a:t>1970 t/año. </a:t>
            </a:r>
            <a:endParaRPr lang="es-ES" sz="2400" b="1" dirty="0" smtClean="0">
              <a:latin typeface="Comic Sans MS" panose="030F0702030302020204" pitchFamily="66" charset="0"/>
            </a:endParaRPr>
          </a:p>
          <a:p>
            <a:pPr marL="457200" lvl="0" indent="-457200" algn="just">
              <a:lnSpc>
                <a:spcPct val="170000"/>
              </a:lnSpc>
              <a:buFont typeface="+mj-lt"/>
              <a:buAutoNum type="arabicPeriod" startAt="3"/>
            </a:pPr>
            <a:r>
              <a:rPr lang="es-ES" sz="2400" dirty="0" smtClean="0">
                <a:latin typeface="Comic Sans MS" panose="030F0702030302020204" pitchFamily="66" charset="0"/>
              </a:rPr>
              <a:t>La </a:t>
            </a:r>
            <a:r>
              <a:rPr lang="es-ES" sz="2400" dirty="0">
                <a:latin typeface="Comic Sans MS" panose="030F0702030302020204" pitchFamily="66" charset="0"/>
              </a:rPr>
              <a:t>utilidad de las fuentes de agua del sector de </a:t>
            </a:r>
            <a:r>
              <a:rPr lang="es-ES" sz="2400" dirty="0" err="1">
                <a:latin typeface="Comic Sans MS" panose="030F0702030302020204" pitchFamily="66" charset="0"/>
              </a:rPr>
              <a:t>Tangalí</a:t>
            </a:r>
            <a:r>
              <a:rPr lang="es-ES" sz="2400" dirty="0">
                <a:latin typeface="Comic Sans MS" panose="030F0702030302020204" pitchFamily="66" charset="0"/>
              </a:rPr>
              <a:t> y en especial de la fuente Termal Principal se centraron en el aprovechamiento de uso recreativo. Sin embargo estas pueden ser utilizadas con otros propósitos tanto en medicina ancestral e industrial, es necesario tomar medidas de seguridad dependiendo del aprovechamiento propuesto.</a:t>
            </a:r>
          </a:p>
          <a:p>
            <a:pPr marL="457200" lvl="0" indent="-457200" algn="just">
              <a:lnSpc>
                <a:spcPct val="170000"/>
              </a:lnSpc>
              <a:buFont typeface="+mj-lt"/>
              <a:buAutoNum type="arabicPeriod" startAt="3"/>
            </a:pPr>
            <a:r>
              <a:rPr lang="es-ES" sz="2400" dirty="0">
                <a:latin typeface="Comic Sans MS" panose="030F0702030302020204" pitchFamily="66" charset="0"/>
              </a:rPr>
              <a:t>La fuente de agua Termal Principal por su alto contenido y emanaciones de CO</a:t>
            </a:r>
            <a:r>
              <a:rPr lang="es-ES" sz="2400" baseline="-25000" dirty="0">
                <a:latin typeface="Comic Sans MS" panose="030F0702030302020204" pitchFamily="66" charset="0"/>
              </a:rPr>
              <a:t>2 </a:t>
            </a:r>
            <a:r>
              <a:rPr lang="es-ES" sz="2400" dirty="0">
                <a:latin typeface="Comic Sans MS" panose="030F0702030302020204" pitchFamily="66" charset="0"/>
              </a:rPr>
              <a:t>no puede ser utilizada con fines recreativos de manera directa, debido a que no cumple con los parámetros establecidos descritos en la normativa vigente, siendo indispensable un previo tratamiento. </a:t>
            </a:r>
          </a:p>
          <a:p>
            <a:endParaRPr lang="es-ES" dirty="0"/>
          </a:p>
        </p:txBody>
      </p:sp>
    </p:spTree>
    <p:extLst>
      <p:ext uri="{BB962C8B-B14F-4D97-AF65-F5344CB8AC3E}">
        <p14:creationId xmlns:p14="http://schemas.microsoft.com/office/powerpoint/2010/main" val="553302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259632" y="548680"/>
            <a:ext cx="6912768" cy="7500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 sz="4000" b="1" dirty="0" smtClean="0">
                <a:solidFill>
                  <a:schemeClr val="bg1"/>
                </a:solidFill>
                <a:latin typeface="Comic Sans MS" panose="030F0702030302020204" pitchFamily="66" charset="0"/>
              </a:rPr>
              <a:t>RECOMENDACIONES</a:t>
            </a:r>
            <a:r>
              <a:rPr lang="es-ES" sz="2400" b="1" dirty="0" smtClean="0">
                <a:solidFill>
                  <a:schemeClr val="bg1"/>
                </a:solidFill>
                <a:latin typeface="Comic Sans MS" panose="030F0702030302020204" pitchFamily="66" charset="0"/>
              </a:rPr>
              <a:t/>
            </a:r>
            <a:br>
              <a:rPr lang="es-ES" sz="2400" b="1" dirty="0" smtClean="0">
                <a:solidFill>
                  <a:schemeClr val="bg1"/>
                </a:solidFill>
                <a:latin typeface="Comic Sans MS" panose="030F0702030302020204" pitchFamily="66" charset="0"/>
              </a:rPr>
            </a:br>
            <a:endParaRPr lang="es-ES" sz="2400" b="1" baseline="-25000" dirty="0">
              <a:solidFill>
                <a:schemeClr val="bg1"/>
              </a:solidFill>
              <a:latin typeface="Comic Sans MS" panose="030F0702030302020204" pitchFamily="66" charset="0"/>
            </a:endParaRPr>
          </a:p>
        </p:txBody>
      </p:sp>
      <p:sp>
        <p:nvSpPr>
          <p:cNvPr id="6" name="Marcador de texto 5"/>
          <p:cNvSpPr>
            <a:spLocks noGrp="1"/>
          </p:cNvSpPr>
          <p:nvPr>
            <p:ph type="body" idx="1"/>
          </p:nvPr>
        </p:nvSpPr>
        <p:spPr>
          <a:xfrm>
            <a:off x="395536" y="1628800"/>
            <a:ext cx="8640960" cy="4392488"/>
          </a:xfrm>
        </p:spPr>
        <p:txBody>
          <a:bodyPr>
            <a:normAutofit fontScale="25000" lnSpcReduction="20000"/>
          </a:bodyPr>
          <a:lstStyle/>
          <a:p>
            <a:pPr marL="342900" lvl="0" indent="-342900" algn="just">
              <a:lnSpc>
                <a:spcPct val="170000"/>
              </a:lnSpc>
              <a:buFont typeface="+mj-lt"/>
              <a:buAutoNum type="arabicPeriod"/>
            </a:pPr>
            <a:r>
              <a:rPr lang="es-EC" sz="6000" dirty="0">
                <a:solidFill>
                  <a:schemeClr val="tx1"/>
                </a:solidFill>
                <a:latin typeface="Comic Sans MS" panose="030F0702030302020204" pitchFamily="66" charset="0"/>
              </a:rPr>
              <a:t>M</a:t>
            </a:r>
            <a:r>
              <a:rPr lang="es-EC" sz="6000" dirty="0" smtClean="0">
                <a:solidFill>
                  <a:schemeClr val="tx1"/>
                </a:solidFill>
                <a:latin typeface="Comic Sans MS" panose="030F0702030302020204" pitchFamily="66" charset="0"/>
              </a:rPr>
              <a:t>onitorear </a:t>
            </a:r>
            <a:r>
              <a:rPr lang="es-EC" sz="6000" dirty="0">
                <a:solidFill>
                  <a:schemeClr val="tx1"/>
                </a:solidFill>
                <a:latin typeface="Comic Sans MS" panose="030F0702030302020204" pitchFamily="66" charset="0"/>
              </a:rPr>
              <a:t>periódicamente la composición química y caudales de las fuentes de aguas termales para prever la variabilidad y cantidad de sus componentes además es importante contar con el equipo de seguridad necesario para realizar estudios en fuentes termales con emisiones de CO</a:t>
            </a:r>
            <a:r>
              <a:rPr lang="es-EC" sz="6000" baseline="-25000" dirty="0">
                <a:solidFill>
                  <a:schemeClr val="tx1"/>
                </a:solidFill>
                <a:latin typeface="Comic Sans MS" panose="030F0702030302020204" pitchFamily="66" charset="0"/>
              </a:rPr>
              <a:t>2</a:t>
            </a:r>
            <a:r>
              <a:rPr lang="es-EC" sz="6000" dirty="0">
                <a:solidFill>
                  <a:schemeClr val="tx1"/>
                </a:solidFill>
                <a:latin typeface="Comic Sans MS" panose="030F0702030302020204" pitchFamily="66" charset="0"/>
              </a:rPr>
              <a:t>, considerándose mediciones en horas criticas de mayor concentración del gas. </a:t>
            </a:r>
            <a:endParaRPr lang="es-EC" sz="6000" dirty="0" smtClean="0">
              <a:solidFill>
                <a:schemeClr val="tx1"/>
              </a:solidFill>
              <a:latin typeface="Comic Sans MS" panose="030F0702030302020204" pitchFamily="66" charset="0"/>
            </a:endParaRPr>
          </a:p>
          <a:p>
            <a:pPr marL="342900" lvl="0" indent="-342900" algn="just">
              <a:lnSpc>
                <a:spcPct val="170000"/>
              </a:lnSpc>
              <a:buFont typeface="+mj-lt"/>
              <a:buAutoNum type="arabicPeriod"/>
            </a:pPr>
            <a:endParaRPr lang="es-ES" sz="6000" dirty="0">
              <a:solidFill>
                <a:schemeClr val="tx1"/>
              </a:solidFill>
              <a:latin typeface="Comic Sans MS" panose="030F0702030302020204" pitchFamily="66" charset="0"/>
            </a:endParaRPr>
          </a:p>
          <a:p>
            <a:pPr marL="342900" lvl="0" indent="-342900" algn="just">
              <a:lnSpc>
                <a:spcPct val="170000"/>
              </a:lnSpc>
              <a:buFont typeface="+mj-lt"/>
              <a:buAutoNum type="arabicPeriod"/>
            </a:pPr>
            <a:r>
              <a:rPr lang="es-EC" sz="6000" dirty="0">
                <a:solidFill>
                  <a:schemeClr val="tx1"/>
                </a:solidFill>
                <a:latin typeface="Comic Sans MS" panose="030F0702030302020204" pitchFamily="66" charset="0"/>
              </a:rPr>
              <a:t>No es recomendable ingresar en fuentes naturales directamente, especialmente si se observa burbujeo de gases y si la fuente está en una zona poco ventilada cuya composición química precisa se desconoce, se sugiere implementar una zona de seguridad en la fuente Termal Principal con un cerramiento de cercas vivas  con plantas nativas del sector. Además, se recomienda colocar señalización, horarios de atención, condiciones de ingreso de turistas al complejo hidrotermal.</a:t>
            </a:r>
            <a:endParaRPr lang="es-ES" sz="6000" dirty="0">
              <a:solidFill>
                <a:schemeClr val="tx1"/>
              </a:solidFill>
              <a:latin typeface="Comic Sans MS" panose="030F0702030302020204" pitchFamily="66" charset="0"/>
            </a:endParaRPr>
          </a:p>
          <a:p>
            <a:endParaRPr lang="es-ES" dirty="0"/>
          </a:p>
        </p:txBody>
      </p:sp>
    </p:spTree>
    <p:extLst>
      <p:ext uri="{BB962C8B-B14F-4D97-AF65-F5344CB8AC3E}">
        <p14:creationId xmlns:p14="http://schemas.microsoft.com/office/powerpoint/2010/main" val="2396774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8325" y="476672"/>
            <a:ext cx="4608512" cy="7500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 sz="2800" b="1" dirty="0" smtClean="0">
                <a:solidFill>
                  <a:schemeClr val="bg1"/>
                </a:solidFill>
                <a:latin typeface="Comic Sans MS" panose="030F0702030302020204" pitchFamily="66" charset="0"/>
              </a:rPr>
              <a:t>RECOMENDACIONES</a:t>
            </a:r>
            <a:r>
              <a:rPr lang="es-ES" sz="1800" b="1" dirty="0" smtClean="0">
                <a:solidFill>
                  <a:schemeClr val="bg1"/>
                </a:solidFill>
                <a:latin typeface="Comic Sans MS" panose="030F0702030302020204" pitchFamily="66" charset="0"/>
              </a:rPr>
              <a:t/>
            </a:r>
            <a:br>
              <a:rPr lang="es-ES" sz="1800" b="1" dirty="0" smtClean="0">
                <a:solidFill>
                  <a:schemeClr val="bg1"/>
                </a:solidFill>
                <a:latin typeface="Comic Sans MS" panose="030F0702030302020204" pitchFamily="66" charset="0"/>
              </a:rPr>
            </a:br>
            <a:endParaRPr lang="es-ES" sz="1800" b="1" baseline="-25000" dirty="0">
              <a:solidFill>
                <a:schemeClr val="bg1"/>
              </a:solidFill>
              <a:latin typeface="Comic Sans MS" panose="030F0702030302020204" pitchFamily="66" charset="0"/>
            </a:endParaRPr>
          </a:p>
        </p:txBody>
      </p:sp>
      <p:sp>
        <p:nvSpPr>
          <p:cNvPr id="2" name="Rectángulo 1"/>
          <p:cNvSpPr/>
          <p:nvPr/>
        </p:nvSpPr>
        <p:spPr>
          <a:xfrm>
            <a:off x="611559" y="1606562"/>
            <a:ext cx="8424937" cy="5089855"/>
          </a:xfrm>
          <a:prstGeom prst="rect">
            <a:avLst/>
          </a:prstGeom>
        </p:spPr>
        <p:txBody>
          <a:bodyPr wrap="square">
            <a:spAutoFit/>
          </a:bodyPr>
          <a:lstStyle/>
          <a:p>
            <a:pPr marL="514350" lvl="0" indent="-514350" algn="just">
              <a:lnSpc>
                <a:spcPct val="150000"/>
              </a:lnSpc>
              <a:buFont typeface="+mj-lt"/>
              <a:buAutoNum type="arabicPeriod" startAt="3"/>
            </a:pPr>
            <a:r>
              <a:rPr lang="es-EC" sz="2000" dirty="0">
                <a:latin typeface="Comic Sans MS" panose="030F0702030302020204" pitchFamily="66" charset="0"/>
              </a:rPr>
              <a:t>Evaluar el potencial de recursos correspondientes a la utilización del gas dióxido de carbono (CO</a:t>
            </a:r>
            <a:r>
              <a:rPr lang="es-EC" sz="2000" baseline="-25000" dirty="0">
                <a:latin typeface="Comic Sans MS" panose="030F0702030302020204" pitchFamily="66" charset="0"/>
              </a:rPr>
              <a:t>2</a:t>
            </a:r>
            <a:r>
              <a:rPr lang="es-EC" sz="2000" dirty="0">
                <a:latin typeface="Comic Sans MS" panose="030F0702030302020204" pitchFamily="66" charset="0"/>
              </a:rPr>
              <a:t>) que presenta el complejo hidrotermal, a fin de  determinar su viabilidad para su industrialización</a:t>
            </a:r>
            <a:r>
              <a:rPr lang="es-EC" sz="2000" dirty="0" smtClean="0">
                <a:latin typeface="Comic Sans MS" panose="030F0702030302020204" pitchFamily="66" charset="0"/>
              </a:rPr>
              <a:t>.</a:t>
            </a:r>
          </a:p>
          <a:p>
            <a:pPr marL="514350" lvl="0" indent="-514350" algn="just">
              <a:lnSpc>
                <a:spcPct val="150000"/>
              </a:lnSpc>
              <a:buFont typeface="+mj-lt"/>
              <a:buAutoNum type="arabicPeriod" startAt="3"/>
            </a:pPr>
            <a:endParaRPr lang="es-ES" sz="2000" dirty="0">
              <a:latin typeface="Comic Sans MS" panose="030F0702030302020204" pitchFamily="66" charset="0"/>
            </a:endParaRPr>
          </a:p>
          <a:p>
            <a:pPr marL="514350" lvl="0" indent="-514350" algn="just">
              <a:lnSpc>
                <a:spcPct val="150000"/>
              </a:lnSpc>
              <a:buFont typeface="+mj-lt"/>
              <a:buAutoNum type="arabicPeriod" startAt="3"/>
            </a:pPr>
            <a:r>
              <a:rPr lang="es-EC" sz="2000" dirty="0">
                <a:latin typeface="Comic Sans MS" panose="030F0702030302020204" pitchFamily="66" charset="0"/>
              </a:rPr>
              <a:t>Comprometer a la Academia con las comunidades en la realización e implementación de sus diferentes proyectos de tesis con el objetivo de aprovechar el gran potencial natural que cuenta la comunidad</a:t>
            </a:r>
            <a:r>
              <a:rPr lang="es-EC" sz="2000" dirty="0" smtClean="0">
                <a:latin typeface="Comic Sans MS" panose="030F0702030302020204" pitchFamily="66" charset="0"/>
              </a:rPr>
              <a:t>.</a:t>
            </a:r>
          </a:p>
          <a:p>
            <a:pPr marL="514350" lvl="0" indent="-514350" algn="just">
              <a:lnSpc>
                <a:spcPct val="150000"/>
              </a:lnSpc>
              <a:buFont typeface="+mj-lt"/>
              <a:buAutoNum type="arabicPeriod" startAt="3"/>
            </a:pPr>
            <a:endParaRPr lang="es-EC" sz="1700" dirty="0" smtClean="0">
              <a:latin typeface="Comic Sans MS" panose="030F0702030302020204" pitchFamily="66" charset="0"/>
            </a:endParaRPr>
          </a:p>
          <a:p>
            <a:pPr marL="514350" lvl="0" indent="-514350" algn="just">
              <a:lnSpc>
                <a:spcPct val="150000"/>
              </a:lnSpc>
              <a:buFont typeface="+mj-lt"/>
              <a:buAutoNum type="arabicPeriod" startAt="3"/>
            </a:pPr>
            <a:endParaRPr lang="es-ES" sz="1950" dirty="0">
              <a:latin typeface="Comic Sans MS" panose="030F0702030302020204" pitchFamily="66" charset="0"/>
            </a:endParaRPr>
          </a:p>
        </p:txBody>
      </p:sp>
    </p:spTree>
    <p:extLst>
      <p:ext uri="{BB962C8B-B14F-4D97-AF65-F5344CB8AC3E}">
        <p14:creationId xmlns:p14="http://schemas.microsoft.com/office/powerpoint/2010/main" val="67672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31640" y="2204864"/>
            <a:ext cx="3612524" cy="3960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0885" t="18161" r="9094" b="14708"/>
          <a:stretch/>
        </p:blipFill>
        <p:spPr>
          <a:xfrm rot="5400000">
            <a:off x="5041135" y="2239785"/>
            <a:ext cx="3960254" cy="3890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uadroTexto 6"/>
          <p:cNvSpPr txBox="1"/>
          <p:nvPr/>
        </p:nvSpPr>
        <p:spPr>
          <a:xfrm>
            <a:off x="179512" y="1533222"/>
            <a:ext cx="5090375" cy="646331"/>
          </a:xfrm>
          <a:prstGeom prst="rect">
            <a:avLst/>
          </a:prstGeom>
          <a:noFill/>
        </p:spPr>
        <p:txBody>
          <a:bodyPr wrap="square" rtlCol="0">
            <a:spAutoFit/>
          </a:bodyPr>
          <a:lstStyle/>
          <a:p>
            <a:r>
              <a:rPr lang="es-EC" dirty="0">
                <a:latin typeface="Comic Sans MS" panose="030F0702030302020204" pitchFamily="66" charset="0"/>
              </a:rPr>
              <a:t>Las altas concentraciones de CO</a:t>
            </a:r>
            <a:r>
              <a:rPr lang="es-EC" baseline="-25000" dirty="0">
                <a:latin typeface="Comic Sans MS" panose="030F0702030302020204" pitchFamily="66" charset="0"/>
              </a:rPr>
              <a:t>2</a:t>
            </a:r>
            <a:r>
              <a:rPr lang="es-EC" dirty="0">
                <a:latin typeface="Comic Sans MS" panose="030F0702030302020204" pitchFamily="66" charset="0"/>
              </a:rPr>
              <a:t> también afectan a animales.</a:t>
            </a:r>
          </a:p>
        </p:txBody>
      </p:sp>
      <p:sp>
        <p:nvSpPr>
          <p:cNvPr id="6" name="CuadroTexto 5"/>
          <p:cNvSpPr txBox="1"/>
          <p:nvPr/>
        </p:nvSpPr>
        <p:spPr>
          <a:xfrm>
            <a:off x="336673" y="620688"/>
            <a:ext cx="5602458" cy="415498"/>
          </a:xfrm>
          <a:prstGeom prst="rect">
            <a:avLst/>
          </a:prstGeom>
          <a:noFill/>
        </p:spPr>
        <p:txBody>
          <a:bodyPr wrap="square" rtlCol="0">
            <a:spAutoFit/>
          </a:bodyPr>
          <a:lstStyle/>
          <a:p>
            <a:r>
              <a:rPr lang="es-ES" sz="2100" b="1" i="1" dirty="0">
                <a:solidFill>
                  <a:schemeClr val="bg1"/>
                </a:solidFill>
                <a:latin typeface="Comic Sans MS" panose="030F0702030302020204" pitchFamily="66" charset="0"/>
              </a:rPr>
              <a:t>CONTEXTO DEL PROBLEMA</a:t>
            </a:r>
          </a:p>
        </p:txBody>
      </p:sp>
    </p:spTree>
    <p:extLst>
      <p:ext uri="{BB962C8B-B14F-4D97-AF65-F5344CB8AC3E}">
        <p14:creationId xmlns:p14="http://schemas.microsoft.com/office/powerpoint/2010/main" val="28512915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5366873" y="6273225"/>
            <a:ext cx="4824536" cy="584775"/>
          </a:xfrm>
          <a:prstGeom prst="rect">
            <a:avLst/>
          </a:prstGeom>
          <a:noFill/>
        </p:spPr>
        <p:txBody>
          <a:bodyPr wrap="square" rtlCol="0">
            <a:spAutoFit/>
          </a:bodyPr>
          <a:lstStyle/>
          <a:p>
            <a:pPr algn="ctr"/>
            <a:r>
              <a:rPr lang="es-ES" sz="1600" b="1" dirty="0">
                <a:latin typeface="Comic Sans MS" panose="030F0702030302020204" pitchFamily="66" charset="0"/>
              </a:rPr>
              <a:t>Pablo </a:t>
            </a:r>
            <a:r>
              <a:rPr lang="es-ES" sz="1600" b="1" dirty="0" smtClean="0">
                <a:latin typeface="Comic Sans MS" panose="030F0702030302020204" pitchFamily="66" charset="0"/>
              </a:rPr>
              <a:t>Andrade Arciniegas</a:t>
            </a:r>
          </a:p>
          <a:p>
            <a:pPr algn="ctr"/>
            <a:r>
              <a:rPr lang="es-ES" sz="1600" b="1" dirty="0" smtClean="0">
                <a:latin typeface="Comic Sans MS" panose="030F0702030302020204" pitchFamily="66" charset="0"/>
              </a:rPr>
              <a:t>Alexander Palma Rueda</a:t>
            </a:r>
            <a:endParaRPr lang="es-ES" sz="1600" b="1" dirty="0">
              <a:latin typeface="Comic Sans MS" panose="030F0702030302020204" pitchFamily="66" charset="0"/>
            </a:endParaRPr>
          </a:p>
        </p:txBody>
      </p:sp>
      <p:sp>
        <p:nvSpPr>
          <p:cNvPr id="4" name="Título 1"/>
          <p:cNvSpPr txBox="1">
            <a:spLocks/>
          </p:cNvSpPr>
          <p:nvPr/>
        </p:nvSpPr>
        <p:spPr>
          <a:xfrm>
            <a:off x="1115616" y="260648"/>
            <a:ext cx="7272808" cy="1512168"/>
          </a:xfrm>
          <a:prstGeom prst="rect">
            <a:avLst/>
          </a:prstGeom>
        </p:spPr>
        <p:txBody>
          <a:bodyPr vert="horz" lIns="91440" tIns="45720" rIns="91440" bIns="45720" numCol="1"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s-ES" sz="11500" b="1" spc="50" dirty="0" smtClean="0">
                <a:ln w="38100" cmpd="sng">
                  <a:solidFill>
                    <a:schemeClr val="tx1"/>
                  </a:solidFill>
                  <a:prstDash val="solid"/>
                </a:ln>
                <a:solidFill>
                  <a:srgbClr val="70AD47">
                    <a:tint val="1000"/>
                  </a:srgbClr>
                </a:solidFill>
                <a:effectLst>
                  <a:glow rad="228600">
                    <a:schemeClr val="accent5">
                      <a:satMod val="175000"/>
                      <a:alpha val="40000"/>
                    </a:schemeClr>
                  </a:glow>
                </a:effectLst>
              </a:rPr>
              <a:t>GRACIAS</a:t>
            </a:r>
            <a:endParaRPr lang="es-ES" sz="11500" b="1" spc="50" dirty="0">
              <a:ln w="38100" cmpd="sng">
                <a:solidFill>
                  <a:schemeClr val="tx1"/>
                </a:solidFill>
                <a:prstDash val="solid"/>
              </a:ln>
              <a:solidFill>
                <a:srgbClr val="70AD47">
                  <a:tint val="1000"/>
                </a:srgbClr>
              </a:solidFill>
              <a:effectLst>
                <a:glow rad="228600">
                  <a:schemeClr val="accent5">
                    <a:satMod val="175000"/>
                    <a:alpha val="40000"/>
                  </a:schemeClr>
                </a:glow>
              </a:effectLst>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t="23750" r="23226"/>
          <a:stretch/>
        </p:blipFill>
        <p:spPr>
          <a:xfrm>
            <a:off x="3779912" y="1916832"/>
            <a:ext cx="5256584" cy="404407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9344405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316" y="116632"/>
            <a:ext cx="7886700" cy="1325563"/>
          </a:xfrm>
        </p:spPr>
        <p:txBody>
          <a:bodyPr/>
          <a:lstStyle/>
          <a:p>
            <a:pPr algn="ctr"/>
            <a:r>
              <a:rPr lang="en-US" dirty="0" smtClean="0">
                <a:solidFill>
                  <a:schemeClr val="bg1"/>
                </a:solidFill>
                <a:latin typeface="Comic Sans MS" panose="030F0702030302020204" pitchFamily="66" charset="0"/>
              </a:rPr>
              <a:t>BIBLIOGRAFÍA</a:t>
            </a:r>
            <a:endParaRPr lang="en-US" dirty="0">
              <a:solidFill>
                <a:schemeClr val="bg1"/>
              </a:solidFill>
              <a:latin typeface="Comic Sans MS" panose="030F0702030302020204" pitchFamily="66" charset="0"/>
            </a:endParaRPr>
          </a:p>
        </p:txBody>
      </p:sp>
      <p:sp>
        <p:nvSpPr>
          <p:cNvPr id="3" name="Rectangle 1"/>
          <p:cNvSpPr>
            <a:spLocks noChangeArrowheads="1"/>
          </p:cNvSpPr>
          <p:nvPr/>
        </p:nvSpPr>
        <p:spPr bwMode="auto">
          <a:xfrm>
            <a:off x="251520" y="1772816"/>
            <a:ext cx="8786292"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Armijo, M., &amp; San Martín , J. (1994). </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Clasificación de las aguas mineromedicinales.</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Madrid, España: </a:t>
            </a:r>
            <a:r>
              <a:rPr kumimoji="0" lang="es-EC"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Computense</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Baeza, J., López, J., &amp; </a:t>
            </a:r>
            <a:r>
              <a:rPr kumimoji="0" lang="es-EC"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Ramirez</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 (2001). </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Las Aguas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Minerles</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en España.</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España: Instituto Geológico y Minero de España.</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Bakalowicz</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 M. (1979).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Contribution</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de la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Geochimie</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eaus</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 la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connaissance</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del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aquifere</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kartique</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et de la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karstificacion</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Tesis doctoral : Paris-Francia.</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Baubron</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J., </a:t>
            </a:r>
            <a:r>
              <a:rPr kumimoji="0" lang="es-EC"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Allard</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P., &amp; </a:t>
            </a:r>
            <a:r>
              <a:rPr kumimoji="0" lang="es-EC"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Toutain</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J. (01 de Marzo de 1990). </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Diffuse volcanic emissions of carbon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doxide</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from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Vulcano</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Island, Italy. Nature. </a:t>
            </a:r>
            <a:r>
              <a:rPr kumimoji="0" lang="en-US"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Bureau de </a:t>
            </a:r>
            <a:r>
              <a:rPr kumimoji="0" lang="en-US"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Recherches</a:t>
            </a:r>
            <a:r>
              <a:rPr kumimoji="0" lang="en-US"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Geologiques</a:t>
            </a:r>
            <a:r>
              <a:rPr kumimoji="0" lang="en-US"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et </a:t>
            </a:r>
            <a:r>
              <a:rPr kumimoji="0" lang="en-US"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Miniéres</a:t>
            </a:r>
            <a:r>
              <a:rPr kumimoji="0" lang="en-US"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344</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51-53.</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Baxter , P.,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Faive-Pierret</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R., &amp; Le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Guern</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 F. (2014). </a:t>
            </a:r>
            <a:r>
              <a:rPr kumimoji="0" lang="en-US"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International Volcanic </a:t>
            </a:r>
            <a:r>
              <a:rPr kumimoji="0" lang="en-US"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Healt</a:t>
            </a:r>
            <a:r>
              <a:rPr kumimoji="0" lang="en-US"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Hazard Network.</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Amsterdam: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Sabroux</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Brimblecombe</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P. (1996). </a:t>
            </a:r>
            <a:r>
              <a:rPr kumimoji="0" lang="en-US"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Air composition and </a:t>
            </a:r>
            <a:r>
              <a:rPr kumimoji="0" lang="en-US"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Chemestry</a:t>
            </a:r>
            <a:r>
              <a:rPr kumimoji="0" lang="en-US"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Cambridge: Cambridge University Press.</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Cadena, V. (2012). </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Hablemos de Riego.</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Ibarra, Ecuador: Creadores Gráficos.</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Calcara, M., &amp; </a:t>
            </a:r>
            <a:r>
              <a:rPr kumimoji="0" lang="es-EC"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Quattrocchi</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 F. (1996). </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Ammonia content fluctuations in Groundwater of the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Colli</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Albani</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Volcano, Italy. </a:t>
            </a:r>
            <a:r>
              <a:rPr kumimoji="0" lang="en-US"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Eos, Trans AGU, Fall Meet. </a:t>
            </a:r>
            <a:r>
              <a:rPr kumimoji="0" lang="en-US"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Suppl</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46.</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Cariaga, M., &amp; Hernández, A. (2011). </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Importancia de las zonas termales ubicadas en las regiones de O’Higgins y el Maule, Chile. </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Revista Interamericana De Ambiente Y Turismo</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89.</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Castany</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G. (1971). </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Tratado práctico de las aguas subterráneas .</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s-EC"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Barcelona,España</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Omega.</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Cevallos, M. P. (2015). </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Plan de Desarrollo y Ordenamiento Territorial de la Parroquia San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Jose</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de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Quichinche</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Otavalo.</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Chiodini</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G.,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Frondini</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F., &amp;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Ponziani</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F. (1995). Deep structures and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carbondioxide</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degassing in central Italy. </a:t>
            </a:r>
            <a:r>
              <a:rPr kumimoji="0" lang="en-US"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Geothermics,24(1)</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81-94.</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Collard, N.,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Taran</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Y.,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Peiffer</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L., Campion, R., &amp;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Jácome</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M. (2014). Solute fluxes and geothermal potential of </a:t>
            </a:r>
            <a:r>
              <a:rPr kumimoji="0" lang="en-US" altLang="es-ES"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Tacaná</a:t>
            </a:r>
            <a:r>
              <a:rPr kumimoji="0" lang="en-US"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volcano-hydrothermal systems.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Journal</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of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Volcanology</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and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Geothermal</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Research</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288.</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Constitución de la República del Ecuador. (2008). </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Constitución de la República del Ecuador 2008.</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Quito, Ecuador: Registro Oficial 449 del 20 de octubre del 2008.</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Contreras, T. (2011). </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Propiedades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hidrogeoquìmicas</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e isotópicas del agua subterránea en la parte media de la cuenca del río </a:t>
            </a:r>
            <a:r>
              <a:rPr kumimoji="0" lang="es-EC" altLang="es-ES"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Tulián</a:t>
            </a:r>
            <a:r>
              <a:rPr kumimoji="0" lang="es-EC" alt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Puerto Cortés, Honduras.</a:t>
            </a:r>
            <a:r>
              <a:rPr kumimoji="0" lang="es-EC" alt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Costa Rica: Universidad de Costa Rica.</a:t>
            </a:r>
            <a:endParaRPr kumimoji="0" lang="es-ES" altLang="es-E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552348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9552" y="1628800"/>
            <a:ext cx="7886700" cy="4351338"/>
          </a:xfrm>
        </p:spPr>
        <p:txBody>
          <a:bodyPr>
            <a:normAutofit fontScale="47500" lnSpcReduction="20000"/>
          </a:bodyPr>
          <a:lstStyle/>
          <a:p>
            <a:pPr marL="0" lvl="0" indent="0" defTabSz="914400" eaLnBrk="0" fontAlgn="base" hangingPunct="0">
              <a:lnSpc>
                <a:spcPct val="100000"/>
              </a:lnSpc>
              <a:spcBef>
                <a:spcPct val="0"/>
              </a:spcBef>
              <a:spcAft>
                <a:spcPct val="0"/>
              </a:spcAft>
              <a:buNone/>
            </a:pPr>
            <a:r>
              <a:rPr lang="es-EC" altLang="es-ES" sz="2400" dirty="0" err="1" smtClean="0">
                <a:latin typeface="Arial" panose="020B0604020202020204" pitchFamily="34" charset="0"/>
                <a:ea typeface="Times New Roman" panose="02020603050405020304" pitchFamily="18" charset="0"/>
              </a:rPr>
              <a:t>Delmelle</a:t>
            </a:r>
            <a:r>
              <a:rPr lang="es-EC" altLang="es-ES" sz="2400" dirty="0">
                <a:latin typeface="Arial" panose="020B0604020202020204" pitchFamily="34" charset="0"/>
                <a:ea typeface="Times New Roman" panose="02020603050405020304" pitchFamily="18" charset="0"/>
              </a:rPr>
              <a:t>, P., &amp; </a:t>
            </a:r>
            <a:r>
              <a:rPr lang="es-EC" altLang="es-ES" sz="2400" dirty="0" err="1">
                <a:latin typeface="Arial" panose="020B0604020202020204" pitchFamily="34" charset="0"/>
                <a:ea typeface="Times New Roman" panose="02020603050405020304" pitchFamily="18" charset="0"/>
              </a:rPr>
              <a:t>Stix</a:t>
            </a:r>
            <a:r>
              <a:rPr lang="es-EC" altLang="es-ES" sz="2400" dirty="0">
                <a:latin typeface="Arial" panose="020B0604020202020204" pitchFamily="34" charset="0"/>
                <a:ea typeface="Times New Roman" panose="02020603050405020304" pitchFamily="18" charset="0"/>
              </a:rPr>
              <a:t>, J. (2000). </a:t>
            </a:r>
            <a:r>
              <a:rPr lang="en-US" altLang="es-ES" sz="2400" dirty="0">
                <a:latin typeface="Arial" panose="020B0604020202020204" pitchFamily="34" charset="0"/>
                <a:ea typeface="Times New Roman" panose="02020603050405020304" pitchFamily="18" charset="0"/>
              </a:rPr>
              <a:t>Volcanic Gases. </a:t>
            </a:r>
            <a:r>
              <a:rPr lang="en-US" altLang="es-ES" sz="2400" dirty="0" err="1">
                <a:latin typeface="Arial" panose="020B0604020202020204" pitchFamily="34" charset="0"/>
                <a:ea typeface="Times New Roman" panose="02020603050405020304" pitchFamily="18" charset="0"/>
              </a:rPr>
              <a:t>En</a:t>
            </a:r>
            <a:r>
              <a:rPr lang="en-US" altLang="es-ES" sz="2400" dirty="0">
                <a:latin typeface="Arial" panose="020B0604020202020204" pitchFamily="34" charset="0"/>
                <a:ea typeface="Times New Roman" panose="02020603050405020304" pitchFamily="18" charset="0"/>
              </a:rPr>
              <a:t> H. Sigurdsson, </a:t>
            </a:r>
            <a:r>
              <a:rPr lang="en-US" altLang="es-ES" sz="2400" i="1" dirty="0">
                <a:latin typeface="Arial" panose="020B0604020202020204" pitchFamily="34" charset="0"/>
                <a:ea typeface="Times New Roman" panose="02020603050405020304" pitchFamily="18" charset="0"/>
              </a:rPr>
              <a:t>Encyclopedia of volcanoes.</a:t>
            </a:r>
            <a:r>
              <a:rPr lang="en-US" altLang="es-ES" sz="2400" dirty="0">
                <a:latin typeface="Arial" panose="020B0604020202020204" pitchFamily="34" charset="0"/>
                <a:ea typeface="Times New Roman" panose="02020603050405020304" pitchFamily="18" charset="0"/>
              </a:rPr>
              <a:t> (</a:t>
            </a:r>
            <a:r>
              <a:rPr lang="en-US" altLang="es-ES" sz="2400" dirty="0" err="1">
                <a:latin typeface="Arial" panose="020B0604020202020204" pitchFamily="34" charset="0"/>
                <a:ea typeface="Times New Roman" panose="02020603050405020304" pitchFamily="18" charset="0"/>
              </a:rPr>
              <a:t>pág</a:t>
            </a:r>
            <a:r>
              <a:rPr lang="en-US" altLang="es-ES" sz="2400" dirty="0">
                <a:latin typeface="Arial" panose="020B0604020202020204" pitchFamily="34" charset="0"/>
                <a:ea typeface="Times New Roman" panose="02020603050405020304" pitchFamily="18" charset="0"/>
              </a:rPr>
              <a:t>. 828). New York: </a:t>
            </a:r>
            <a:r>
              <a:rPr lang="en-US" altLang="es-ES" sz="2400" dirty="0" err="1">
                <a:latin typeface="Arial" panose="020B0604020202020204" pitchFamily="34" charset="0"/>
                <a:ea typeface="Times New Roman" panose="02020603050405020304" pitchFamily="18" charset="0"/>
              </a:rPr>
              <a:t>Haraldur</a:t>
            </a:r>
            <a:r>
              <a:rPr lang="en-US" altLang="es-ES" sz="2400" dirty="0">
                <a:latin typeface="Arial" panose="020B0604020202020204" pitchFamily="34" charset="0"/>
                <a:ea typeface="Times New Roman" panose="02020603050405020304" pitchFamily="18" charset="0"/>
              </a:rPr>
              <a:t> Sigurdsson.</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El Norte. (21 de Enero de 2015). Seis fallecidos en Imbabura por inhalación de gases tóxicos. </a:t>
            </a:r>
            <a:r>
              <a:rPr lang="es-EC" altLang="es-ES" sz="2400" i="1" dirty="0">
                <a:latin typeface="Arial" panose="020B0604020202020204" pitchFamily="34" charset="0"/>
                <a:ea typeface="Times New Roman" panose="02020603050405020304" pitchFamily="18" charset="0"/>
              </a:rPr>
              <a:t>El Norte</a:t>
            </a:r>
            <a:r>
              <a:rPr lang="es-EC" altLang="es-ES" sz="2400" dirty="0">
                <a:latin typeface="Arial" panose="020B0604020202020204" pitchFamily="34" charset="0"/>
                <a:ea typeface="Times New Roman" panose="02020603050405020304" pitchFamily="18" charset="0"/>
              </a:rPr>
              <a:t>, págs. 16-17.</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err="1">
                <a:latin typeface="Arial" panose="020B0604020202020204" pitchFamily="34" charset="0"/>
                <a:ea typeface="Times New Roman" panose="02020603050405020304" pitchFamily="18" charset="0"/>
              </a:rPr>
              <a:t>Fagundo</a:t>
            </a:r>
            <a:r>
              <a:rPr lang="es-EC" altLang="es-ES" sz="2400" dirty="0">
                <a:latin typeface="Arial" panose="020B0604020202020204" pitchFamily="34" charset="0"/>
                <a:ea typeface="Times New Roman" panose="02020603050405020304" pitchFamily="18" charset="0"/>
              </a:rPr>
              <a:t>, J. (1990 a). </a:t>
            </a:r>
            <a:r>
              <a:rPr lang="es-EC" altLang="es-ES" sz="2400" i="1" dirty="0">
                <a:latin typeface="Arial" panose="020B0604020202020204" pitchFamily="34" charset="0"/>
                <a:ea typeface="Times New Roman" panose="02020603050405020304" pitchFamily="18" charset="0"/>
              </a:rPr>
              <a:t>Evolución química y relaciones empíricas en aguas naturales. Efecto de los factores geológicos, </a:t>
            </a:r>
            <a:r>
              <a:rPr lang="es-EC" altLang="es-ES" sz="2400" i="1" dirty="0" err="1">
                <a:latin typeface="Arial" panose="020B0604020202020204" pitchFamily="34" charset="0"/>
                <a:ea typeface="Times New Roman" panose="02020603050405020304" pitchFamily="18" charset="0"/>
              </a:rPr>
              <a:t>hidrogeològicos</a:t>
            </a:r>
            <a:r>
              <a:rPr lang="es-EC" altLang="es-ES" sz="2400" i="1" dirty="0">
                <a:latin typeface="Arial" panose="020B0604020202020204" pitchFamily="34" charset="0"/>
                <a:ea typeface="Times New Roman" panose="02020603050405020304" pitchFamily="18" charset="0"/>
              </a:rPr>
              <a:t> y ambientales .</a:t>
            </a:r>
            <a:r>
              <a:rPr lang="es-EC" altLang="es-ES" sz="2400" dirty="0">
                <a:latin typeface="Arial" panose="020B0604020202020204" pitchFamily="34" charset="0"/>
                <a:ea typeface="Times New Roman" panose="02020603050405020304" pitchFamily="18" charset="0"/>
              </a:rPr>
              <a:t> Granda: </a:t>
            </a:r>
            <a:r>
              <a:rPr lang="es-EC" altLang="es-ES" sz="2400" dirty="0" err="1">
                <a:latin typeface="Arial" panose="020B0604020202020204" pitchFamily="34" charset="0"/>
                <a:ea typeface="Times New Roman" panose="02020603050405020304" pitchFamily="18" charset="0"/>
              </a:rPr>
              <a:t>Hidrogeologìa</a:t>
            </a:r>
            <a:r>
              <a:rPr lang="es-EC" altLang="es-ES" sz="2400" dirty="0">
                <a:latin typeface="Arial" panose="020B0604020202020204" pitchFamily="34" charset="0"/>
                <a:ea typeface="Times New Roman" panose="02020603050405020304" pitchFamily="18" charset="0"/>
              </a:rPr>
              <a:t>.</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err="1">
                <a:latin typeface="Arial" panose="020B0604020202020204" pitchFamily="34" charset="0"/>
                <a:ea typeface="Times New Roman" panose="02020603050405020304" pitchFamily="18" charset="0"/>
              </a:rPr>
              <a:t>Fagundo</a:t>
            </a:r>
            <a:r>
              <a:rPr lang="es-EC" altLang="es-ES" sz="2400" dirty="0">
                <a:latin typeface="Arial" panose="020B0604020202020204" pitchFamily="34" charset="0"/>
                <a:ea typeface="Times New Roman" panose="02020603050405020304" pitchFamily="18" charset="0"/>
              </a:rPr>
              <a:t>, J. (1990 b). </a:t>
            </a:r>
            <a:r>
              <a:rPr lang="es-EC" altLang="es-ES" sz="2400" i="1" dirty="0">
                <a:latin typeface="Arial" panose="020B0604020202020204" pitchFamily="34" charset="0"/>
                <a:ea typeface="Times New Roman" panose="02020603050405020304" pitchFamily="18" charset="0"/>
              </a:rPr>
              <a:t>Evolución química y relaciones empíricas en aguas naturales. estudio mediante </a:t>
            </a:r>
            <a:r>
              <a:rPr lang="es-EC" altLang="es-ES" sz="2400" i="1" dirty="0" err="1">
                <a:latin typeface="Arial" panose="020B0604020202020204" pitchFamily="34" charset="0"/>
                <a:ea typeface="Times New Roman" panose="02020603050405020304" pitchFamily="18" charset="0"/>
              </a:rPr>
              <a:t>simulacion</a:t>
            </a:r>
            <a:r>
              <a:rPr lang="es-EC" altLang="es-ES" sz="2400" i="1" dirty="0">
                <a:latin typeface="Arial" panose="020B0604020202020204" pitchFamily="34" charset="0"/>
                <a:ea typeface="Times New Roman" panose="02020603050405020304" pitchFamily="18" charset="0"/>
              </a:rPr>
              <a:t> química del efecto de la litología.</a:t>
            </a:r>
            <a:r>
              <a:rPr lang="es-EC" altLang="es-ES" sz="2400" dirty="0">
                <a:latin typeface="Arial" panose="020B0604020202020204" pitchFamily="34" charset="0"/>
                <a:ea typeface="Times New Roman" panose="02020603050405020304" pitchFamily="18" charset="0"/>
              </a:rPr>
              <a:t> Granada: </a:t>
            </a:r>
            <a:r>
              <a:rPr lang="es-EC" altLang="es-ES" sz="2400" dirty="0" err="1">
                <a:latin typeface="Arial" panose="020B0604020202020204" pitchFamily="34" charset="0"/>
                <a:ea typeface="Times New Roman" panose="02020603050405020304" pitchFamily="18" charset="0"/>
              </a:rPr>
              <a:t>Volunrada</a:t>
            </a:r>
            <a:r>
              <a:rPr lang="es-EC" altLang="es-ES" sz="2400" dirty="0">
                <a:latin typeface="Arial" panose="020B0604020202020204" pitchFamily="34" charset="0"/>
                <a:ea typeface="Times New Roman" panose="02020603050405020304" pitchFamily="18" charset="0"/>
              </a:rPr>
              <a:t> </a:t>
            </a:r>
            <a:r>
              <a:rPr lang="es-EC" altLang="es-ES" sz="2400" dirty="0" err="1">
                <a:latin typeface="Arial" panose="020B0604020202020204" pitchFamily="34" charset="0"/>
                <a:ea typeface="Times New Roman" panose="02020603050405020304" pitchFamily="18" charset="0"/>
              </a:rPr>
              <a:t>Hodraúica</a:t>
            </a:r>
            <a:r>
              <a:rPr lang="es-EC" altLang="es-ES" sz="2400" dirty="0">
                <a:latin typeface="Arial" panose="020B0604020202020204" pitchFamily="34" charset="0"/>
                <a:ea typeface="Times New Roman" panose="02020603050405020304" pitchFamily="18" charset="0"/>
              </a:rPr>
              <a:t>.</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err="1">
                <a:latin typeface="Arial" panose="020B0604020202020204" pitchFamily="34" charset="0"/>
                <a:ea typeface="Times New Roman" panose="02020603050405020304" pitchFamily="18" charset="0"/>
              </a:rPr>
              <a:t>Fagundo</a:t>
            </a:r>
            <a:r>
              <a:rPr lang="es-EC" altLang="es-ES" sz="2400" dirty="0">
                <a:latin typeface="Arial" panose="020B0604020202020204" pitchFamily="34" charset="0"/>
                <a:ea typeface="Times New Roman" panose="02020603050405020304" pitchFamily="18" charset="0"/>
              </a:rPr>
              <a:t>, J., &amp; González, P. (2005). </a:t>
            </a:r>
            <a:r>
              <a:rPr lang="es-EC" altLang="es-ES" sz="2400" i="1" dirty="0" err="1">
                <a:latin typeface="Arial" panose="020B0604020202020204" pitchFamily="34" charset="0"/>
                <a:ea typeface="Times New Roman" panose="02020603050405020304" pitchFamily="18" charset="0"/>
              </a:rPr>
              <a:t>Hidrogeoquímica</a:t>
            </a:r>
            <a:r>
              <a:rPr lang="es-EC" altLang="es-ES" sz="2400" i="1" dirty="0">
                <a:latin typeface="Arial" panose="020B0604020202020204" pitchFamily="34" charset="0"/>
                <a:ea typeface="Times New Roman" panose="02020603050405020304" pitchFamily="18" charset="0"/>
              </a:rPr>
              <a:t>.</a:t>
            </a:r>
            <a:r>
              <a:rPr lang="es-EC" altLang="es-ES" sz="2400" dirty="0">
                <a:latin typeface="Arial" panose="020B0604020202020204" pitchFamily="34" charset="0"/>
                <a:ea typeface="Times New Roman" panose="02020603050405020304" pitchFamily="18" charset="0"/>
              </a:rPr>
              <a:t> La Habana-Cuba.</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err="1">
                <a:latin typeface="Arial" panose="020B0604020202020204" pitchFamily="34" charset="0"/>
                <a:ea typeface="Times New Roman" panose="02020603050405020304" pitchFamily="18" charset="0"/>
              </a:rPr>
              <a:t>Fagunfo</a:t>
            </a:r>
            <a:r>
              <a:rPr lang="es-EC" altLang="es-ES" sz="2400" dirty="0">
                <a:latin typeface="Arial" panose="020B0604020202020204" pitchFamily="34" charset="0"/>
                <a:ea typeface="Times New Roman" panose="02020603050405020304" pitchFamily="18" charset="0"/>
              </a:rPr>
              <a:t>, J., </a:t>
            </a:r>
            <a:r>
              <a:rPr lang="es-EC" altLang="es-ES" sz="2400" dirty="0" err="1">
                <a:latin typeface="Arial" panose="020B0604020202020204" pitchFamily="34" charset="0"/>
                <a:ea typeface="Times New Roman" panose="02020603050405020304" pitchFamily="18" charset="0"/>
              </a:rPr>
              <a:t>Rodriguez</a:t>
            </a:r>
            <a:r>
              <a:rPr lang="es-EC" altLang="es-ES" sz="2400" dirty="0">
                <a:latin typeface="Arial" panose="020B0604020202020204" pitchFamily="34" charset="0"/>
                <a:ea typeface="Times New Roman" panose="02020603050405020304" pitchFamily="18" charset="0"/>
              </a:rPr>
              <a:t>, J., &amp; Vega , J. (1995). </a:t>
            </a:r>
            <a:r>
              <a:rPr lang="es-EC" altLang="es-ES" sz="2400" i="1" dirty="0" err="1">
                <a:latin typeface="Arial" panose="020B0604020202020204" pitchFamily="34" charset="0"/>
                <a:ea typeface="Times New Roman" panose="02020603050405020304" pitchFamily="18" charset="0"/>
              </a:rPr>
              <a:t>Cntribuvion</a:t>
            </a:r>
            <a:r>
              <a:rPr lang="es-EC" altLang="es-ES" sz="2400" i="1" dirty="0">
                <a:latin typeface="Arial" panose="020B0604020202020204" pitchFamily="34" charset="0"/>
                <a:ea typeface="Times New Roman" panose="02020603050405020304" pitchFamily="18" charset="0"/>
              </a:rPr>
              <a:t> al </a:t>
            </a:r>
            <a:r>
              <a:rPr lang="es-EC" altLang="es-ES" sz="2400" i="1" dirty="0" err="1">
                <a:latin typeface="Arial" panose="020B0604020202020204" pitchFamily="34" charset="0"/>
                <a:ea typeface="Times New Roman" panose="02020603050405020304" pitchFamily="18" charset="0"/>
              </a:rPr>
              <a:t>onocimiento</a:t>
            </a:r>
            <a:r>
              <a:rPr lang="es-EC" altLang="es-ES" sz="2400" i="1" dirty="0">
                <a:latin typeface="Arial" panose="020B0604020202020204" pitchFamily="34" charset="0"/>
                <a:ea typeface="Times New Roman" panose="02020603050405020304" pitchFamily="18" charset="0"/>
              </a:rPr>
              <a:t> </a:t>
            </a:r>
            <a:r>
              <a:rPr lang="es-EC" altLang="es-ES" sz="2400" i="1" dirty="0" err="1">
                <a:latin typeface="Arial" panose="020B0604020202020204" pitchFamily="34" charset="0"/>
                <a:ea typeface="Times New Roman" panose="02020603050405020304" pitchFamily="18" charset="0"/>
              </a:rPr>
              <a:t>hidrodenámico</a:t>
            </a:r>
            <a:r>
              <a:rPr lang="es-EC" altLang="es-ES" sz="2400" i="1" dirty="0">
                <a:latin typeface="Arial" panose="020B0604020202020204" pitchFamily="34" charset="0"/>
                <a:ea typeface="Times New Roman" panose="02020603050405020304" pitchFamily="18" charset="0"/>
              </a:rPr>
              <a:t> de los sistemas </a:t>
            </a:r>
            <a:r>
              <a:rPr lang="es-EC" altLang="es-ES" sz="2400" i="1" dirty="0" err="1">
                <a:latin typeface="Arial" panose="020B0604020202020204" pitchFamily="34" charset="0"/>
                <a:ea typeface="Times New Roman" panose="02020603050405020304" pitchFamily="18" charset="0"/>
              </a:rPr>
              <a:t>cársicos</a:t>
            </a:r>
            <a:r>
              <a:rPr lang="es-EC" altLang="es-ES" sz="2400" i="1" dirty="0">
                <a:latin typeface="Arial" panose="020B0604020202020204" pitchFamily="34" charset="0"/>
                <a:ea typeface="Times New Roman" panose="02020603050405020304" pitchFamily="18" charset="0"/>
              </a:rPr>
              <a:t> del Pan de </a:t>
            </a:r>
            <a:r>
              <a:rPr lang="es-EC" altLang="es-ES" sz="2400" i="1" dirty="0" err="1">
                <a:latin typeface="Arial" panose="020B0604020202020204" pitchFamily="34" charset="0"/>
                <a:ea typeface="Times New Roman" panose="02020603050405020304" pitchFamily="18" charset="0"/>
              </a:rPr>
              <a:t>Guajaibón</a:t>
            </a:r>
            <a:r>
              <a:rPr lang="es-EC" altLang="es-ES" sz="2400" i="1" dirty="0">
                <a:latin typeface="Arial" panose="020B0604020202020204" pitchFamily="34" charset="0"/>
                <a:ea typeface="Times New Roman" panose="02020603050405020304" pitchFamily="18" charset="0"/>
              </a:rPr>
              <a:t> y la meseta del Guaso a partir de los datos </a:t>
            </a:r>
            <a:r>
              <a:rPr lang="es-EC" altLang="es-ES" sz="2400" i="1" dirty="0" err="1">
                <a:latin typeface="Arial" panose="020B0604020202020204" pitchFamily="34" charset="0"/>
                <a:ea typeface="Times New Roman" panose="02020603050405020304" pitchFamily="18" charset="0"/>
              </a:rPr>
              <a:t>hidroquímicos</a:t>
            </a:r>
            <a:r>
              <a:rPr lang="es-EC" altLang="es-ES" sz="2400" i="1" dirty="0">
                <a:latin typeface="Arial" panose="020B0604020202020204" pitchFamily="34" charset="0"/>
                <a:ea typeface="Times New Roman" panose="02020603050405020304" pitchFamily="18" charset="0"/>
              </a:rPr>
              <a:t> durante las crecidas. En: El Karst y los </a:t>
            </a:r>
            <a:r>
              <a:rPr lang="es-EC" altLang="es-ES" sz="2400" i="1" dirty="0" err="1">
                <a:latin typeface="Arial" panose="020B0604020202020204" pitchFamily="34" charset="0"/>
                <a:ea typeface="Times New Roman" panose="02020603050405020304" pitchFamily="18" charset="0"/>
              </a:rPr>
              <a:t>Acuiferos</a:t>
            </a:r>
            <a:r>
              <a:rPr lang="es-EC" altLang="es-ES" sz="2400" i="1" dirty="0">
                <a:latin typeface="Arial" panose="020B0604020202020204" pitchFamily="34" charset="0"/>
                <a:ea typeface="Times New Roman" panose="02020603050405020304" pitchFamily="18" charset="0"/>
              </a:rPr>
              <a:t> </a:t>
            </a:r>
            <a:r>
              <a:rPr lang="es-EC" altLang="es-ES" sz="2400" i="1" dirty="0" err="1">
                <a:latin typeface="Arial" panose="020B0604020202020204" pitchFamily="34" charset="0"/>
                <a:ea typeface="Times New Roman" panose="02020603050405020304" pitchFamily="18" charset="0"/>
              </a:rPr>
              <a:t>Kársicos</a:t>
            </a:r>
            <a:r>
              <a:rPr lang="es-EC" altLang="es-ES" sz="2400" i="1" dirty="0">
                <a:latin typeface="Arial" panose="020B0604020202020204" pitchFamily="34" charset="0"/>
                <a:ea typeface="Times New Roman" panose="02020603050405020304" pitchFamily="18" charset="0"/>
              </a:rPr>
              <a:t>. Ejemplos y </a:t>
            </a:r>
            <a:r>
              <a:rPr lang="es-EC" altLang="es-ES" sz="2400" i="1" dirty="0" err="1">
                <a:latin typeface="Arial" panose="020B0604020202020204" pitchFamily="34" charset="0"/>
                <a:ea typeface="Times New Roman" panose="02020603050405020304" pitchFamily="18" charset="0"/>
              </a:rPr>
              <a:t>métdos</a:t>
            </a:r>
            <a:r>
              <a:rPr lang="es-EC" altLang="es-ES" sz="2400" i="1" dirty="0">
                <a:latin typeface="Arial" panose="020B0604020202020204" pitchFamily="34" charset="0"/>
                <a:ea typeface="Times New Roman" panose="02020603050405020304" pitchFamily="18" charset="0"/>
              </a:rPr>
              <a:t> de estudio .</a:t>
            </a:r>
            <a:r>
              <a:rPr lang="es-EC" altLang="es-ES" sz="2400" dirty="0">
                <a:latin typeface="Arial" panose="020B0604020202020204" pitchFamily="34" charset="0"/>
                <a:ea typeface="Times New Roman" panose="02020603050405020304" pitchFamily="18" charset="0"/>
              </a:rPr>
              <a:t> Granada: </a:t>
            </a:r>
            <a:r>
              <a:rPr lang="es-EC" altLang="es-ES" sz="2400" dirty="0" err="1">
                <a:latin typeface="Arial" panose="020B0604020202020204" pitchFamily="34" charset="0"/>
                <a:ea typeface="Times New Roman" panose="02020603050405020304" pitchFamily="18" charset="0"/>
              </a:rPr>
              <a:t>Univnadad</a:t>
            </a:r>
            <a:r>
              <a:rPr lang="es-EC" altLang="es-ES" sz="2400" dirty="0">
                <a:latin typeface="Arial" panose="020B0604020202020204" pitchFamily="34" charset="0"/>
                <a:ea typeface="Times New Roman" panose="02020603050405020304" pitchFamily="18" charset="0"/>
              </a:rPr>
              <a:t> de Granada.</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FEA, F., &amp; CEMDA, C. (2006). El Agua en </a:t>
            </a:r>
            <a:r>
              <a:rPr lang="es-EC" altLang="es-ES" sz="2400" dirty="0" err="1">
                <a:latin typeface="Arial" panose="020B0604020202020204" pitchFamily="34" charset="0"/>
                <a:ea typeface="Times New Roman" panose="02020603050405020304" pitchFamily="18" charset="0"/>
              </a:rPr>
              <a:t>Mexico</a:t>
            </a:r>
            <a:r>
              <a:rPr lang="es-EC" altLang="es-ES" sz="2400" dirty="0">
                <a:latin typeface="Arial" panose="020B0604020202020204" pitchFamily="34" charset="0"/>
                <a:ea typeface="Times New Roman" panose="02020603050405020304" pitchFamily="18" charset="0"/>
              </a:rPr>
              <a:t>: Lo que todos y todas debemos saber. </a:t>
            </a:r>
            <a:r>
              <a:rPr lang="es-EC" altLang="es-ES" sz="2400" i="1" dirty="0" err="1">
                <a:latin typeface="Arial" panose="020B0604020202020204" pitchFamily="34" charset="0"/>
                <a:ea typeface="Times New Roman" panose="02020603050405020304" pitchFamily="18" charset="0"/>
              </a:rPr>
              <a:t>Scientific</a:t>
            </a:r>
            <a:r>
              <a:rPr lang="es-EC" altLang="es-ES" sz="2400" i="1" dirty="0">
                <a:latin typeface="Arial" panose="020B0604020202020204" pitchFamily="34" charset="0"/>
                <a:ea typeface="Times New Roman" panose="02020603050405020304" pitchFamily="18" charset="0"/>
              </a:rPr>
              <a:t> </a:t>
            </a:r>
            <a:r>
              <a:rPr lang="es-EC" altLang="es-ES" sz="2400" i="1" dirty="0" err="1">
                <a:latin typeface="Arial" panose="020B0604020202020204" pitchFamily="34" charset="0"/>
                <a:ea typeface="Times New Roman" panose="02020603050405020304" pitchFamily="18" charset="0"/>
              </a:rPr>
              <a:t>Research</a:t>
            </a:r>
            <a:r>
              <a:rPr lang="es-EC" altLang="es-ES" sz="2400" dirty="0">
                <a:latin typeface="Arial" panose="020B0604020202020204" pitchFamily="34" charset="0"/>
                <a:ea typeface="Times New Roman" panose="02020603050405020304" pitchFamily="18" charset="0"/>
              </a:rPr>
              <a:t>, 1-96.</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Flores, C. A. (2015). </a:t>
            </a:r>
            <a:r>
              <a:rPr lang="es-EC" altLang="es-ES" sz="2400" i="1" dirty="0" err="1">
                <a:latin typeface="Arial" panose="020B0604020202020204" pitchFamily="34" charset="0"/>
                <a:ea typeface="Times New Roman" panose="02020603050405020304" pitchFamily="18" charset="0"/>
              </a:rPr>
              <a:t>Anális</a:t>
            </a:r>
            <a:r>
              <a:rPr lang="es-EC" altLang="es-ES" sz="2400" i="1" dirty="0">
                <a:latin typeface="Arial" panose="020B0604020202020204" pitchFamily="34" charset="0"/>
                <a:ea typeface="Times New Roman" panose="02020603050405020304" pitchFamily="18" charset="0"/>
              </a:rPr>
              <a:t> de oferta y demanda </a:t>
            </a:r>
            <a:r>
              <a:rPr lang="es-EC" altLang="es-ES" sz="2400" i="1" dirty="0" err="1">
                <a:latin typeface="Arial" panose="020B0604020202020204" pitchFamily="34" charset="0"/>
                <a:ea typeface="Times New Roman" panose="02020603050405020304" pitchFamily="18" charset="0"/>
              </a:rPr>
              <a:t>túristica</a:t>
            </a:r>
            <a:r>
              <a:rPr lang="es-EC" altLang="es-ES" sz="2400" i="1" dirty="0">
                <a:latin typeface="Arial" panose="020B0604020202020204" pitchFamily="34" charset="0"/>
                <a:ea typeface="Times New Roman" panose="02020603050405020304" pitchFamily="18" charset="0"/>
              </a:rPr>
              <a:t> de la </a:t>
            </a:r>
            <a:r>
              <a:rPr lang="es-EC" altLang="es-ES" sz="2400" i="1" dirty="0" err="1">
                <a:latin typeface="Arial" panose="020B0604020202020204" pitchFamily="34" charset="0"/>
                <a:ea typeface="Times New Roman" panose="02020603050405020304" pitchFamily="18" charset="0"/>
              </a:rPr>
              <a:t>comuniad</a:t>
            </a:r>
            <a:r>
              <a:rPr lang="es-EC" altLang="es-ES" sz="2400" i="1" dirty="0">
                <a:latin typeface="Arial" panose="020B0604020202020204" pitchFamily="34" charset="0"/>
                <a:ea typeface="Times New Roman" panose="02020603050405020304" pitchFamily="18" charset="0"/>
              </a:rPr>
              <a:t> de </a:t>
            </a:r>
            <a:r>
              <a:rPr lang="es-EC" altLang="es-ES" sz="2400" i="1" dirty="0" err="1">
                <a:latin typeface="Arial" panose="020B0604020202020204" pitchFamily="34" charset="0"/>
                <a:ea typeface="Times New Roman" panose="02020603050405020304" pitchFamily="18" charset="0"/>
              </a:rPr>
              <a:t>Tangalí</a:t>
            </a:r>
            <a:r>
              <a:rPr lang="es-EC" altLang="es-ES" sz="2400" i="1" dirty="0">
                <a:latin typeface="Arial" panose="020B0604020202020204" pitchFamily="34" charset="0"/>
                <a:ea typeface="Times New Roman" panose="02020603050405020304" pitchFamily="18" charset="0"/>
              </a:rPr>
              <a:t>, parroquia San José de </a:t>
            </a:r>
            <a:r>
              <a:rPr lang="es-EC" altLang="es-ES" sz="2400" i="1" dirty="0" err="1">
                <a:latin typeface="Arial" panose="020B0604020202020204" pitchFamily="34" charset="0"/>
                <a:ea typeface="Times New Roman" panose="02020603050405020304" pitchFamily="18" charset="0"/>
              </a:rPr>
              <a:t>Quichinche</a:t>
            </a:r>
            <a:r>
              <a:rPr lang="es-EC" altLang="es-ES" sz="2400" i="1" dirty="0">
                <a:latin typeface="Arial" panose="020B0604020202020204" pitchFamily="34" charset="0"/>
                <a:ea typeface="Times New Roman" panose="02020603050405020304" pitchFamily="18" charset="0"/>
              </a:rPr>
              <a:t>, del cantón Otavalo; Provincia de Imbabura.</a:t>
            </a:r>
            <a:r>
              <a:rPr lang="es-EC" altLang="es-ES" sz="2400" dirty="0">
                <a:latin typeface="Arial" panose="020B0604020202020204" pitchFamily="34" charset="0"/>
                <a:ea typeface="Times New Roman" panose="02020603050405020304" pitchFamily="18" charset="0"/>
              </a:rPr>
              <a:t> Tesis de Grado. Universidad Técnica del Norte: Ibarra, Ecuador.</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GAD-P San José de </a:t>
            </a:r>
            <a:r>
              <a:rPr lang="es-EC" altLang="es-ES" sz="2400" dirty="0" err="1">
                <a:latin typeface="Arial" panose="020B0604020202020204" pitchFamily="34" charset="0"/>
                <a:ea typeface="Times New Roman" panose="02020603050405020304" pitchFamily="18" charset="0"/>
              </a:rPr>
              <a:t>Quichinche</a:t>
            </a:r>
            <a:r>
              <a:rPr lang="es-EC" altLang="es-ES" sz="2400" dirty="0">
                <a:latin typeface="Arial" panose="020B0604020202020204" pitchFamily="34" charset="0"/>
                <a:ea typeface="Times New Roman" panose="02020603050405020304" pitchFamily="18" charset="0"/>
              </a:rPr>
              <a:t>. (2015). </a:t>
            </a:r>
            <a:r>
              <a:rPr lang="es-EC" altLang="es-ES" sz="2400" i="1" dirty="0">
                <a:latin typeface="Arial" panose="020B0604020202020204" pitchFamily="34" charset="0"/>
                <a:ea typeface="Times New Roman" panose="02020603050405020304" pitchFamily="18" charset="0"/>
              </a:rPr>
              <a:t>Plan de Desarrollo y Ordenamiento Territorial de la Parroquia San José de </a:t>
            </a:r>
            <a:r>
              <a:rPr lang="es-EC" altLang="es-ES" sz="2400" i="1" dirty="0" err="1">
                <a:latin typeface="Arial" panose="020B0604020202020204" pitchFamily="34" charset="0"/>
                <a:ea typeface="Times New Roman" panose="02020603050405020304" pitchFamily="18" charset="0"/>
              </a:rPr>
              <a:t>Quichinche</a:t>
            </a:r>
            <a:r>
              <a:rPr lang="es-EC" altLang="es-ES" sz="2400" i="1" dirty="0">
                <a:latin typeface="Arial" panose="020B0604020202020204" pitchFamily="34" charset="0"/>
                <a:ea typeface="Times New Roman" panose="02020603050405020304" pitchFamily="18" charset="0"/>
              </a:rPr>
              <a:t>.</a:t>
            </a:r>
            <a:r>
              <a:rPr lang="es-EC" altLang="es-ES" sz="2400" dirty="0">
                <a:latin typeface="Arial" panose="020B0604020202020204" pitchFamily="34" charset="0"/>
                <a:ea typeface="Times New Roman" panose="02020603050405020304" pitchFamily="18" charset="0"/>
              </a:rPr>
              <a:t> Otavalo.</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err="1">
                <a:latin typeface="Arial" panose="020B0604020202020204" pitchFamily="34" charset="0"/>
                <a:ea typeface="Times New Roman" panose="02020603050405020304" pitchFamily="18" charset="0"/>
              </a:rPr>
              <a:t>Garcia</a:t>
            </a:r>
            <a:r>
              <a:rPr lang="es-EC" altLang="es-ES" sz="2400" dirty="0">
                <a:latin typeface="Arial" panose="020B0604020202020204" pitchFamily="34" charset="0"/>
                <a:ea typeface="Times New Roman" panose="02020603050405020304" pitchFamily="18" charset="0"/>
              </a:rPr>
              <a:t>, J. (1988). </a:t>
            </a:r>
            <a:r>
              <a:rPr lang="es-EC" altLang="es-ES" sz="2400" i="1" dirty="0">
                <a:latin typeface="Arial" panose="020B0604020202020204" pitchFamily="34" charset="0"/>
                <a:ea typeface="Times New Roman" panose="02020603050405020304" pitchFamily="18" charset="0"/>
              </a:rPr>
              <a:t>El control de la </a:t>
            </a:r>
            <a:r>
              <a:rPr lang="es-EC" altLang="es-ES" sz="2400" i="1" dirty="0" err="1">
                <a:latin typeface="Arial" panose="020B0604020202020204" pitchFamily="34" charset="0"/>
                <a:ea typeface="Times New Roman" panose="02020603050405020304" pitchFamily="18" charset="0"/>
              </a:rPr>
              <a:t>conaminaciñon</a:t>
            </a:r>
            <a:r>
              <a:rPr lang="es-EC" altLang="es-ES" sz="2400" i="1" dirty="0">
                <a:latin typeface="Arial" panose="020B0604020202020204" pitchFamily="34" charset="0"/>
                <a:ea typeface="Times New Roman" panose="02020603050405020304" pitchFamily="18" charset="0"/>
              </a:rPr>
              <a:t> de las </a:t>
            </a:r>
            <a:r>
              <a:rPr lang="es-EC" altLang="es-ES" sz="2400" i="1" dirty="0" err="1">
                <a:latin typeface="Arial" panose="020B0604020202020204" pitchFamily="34" charset="0"/>
                <a:ea typeface="Times New Roman" panose="02020603050405020304" pitchFamily="18" charset="0"/>
              </a:rPr>
              <a:t>auas</a:t>
            </a:r>
            <a:r>
              <a:rPr lang="es-EC" altLang="es-ES" sz="2400" i="1" dirty="0">
                <a:latin typeface="Arial" panose="020B0604020202020204" pitchFamily="34" charset="0"/>
                <a:ea typeface="Times New Roman" panose="02020603050405020304" pitchFamily="18" charset="0"/>
              </a:rPr>
              <a:t>: </a:t>
            </a:r>
            <a:r>
              <a:rPr lang="es-EC" altLang="es-ES" sz="2400" i="1" dirty="0" err="1">
                <a:latin typeface="Arial" panose="020B0604020202020204" pitchFamily="34" charset="0"/>
                <a:ea typeface="Times New Roman" panose="02020603050405020304" pitchFamily="18" charset="0"/>
              </a:rPr>
              <a:t>Monitoei</a:t>
            </a:r>
            <a:r>
              <a:rPr lang="es-EC" altLang="es-ES" sz="2400" i="1" dirty="0">
                <a:latin typeface="Arial" panose="020B0604020202020204" pitchFamily="34" charset="0"/>
                <a:ea typeface="Times New Roman" panose="02020603050405020304" pitchFamily="18" charset="0"/>
              </a:rPr>
              <a:t> y estudios intensivos.</a:t>
            </a:r>
            <a:r>
              <a:rPr lang="es-EC" altLang="es-ES" sz="2400" dirty="0">
                <a:latin typeface="Arial" panose="020B0604020202020204" pitchFamily="34" charset="0"/>
                <a:ea typeface="Times New Roman" panose="02020603050405020304" pitchFamily="18" charset="0"/>
              </a:rPr>
              <a:t> (Tesis doctoral): Universidad de Ciencias </a:t>
            </a:r>
            <a:r>
              <a:rPr lang="es-EC" altLang="es-ES" sz="2400" dirty="0" err="1">
                <a:latin typeface="Arial" panose="020B0604020202020204" pitchFamily="34" charset="0"/>
                <a:ea typeface="Times New Roman" panose="02020603050405020304" pitchFamily="18" charset="0"/>
              </a:rPr>
              <a:t>Tecnícas</a:t>
            </a:r>
            <a:r>
              <a:rPr lang="es-EC" altLang="es-ES" sz="2400" dirty="0">
                <a:latin typeface="Arial" panose="020B0604020202020204" pitchFamily="34" charset="0"/>
                <a:ea typeface="Times New Roman" panose="02020603050405020304" pitchFamily="18" charset="0"/>
              </a:rPr>
              <a:t>. La habana, Cuba.</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err="1">
                <a:latin typeface="Arial" panose="020B0604020202020204" pitchFamily="34" charset="0"/>
                <a:ea typeface="Times New Roman" panose="02020603050405020304" pitchFamily="18" charset="0"/>
              </a:rPr>
              <a:t>Garrels</a:t>
            </a:r>
            <a:r>
              <a:rPr lang="es-EC" altLang="es-ES" sz="2400" dirty="0">
                <a:latin typeface="Arial" panose="020B0604020202020204" pitchFamily="34" charset="0"/>
                <a:ea typeface="Times New Roman" panose="02020603050405020304" pitchFamily="18" charset="0"/>
              </a:rPr>
              <a:t>, R., &amp; </a:t>
            </a:r>
            <a:r>
              <a:rPr lang="es-EC" altLang="es-ES" sz="2400" dirty="0" err="1">
                <a:latin typeface="Arial" panose="020B0604020202020204" pitchFamily="34" charset="0"/>
                <a:ea typeface="Times New Roman" panose="02020603050405020304" pitchFamily="18" charset="0"/>
              </a:rPr>
              <a:t>Christh</a:t>
            </a:r>
            <a:r>
              <a:rPr lang="es-EC" altLang="es-ES" sz="2400" dirty="0">
                <a:latin typeface="Arial" panose="020B0604020202020204" pitchFamily="34" charset="0"/>
                <a:ea typeface="Times New Roman" panose="02020603050405020304" pitchFamily="18" charset="0"/>
              </a:rPr>
              <a:t>, C. (1965). </a:t>
            </a:r>
            <a:r>
              <a:rPr lang="en-US" altLang="es-ES" sz="2400" i="1" dirty="0">
                <a:latin typeface="Arial" panose="020B0604020202020204" pitchFamily="34" charset="0"/>
                <a:ea typeface="Times New Roman" panose="02020603050405020304" pitchFamily="18" charset="0"/>
              </a:rPr>
              <a:t>Solutions, Minerals and Equilibria .</a:t>
            </a:r>
            <a:r>
              <a:rPr lang="en-US" altLang="es-ES" sz="2400" dirty="0">
                <a:latin typeface="Arial" panose="020B0604020202020204" pitchFamily="34" charset="0"/>
                <a:ea typeface="Times New Roman" panose="02020603050405020304" pitchFamily="18" charset="0"/>
              </a:rPr>
              <a:t> Nueva York: Harper and Row .</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Genovés, I., &amp; </a:t>
            </a:r>
            <a:r>
              <a:rPr lang="es-EC" altLang="es-ES" sz="2400" dirty="0" err="1">
                <a:latin typeface="Arial" panose="020B0604020202020204" pitchFamily="34" charset="0"/>
                <a:ea typeface="Times New Roman" panose="02020603050405020304" pitchFamily="18" charset="0"/>
              </a:rPr>
              <a:t>Senent</a:t>
            </a:r>
            <a:r>
              <a:rPr lang="es-EC" altLang="es-ES" sz="2400" dirty="0">
                <a:latin typeface="Arial" panose="020B0604020202020204" pitchFamily="34" charset="0"/>
                <a:ea typeface="Times New Roman" panose="02020603050405020304" pitchFamily="18" charset="0"/>
              </a:rPr>
              <a:t>, M. (1996). </a:t>
            </a:r>
            <a:r>
              <a:rPr lang="es-EC" altLang="es-ES" sz="2400" i="1" dirty="0">
                <a:latin typeface="Arial" panose="020B0604020202020204" pitchFamily="34" charset="0"/>
                <a:ea typeface="Times New Roman" panose="02020603050405020304" pitchFamily="18" charset="0"/>
              </a:rPr>
              <a:t>Génesis geológica e hidrológica de la </a:t>
            </a:r>
            <a:r>
              <a:rPr lang="es-EC" altLang="es-ES" sz="2400" i="1" dirty="0" err="1">
                <a:latin typeface="Arial" panose="020B0604020202020204" pitchFamily="34" charset="0"/>
                <a:ea typeface="Times New Roman" panose="02020603050405020304" pitchFamily="18" charset="0"/>
              </a:rPr>
              <a:t>surgencia</a:t>
            </a:r>
            <a:r>
              <a:rPr lang="es-EC" altLang="es-ES" sz="2400" i="1" dirty="0">
                <a:latin typeface="Arial" panose="020B0604020202020204" pitchFamily="34" charset="0"/>
                <a:ea typeface="Times New Roman" panose="02020603050405020304" pitchFamily="18" charset="0"/>
              </a:rPr>
              <a:t> de aguas termales en los baños de Fortuna.</a:t>
            </a:r>
            <a:r>
              <a:rPr lang="es-EC" altLang="es-ES" sz="2400" dirty="0">
                <a:latin typeface="Arial" panose="020B0604020202020204" pitchFamily="34" charset="0"/>
                <a:ea typeface="Times New Roman" panose="02020603050405020304" pitchFamily="18" charset="0"/>
              </a:rPr>
              <a:t> Murcia, España.</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err="1">
                <a:latin typeface="Arial" panose="020B0604020202020204" pitchFamily="34" charset="0"/>
                <a:ea typeface="Times New Roman" panose="02020603050405020304" pitchFamily="18" charset="0"/>
              </a:rPr>
              <a:t>Giggenbach</a:t>
            </a:r>
            <a:r>
              <a:rPr lang="es-EC" altLang="es-ES" sz="2400" dirty="0">
                <a:latin typeface="Arial" panose="020B0604020202020204" pitchFamily="34" charset="0"/>
                <a:ea typeface="Times New Roman" panose="02020603050405020304" pitchFamily="18" charset="0"/>
              </a:rPr>
              <a:t>, W. (14 de Diciembre de 1987). </a:t>
            </a:r>
            <a:r>
              <a:rPr lang="es-EC" altLang="es-ES" sz="2400" dirty="0" err="1">
                <a:latin typeface="Arial" panose="020B0604020202020204" pitchFamily="34" charset="0"/>
                <a:ea typeface="Times New Roman" panose="02020603050405020304" pitchFamily="18" charset="0"/>
              </a:rPr>
              <a:t>Geothermal</a:t>
            </a:r>
            <a:r>
              <a:rPr lang="es-EC" altLang="es-ES" sz="2400" dirty="0">
                <a:latin typeface="Arial" panose="020B0604020202020204" pitchFamily="34" charset="0"/>
                <a:ea typeface="Times New Roman" panose="02020603050405020304" pitchFamily="18" charset="0"/>
              </a:rPr>
              <a:t> </a:t>
            </a:r>
            <a:r>
              <a:rPr lang="es-EC" altLang="es-ES" sz="2400" dirty="0" err="1">
                <a:latin typeface="Arial" panose="020B0604020202020204" pitchFamily="34" charset="0"/>
                <a:ea typeface="Times New Roman" panose="02020603050405020304" pitchFamily="18" charset="0"/>
              </a:rPr>
              <a:t>solute</a:t>
            </a:r>
            <a:r>
              <a:rPr lang="es-EC" altLang="es-ES" sz="2400" dirty="0">
                <a:latin typeface="Arial" panose="020B0604020202020204" pitchFamily="34" charset="0"/>
                <a:ea typeface="Times New Roman" panose="02020603050405020304" pitchFamily="18" charset="0"/>
              </a:rPr>
              <a:t> </a:t>
            </a:r>
            <a:r>
              <a:rPr lang="es-EC" altLang="es-ES" sz="2400" dirty="0" err="1">
                <a:latin typeface="Arial" panose="020B0604020202020204" pitchFamily="34" charset="0"/>
                <a:ea typeface="Times New Roman" panose="02020603050405020304" pitchFamily="18" charset="0"/>
              </a:rPr>
              <a:t>equilibria</a:t>
            </a:r>
            <a:r>
              <a:rPr lang="es-EC" altLang="es-ES" sz="2400" dirty="0">
                <a:latin typeface="Arial" panose="020B0604020202020204" pitchFamily="34" charset="0"/>
                <a:ea typeface="Times New Roman" panose="02020603050405020304" pitchFamily="18" charset="0"/>
              </a:rPr>
              <a:t>. </a:t>
            </a:r>
            <a:r>
              <a:rPr lang="en-US" altLang="es-ES" sz="2400" dirty="0">
                <a:latin typeface="Arial" panose="020B0604020202020204" pitchFamily="34" charset="0"/>
                <a:ea typeface="Times New Roman" panose="02020603050405020304" pitchFamily="18" charset="0"/>
              </a:rPr>
              <a:t>Derivation of Na-K-Mg-Ca </a:t>
            </a:r>
            <a:r>
              <a:rPr lang="en-US" altLang="es-ES" sz="2400" dirty="0" err="1">
                <a:latin typeface="Arial" panose="020B0604020202020204" pitchFamily="34" charset="0"/>
                <a:ea typeface="Times New Roman" panose="02020603050405020304" pitchFamily="18" charset="0"/>
              </a:rPr>
              <a:t>geoindicators</a:t>
            </a:r>
            <a:r>
              <a:rPr lang="en-US" altLang="es-ES" sz="2400" dirty="0">
                <a:latin typeface="Arial" panose="020B0604020202020204" pitchFamily="34" charset="0"/>
                <a:ea typeface="Times New Roman" panose="02020603050405020304" pitchFamily="18" charset="0"/>
              </a:rPr>
              <a:t>. (Copyright, Ed.) </a:t>
            </a:r>
            <a:r>
              <a:rPr lang="en-US" altLang="es-ES" sz="2400" i="1" dirty="0">
                <a:latin typeface="Arial" panose="020B0604020202020204" pitchFamily="34" charset="0"/>
                <a:ea typeface="Times New Roman" panose="02020603050405020304" pitchFamily="18" charset="0"/>
              </a:rPr>
              <a:t>Chemistry </a:t>
            </a:r>
            <a:r>
              <a:rPr lang="en-US" altLang="es-ES" sz="2400" i="1" dirty="0" err="1">
                <a:latin typeface="Arial" panose="020B0604020202020204" pitchFamily="34" charset="0"/>
                <a:ea typeface="Times New Roman" panose="02020603050405020304" pitchFamily="18" charset="0"/>
              </a:rPr>
              <a:t>Divison</a:t>
            </a:r>
            <a:r>
              <a:rPr lang="en-US" altLang="es-ES" sz="2400" i="1" dirty="0">
                <a:latin typeface="Arial" panose="020B0604020202020204" pitchFamily="34" charset="0"/>
                <a:ea typeface="Times New Roman" panose="02020603050405020304" pitchFamily="18" charset="0"/>
              </a:rPr>
              <a:t>, DSIR, </a:t>
            </a:r>
            <a:r>
              <a:rPr lang="en-US" altLang="es-ES" sz="2400" i="1" dirty="0" err="1">
                <a:latin typeface="Arial" panose="020B0604020202020204" pitchFamily="34" charset="0"/>
                <a:ea typeface="Times New Roman" panose="02020603050405020304" pitchFamily="18" charset="0"/>
              </a:rPr>
              <a:t>Petone</a:t>
            </a:r>
            <a:r>
              <a:rPr lang="en-US" altLang="es-ES" sz="2400" i="1" dirty="0">
                <a:latin typeface="Arial" panose="020B0604020202020204" pitchFamily="34" charset="0"/>
                <a:ea typeface="Times New Roman" panose="02020603050405020304" pitchFamily="18" charset="0"/>
              </a:rPr>
              <a:t>, 52</a:t>
            </a:r>
            <a:r>
              <a:rPr lang="en-US" altLang="es-ES" sz="2400" dirty="0">
                <a:latin typeface="Arial" panose="020B0604020202020204" pitchFamily="34" charset="0"/>
                <a:ea typeface="Times New Roman" panose="02020603050405020304" pitchFamily="18" charset="0"/>
              </a:rPr>
              <a:t>, 2749-2765.</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s-ES" sz="2400" dirty="0" err="1">
                <a:latin typeface="Arial" panose="020B0604020202020204" pitchFamily="34" charset="0"/>
                <a:ea typeface="Times New Roman" panose="02020603050405020304" pitchFamily="18" charset="0"/>
              </a:rPr>
              <a:t>Giggenbach</a:t>
            </a:r>
            <a:r>
              <a:rPr lang="en-US" altLang="es-ES" sz="2400" dirty="0">
                <a:latin typeface="Arial" panose="020B0604020202020204" pitchFamily="34" charset="0"/>
                <a:ea typeface="Times New Roman" panose="02020603050405020304" pitchFamily="18" charset="0"/>
              </a:rPr>
              <a:t>, W. F. (1990). Water and gas chemistry of Lake </a:t>
            </a:r>
            <a:r>
              <a:rPr lang="en-US" altLang="es-ES" sz="2400" dirty="0" err="1">
                <a:latin typeface="Arial" panose="020B0604020202020204" pitchFamily="34" charset="0"/>
                <a:ea typeface="Times New Roman" panose="02020603050405020304" pitchFamily="18" charset="0"/>
              </a:rPr>
              <a:t>Nyos</a:t>
            </a:r>
            <a:r>
              <a:rPr lang="en-US" altLang="es-ES" sz="2400" dirty="0">
                <a:latin typeface="Arial" panose="020B0604020202020204" pitchFamily="34" charset="0"/>
                <a:ea typeface="Times New Roman" panose="02020603050405020304" pitchFamily="18" charset="0"/>
              </a:rPr>
              <a:t> and its bearing on the eruptive process, J </a:t>
            </a:r>
            <a:r>
              <a:rPr lang="en-US" altLang="es-ES" sz="2400" dirty="0" err="1">
                <a:latin typeface="Arial" panose="020B0604020202020204" pitchFamily="34" charset="0"/>
                <a:ea typeface="Times New Roman" panose="02020603050405020304" pitchFamily="18" charset="0"/>
              </a:rPr>
              <a:t>Volcanol</a:t>
            </a:r>
            <a:r>
              <a:rPr lang="en-US" altLang="es-ES" sz="2400" dirty="0">
                <a:latin typeface="Arial" panose="020B0604020202020204" pitchFamily="34" charset="0"/>
                <a:ea typeface="Times New Roman" panose="02020603050405020304" pitchFamily="18" charset="0"/>
              </a:rPr>
              <a:t> . </a:t>
            </a:r>
            <a:r>
              <a:rPr lang="en-US" altLang="es-ES" sz="2400" i="1" dirty="0" err="1">
                <a:latin typeface="Arial" panose="020B0604020202020204" pitchFamily="34" charset="0"/>
                <a:ea typeface="Times New Roman" panose="02020603050405020304" pitchFamily="18" charset="0"/>
              </a:rPr>
              <a:t>Geotherm</a:t>
            </a:r>
            <a:r>
              <a:rPr lang="en-US" altLang="es-ES" sz="2400" i="1" dirty="0">
                <a:latin typeface="Arial" panose="020B0604020202020204" pitchFamily="34" charset="0"/>
                <a:ea typeface="Times New Roman" panose="02020603050405020304" pitchFamily="18" charset="0"/>
              </a:rPr>
              <a:t> Res</a:t>
            </a:r>
            <a:r>
              <a:rPr lang="en-US" altLang="es-ES" sz="2400" dirty="0">
                <a:latin typeface="Arial" panose="020B0604020202020204" pitchFamily="34" charset="0"/>
                <a:ea typeface="Times New Roman" panose="02020603050405020304" pitchFamily="18" charset="0"/>
              </a:rPr>
              <a:t>, 337-362.</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s-ES" sz="2400" dirty="0">
                <a:latin typeface="Arial" panose="020B0604020202020204" pitchFamily="34" charset="0"/>
                <a:ea typeface="Times New Roman" panose="02020603050405020304" pitchFamily="18" charset="0"/>
              </a:rPr>
              <a:t>Goff , Fraser, </a:t>
            </a:r>
            <a:r>
              <a:rPr lang="en-US" altLang="es-ES" sz="2400" dirty="0" err="1">
                <a:latin typeface="Arial" panose="020B0604020202020204" pitchFamily="34" charset="0"/>
                <a:ea typeface="Times New Roman" panose="02020603050405020304" pitchFamily="18" charset="0"/>
              </a:rPr>
              <a:t>Janik</a:t>
            </a:r>
            <a:r>
              <a:rPr lang="en-US" altLang="es-ES" sz="2400" dirty="0">
                <a:latin typeface="Arial" panose="020B0604020202020204" pitchFamily="34" charset="0"/>
                <a:ea typeface="Times New Roman" panose="02020603050405020304" pitchFamily="18" charset="0"/>
              </a:rPr>
              <a:t>, Cathy. (2000). Geothermal Systems. </a:t>
            </a:r>
            <a:r>
              <a:rPr lang="en-US" altLang="es-ES" sz="2400" dirty="0" err="1">
                <a:latin typeface="Arial" panose="020B0604020202020204" pitchFamily="34" charset="0"/>
                <a:ea typeface="Times New Roman" panose="02020603050405020304" pitchFamily="18" charset="0"/>
              </a:rPr>
              <a:t>En</a:t>
            </a:r>
            <a:r>
              <a:rPr lang="en-US" altLang="es-ES" sz="2400" dirty="0">
                <a:latin typeface="Arial" panose="020B0604020202020204" pitchFamily="34" charset="0"/>
                <a:ea typeface="Times New Roman" panose="02020603050405020304" pitchFamily="18" charset="0"/>
              </a:rPr>
              <a:t> H. Sigurdsson, </a:t>
            </a:r>
            <a:r>
              <a:rPr lang="en-US" altLang="es-ES" sz="2400" i="1" dirty="0">
                <a:latin typeface="Arial" panose="020B0604020202020204" pitchFamily="34" charset="0"/>
                <a:ea typeface="Times New Roman" panose="02020603050405020304" pitchFamily="18" charset="0"/>
              </a:rPr>
              <a:t>Encyclopedia of Volcanoes</a:t>
            </a:r>
            <a:r>
              <a:rPr lang="en-US" altLang="es-ES" sz="2400" dirty="0">
                <a:latin typeface="Arial" panose="020B0604020202020204" pitchFamily="34" charset="0"/>
                <a:ea typeface="Times New Roman" panose="02020603050405020304" pitchFamily="18" charset="0"/>
              </a:rPr>
              <a:t> (</a:t>
            </a:r>
            <a:r>
              <a:rPr lang="en-US" altLang="es-ES" sz="2400" dirty="0" err="1">
                <a:latin typeface="Arial" panose="020B0604020202020204" pitchFamily="34" charset="0"/>
                <a:ea typeface="Times New Roman" panose="02020603050405020304" pitchFamily="18" charset="0"/>
              </a:rPr>
              <a:t>pág</a:t>
            </a:r>
            <a:r>
              <a:rPr lang="en-US" altLang="es-ES" sz="2400" dirty="0">
                <a:latin typeface="Arial" panose="020B0604020202020204" pitchFamily="34" charset="0"/>
                <a:ea typeface="Times New Roman" panose="02020603050405020304" pitchFamily="18" charset="0"/>
              </a:rPr>
              <a:t>. 842). </a:t>
            </a:r>
            <a:r>
              <a:rPr lang="es-ES" altLang="es-ES" sz="2400" dirty="0">
                <a:latin typeface="Arial" panose="020B0604020202020204" pitchFamily="34" charset="0"/>
                <a:ea typeface="Times New Roman" panose="02020603050405020304" pitchFamily="18" charset="0"/>
              </a:rPr>
              <a:t>New York: </a:t>
            </a:r>
            <a:r>
              <a:rPr lang="es-ES" altLang="es-ES" sz="2400" dirty="0" err="1">
                <a:latin typeface="Arial" panose="020B0604020202020204" pitchFamily="34" charset="0"/>
                <a:ea typeface="Times New Roman" panose="02020603050405020304" pitchFamily="18" charset="0"/>
              </a:rPr>
              <a:t>Haraldur</a:t>
            </a:r>
            <a:r>
              <a:rPr lang="es-ES" altLang="es-ES" sz="2400" dirty="0">
                <a:latin typeface="Arial" panose="020B0604020202020204" pitchFamily="34" charset="0"/>
                <a:ea typeface="Times New Roman" panose="02020603050405020304" pitchFamily="18" charset="0"/>
              </a:rPr>
              <a:t> </a:t>
            </a:r>
            <a:r>
              <a:rPr lang="es-ES" altLang="es-ES" sz="2400" dirty="0" err="1">
                <a:latin typeface="Arial" panose="020B0604020202020204" pitchFamily="34" charset="0"/>
                <a:ea typeface="Times New Roman" panose="02020603050405020304" pitchFamily="18" charset="0"/>
              </a:rPr>
              <a:t>Sirgudsson</a:t>
            </a:r>
            <a:r>
              <a:rPr lang="es-ES" altLang="es-ES" sz="2400" dirty="0">
                <a:latin typeface="Arial" panose="020B0604020202020204" pitchFamily="34" charset="0"/>
                <a:ea typeface="Times New Roman" panose="02020603050405020304" pitchFamily="18" charset="0"/>
              </a:rPr>
              <a:t>.</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Gonzales, M. (2003). </a:t>
            </a:r>
            <a:r>
              <a:rPr lang="es-EC" altLang="es-ES" sz="2400" i="1" dirty="0">
                <a:latin typeface="Arial" panose="020B0604020202020204" pitchFamily="34" charset="0"/>
                <a:ea typeface="Times New Roman" panose="02020603050405020304" pitchFamily="18" charset="0"/>
              </a:rPr>
              <a:t>Caracterización geotérmica y consideraciones ambientales de los baños termales de San Vicente, provincia del Guayas.</a:t>
            </a:r>
            <a:r>
              <a:rPr lang="es-EC" altLang="es-ES" sz="2400" dirty="0">
                <a:latin typeface="Arial" panose="020B0604020202020204" pitchFamily="34" charset="0"/>
                <a:ea typeface="Times New Roman" panose="02020603050405020304" pitchFamily="18" charset="0"/>
              </a:rPr>
              <a:t> Guayaquil, Ecuador: Escuela Politécnica del Litoral.</a:t>
            </a:r>
            <a:endParaRPr lang="es-ES" altLang="es-ES" sz="12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err="1">
                <a:latin typeface="Arial" panose="020B0604020202020204" pitchFamily="34" charset="0"/>
                <a:ea typeface="Times New Roman" panose="02020603050405020304" pitchFamily="18" charset="0"/>
              </a:rPr>
              <a:t>Guri</a:t>
            </a:r>
            <a:r>
              <a:rPr lang="es-EC" altLang="es-ES" sz="2400" dirty="0">
                <a:latin typeface="Arial" panose="020B0604020202020204" pitchFamily="34" charset="0"/>
                <a:ea typeface="Times New Roman" panose="02020603050405020304" pitchFamily="18" charset="0"/>
              </a:rPr>
              <a:t>, S. (2002). </a:t>
            </a:r>
            <a:r>
              <a:rPr lang="es-EC" altLang="es-ES" sz="2400" i="1" dirty="0">
                <a:latin typeface="Arial" panose="020B0604020202020204" pitchFamily="34" charset="0"/>
                <a:ea typeface="Times New Roman" panose="02020603050405020304" pitchFamily="18" charset="0"/>
              </a:rPr>
              <a:t>Efectos de la </a:t>
            </a:r>
            <a:r>
              <a:rPr lang="es-EC" altLang="es-ES" sz="2400" i="1" dirty="0" err="1">
                <a:latin typeface="Arial" panose="020B0604020202020204" pitchFamily="34" charset="0"/>
                <a:ea typeface="Times New Roman" panose="02020603050405020304" pitchFamily="18" charset="0"/>
              </a:rPr>
              <a:t>fertirrigación</a:t>
            </a:r>
            <a:r>
              <a:rPr lang="es-EC" altLang="es-ES" sz="2400" i="1" dirty="0">
                <a:latin typeface="Arial" panose="020B0604020202020204" pitchFamily="34" charset="0"/>
                <a:ea typeface="Times New Roman" panose="02020603050405020304" pitchFamily="18" charset="0"/>
              </a:rPr>
              <a:t> </a:t>
            </a:r>
            <a:r>
              <a:rPr lang="es-EC" altLang="es-ES" sz="2400" i="1" dirty="0" err="1">
                <a:latin typeface="Arial" panose="020B0604020202020204" pitchFamily="34" charset="0"/>
                <a:ea typeface="Times New Roman" panose="02020603050405020304" pitchFamily="18" charset="0"/>
              </a:rPr>
              <a:t>carbónca</a:t>
            </a:r>
            <a:r>
              <a:rPr lang="es-EC" altLang="es-ES" sz="2400" i="1" dirty="0">
                <a:latin typeface="Arial" panose="020B0604020202020204" pitchFamily="34" charset="0"/>
                <a:ea typeface="Times New Roman" panose="02020603050405020304" pitchFamily="18" charset="0"/>
              </a:rPr>
              <a:t> y de la oxigenación del medio .</a:t>
            </a:r>
            <a:r>
              <a:rPr lang="es-EC" altLang="es-ES" sz="2400" dirty="0">
                <a:latin typeface="Arial" panose="020B0604020202020204" pitchFamily="34" charset="0"/>
                <a:ea typeface="Times New Roman" panose="02020603050405020304" pitchFamily="18" charset="0"/>
              </a:rPr>
              <a:t> Universidad de Lleida: Tesis Doctoral. Lérida, España.</a:t>
            </a:r>
            <a:endParaRPr lang="es-ES" altLang="es-ES" sz="1200" dirty="0">
              <a:latin typeface="Arial" panose="020B0604020202020204" pitchFamily="34" charset="0"/>
            </a:endParaRPr>
          </a:p>
          <a:p>
            <a:endParaRPr lang="es-ES" dirty="0"/>
          </a:p>
        </p:txBody>
      </p:sp>
      <p:sp>
        <p:nvSpPr>
          <p:cNvPr id="4" name="Rectángulo 3"/>
          <p:cNvSpPr/>
          <p:nvPr/>
        </p:nvSpPr>
        <p:spPr>
          <a:xfrm>
            <a:off x="539552" y="476672"/>
            <a:ext cx="1944763" cy="369332"/>
          </a:xfrm>
          <a:prstGeom prst="rect">
            <a:avLst/>
          </a:prstGeom>
        </p:spPr>
        <p:txBody>
          <a:bodyPr wrap="none">
            <a:spAutoFit/>
          </a:bodyPr>
          <a:lstStyle/>
          <a:p>
            <a:r>
              <a:rPr lang="en-US" dirty="0">
                <a:solidFill>
                  <a:schemeClr val="bg1"/>
                </a:solidFill>
                <a:latin typeface="Comic Sans MS" panose="030F0702030302020204" pitchFamily="66" charset="0"/>
              </a:rPr>
              <a:t>BIBLIOGRAFÍA</a:t>
            </a:r>
            <a:endParaRPr lang="es-ES" dirty="0"/>
          </a:p>
        </p:txBody>
      </p:sp>
    </p:spTree>
    <p:extLst>
      <p:ext uri="{BB962C8B-B14F-4D97-AF65-F5344CB8AC3E}">
        <p14:creationId xmlns:p14="http://schemas.microsoft.com/office/powerpoint/2010/main" val="41055249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1825625"/>
            <a:ext cx="8263830" cy="4351338"/>
          </a:xfrm>
        </p:spPr>
        <p:txBody>
          <a:bodyPr>
            <a:normAutofit fontScale="32500" lnSpcReduction="20000"/>
          </a:bodyPr>
          <a:lstStyle/>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Hernández, P., </a:t>
            </a:r>
            <a:r>
              <a:rPr lang="es-EC" altLang="es-ES" sz="3200" dirty="0" err="1">
                <a:latin typeface="Arial" panose="020B0604020202020204" pitchFamily="34" charset="0"/>
                <a:ea typeface="Times New Roman" panose="02020603050405020304" pitchFamily="18" charset="0"/>
              </a:rPr>
              <a:t>Notsu</a:t>
            </a:r>
            <a:r>
              <a:rPr lang="es-EC" altLang="es-ES" sz="3200" dirty="0">
                <a:latin typeface="Arial" panose="020B0604020202020204" pitchFamily="34" charset="0"/>
                <a:ea typeface="Times New Roman" panose="02020603050405020304" pitchFamily="18" charset="0"/>
              </a:rPr>
              <a:t>, K., </a:t>
            </a:r>
            <a:r>
              <a:rPr lang="es-EC" altLang="es-ES" sz="3200" dirty="0" err="1">
                <a:latin typeface="Arial" panose="020B0604020202020204" pitchFamily="34" charset="0"/>
                <a:ea typeface="Times New Roman" panose="02020603050405020304" pitchFamily="18" charset="0"/>
              </a:rPr>
              <a:t>Okada</a:t>
            </a:r>
            <a:r>
              <a:rPr lang="es-EC" altLang="es-ES" sz="3200" dirty="0">
                <a:latin typeface="Arial" panose="020B0604020202020204" pitchFamily="34" charset="0"/>
                <a:ea typeface="Times New Roman" panose="02020603050405020304" pitchFamily="18" charset="0"/>
              </a:rPr>
              <a:t>, H., </a:t>
            </a:r>
            <a:r>
              <a:rPr lang="es-EC" altLang="es-ES" sz="3200" dirty="0" err="1">
                <a:latin typeface="Arial" panose="020B0604020202020204" pitchFamily="34" charset="0"/>
                <a:ea typeface="Times New Roman" panose="02020603050405020304" pitchFamily="18" charset="0"/>
              </a:rPr>
              <a:t>Mori</a:t>
            </a:r>
            <a:r>
              <a:rPr lang="es-EC" altLang="es-ES" sz="3200" dirty="0">
                <a:latin typeface="Arial" panose="020B0604020202020204" pitchFamily="34" charset="0"/>
                <a:ea typeface="Times New Roman" panose="02020603050405020304" pitchFamily="18" charset="0"/>
              </a:rPr>
              <a:t>, T., Sato, M., Barahona, F., &amp; Pérez, N. (2006). </a:t>
            </a:r>
            <a:r>
              <a:rPr lang="en-US" altLang="es-ES" sz="3200" dirty="0">
                <a:latin typeface="Arial" panose="020B0604020202020204" pitchFamily="34" charset="0"/>
                <a:ea typeface="Times New Roman" panose="02020603050405020304" pitchFamily="18" charset="0"/>
              </a:rPr>
              <a:t>Diffuse emission of CO2 from Showa-</a:t>
            </a:r>
            <a:r>
              <a:rPr lang="en-US" altLang="es-ES" sz="3200" dirty="0" err="1">
                <a:latin typeface="Arial" panose="020B0604020202020204" pitchFamily="34" charset="0"/>
                <a:ea typeface="Times New Roman" panose="02020603050405020304" pitchFamily="18" charset="0"/>
              </a:rPr>
              <a:t>Shinzan</a:t>
            </a:r>
            <a:r>
              <a:rPr lang="en-US" altLang="es-ES" sz="3200" dirty="0">
                <a:latin typeface="Arial" panose="020B0604020202020204" pitchFamily="34" charset="0"/>
                <a:ea typeface="Times New Roman" panose="02020603050405020304" pitchFamily="18" charset="0"/>
              </a:rPr>
              <a:t>, Hokkaido, Japan: a sign of volcanic dome degassing. </a:t>
            </a:r>
            <a:r>
              <a:rPr lang="es-EC" altLang="es-ES" sz="3200" i="1" dirty="0" err="1">
                <a:latin typeface="Arial" panose="020B0604020202020204" pitchFamily="34" charset="0"/>
                <a:ea typeface="Times New Roman" panose="02020603050405020304" pitchFamily="18" charset="0"/>
              </a:rPr>
              <a:t>Geophys</a:t>
            </a:r>
            <a:r>
              <a:rPr lang="es-EC" altLang="es-ES" sz="3200" dirty="0">
                <a:latin typeface="Arial" panose="020B0604020202020204" pitchFamily="34" charset="0"/>
                <a:ea typeface="Times New Roman" panose="02020603050405020304" pitchFamily="18" charset="0"/>
              </a:rPr>
              <a:t>, 163.</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Hispania, S. D. (2006). </a:t>
            </a:r>
            <a:r>
              <a:rPr lang="es-EC" altLang="es-ES" sz="3200" i="1" dirty="0">
                <a:latin typeface="Arial" panose="020B0604020202020204" pitchFamily="34" charset="0"/>
                <a:ea typeface="Times New Roman" panose="02020603050405020304" pitchFamily="18" charset="0"/>
              </a:rPr>
              <a:t>Manual de tubos </a:t>
            </a:r>
            <a:r>
              <a:rPr lang="es-EC" altLang="es-ES" sz="3200" i="1" dirty="0" err="1">
                <a:latin typeface="Arial" panose="020B0604020202020204" pitchFamily="34" charset="0"/>
                <a:ea typeface="Times New Roman" panose="02020603050405020304" pitchFamily="18" charset="0"/>
              </a:rPr>
              <a:t>Dräger</a:t>
            </a:r>
            <a:r>
              <a:rPr lang="es-EC" altLang="es-ES" sz="3200" i="1" dirty="0">
                <a:latin typeface="Arial" panose="020B0604020202020204" pitchFamily="34" charset="0"/>
                <a:ea typeface="Times New Roman" panose="02020603050405020304" pitchFamily="18" charset="0"/>
              </a:rPr>
              <a:t> / CMS: Análisis de suelos, agua y aire, </a:t>
            </a:r>
            <a:r>
              <a:rPr lang="es-EC" altLang="es-ES" sz="3200" i="1" dirty="0" err="1">
                <a:latin typeface="Arial" panose="020B0604020202020204" pitchFamily="34" charset="0"/>
                <a:ea typeface="Times New Roman" panose="02020603050405020304" pitchFamily="18" charset="0"/>
              </a:rPr>
              <a:t>asi</a:t>
            </a:r>
            <a:r>
              <a:rPr lang="es-EC" altLang="es-ES" sz="3200" i="1" dirty="0">
                <a:latin typeface="Arial" panose="020B0604020202020204" pitchFamily="34" charset="0"/>
                <a:ea typeface="Times New Roman" panose="02020603050405020304" pitchFamily="18" charset="0"/>
              </a:rPr>
              <a:t> como análisis de los gases industriales</a:t>
            </a:r>
            <a:r>
              <a:rPr lang="es-EC" altLang="es-ES" sz="3200" dirty="0">
                <a:latin typeface="Arial" panose="020B0604020202020204" pitchFamily="34" charset="0"/>
                <a:ea typeface="Times New Roman" panose="02020603050405020304" pitchFamily="18" charset="0"/>
              </a:rPr>
              <a:t> (14 ed.). </a:t>
            </a:r>
            <a:r>
              <a:rPr lang="en-US" altLang="es-ES" sz="3200" dirty="0">
                <a:latin typeface="Arial" panose="020B0604020202020204" pitchFamily="34" charset="0"/>
                <a:ea typeface="Times New Roman" panose="02020603050405020304" pitchFamily="18" charset="0"/>
              </a:rPr>
              <a:t>Madrid-</a:t>
            </a:r>
            <a:r>
              <a:rPr lang="en-US" altLang="es-ES" sz="3200" dirty="0" err="1">
                <a:latin typeface="Arial" panose="020B0604020202020204" pitchFamily="34" charset="0"/>
                <a:ea typeface="Times New Roman" panose="02020603050405020304" pitchFamily="18" charset="0"/>
              </a:rPr>
              <a:t>España</a:t>
            </a:r>
            <a:r>
              <a:rPr lang="en-US" altLang="es-ES" sz="3200" dirty="0">
                <a:latin typeface="Arial" panose="020B0604020202020204" pitchFamily="34" charset="0"/>
                <a:ea typeface="Times New Roman" panose="02020603050405020304" pitchFamily="18" charset="0"/>
              </a:rPr>
              <a:t>: Lubeck.</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s-ES" sz="3200" dirty="0">
                <a:latin typeface="Arial" panose="020B0604020202020204" pitchFamily="34" charset="0"/>
                <a:ea typeface="Times New Roman" panose="02020603050405020304" pitchFamily="18" charset="0"/>
              </a:rPr>
              <a:t>Hochstein, M., &amp; Browne, P. (2000). Surface Manifestations of Geothermal Systems With Volcanic Heat Sources. </a:t>
            </a:r>
            <a:r>
              <a:rPr lang="en-US" altLang="es-ES" sz="3200" dirty="0" err="1">
                <a:latin typeface="Arial" panose="020B0604020202020204" pitchFamily="34" charset="0"/>
                <a:ea typeface="Times New Roman" panose="02020603050405020304" pitchFamily="18" charset="0"/>
              </a:rPr>
              <a:t>En</a:t>
            </a:r>
            <a:r>
              <a:rPr lang="en-US" altLang="es-ES" sz="3200" dirty="0">
                <a:latin typeface="Arial" panose="020B0604020202020204" pitchFamily="34" charset="0"/>
                <a:ea typeface="Times New Roman" panose="02020603050405020304" pitchFamily="18" charset="0"/>
              </a:rPr>
              <a:t> H. Sigurdsson, </a:t>
            </a:r>
            <a:r>
              <a:rPr lang="en-US" altLang="es-ES" sz="3200" i="1" dirty="0">
                <a:latin typeface="Arial" panose="020B0604020202020204" pitchFamily="34" charset="0"/>
                <a:ea typeface="Times New Roman" panose="02020603050405020304" pitchFamily="18" charset="0"/>
              </a:rPr>
              <a:t>Encyclopedia of Volcanoes</a:t>
            </a:r>
            <a:r>
              <a:rPr lang="en-US" altLang="es-ES" sz="3200" dirty="0">
                <a:latin typeface="Arial" panose="020B0604020202020204" pitchFamily="34" charset="0"/>
                <a:ea typeface="Times New Roman" panose="02020603050405020304" pitchFamily="18" charset="0"/>
              </a:rPr>
              <a:t> (</a:t>
            </a:r>
            <a:r>
              <a:rPr lang="en-US" altLang="es-ES" sz="3200" dirty="0" err="1">
                <a:latin typeface="Arial" panose="020B0604020202020204" pitchFamily="34" charset="0"/>
                <a:ea typeface="Times New Roman" panose="02020603050405020304" pitchFamily="18" charset="0"/>
              </a:rPr>
              <a:t>pág</a:t>
            </a:r>
            <a:r>
              <a:rPr lang="en-US" altLang="es-ES" sz="3200" dirty="0">
                <a:latin typeface="Arial" panose="020B0604020202020204" pitchFamily="34" charset="0"/>
                <a:ea typeface="Times New Roman" panose="02020603050405020304" pitchFamily="18" charset="0"/>
              </a:rPr>
              <a:t>. 860). New York: </a:t>
            </a:r>
            <a:r>
              <a:rPr lang="en-US" altLang="es-ES" sz="3200" dirty="0" err="1">
                <a:latin typeface="Arial" panose="020B0604020202020204" pitchFamily="34" charset="0"/>
                <a:ea typeface="Times New Roman" panose="02020603050405020304" pitchFamily="18" charset="0"/>
              </a:rPr>
              <a:t>Haraldur</a:t>
            </a:r>
            <a:r>
              <a:rPr lang="en-US" altLang="es-ES" sz="3200" dirty="0">
                <a:latin typeface="Arial" panose="020B0604020202020204" pitchFamily="34" charset="0"/>
                <a:ea typeface="Times New Roman" panose="02020603050405020304" pitchFamily="18" charset="0"/>
              </a:rPr>
              <a:t> Sigurdsson.</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s-ES" sz="3200" dirty="0" err="1">
                <a:latin typeface="Arial" panose="020B0604020202020204" pitchFamily="34" charset="0"/>
                <a:ea typeface="Times New Roman" panose="02020603050405020304" pitchFamily="18" charset="0"/>
              </a:rPr>
              <a:t>Inguaggiato</a:t>
            </a:r>
            <a:r>
              <a:rPr lang="en-US" altLang="es-ES" sz="3200" dirty="0">
                <a:latin typeface="Arial" panose="020B0604020202020204" pitchFamily="34" charset="0"/>
                <a:ea typeface="Times New Roman" panose="02020603050405020304" pitchFamily="18" charset="0"/>
              </a:rPr>
              <a:t>, S., Hidalgo, S., </a:t>
            </a:r>
            <a:r>
              <a:rPr lang="en-US" altLang="es-ES" sz="3200" dirty="0" err="1">
                <a:latin typeface="Arial" panose="020B0604020202020204" pitchFamily="34" charset="0"/>
                <a:ea typeface="Times New Roman" panose="02020603050405020304" pitchFamily="18" charset="0"/>
              </a:rPr>
              <a:t>Beate</a:t>
            </a:r>
            <a:r>
              <a:rPr lang="en-US" altLang="es-ES" sz="3200" dirty="0">
                <a:latin typeface="Arial" panose="020B0604020202020204" pitchFamily="34" charset="0"/>
                <a:ea typeface="Times New Roman" panose="02020603050405020304" pitchFamily="18" charset="0"/>
              </a:rPr>
              <a:t>, B., &amp; </a:t>
            </a:r>
            <a:r>
              <a:rPr lang="en-US" altLang="es-ES" sz="3200" dirty="0" err="1">
                <a:latin typeface="Arial" panose="020B0604020202020204" pitchFamily="34" charset="0"/>
                <a:ea typeface="Times New Roman" panose="02020603050405020304" pitchFamily="18" charset="0"/>
              </a:rPr>
              <a:t>Bourquin</a:t>
            </a:r>
            <a:r>
              <a:rPr lang="en-US" altLang="es-ES" sz="3200" dirty="0">
                <a:latin typeface="Arial" panose="020B0604020202020204" pitchFamily="34" charset="0"/>
                <a:ea typeface="Times New Roman" panose="02020603050405020304" pitchFamily="18" charset="0"/>
              </a:rPr>
              <a:t>, J. (2010). Geochemical and isotopic characterization of volcanic and geothermal fluids discharged from the Ecuadorian volcanic arc. </a:t>
            </a:r>
            <a:r>
              <a:rPr lang="en-US" altLang="es-ES" sz="3200" i="1" dirty="0" err="1">
                <a:latin typeface="Arial" panose="020B0604020202020204" pitchFamily="34" charset="0"/>
                <a:ea typeface="Times New Roman" panose="02020603050405020304" pitchFamily="18" charset="0"/>
              </a:rPr>
              <a:t>Geofluids</a:t>
            </a:r>
            <a:r>
              <a:rPr lang="en-US" altLang="es-ES" sz="3200" i="1" dirty="0">
                <a:latin typeface="Arial" panose="020B0604020202020204" pitchFamily="34" charset="0"/>
                <a:ea typeface="Times New Roman" panose="02020603050405020304" pitchFamily="18" charset="0"/>
              </a:rPr>
              <a:t>, 10</a:t>
            </a:r>
            <a:r>
              <a:rPr lang="en-US" altLang="es-ES" sz="3200" dirty="0">
                <a:latin typeface="Arial" panose="020B0604020202020204" pitchFamily="34" charset="0"/>
                <a:ea typeface="Times New Roman" panose="02020603050405020304" pitchFamily="18" charset="0"/>
              </a:rPr>
              <a:t>, 525-541.</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s-ES" sz="3200" dirty="0" err="1">
                <a:latin typeface="Arial" panose="020B0604020202020204" pitchFamily="34" charset="0"/>
                <a:ea typeface="Times New Roman" panose="02020603050405020304" pitchFamily="18" charset="0"/>
              </a:rPr>
              <a:t>Inguaggiato</a:t>
            </a:r>
            <a:r>
              <a:rPr lang="en-US" altLang="es-ES" sz="3200" dirty="0">
                <a:latin typeface="Arial" panose="020B0604020202020204" pitchFamily="34" charset="0"/>
                <a:ea typeface="Times New Roman" panose="02020603050405020304" pitchFamily="18" charset="0"/>
              </a:rPr>
              <a:t>, S., Hidalgo, S., </a:t>
            </a:r>
            <a:r>
              <a:rPr lang="en-US" altLang="es-ES" sz="3200" dirty="0" err="1">
                <a:latin typeface="Arial" panose="020B0604020202020204" pitchFamily="34" charset="0"/>
                <a:ea typeface="Times New Roman" panose="02020603050405020304" pitchFamily="18" charset="0"/>
              </a:rPr>
              <a:t>Beate</a:t>
            </a:r>
            <a:r>
              <a:rPr lang="en-US" altLang="es-ES" sz="3200" dirty="0">
                <a:latin typeface="Arial" panose="020B0604020202020204" pitchFamily="34" charset="0"/>
                <a:ea typeface="Times New Roman" panose="02020603050405020304" pitchFamily="18" charset="0"/>
              </a:rPr>
              <a:t>, S., &amp; </a:t>
            </a:r>
            <a:r>
              <a:rPr lang="en-US" altLang="es-ES" sz="3200" dirty="0" err="1">
                <a:latin typeface="Arial" panose="020B0604020202020204" pitchFamily="34" charset="0"/>
                <a:ea typeface="Times New Roman" panose="02020603050405020304" pitchFamily="18" charset="0"/>
              </a:rPr>
              <a:t>Bourquin</a:t>
            </a:r>
            <a:r>
              <a:rPr lang="en-US" altLang="es-ES" sz="3200" dirty="0">
                <a:latin typeface="Arial" panose="020B0604020202020204" pitchFamily="34" charset="0"/>
                <a:ea typeface="Times New Roman" panose="02020603050405020304" pitchFamily="18" charset="0"/>
              </a:rPr>
              <a:t>, J. (2010). Geochemical and isotopic characterization of volcanic and geothermal fluids discharged from the Ecuadorian volcanic arc. </a:t>
            </a:r>
            <a:r>
              <a:rPr lang="es-EC" altLang="es-ES" sz="3200" i="1" dirty="0" err="1">
                <a:latin typeface="Arial" panose="020B0604020202020204" pitchFamily="34" charset="0"/>
                <a:ea typeface="Times New Roman" panose="02020603050405020304" pitchFamily="18" charset="0"/>
              </a:rPr>
              <a:t>Geofluids</a:t>
            </a:r>
            <a:r>
              <a:rPr lang="es-EC" altLang="es-ES" sz="3200" dirty="0">
                <a:latin typeface="Arial" panose="020B0604020202020204" pitchFamily="34" charset="0"/>
                <a:ea typeface="Times New Roman" panose="02020603050405020304" pitchFamily="18" charset="0"/>
              </a:rPr>
              <a:t>, 10.</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INHAMI. (2013). </a:t>
            </a:r>
            <a:r>
              <a:rPr lang="es-EC" altLang="es-ES" sz="3200" i="1" dirty="0">
                <a:latin typeface="Arial" panose="020B0604020202020204" pitchFamily="34" charset="0"/>
                <a:ea typeface="Times New Roman" panose="02020603050405020304" pitchFamily="18" charset="0"/>
              </a:rPr>
              <a:t>Estudios e Investigaciones </a:t>
            </a:r>
            <a:r>
              <a:rPr lang="es-EC" altLang="es-ES" sz="3200" i="1" dirty="0" err="1">
                <a:latin typeface="Arial" panose="020B0604020202020204" pitchFamily="34" charset="0"/>
                <a:ea typeface="Times New Roman" panose="02020603050405020304" pitchFamily="18" charset="0"/>
              </a:rPr>
              <a:t>Metereológicas</a:t>
            </a:r>
            <a:r>
              <a:rPr lang="es-EC" altLang="es-ES" sz="3200" i="1" dirty="0">
                <a:latin typeface="Arial" panose="020B0604020202020204" pitchFamily="34" charset="0"/>
                <a:ea typeface="Times New Roman" panose="02020603050405020304" pitchFamily="18" charset="0"/>
              </a:rPr>
              <a:t>.</a:t>
            </a:r>
            <a:r>
              <a:rPr lang="es-EC" altLang="es-ES" sz="3200" dirty="0">
                <a:latin typeface="Arial" panose="020B0604020202020204" pitchFamily="34" charset="0"/>
                <a:ea typeface="Times New Roman" panose="02020603050405020304" pitchFamily="18" charset="0"/>
              </a:rPr>
              <a:t> </a:t>
            </a:r>
            <a:r>
              <a:rPr lang="es-EC" altLang="es-ES" sz="3200" dirty="0" err="1">
                <a:latin typeface="Arial" panose="020B0604020202020204" pitchFamily="34" charset="0"/>
                <a:ea typeface="Times New Roman" panose="02020603050405020304" pitchFamily="18" charset="0"/>
              </a:rPr>
              <a:t>Quito,Ecuador</a:t>
            </a:r>
            <a:r>
              <a:rPr lang="es-EC" altLang="es-ES" sz="3200" dirty="0">
                <a:latin typeface="Arial" panose="020B0604020202020204" pitchFamily="34" charset="0"/>
                <a:ea typeface="Times New Roman" panose="02020603050405020304" pitchFamily="18" charset="0"/>
              </a:rPr>
              <a:t>.</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S" altLang="es-ES" sz="3200" dirty="0">
                <a:latin typeface="Arial" panose="020B0604020202020204" pitchFamily="34" charset="0"/>
                <a:ea typeface="Times New Roman" panose="02020603050405020304" pitchFamily="18" charset="0"/>
              </a:rPr>
              <a:t>Jolie, E., </a:t>
            </a:r>
            <a:r>
              <a:rPr lang="es-ES" altLang="es-ES" sz="3200" dirty="0" err="1">
                <a:latin typeface="Arial" panose="020B0604020202020204" pitchFamily="34" charset="0"/>
                <a:ea typeface="Times New Roman" panose="02020603050405020304" pitchFamily="18" charset="0"/>
              </a:rPr>
              <a:t>Klinkmueller</a:t>
            </a:r>
            <a:r>
              <a:rPr lang="es-ES" altLang="es-ES" sz="3200" dirty="0">
                <a:latin typeface="Arial" panose="020B0604020202020204" pitchFamily="34" charset="0"/>
                <a:ea typeface="Times New Roman" panose="02020603050405020304" pitchFamily="18" charset="0"/>
              </a:rPr>
              <a:t>, M., </a:t>
            </a:r>
            <a:r>
              <a:rPr lang="es-ES" altLang="es-ES" sz="3200" dirty="0" err="1">
                <a:latin typeface="Arial" panose="020B0604020202020204" pitchFamily="34" charset="0"/>
                <a:ea typeface="Times New Roman" panose="02020603050405020304" pitchFamily="18" charset="0"/>
              </a:rPr>
              <a:t>Moeck</a:t>
            </a:r>
            <a:r>
              <a:rPr lang="es-ES" altLang="es-ES" sz="3200" dirty="0">
                <a:latin typeface="Arial" panose="020B0604020202020204" pitchFamily="34" charset="0"/>
                <a:ea typeface="Times New Roman" panose="02020603050405020304" pitchFamily="18" charset="0"/>
              </a:rPr>
              <a:t>, I., &amp; </a:t>
            </a:r>
            <a:r>
              <a:rPr lang="es-ES" altLang="es-ES" sz="3200" dirty="0" err="1">
                <a:latin typeface="Arial" panose="020B0604020202020204" pitchFamily="34" charset="0"/>
                <a:ea typeface="Times New Roman" panose="02020603050405020304" pitchFamily="18" charset="0"/>
              </a:rPr>
              <a:t>Bruhn</a:t>
            </a:r>
            <a:r>
              <a:rPr lang="es-ES" altLang="es-ES" sz="3200" dirty="0">
                <a:latin typeface="Arial" panose="020B0604020202020204" pitchFamily="34" charset="0"/>
                <a:ea typeface="Times New Roman" panose="02020603050405020304" pitchFamily="18" charset="0"/>
              </a:rPr>
              <a:t>, D. (2016). </a:t>
            </a:r>
            <a:r>
              <a:rPr lang="en-US" altLang="es-ES" sz="3200" dirty="0">
                <a:latin typeface="Arial" panose="020B0604020202020204" pitchFamily="34" charset="0"/>
                <a:ea typeface="Times New Roman" panose="02020603050405020304" pitchFamily="18" charset="0"/>
              </a:rPr>
              <a:t>Linking gas fluxes at Earth´s surface with fracture zones in an active geothermal field. </a:t>
            </a:r>
            <a:r>
              <a:rPr lang="es-EC" altLang="es-ES" sz="3200" i="1" dirty="0" err="1">
                <a:latin typeface="Arial" panose="020B0604020202020204" pitchFamily="34" charset="0"/>
                <a:ea typeface="Times New Roman" panose="02020603050405020304" pitchFamily="18" charset="0"/>
              </a:rPr>
              <a:t>Geology</a:t>
            </a:r>
            <a:r>
              <a:rPr lang="es-EC" altLang="es-ES" sz="3200" dirty="0">
                <a:latin typeface="Arial" panose="020B0604020202020204" pitchFamily="34" charset="0"/>
                <a:ea typeface="Times New Roman" panose="02020603050405020304" pitchFamily="18" charset="0"/>
              </a:rPr>
              <a:t>.</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err="1">
                <a:latin typeface="Arial" panose="020B0604020202020204" pitchFamily="34" charset="0"/>
                <a:ea typeface="Times New Roman" panose="02020603050405020304" pitchFamily="18" charset="0"/>
              </a:rPr>
              <a:t>Karacolev</a:t>
            </a:r>
            <a:r>
              <a:rPr lang="es-EC" altLang="es-ES" sz="3200" dirty="0">
                <a:latin typeface="Arial" panose="020B0604020202020204" pitchFamily="34" charset="0"/>
                <a:ea typeface="Times New Roman" panose="02020603050405020304" pitchFamily="18" charset="0"/>
              </a:rPr>
              <a:t>, D. (1984). </a:t>
            </a:r>
            <a:r>
              <a:rPr lang="es-EC" altLang="es-ES" sz="3200" i="1" dirty="0" err="1">
                <a:latin typeface="Arial" panose="020B0604020202020204" pitchFamily="34" charset="0"/>
                <a:ea typeface="Times New Roman" panose="02020603050405020304" pitchFamily="18" charset="0"/>
              </a:rPr>
              <a:t>Fndamenteos</a:t>
            </a:r>
            <a:r>
              <a:rPr lang="es-EC" altLang="es-ES" sz="3200" i="1" dirty="0">
                <a:latin typeface="Arial" panose="020B0604020202020204" pitchFamily="34" charset="0"/>
                <a:ea typeface="Times New Roman" panose="02020603050405020304" pitchFamily="18" charset="0"/>
              </a:rPr>
              <a:t> de la Balneoterapia .</a:t>
            </a:r>
            <a:r>
              <a:rPr lang="es-EC" altLang="es-ES" sz="3200" dirty="0">
                <a:latin typeface="Arial" panose="020B0604020202020204" pitchFamily="34" charset="0"/>
                <a:ea typeface="Times New Roman" panose="02020603050405020304" pitchFamily="18" charset="0"/>
              </a:rPr>
              <a:t> Sofía: Medicina y cultura física.</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Leiva, F. (2010). </a:t>
            </a:r>
            <a:r>
              <a:rPr lang="es-EC" altLang="es-ES" sz="3200" i="1" dirty="0">
                <a:latin typeface="Arial" panose="020B0604020202020204" pitchFamily="34" charset="0"/>
                <a:ea typeface="Times New Roman" panose="02020603050405020304" pitchFamily="18" charset="0"/>
              </a:rPr>
              <a:t>Nociones de </a:t>
            </a:r>
            <a:r>
              <a:rPr lang="es-EC" altLang="es-ES" sz="3200" i="1" dirty="0" err="1">
                <a:latin typeface="Arial" panose="020B0604020202020204" pitchFamily="34" charset="0"/>
                <a:ea typeface="Times New Roman" panose="02020603050405020304" pitchFamily="18" charset="0"/>
              </a:rPr>
              <a:t>Metodologia</a:t>
            </a:r>
            <a:r>
              <a:rPr lang="es-EC" altLang="es-ES" sz="3200" i="1" dirty="0">
                <a:latin typeface="Arial" panose="020B0604020202020204" pitchFamily="34" charset="0"/>
                <a:ea typeface="Times New Roman" panose="02020603050405020304" pitchFamily="18" charset="0"/>
              </a:rPr>
              <a:t> de Investigación Científica</a:t>
            </a:r>
            <a:r>
              <a:rPr lang="es-EC" altLang="es-ES" sz="3200" dirty="0">
                <a:latin typeface="Arial" panose="020B0604020202020204" pitchFamily="34" charset="0"/>
                <a:ea typeface="Times New Roman" panose="02020603050405020304" pitchFamily="18" charset="0"/>
              </a:rPr>
              <a:t> (Quinta ed.). Quito, Ecuador: DIMAXI.</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Ley de Aguas. (2004). </a:t>
            </a:r>
            <a:r>
              <a:rPr lang="es-EC" altLang="es-ES" sz="3200" i="1" dirty="0">
                <a:latin typeface="Arial" panose="020B0604020202020204" pitchFamily="34" charset="0"/>
                <a:ea typeface="Times New Roman" panose="02020603050405020304" pitchFamily="18" charset="0"/>
              </a:rPr>
              <a:t>De las aguas minerales, termales y medicinales.</a:t>
            </a:r>
            <a:r>
              <a:rPr lang="es-EC" altLang="es-ES" sz="3200" dirty="0">
                <a:latin typeface="Arial" panose="020B0604020202020204" pitchFamily="34" charset="0"/>
                <a:ea typeface="Times New Roman" panose="02020603050405020304" pitchFamily="18" charset="0"/>
              </a:rPr>
              <a:t> Quito.</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Ley de Aguas. (2014). </a:t>
            </a:r>
            <a:r>
              <a:rPr lang="es-EC" altLang="es-ES" sz="3200" i="1" dirty="0">
                <a:latin typeface="Arial" panose="020B0604020202020204" pitchFamily="34" charset="0"/>
                <a:ea typeface="Times New Roman" panose="02020603050405020304" pitchFamily="18" charset="0"/>
              </a:rPr>
              <a:t>Ley Orgánica de recursos hídricos, usos y aprovechamiento del agua.</a:t>
            </a:r>
            <a:r>
              <a:rPr lang="es-EC" altLang="es-ES" sz="3200" dirty="0">
                <a:latin typeface="Arial" panose="020B0604020202020204" pitchFamily="34" charset="0"/>
                <a:ea typeface="Times New Roman" panose="02020603050405020304" pitchFamily="18" charset="0"/>
              </a:rPr>
              <a:t> </a:t>
            </a:r>
            <a:r>
              <a:rPr lang="en-US" altLang="es-ES" sz="3200" dirty="0">
                <a:latin typeface="Arial" panose="020B0604020202020204" pitchFamily="34" charset="0"/>
                <a:ea typeface="Times New Roman" panose="02020603050405020304" pitchFamily="18" charset="0"/>
              </a:rPr>
              <a:t>Quito-Ecuador: </a:t>
            </a:r>
            <a:r>
              <a:rPr lang="en-US" altLang="es-ES" sz="3200" dirty="0" err="1">
                <a:latin typeface="Arial" panose="020B0604020202020204" pitchFamily="34" charset="0"/>
                <a:ea typeface="Times New Roman" panose="02020603050405020304" pitchFamily="18" charset="0"/>
              </a:rPr>
              <a:t>Registro</a:t>
            </a:r>
            <a:r>
              <a:rPr lang="en-US" altLang="es-ES" sz="3200" dirty="0">
                <a:latin typeface="Arial" panose="020B0604020202020204" pitchFamily="34" charset="0"/>
                <a:ea typeface="Times New Roman" panose="02020603050405020304" pitchFamily="18" charset="0"/>
              </a:rPr>
              <a:t> </a:t>
            </a:r>
            <a:r>
              <a:rPr lang="en-US" altLang="es-ES" sz="3200" dirty="0" err="1">
                <a:latin typeface="Arial" panose="020B0604020202020204" pitchFamily="34" charset="0"/>
                <a:ea typeface="Times New Roman" panose="02020603050405020304" pitchFamily="18" charset="0"/>
              </a:rPr>
              <a:t>Oficial</a:t>
            </a:r>
            <a:r>
              <a:rPr lang="en-US" altLang="es-ES" sz="3200" dirty="0">
                <a:latin typeface="Arial" panose="020B0604020202020204" pitchFamily="34" charset="0"/>
                <a:ea typeface="Times New Roman" panose="02020603050405020304" pitchFamily="18" charset="0"/>
              </a:rPr>
              <a:t> Nº 305.</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s-ES" sz="3200" dirty="0" err="1">
                <a:latin typeface="Arial" panose="020B0604020202020204" pitchFamily="34" charset="0"/>
                <a:ea typeface="Times New Roman" panose="02020603050405020304" pitchFamily="18" charset="0"/>
              </a:rPr>
              <a:t>Lide</a:t>
            </a:r>
            <a:r>
              <a:rPr lang="en-US" altLang="es-ES" sz="3200" dirty="0">
                <a:latin typeface="Arial" panose="020B0604020202020204" pitchFamily="34" charset="0"/>
                <a:ea typeface="Times New Roman" panose="02020603050405020304" pitchFamily="18" charset="0"/>
              </a:rPr>
              <a:t>, D. (2003). </a:t>
            </a:r>
            <a:r>
              <a:rPr lang="en-US" altLang="es-ES" sz="3200" i="1" dirty="0">
                <a:latin typeface="Arial" panose="020B0604020202020204" pitchFamily="34" charset="0"/>
                <a:ea typeface="Times New Roman" panose="02020603050405020304" pitchFamily="18" charset="0"/>
              </a:rPr>
              <a:t>Handbook of Chemistry and Physics</a:t>
            </a:r>
            <a:r>
              <a:rPr lang="en-US" altLang="es-ES" sz="3200" dirty="0">
                <a:latin typeface="Arial" panose="020B0604020202020204" pitchFamily="34" charset="0"/>
                <a:ea typeface="Times New Roman" panose="02020603050405020304" pitchFamily="18" charset="0"/>
              </a:rPr>
              <a:t> (84 TH ed.). </a:t>
            </a:r>
            <a:r>
              <a:rPr lang="es-EC" altLang="es-ES" sz="3200" dirty="0">
                <a:latin typeface="Arial" panose="020B0604020202020204" pitchFamily="34" charset="0"/>
                <a:ea typeface="Times New Roman" panose="02020603050405020304" pitchFamily="18" charset="0"/>
              </a:rPr>
              <a:t>(</a:t>
            </a:r>
            <a:r>
              <a:rPr lang="es-EC" altLang="es-ES" sz="3200" dirty="0" err="1">
                <a:latin typeface="Arial" panose="020B0604020202020204" pitchFamily="34" charset="0"/>
                <a:ea typeface="Times New Roman" panose="02020603050405020304" pitchFamily="18" charset="0"/>
              </a:rPr>
              <a:t>Chief</a:t>
            </a:r>
            <a:r>
              <a:rPr lang="es-EC" altLang="es-ES" sz="3200" dirty="0">
                <a:latin typeface="Arial" panose="020B0604020202020204" pitchFamily="34" charset="0"/>
                <a:ea typeface="Times New Roman" panose="02020603050405020304" pitchFamily="18" charset="0"/>
              </a:rPr>
              <a:t>, Ed.) Florida, Estados Unidos: CRC </a:t>
            </a:r>
            <a:r>
              <a:rPr lang="es-EC" altLang="es-ES" sz="3200" dirty="0" err="1">
                <a:latin typeface="Arial" panose="020B0604020202020204" pitchFamily="34" charset="0"/>
                <a:ea typeface="Times New Roman" panose="02020603050405020304" pitchFamily="18" charset="0"/>
              </a:rPr>
              <a:t>Press</a:t>
            </a:r>
            <a:r>
              <a:rPr lang="es-EC" altLang="es-ES" sz="3200" dirty="0">
                <a:latin typeface="Arial" panose="020B0604020202020204" pitchFamily="34" charset="0"/>
                <a:ea typeface="Times New Roman" panose="02020603050405020304" pitchFamily="18" charset="0"/>
              </a:rPr>
              <a:t>.</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Merino, O., &amp; Sal, F. (2007). </a:t>
            </a:r>
            <a:r>
              <a:rPr lang="es-EC" altLang="es-ES" sz="3200" i="1" dirty="0">
                <a:latin typeface="Arial" panose="020B0604020202020204" pitchFamily="34" charset="0"/>
                <a:ea typeface="Times New Roman" panose="02020603050405020304" pitchFamily="18" charset="0"/>
              </a:rPr>
              <a:t>Sistemas de </a:t>
            </a:r>
            <a:r>
              <a:rPr lang="es-EC" altLang="es-ES" sz="3200" i="1" dirty="0" err="1">
                <a:latin typeface="Arial" panose="020B0604020202020204" pitchFamily="34" charset="0"/>
                <a:ea typeface="Times New Roman" panose="02020603050405020304" pitchFamily="18" charset="0"/>
              </a:rPr>
              <a:t>recirculacion</a:t>
            </a:r>
            <a:r>
              <a:rPr lang="es-EC" altLang="es-ES" sz="3200" i="1" dirty="0">
                <a:latin typeface="Arial" panose="020B0604020202020204" pitchFamily="34" charset="0"/>
                <a:ea typeface="Times New Roman" panose="02020603050405020304" pitchFamily="18" charset="0"/>
              </a:rPr>
              <a:t> y tratamiento de agua.</a:t>
            </a:r>
            <a:r>
              <a:rPr lang="es-EC" altLang="es-ES" sz="3200" dirty="0">
                <a:latin typeface="Arial" panose="020B0604020202020204" pitchFamily="34" charset="0"/>
                <a:ea typeface="Times New Roman" panose="02020603050405020304" pitchFamily="18" charset="0"/>
              </a:rPr>
              <a:t> Santa Ana: CENADAC.</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Morales, I. (1991). </a:t>
            </a:r>
            <a:r>
              <a:rPr lang="es-EC" altLang="es-ES" sz="3200" i="1" dirty="0">
                <a:latin typeface="Arial" panose="020B0604020202020204" pitchFamily="34" charset="0"/>
                <a:ea typeface="Times New Roman" panose="02020603050405020304" pitchFamily="18" charset="0"/>
              </a:rPr>
              <a:t>Estudio </a:t>
            </a:r>
            <a:r>
              <a:rPr lang="es-EC" altLang="es-ES" sz="3200" i="1" dirty="0" err="1">
                <a:latin typeface="Arial" panose="020B0604020202020204" pitchFamily="34" charset="0"/>
                <a:ea typeface="Times New Roman" panose="02020603050405020304" pitchFamily="18" charset="0"/>
              </a:rPr>
              <a:t>hidrogeológicio</a:t>
            </a:r>
            <a:r>
              <a:rPr lang="es-EC" altLang="es-ES" sz="3200" i="1" dirty="0">
                <a:latin typeface="Arial" panose="020B0604020202020204" pitchFamily="34" charset="0"/>
                <a:ea typeface="Times New Roman" panose="02020603050405020304" pitchFamily="18" charset="0"/>
              </a:rPr>
              <a:t> de la zona Norte de </a:t>
            </a:r>
            <a:r>
              <a:rPr lang="es-EC" altLang="es-ES" sz="3200" i="1" dirty="0" err="1">
                <a:latin typeface="Arial" panose="020B0604020202020204" pitchFamily="34" charset="0"/>
                <a:ea typeface="Times New Roman" panose="02020603050405020304" pitchFamily="18" charset="0"/>
              </a:rPr>
              <a:t>Viacaya</a:t>
            </a:r>
            <a:r>
              <a:rPr lang="es-EC" altLang="es-ES" sz="3200" i="1" dirty="0">
                <a:latin typeface="Arial" panose="020B0604020202020204" pitchFamily="34" charset="0"/>
                <a:ea typeface="Times New Roman" panose="02020603050405020304" pitchFamily="18" charset="0"/>
              </a:rPr>
              <a:t>.</a:t>
            </a:r>
            <a:r>
              <a:rPr lang="es-EC" altLang="es-ES" sz="3200" dirty="0">
                <a:latin typeface="Arial" panose="020B0604020202020204" pitchFamily="34" charset="0"/>
                <a:ea typeface="Times New Roman" panose="02020603050405020304" pitchFamily="18" charset="0"/>
              </a:rPr>
              <a:t> (Tesis doctoral): Universidad de Paris Vasco. Matanzas Cuba.</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Murillo, S. (8 de Julio de 2006). Los baños de cajón, una opción de cuidado. </a:t>
            </a:r>
            <a:r>
              <a:rPr lang="es-EC" altLang="es-ES" sz="3200" i="1" dirty="0">
                <a:latin typeface="Arial" panose="020B0604020202020204" pitchFamily="34" charset="0"/>
                <a:ea typeface="Times New Roman" panose="02020603050405020304" pitchFamily="18" charset="0"/>
              </a:rPr>
              <a:t>El Universo</a:t>
            </a:r>
            <a:r>
              <a:rPr lang="es-EC" altLang="es-ES" sz="3200" dirty="0">
                <a:latin typeface="Arial" panose="020B0604020202020204" pitchFamily="34" charset="0"/>
                <a:ea typeface="Times New Roman" panose="02020603050405020304" pitchFamily="18" charset="0"/>
              </a:rPr>
              <a:t>.</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Orozco, C., Pérez, A., González, N., Rodríguez, F., &amp; Alfayate, M. (2008). </a:t>
            </a:r>
            <a:r>
              <a:rPr lang="es-EC" altLang="es-ES" sz="3200" i="1" dirty="0">
                <a:latin typeface="Arial" panose="020B0604020202020204" pitchFamily="34" charset="0"/>
                <a:ea typeface="Times New Roman" panose="02020603050405020304" pitchFamily="18" charset="0"/>
              </a:rPr>
              <a:t>Contaminación Ambiental. Una visión desde la Química</a:t>
            </a:r>
            <a:r>
              <a:rPr lang="es-EC" altLang="es-ES" sz="3200" dirty="0">
                <a:latin typeface="Arial" panose="020B0604020202020204" pitchFamily="34" charset="0"/>
                <a:ea typeface="Times New Roman" panose="02020603050405020304" pitchFamily="18" charset="0"/>
              </a:rPr>
              <a:t> (1era ed.). Madrid-España: </a:t>
            </a:r>
            <a:r>
              <a:rPr lang="es-EC" altLang="es-ES" sz="3200" dirty="0" err="1">
                <a:latin typeface="Arial" panose="020B0604020202020204" pitchFamily="34" charset="0"/>
                <a:ea typeface="Times New Roman" panose="02020603050405020304" pitchFamily="18" charset="0"/>
              </a:rPr>
              <a:t>Paraninfo,S.A</a:t>
            </a:r>
            <a:r>
              <a:rPr lang="es-EC" altLang="es-ES" sz="3200" dirty="0">
                <a:latin typeface="Arial" panose="020B0604020202020204" pitchFamily="34" charset="0"/>
                <a:ea typeface="Times New Roman" panose="02020603050405020304" pitchFamily="18" charset="0"/>
              </a:rPr>
              <a:t>.</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Otero, E. (2013). </a:t>
            </a:r>
            <a:r>
              <a:rPr lang="es-EC" altLang="es-ES" sz="3200" i="1" dirty="0" err="1">
                <a:latin typeface="Arial" panose="020B0604020202020204" pitchFamily="34" charset="0"/>
                <a:ea typeface="Times New Roman" panose="02020603050405020304" pitchFamily="18" charset="0"/>
              </a:rPr>
              <a:t>Plande</a:t>
            </a:r>
            <a:r>
              <a:rPr lang="es-EC" altLang="es-ES" sz="3200" i="1" dirty="0">
                <a:latin typeface="Arial" panose="020B0604020202020204" pitchFamily="34" charset="0"/>
                <a:ea typeface="Times New Roman" panose="02020603050405020304" pitchFamily="18" charset="0"/>
              </a:rPr>
              <a:t> desarrollo local para la </a:t>
            </a:r>
            <a:r>
              <a:rPr lang="es-EC" altLang="es-ES" sz="3200" i="1" dirty="0" err="1">
                <a:latin typeface="Arial" panose="020B0604020202020204" pitchFamily="34" charset="0"/>
                <a:ea typeface="Times New Roman" panose="02020603050405020304" pitchFamily="18" charset="0"/>
              </a:rPr>
              <a:t>parroquía</a:t>
            </a:r>
            <a:r>
              <a:rPr lang="es-EC" altLang="es-ES" sz="3200" i="1" dirty="0">
                <a:latin typeface="Arial" panose="020B0604020202020204" pitchFamily="34" charset="0"/>
                <a:ea typeface="Times New Roman" panose="02020603050405020304" pitchFamily="18" charset="0"/>
              </a:rPr>
              <a:t> San José de </a:t>
            </a:r>
            <a:r>
              <a:rPr lang="es-EC" altLang="es-ES" sz="3200" i="1" dirty="0" err="1">
                <a:latin typeface="Arial" panose="020B0604020202020204" pitchFamily="34" charset="0"/>
                <a:ea typeface="Times New Roman" panose="02020603050405020304" pitchFamily="18" charset="0"/>
              </a:rPr>
              <a:t>Quichinche</a:t>
            </a:r>
            <a:r>
              <a:rPr lang="es-EC" altLang="es-ES" sz="3200" i="1" dirty="0">
                <a:latin typeface="Arial" panose="020B0604020202020204" pitchFamily="34" charset="0"/>
                <a:ea typeface="Times New Roman" panose="02020603050405020304" pitchFamily="18" charset="0"/>
              </a:rPr>
              <a:t> del cantón Otavalo, provincia de Imbabura (Tesis de pregrado).</a:t>
            </a:r>
            <a:r>
              <a:rPr lang="es-EC" altLang="es-ES" sz="3200" dirty="0">
                <a:latin typeface="Arial" panose="020B0604020202020204" pitchFamily="34" charset="0"/>
                <a:ea typeface="Times New Roman" panose="02020603050405020304" pitchFamily="18" charset="0"/>
              </a:rPr>
              <a:t> </a:t>
            </a:r>
            <a:r>
              <a:rPr lang="es-EC" altLang="es-ES" sz="3200" dirty="0" err="1">
                <a:latin typeface="Arial" panose="020B0604020202020204" pitchFamily="34" charset="0"/>
                <a:ea typeface="Times New Roman" panose="02020603050405020304" pitchFamily="18" charset="0"/>
              </a:rPr>
              <a:t>Ibarra,Ecuador</a:t>
            </a:r>
            <a:r>
              <a:rPr lang="es-EC" altLang="es-ES" sz="3200" dirty="0">
                <a:latin typeface="Arial" panose="020B0604020202020204" pitchFamily="34" charset="0"/>
                <a:ea typeface="Times New Roman" panose="02020603050405020304" pitchFamily="18" charset="0"/>
              </a:rPr>
              <a:t>: Universidad Técnica del Norte.</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Padrón, E., Hernández , P., </a:t>
            </a:r>
            <a:r>
              <a:rPr lang="es-EC" altLang="es-ES" sz="3200" dirty="0" err="1">
                <a:latin typeface="Arial" panose="020B0604020202020204" pitchFamily="34" charset="0"/>
                <a:ea typeface="Times New Roman" panose="02020603050405020304" pitchFamily="18" charset="0"/>
              </a:rPr>
              <a:t>Toulkeridis</a:t>
            </a:r>
            <a:r>
              <a:rPr lang="es-EC" altLang="es-ES" sz="3200" dirty="0">
                <a:latin typeface="Arial" panose="020B0604020202020204" pitchFamily="34" charset="0"/>
                <a:ea typeface="Times New Roman" panose="02020603050405020304" pitchFamily="18" charset="0"/>
              </a:rPr>
              <a:t>, T., Pérez, N., Marrero, R., </a:t>
            </a:r>
            <a:r>
              <a:rPr lang="es-EC" altLang="es-ES" sz="3200" dirty="0" err="1">
                <a:latin typeface="Arial" panose="020B0604020202020204" pitchFamily="34" charset="0"/>
                <a:ea typeface="Times New Roman" panose="02020603050405020304" pitchFamily="18" charset="0"/>
              </a:rPr>
              <a:t>Melián</a:t>
            </a:r>
            <a:r>
              <a:rPr lang="es-EC" altLang="es-ES" sz="3200" dirty="0">
                <a:latin typeface="Arial" panose="020B0604020202020204" pitchFamily="34" charset="0"/>
                <a:ea typeface="Times New Roman" panose="02020603050405020304" pitchFamily="18" charset="0"/>
              </a:rPr>
              <a:t>, G., . . . </a:t>
            </a:r>
            <a:r>
              <a:rPr lang="en-US" altLang="es-ES" sz="3200" dirty="0" err="1">
                <a:latin typeface="Arial" panose="020B0604020202020204" pitchFamily="34" charset="0"/>
                <a:ea typeface="Times New Roman" panose="02020603050405020304" pitchFamily="18" charset="0"/>
              </a:rPr>
              <a:t>Notsu</a:t>
            </a:r>
            <a:r>
              <a:rPr lang="en-US" altLang="es-ES" sz="3200" dirty="0">
                <a:latin typeface="Arial" panose="020B0604020202020204" pitchFamily="34" charset="0"/>
                <a:ea typeface="Times New Roman" panose="02020603050405020304" pitchFamily="18" charset="0"/>
              </a:rPr>
              <a:t>, K. (2008). Diffuse CO2 emission rate from </a:t>
            </a:r>
            <a:r>
              <a:rPr lang="en-US" altLang="es-ES" sz="3200" dirty="0" err="1">
                <a:latin typeface="Arial" panose="020B0604020202020204" pitchFamily="34" charset="0"/>
                <a:ea typeface="Times New Roman" panose="02020603050405020304" pitchFamily="18" charset="0"/>
              </a:rPr>
              <a:t>Pululahua</a:t>
            </a:r>
            <a:r>
              <a:rPr lang="en-US" altLang="es-ES" sz="3200" dirty="0">
                <a:latin typeface="Arial" panose="020B0604020202020204" pitchFamily="34" charset="0"/>
                <a:ea typeface="Times New Roman" panose="02020603050405020304" pitchFamily="18" charset="0"/>
              </a:rPr>
              <a:t> and the lake-filled </a:t>
            </a:r>
            <a:r>
              <a:rPr lang="en-US" altLang="es-ES" sz="3200" dirty="0" err="1">
                <a:latin typeface="Arial" panose="020B0604020202020204" pitchFamily="34" charset="0"/>
                <a:ea typeface="Times New Roman" panose="02020603050405020304" pitchFamily="18" charset="0"/>
              </a:rPr>
              <a:t>Cuicocha</a:t>
            </a:r>
            <a:r>
              <a:rPr lang="en-US" altLang="es-ES" sz="3200" dirty="0">
                <a:latin typeface="Arial" panose="020B0604020202020204" pitchFamily="34" charset="0"/>
                <a:ea typeface="Times New Roman" panose="02020603050405020304" pitchFamily="18" charset="0"/>
              </a:rPr>
              <a:t> calderas, Ecuador. </a:t>
            </a:r>
            <a:r>
              <a:rPr lang="es-EC" altLang="es-ES" sz="3200" i="1" dirty="0" err="1">
                <a:latin typeface="Arial" panose="020B0604020202020204" pitchFamily="34" charset="0"/>
                <a:ea typeface="Times New Roman" panose="02020603050405020304" pitchFamily="18" charset="0"/>
              </a:rPr>
              <a:t>Journal</a:t>
            </a:r>
            <a:r>
              <a:rPr lang="es-EC" altLang="es-ES" sz="3200" i="1" dirty="0">
                <a:latin typeface="Arial" panose="020B0604020202020204" pitchFamily="34" charset="0"/>
                <a:ea typeface="Times New Roman" panose="02020603050405020304" pitchFamily="18" charset="0"/>
              </a:rPr>
              <a:t> of </a:t>
            </a:r>
            <a:r>
              <a:rPr lang="es-EC" altLang="es-ES" sz="3200" i="1" dirty="0" err="1">
                <a:latin typeface="Arial" panose="020B0604020202020204" pitchFamily="34" charset="0"/>
                <a:ea typeface="Times New Roman" panose="02020603050405020304" pitchFamily="18" charset="0"/>
              </a:rPr>
              <a:t>Volcanology</a:t>
            </a:r>
            <a:r>
              <a:rPr lang="es-EC" altLang="es-ES" sz="3200" i="1" dirty="0">
                <a:latin typeface="Arial" panose="020B0604020202020204" pitchFamily="34" charset="0"/>
                <a:ea typeface="Times New Roman" panose="02020603050405020304" pitchFamily="18" charset="0"/>
              </a:rPr>
              <a:t> and </a:t>
            </a:r>
            <a:r>
              <a:rPr lang="es-EC" altLang="es-ES" sz="3200" i="1" dirty="0" err="1">
                <a:latin typeface="Arial" panose="020B0604020202020204" pitchFamily="34" charset="0"/>
                <a:ea typeface="Times New Roman" panose="02020603050405020304" pitchFamily="18" charset="0"/>
              </a:rPr>
              <a:t>Geothermal</a:t>
            </a:r>
            <a:r>
              <a:rPr lang="es-EC" altLang="es-ES" sz="3200" i="1" dirty="0">
                <a:latin typeface="Arial" panose="020B0604020202020204" pitchFamily="34" charset="0"/>
                <a:ea typeface="Times New Roman" panose="02020603050405020304" pitchFamily="18" charset="0"/>
              </a:rPr>
              <a:t> </a:t>
            </a:r>
            <a:r>
              <a:rPr lang="es-EC" altLang="es-ES" sz="3200" i="1" dirty="0" err="1">
                <a:latin typeface="Arial" panose="020B0604020202020204" pitchFamily="34" charset="0"/>
                <a:ea typeface="Times New Roman" panose="02020603050405020304" pitchFamily="18" charset="0"/>
              </a:rPr>
              <a:t>Research</a:t>
            </a:r>
            <a:r>
              <a:rPr lang="es-EC" altLang="es-ES" sz="3200" dirty="0">
                <a:latin typeface="Arial" panose="020B0604020202020204" pitchFamily="34" charset="0"/>
                <a:ea typeface="Times New Roman" panose="02020603050405020304" pitchFamily="18" charset="0"/>
              </a:rPr>
              <a:t>, 163-169.</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a:latin typeface="Arial" panose="020B0604020202020204" pitchFamily="34" charset="0"/>
                <a:ea typeface="Times New Roman" panose="02020603050405020304" pitchFamily="18" charset="0"/>
              </a:rPr>
              <a:t>PDOT-Otavalo. (2015). </a:t>
            </a:r>
            <a:r>
              <a:rPr lang="es-EC" altLang="es-ES" sz="3200" i="1" dirty="0">
                <a:latin typeface="Arial" panose="020B0604020202020204" pitchFamily="34" charset="0"/>
                <a:ea typeface="Times New Roman" panose="02020603050405020304" pitchFamily="18" charset="0"/>
              </a:rPr>
              <a:t>Actualización del Plan de Desarrollo y Formulación del Plan de </a:t>
            </a:r>
            <a:r>
              <a:rPr lang="es-EC" altLang="es-ES" sz="3200" i="1" dirty="0" err="1">
                <a:latin typeface="Arial" panose="020B0604020202020204" pitchFamily="34" charset="0"/>
                <a:ea typeface="Times New Roman" panose="02020603050405020304" pitchFamily="18" charset="0"/>
              </a:rPr>
              <a:t>Ordenamieto</a:t>
            </a:r>
            <a:r>
              <a:rPr lang="es-EC" altLang="es-ES" sz="3200" i="1" dirty="0">
                <a:latin typeface="Arial" panose="020B0604020202020204" pitchFamily="34" charset="0"/>
                <a:ea typeface="Times New Roman" panose="02020603050405020304" pitchFamily="18" charset="0"/>
              </a:rPr>
              <a:t> Territorial del cantón Otavalo.</a:t>
            </a:r>
            <a:r>
              <a:rPr lang="es-EC" altLang="es-ES" sz="3200" dirty="0">
                <a:latin typeface="Arial" panose="020B0604020202020204" pitchFamily="34" charset="0"/>
                <a:ea typeface="Times New Roman" panose="02020603050405020304" pitchFamily="18" charset="0"/>
              </a:rPr>
              <a:t> Otavalo-Ecuador.</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3200" dirty="0" err="1">
                <a:latin typeface="Arial" panose="020B0604020202020204" pitchFamily="34" charset="0"/>
                <a:ea typeface="Times New Roman" panose="02020603050405020304" pitchFamily="18" charset="0"/>
              </a:rPr>
              <a:t>Pingua</a:t>
            </a:r>
            <a:r>
              <a:rPr lang="es-EC" altLang="es-ES" sz="3200" dirty="0">
                <a:latin typeface="Arial" panose="020B0604020202020204" pitchFamily="34" charset="0"/>
                <a:ea typeface="Times New Roman" panose="02020603050405020304" pitchFamily="18" charset="0"/>
              </a:rPr>
              <a:t>, J. (2008). </a:t>
            </a:r>
            <a:r>
              <a:rPr lang="es-EC" altLang="es-ES" sz="3200" i="1" dirty="0">
                <a:latin typeface="Arial" panose="020B0604020202020204" pitchFamily="34" charset="0"/>
                <a:ea typeface="Times New Roman" panose="02020603050405020304" pitchFamily="18" charset="0"/>
              </a:rPr>
              <a:t>Infraestructura Hidrotermal.</a:t>
            </a:r>
            <a:r>
              <a:rPr lang="es-EC" altLang="es-ES" sz="3200" dirty="0">
                <a:latin typeface="Arial" panose="020B0604020202020204" pitchFamily="34" charset="0"/>
                <a:ea typeface="Times New Roman" panose="02020603050405020304" pitchFamily="18" charset="0"/>
              </a:rPr>
              <a:t> Madrid-España: Instituto Tecnológico </a:t>
            </a:r>
            <a:r>
              <a:rPr lang="es-EC" altLang="es-ES" sz="3200" dirty="0" err="1">
                <a:latin typeface="Arial" panose="020B0604020202020204" pitchFamily="34" charset="0"/>
                <a:ea typeface="Times New Roman" panose="02020603050405020304" pitchFamily="18" charset="0"/>
              </a:rPr>
              <a:t>GeoMinero</a:t>
            </a:r>
            <a:r>
              <a:rPr lang="es-EC" altLang="es-ES" sz="3200" dirty="0">
                <a:latin typeface="Arial" panose="020B0604020202020204" pitchFamily="34" charset="0"/>
                <a:ea typeface="Times New Roman" panose="02020603050405020304" pitchFamily="18" charset="0"/>
              </a:rPr>
              <a:t> de España.</a:t>
            </a:r>
            <a:endParaRPr lang="es-ES" altLang="es-ES" sz="20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s-ES" sz="3200" dirty="0">
                <a:latin typeface="Arial" panose="020B0604020202020204" pitchFamily="34" charset="0"/>
                <a:ea typeface="Times New Roman" panose="02020603050405020304" pitchFamily="18" charset="0"/>
              </a:rPr>
              <a:t>Powel, D. (1991). </a:t>
            </a:r>
            <a:r>
              <a:rPr lang="en-US" altLang="es-ES" sz="3200" i="1" dirty="0">
                <a:latin typeface="Arial" panose="020B0604020202020204" pitchFamily="34" charset="0"/>
                <a:ea typeface="Times New Roman" panose="02020603050405020304" pitchFamily="18" charset="0"/>
              </a:rPr>
              <a:t>Interpretation of Geological Structures Trough Maps.(An introductory practical manual).</a:t>
            </a:r>
            <a:r>
              <a:rPr lang="en-US" altLang="es-ES" sz="3200" dirty="0">
                <a:latin typeface="Arial" panose="020B0604020202020204" pitchFamily="34" charset="0"/>
                <a:ea typeface="Times New Roman" panose="02020603050405020304" pitchFamily="18" charset="0"/>
              </a:rPr>
              <a:t> </a:t>
            </a:r>
            <a:r>
              <a:rPr lang="es-EC" altLang="es-ES" sz="3200" dirty="0">
                <a:latin typeface="Arial" panose="020B0604020202020204" pitchFamily="34" charset="0"/>
                <a:ea typeface="Times New Roman" panose="02020603050405020304" pitchFamily="18" charset="0"/>
              </a:rPr>
              <a:t>Minnesota, Estados Unidos: </a:t>
            </a:r>
            <a:r>
              <a:rPr lang="es-EC" altLang="es-ES" sz="3200" dirty="0" err="1">
                <a:latin typeface="Arial" panose="020B0604020202020204" pitchFamily="34" charset="0"/>
                <a:ea typeface="Times New Roman" panose="02020603050405020304" pitchFamily="18" charset="0"/>
              </a:rPr>
              <a:t>Longman</a:t>
            </a:r>
            <a:r>
              <a:rPr lang="es-EC" altLang="es-ES" sz="3200" dirty="0">
                <a:latin typeface="Arial" panose="020B0604020202020204" pitchFamily="34" charset="0"/>
                <a:ea typeface="Times New Roman" panose="02020603050405020304" pitchFamily="18" charset="0"/>
              </a:rPr>
              <a:t> </a:t>
            </a:r>
            <a:r>
              <a:rPr lang="es-EC" altLang="es-ES" sz="3200" dirty="0" err="1">
                <a:latin typeface="Arial" panose="020B0604020202020204" pitchFamily="34" charset="0"/>
                <a:ea typeface="Times New Roman" panose="02020603050405020304" pitchFamily="18" charset="0"/>
              </a:rPr>
              <a:t>Scientific</a:t>
            </a:r>
            <a:r>
              <a:rPr lang="es-EC" altLang="es-ES" sz="3200" dirty="0">
                <a:latin typeface="Arial" panose="020B0604020202020204" pitchFamily="34" charset="0"/>
                <a:ea typeface="Times New Roman" panose="02020603050405020304" pitchFamily="18" charset="0"/>
              </a:rPr>
              <a:t> &amp; </a:t>
            </a:r>
            <a:r>
              <a:rPr lang="es-EC" altLang="es-ES" sz="3200" dirty="0" err="1">
                <a:latin typeface="Arial" panose="020B0604020202020204" pitchFamily="34" charset="0"/>
                <a:ea typeface="Times New Roman" panose="02020603050405020304" pitchFamily="18" charset="0"/>
              </a:rPr>
              <a:t>Technical</a:t>
            </a:r>
            <a:r>
              <a:rPr lang="es-EC" altLang="es-ES" sz="3200" dirty="0">
                <a:latin typeface="Arial" panose="020B0604020202020204" pitchFamily="34" charset="0"/>
                <a:ea typeface="Times New Roman" panose="02020603050405020304" pitchFamily="18" charset="0"/>
              </a:rPr>
              <a:t>.</a:t>
            </a:r>
            <a:endParaRPr lang="es-ES" altLang="es-ES" sz="2000" dirty="0">
              <a:latin typeface="Arial" panose="020B0604020202020204" pitchFamily="34" charset="0"/>
            </a:endParaRPr>
          </a:p>
          <a:p>
            <a:endParaRPr lang="es-ES" dirty="0"/>
          </a:p>
        </p:txBody>
      </p:sp>
      <p:sp>
        <p:nvSpPr>
          <p:cNvPr id="4" name="Rectángulo 3"/>
          <p:cNvSpPr/>
          <p:nvPr/>
        </p:nvSpPr>
        <p:spPr>
          <a:xfrm>
            <a:off x="539552" y="476672"/>
            <a:ext cx="1944763" cy="369332"/>
          </a:xfrm>
          <a:prstGeom prst="rect">
            <a:avLst/>
          </a:prstGeom>
        </p:spPr>
        <p:txBody>
          <a:bodyPr wrap="none">
            <a:spAutoFit/>
          </a:bodyPr>
          <a:lstStyle/>
          <a:p>
            <a:r>
              <a:rPr lang="en-US" dirty="0">
                <a:solidFill>
                  <a:schemeClr val="bg1"/>
                </a:solidFill>
                <a:latin typeface="Comic Sans MS" panose="030F0702030302020204" pitchFamily="66" charset="0"/>
              </a:rPr>
              <a:t>BIBLIOGRAFÍA</a:t>
            </a:r>
            <a:endParaRPr lang="es-ES" dirty="0"/>
          </a:p>
        </p:txBody>
      </p:sp>
    </p:spTree>
    <p:extLst>
      <p:ext uri="{BB962C8B-B14F-4D97-AF65-F5344CB8AC3E}">
        <p14:creationId xmlns:p14="http://schemas.microsoft.com/office/powerpoint/2010/main" val="29848357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47500" lnSpcReduction="20000"/>
          </a:bodyPr>
          <a:lstStyle/>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Quinche, E., &amp; </a:t>
            </a:r>
            <a:r>
              <a:rPr lang="es-EC" altLang="es-ES" sz="2400" dirty="0" err="1">
                <a:latin typeface="Arial" panose="020B0604020202020204" pitchFamily="34" charset="0"/>
                <a:ea typeface="Times New Roman" panose="02020603050405020304" pitchFamily="18" charset="0"/>
              </a:rPr>
              <a:t>Velastegui</a:t>
            </a:r>
            <a:r>
              <a:rPr lang="es-EC" altLang="es-ES" sz="2400" dirty="0">
                <a:latin typeface="Arial" panose="020B0604020202020204" pitchFamily="34" charset="0"/>
                <a:ea typeface="Times New Roman" panose="02020603050405020304" pitchFamily="18" charset="0"/>
              </a:rPr>
              <a:t>, S. (2014). </a:t>
            </a:r>
            <a:r>
              <a:rPr lang="es-EC" altLang="es-ES" sz="2400" i="1" dirty="0">
                <a:latin typeface="Arial" panose="020B0604020202020204" pitchFamily="34" charset="0"/>
                <a:ea typeface="Times New Roman" panose="02020603050405020304" pitchFamily="18" charset="0"/>
              </a:rPr>
              <a:t>Comparación genética entre las aguas termales de baños de Cuenca y baños de Agua Santa.</a:t>
            </a:r>
            <a:r>
              <a:rPr lang="es-EC" altLang="es-ES" sz="2400" dirty="0">
                <a:latin typeface="Arial" panose="020B0604020202020204" pitchFamily="34" charset="0"/>
                <a:ea typeface="Times New Roman" panose="02020603050405020304" pitchFamily="18" charset="0"/>
              </a:rPr>
              <a:t> Quito, Ecuador: Universidad Central del Ecuador.</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Quinche, E., &amp; </a:t>
            </a:r>
            <a:r>
              <a:rPr lang="es-EC" altLang="es-ES" sz="2400" dirty="0" err="1">
                <a:latin typeface="Arial" panose="020B0604020202020204" pitchFamily="34" charset="0"/>
                <a:ea typeface="Times New Roman" panose="02020603050405020304" pitchFamily="18" charset="0"/>
              </a:rPr>
              <a:t>Velastegui</a:t>
            </a:r>
            <a:r>
              <a:rPr lang="es-EC" altLang="es-ES" sz="2400" dirty="0">
                <a:latin typeface="Arial" panose="020B0604020202020204" pitchFamily="34" charset="0"/>
                <a:ea typeface="Times New Roman" panose="02020603050405020304" pitchFamily="18" charset="0"/>
              </a:rPr>
              <a:t>, S. (2014). </a:t>
            </a:r>
            <a:r>
              <a:rPr lang="es-EC" altLang="es-ES" sz="2400" i="1" dirty="0">
                <a:latin typeface="Arial" panose="020B0604020202020204" pitchFamily="34" charset="0"/>
                <a:ea typeface="Times New Roman" panose="02020603050405020304" pitchFamily="18" charset="0"/>
              </a:rPr>
              <a:t>Comparación Genética entre las aguas termales de baños de Cuenca y Baños de Agua Santa.</a:t>
            </a:r>
            <a:r>
              <a:rPr lang="es-EC" altLang="es-ES" sz="2400" dirty="0">
                <a:latin typeface="Arial" panose="020B0604020202020204" pitchFamily="34" charset="0"/>
                <a:ea typeface="Times New Roman" panose="02020603050405020304" pitchFamily="18" charset="0"/>
              </a:rPr>
              <a:t> Tesis de Grado. Universidad Central del Ecuador: Quito Ecuador.</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Rocha, E. (2000). </a:t>
            </a:r>
            <a:r>
              <a:rPr lang="es-EC" altLang="es-ES" sz="2400" i="1" dirty="0">
                <a:latin typeface="Arial" panose="020B0604020202020204" pitchFamily="34" charset="0"/>
                <a:ea typeface="Times New Roman" panose="02020603050405020304" pitchFamily="18" charset="0"/>
              </a:rPr>
              <a:t>Principios Básicos de </a:t>
            </a:r>
            <a:r>
              <a:rPr lang="es-EC" altLang="es-ES" sz="2400" i="1" dirty="0" err="1">
                <a:latin typeface="Arial" panose="020B0604020202020204" pitchFamily="34" charset="0"/>
                <a:ea typeface="Times New Roman" panose="02020603050405020304" pitchFamily="18" charset="0"/>
              </a:rPr>
              <a:t>espectroscopía</a:t>
            </a:r>
            <a:r>
              <a:rPr lang="es-EC" altLang="es-ES" sz="2400" i="1" dirty="0">
                <a:latin typeface="Arial" panose="020B0604020202020204" pitchFamily="34" charset="0"/>
                <a:ea typeface="Times New Roman" panose="02020603050405020304" pitchFamily="18" charset="0"/>
              </a:rPr>
              <a:t>.</a:t>
            </a:r>
            <a:r>
              <a:rPr lang="es-EC" altLang="es-ES" sz="2400" dirty="0">
                <a:latin typeface="Arial" panose="020B0604020202020204" pitchFamily="34" charset="0"/>
                <a:ea typeface="Times New Roman" panose="02020603050405020304" pitchFamily="18" charset="0"/>
              </a:rPr>
              <a:t> </a:t>
            </a:r>
            <a:r>
              <a:rPr lang="es-EC" altLang="es-ES" sz="2400" dirty="0" err="1">
                <a:latin typeface="Arial" panose="020B0604020202020204" pitchFamily="34" charset="0"/>
                <a:ea typeface="Times New Roman" panose="02020603050405020304" pitchFamily="18" charset="0"/>
              </a:rPr>
              <a:t>Mexico</a:t>
            </a:r>
            <a:r>
              <a:rPr lang="es-EC" altLang="es-ES" sz="2400" dirty="0">
                <a:latin typeface="Arial" panose="020B0604020202020204" pitchFamily="34" charset="0"/>
                <a:ea typeface="Times New Roman" panose="02020603050405020304" pitchFamily="18" charset="0"/>
              </a:rPr>
              <a:t>, </a:t>
            </a:r>
            <a:r>
              <a:rPr lang="es-EC" altLang="es-ES" sz="2400" dirty="0" err="1">
                <a:latin typeface="Arial" panose="020B0604020202020204" pitchFamily="34" charset="0"/>
                <a:ea typeface="Times New Roman" panose="02020603050405020304" pitchFamily="18" charset="0"/>
              </a:rPr>
              <a:t>Mexico</a:t>
            </a:r>
            <a:r>
              <a:rPr lang="es-EC" altLang="es-ES" sz="2400" dirty="0">
                <a:latin typeface="Arial" panose="020B0604020202020204" pitchFamily="34" charset="0"/>
                <a:ea typeface="Times New Roman" panose="02020603050405020304" pitchFamily="18" charset="0"/>
              </a:rPr>
              <a:t>: </a:t>
            </a:r>
            <a:r>
              <a:rPr lang="es-EC" altLang="es-ES" sz="2400" dirty="0" err="1">
                <a:latin typeface="Arial" panose="020B0604020202020204" pitchFamily="34" charset="0"/>
                <a:ea typeface="Times New Roman" panose="02020603050405020304" pitchFamily="18" charset="0"/>
              </a:rPr>
              <a:t>UACh</a:t>
            </a:r>
            <a:r>
              <a:rPr lang="es-EC" altLang="es-ES" sz="2400" dirty="0">
                <a:latin typeface="Arial" panose="020B0604020202020204" pitchFamily="34" charset="0"/>
                <a:ea typeface="Times New Roman" panose="02020603050405020304" pitchFamily="18" charset="0"/>
              </a:rPr>
              <a:t>.</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s-ES" sz="2400" dirty="0" err="1">
                <a:latin typeface="Arial" panose="020B0604020202020204" pitchFamily="34" charset="0"/>
                <a:ea typeface="Times New Roman" panose="02020603050405020304" pitchFamily="18" charset="0"/>
              </a:rPr>
              <a:t>Rogie</a:t>
            </a:r>
            <a:r>
              <a:rPr lang="en-US" altLang="es-ES" sz="2400" dirty="0">
                <a:latin typeface="Arial" panose="020B0604020202020204" pitchFamily="34" charset="0"/>
                <a:ea typeface="Times New Roman" panose="02020603050405020304" pitchFamily="18" charset="0"/>
              </a:rPr>
              <a:t>, J., </a:t>
            </a:r>
            <a:r>
              <a:rPr lang="en-US" altLang="es-ES" sz="2400" dirty="0" err="1">
                <a:latin typeface="Arial" panose="020B0604020202020204" pitchFamily="34" charset="0"/>
                <a:ea typeface="Times New Roman" panose="02020603050405020304" pitchFamily="18" charset="0"/>
              </a:rPr>
              <a:t>Kerrick</a:t>
            </a:r>
            <a:r>
              <a:rPr lang="en-US" altLang="es-ES" sz="2400" dirty="0">
                <a:latin typeface="Arial" panose="020B0604020202020204" pitchFamily="34" charset="0"/>
                <a:ea typeface="Times New Roman" panose="02020603050405020304" pitchFamily="18" charset="0"/>
              </a:rPr>
              <a:t>, D., </a:t>
            </a:r>
            <a:r>
              <a:rPr lang="en-US" altLang="es-ES" sz="2400" dirty="0" err="1">
                <a:latin typeface="Arial" panose="020B0604020202020204" pitchFamily="34" charset="0"/>
                <a:ea typeface="Times New Roman" panose="02020603050405020304" pitchFamily="18" charset="0"/>
              </a:rPr>
              <a:t>Chiodini</a:t>
            </a:r>
            <a:r>
              <a:rPr lang="en-US" altLang="es-ES" sz="2400" dirty="0">
                <a:latin typeface="Arial" panose="020B0604020202020204" pitchFamily="34" charset="0"/>
                <a:ea typeface="Times New Roman" panose="02020603050405020304" pitchFamily="18" charset="0"/>
              </a:rPr>
              <a:t>, G., &amp; Frond. (2000). Flux measurements of </a:t>
            </a:r>
            <a:r>
              <a:rPr lang="en-US" altLang="es-ES" sz="2400" dirty="0" err="1">
                <a:latin typeface="Arial" panose="020B0604020202020204" pitchFamily="34" charset="0"/>
                <a:ea typeface="Times New Roman" panose="02020603050405020304" pitchFamily="18" charset="0"/>
              </a:rPr>
              <a:t>nonvolcanic</a:t>
            </a:r>
            <a:r>
              <a:rPr lang="en-US" altLang="es-ES" sz="2400" dirty="0">
                <a:latin typeface="Arial" panose="020B0604020202020204" pitchFamily="34" charset="0"/>
                <a:ea typeface="Times New Roman" panose="02020603050405020304" pitchFamily="18" charset="0"/>
              </a:rPr>
              <a:t> CO2 emission from some vents in central Italy. </a:t>
            </a:r>
            <a:r>
              <a:rPr lang="es-EC" altLang="es-ES" sz="2400" i="1" dirty="0" err="1">
                <a:latin typeface="Arial" panose="020B0604020202020204" pitchFamily="34" charset="0"/>
                <a:ea typeface="Times New Roman" panose="02020603050405020304" pitchFamily="18" charset="0"/>
              </a:rPr>
              <a:t>Journal</a:t>
            </a:r>
            <a:r>
              <a:rPr lang="es-EC" altLang="es-ES" sz="2400" i="1" dirty="0">
                <a:latin typeface="Arial" panose="020B0604020202020204" pitchFamily="34" charset="0"/>
                <a:ea typeface="Times New Roman" panose="02020603050405020304" pitchFamily="18" charset="0"/>
              </a:rPr>
              <a:t> of </a:t>
            </a:r>
            <a:r>
              <a:rPr lang="es-EC" altLang="es-ES" sz="2400" i="1" dirty="0" err="1">
                <a:latin typeface="Arial" panose="020B0604020202020204" pitchFamily="34" charset="0"/>
                <a:ea typeface="Times New Roman" panose="02020603050405020304" pitchFamily="18" charset="0"/>
              </a:rPr>
              <a:t>Geophysical</a:t>
            </a:r>
            <a:r>
              <a:rPr lang="es-EC" altLang="es-ES" sz="2400" i="1" dirty="0">
                <a:latin typeface="Arial" panose="020B0604020202020204" pitchFamily="34" charset="0"/>
                <a:ea typeface="Times New Roman" panose="02020603050405020304" pitchFamily="18" charset="0"/>
              </a:rPr>
              <a:t> </a:t>
            </a:r>
            <a:r>
              <a:rPr lang="es-EC" altLang="es-ES" sz="2400" i="1" dirty="0" err="1">
                <a:latin typeface="Arial" panose="020B0604020202020204" pitchFamily="34" charset="0"/>
                <a:ea typeface="Times New Roman" panose="02020603050405020304" pitchFamily="18" charset="0"/>
              </a:rPr>
              <a:t>Research</a:t>
            </a:r>
            <a:r>
              <a:rPr lang="es-EC" altLang="es-ES" sz="2400" dirty="0">
                <a:latin typeface="Arial" panose="020B0604020202020204" pitchFamily="34" charset="0"/>
                <a:ea typeface="Times New Roman" panose="02020603050405020304" pitchFamily="18" charset="0"/>
              </a:rPr>
              <a:t>, 105.</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Saavedra, F. (2017). </a:t>
            </a:r>
            <a:r>
              <a:rPr lang="es-EC" altLang="es-ES" sz="2400" i="1" dirty="0">
                <a:latin typeface="Arial" panose="020B0604020202020204" pitchFamily="34" charset="0"/>
                <a:ea typeface="Times New Roman" panose="02020603050405020304" pitchFamily="18" charset="0"/>
              </a:rPr>
              <a:t>Informe semestral de producción minera </a:t>
            </a:r>
            <a:r>
              <a:rPr lang="es-EC" altLang="es-ES" sz="2400" i="1" dirty="0" err="1">
                <a:latin typeface="Arial" panose="020B0604020202020204" pitchFamily="34" charset="0"/>
                <a:ea typeface="Times New Roman" panose="02020603050405020304" pitchFamily="18" charset="0"/>
              </a:rPr>
              <a:t>Conseción</a:t>
            </a:r>
            <a:r>
              <a:rPr lang="es-EC" altLang="es-ES" sz="2400" i="1" dirty="0">
                <a:latin typeface="Arial" panose="020B0604020202020204" pitchFamily="34" charset="0"/>
                <a:ea typeface="Times New Roman" panose="02020603050405020304" pitchFamily="18" charset="0"/>
              </a:rPr>
              <a:t> Minera CUMBAS.</a:t>
            </a:r>
            <a:r>
              <a:rPr lang="es-EC" altLang="es-ES" sz="2400" dirty="0">
                <a:latin typeface="Arial" panose="020B0604020202020204" pitchFamily="34" charset="0"/>
                <a:ea typeface="Times New Roman" panose="02020603050405020304" pitchFamily="18" charset="0"/>
              </a:rPr>
              <a:t> </a:t>
            </a:r>
            <a:r>
              <a:rPr lang="es-EC" altLang="es-ES" sz="2400" dirty="0" err="1">
                <a:latin typeface="Arial" panose="020B0604020202020204" pitchFamily="34" charset="0"/>
                <a:ea typeface="Times New Roman" panose="02020603050405020304" pitchFamily="18" charset="0"/>
              </a:rPr>
              <a:t>Otavalo_Ecuador</a:t>
            </a:r>
            <a:r>
              <a:rPr lang="es-EC" altLang="es-ES" sz="2400" dirty="0">
                <a:latin typeface="Arial" panose="020B0604020202020204" pitchFamily="34" charset="0"/>
                <a:ea typeface="Times New Roman" panose="02020603050405020304" pitchFamily="18" charset="0"/>
              </a:rPr>
              <a:t>.</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err="1">
                <a:latin typeface="Arial" panose="020B0604020202020204" pitchFamily="34" charset="0"/>
                <a:ea typeface="Times New Roman" panose="02020603050405020304" pitchFamily="18" charset="0"/>
              </a:rPr>
              <a:t>Sax</a:t>
            </a:r>
            <a:r>
              <a:rPr lang="es-EC" altLang="es-ES" sz="2400" dirty="0">
                <a:latin typeface="Arial" panose="020B0604020202020204" pitchFamily="34" charset="0"/>
                <a:ea typeface="Times New Roman" panose="02020603050405020304" pitchFamily="18" charset="0"/>
              </a:rPr>
              <a:t>, N., &amp; Lewis, R. (1989). </a:t>
            </a:r>
            <a:r>
              <a:rPr lang="es-EC" altLang="es-ES" sz="2400" i="1" dirty="0" err="1">
                <a:latin typeface="Arial" panose="020B0604020202020204" pitchFamily="34" charset="0"/>
                <a:ea typeface="Times New Roman" panose="02020603050405020304" pitchFamily="18" charset="0"/>
              </a:rPr>
              <a:t>Dangerus</a:t>
            </a:r>
            <a:r>
              <a:rPr lang="es-EC" altLang="es-ES" sz="2400" i="1" dirty="0">
                <a:latin typeface="Arial" panose="020B0604020202020204" pitchFamily="34" charset="0"/>
                <a:ea typeface="Times New Roman" panose="02020603050405020304" pitchFamily="18" charset="0"/>
              </a:rPr>
              <a:t> </a:t>
            </a:r>
            <a:r>
              <a:rPr lang="es-EC" altLang="es-ES" sz="2400" i="1" dirty="0" err="1">
                <a:latin typeface="Arial" panose="020B0604020202020204" pitchFamily="34" charset="0"/>
                <a:ea typeface="Times New Roman" panose="02020603050405020304" pitchFamily="18" charset="0"/>
              </a:rPr>
              <a:t>properties</a:t>
            </a:r>
            <a:r>
              <a:rPr lang="es-EC" altLang="es-ES" sz="2400" i="1" dirty="0">
                <a:latin typeface="Arial" panose="020B0604020202020204" pitchFamily="34" charset="0"/>
                <a:ea typeface="Times New Roman" panose="02020603050405020304" pitchFamily="18" charset="0"/>
              </a:rPr>
              <a:t> of Industrial </a:t>
            </a:r>
            <a:r>
              <a:rPr lang="es-EC" altLang="es-ES" sz="2400" i="1" dirty="0" err="1">
                <a:latin typeface="Arial" panose="020B0604020202020204" pitchFamily="34" charset="0"/>
                <a:ea typeface="Times New Roman" panose="02020603050405020304" pitchFamily="18" charset="0"/>
              </a:rPr>
              <a:t>Materials</a:t>
            </a:r>
            <a:r>
              <a:rPr lang="es-EC" altLang="es-ES" sz="2400" i="1" dirty="0">
                <a:latin typeface="Arial" panose="020B0604020202020204" pitchFamily="34" charset="0"/>
                <a:ea typeface="Times New Roman" panose="02020603050405020304" pitchFamily="18" charset="0"/>
              </a:rPr>
              <a:t>,</a:t>
            </a:r>
            <a:r>
              <a:rPr lang="es-EC" altLang="es-ES" sz="2400" dirty="0">
                <a:latin typeface="Arial" panose="020B0604020202020204" pitchFamily="34" charset="0"/>
                <a:ea typeface="Times New Roman" panose="02020603050405020304" pitchFamily="18" charset="0"/>
              </a:rPr>
              <a:t> (7ma edición ed.). New York: Van </a:t>
            </a:r>
            <a:r>
              <a:rPr lang="es-EC" altLang="es-ES" sz="2400" dirty="0" err="1">
                <a:latin typeface="Arial" panose="020B0604020202020204" pitchFamily="34" charset="0"/>
                <a:ea typeface="Times New Roman" panose="02020603050405020304" pitchFamily="18" charset="0"/>
              </a:rPr>
              <a:t>Nostrand</a:t>
            </a:r>
            <a:r>
              <a:rPr lang="es-EC" altLang="es-ES" sz="2400" dirty="0">
                <a:latin typeface="Arial" panose="020B0604020202020204" pitchFamily="34" charset="0"/>
                <a:ea typeface="Times New Roman" panose="02020603050405020304" pitchFamily="18" charset="0"/>
              </a:rPr>
              <a:t> </a:t>
            </a:r>
            <a:r>
              <a:rPr lang="es-EC" altLang="es-ES" sz="2400" dirty="0" err="1">
                <a:latin typeface="Arial" panose="020B0604020202020204" pitchFamily="34" charset="0"/>
                <a:ea typeface="Times New Roman" panose="02020603050405020304" pitchFamily="18" charset="0"/>
              </a:rPr>
              <a:t>Reinhold</a:t>
            </a:r>
            <a:r>
              <a:rPr lang="es-EC" altLang="es-ES" sz="2400" dirty="0">
                <a:latin typeface="Arial" panose="020B0604020202020204" pitchFamily="34" charset="0"/>
                <a:ea typeface="Times New Roman" panose="02020603050405020304" pitchFamily="18" charset="0"/>
              </a:rPr>
              <a:t>.</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SENPLADES. (2014). </a:t>
            </a:r>
            <a:r>
              <a:rPr lang="es-EC" altLang="es-ES" sz="2400" i="1" dirty="0">
                <a:latin typeface="Arial" panose="020B0604020202020204" pitchFamily="34" charset="0"/>
                <a:ea typeface="Times New Roman" panose="02020603050405020304" pitchFamily="18" charset="0"/>
              </a:rPr>
              <a:t>Secretaria Nacional de Planificación y Desarrollo. Evaluación al Plan Nacional del Buen Vivir 2013-2017.</a:t>
            </a:r>
            <a:r>
              <a:rPr lang="es-EC" altLang="es-ES" sz="2400" dirty="0">
                <a:latin typeface="Arial" panose="020B0604020202020204" pitchFamily="34" charset="0"/>
                <a:ea typeface="Times New Roman" panose="02020603050405020304" pitchFamily="18" charset="0"/>
              </a:rPr>
              <a:t> Quito Ecuador.</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S" altLang="es-ES" sz="2400" dirty="0" err="1">
                <a:latin typeface="Arial" panose="020B0604020202020204" pitchFamily="34" charset="0"/>
                <a:ea typeface="Times New Roman" panose="02020603050405020304" pitchFamily="18" charset="0"/>
              </a:rPr>
              <a:t>Sigurdsson</a:t>
            </a:r>
            <a:r>
              <a:rPr lang="es-ES" altLang="es-ES" sz="2400" dirty="0">
                <a:latin typeface="Arial" panose="020B0604020202020204" pitchFamily="34" charset="0"/>
                <a:ea typeface="Times New Roman" panose="02020603050405020304" pitchFamily="18" charset="0"/>
              </a:rPr>
              <a:t>, H., Devine, F. M., </a:t>
            </a:r>
            <a:r>
              <a:rPr lang="es-ES" altLang="es-ES" sz="2400" dirty="0" err="1">
                <a:latin typeface="Arial" panose="020B0604020202020204" pitchFamily="34" charset="0"/>
                <a:ea typeface="Times New Roman" panose="02020603050405020304" pitchFamily="18" charset="0"/>
              </a:rPr>
              <a:t>Tchoua</a:t>
            </a:r>
            <a:r>
              <a:rPr lang="es-ES" altLang="es-ES" sz="2400" dirty="0">
                <a:latin typeface="Arial" panose="020B0604020202020204" pitchFamily="34" charset="0"/>
                <a:ea typeface="Times New Roman" panose="02020603050405020304" pitchFamily="18" charset="0"/>
              </a:rPr>
              <a:t>, T. S., </a:t>
            </a:r>
            <a:r>
              <a:rPr lang="es-ES" altLang="es-ES" sz="2400" dirty="0" err="1">
                <a:latin typeface="Arial" panose="020B0604020202020204" pitchFamily="34" charset="0"/>
                <a:ea typeface="Times New Roman" panose="02020603050405020304" pitchFamily="18" charset="0"/>
              </a:rPr>
              <a:t>Presser</a:t>
            </a:r>
            <a:r>
              <a:rPr lang="es-ES" altLang="es-ES" sz="2400" dirty="0">
                <a:latin typeface="Arial" panose="020B0604020202020204" pitchFamily="34" charset="0"/>
                <a:ea typeface="Times New Roman" panose="02020603050405020304" pitchFamily="18" charset="0"/>
              </a:rPr>
              <a:t>, M. K., </a:t>
            </a:r>
            <a:r>
              <a:rPr lang="es-ES" altLang="es-ES" sz="2400" dirty="0" err="1">
                <a:latin typeface="Arial" panose="020B0604020202020204" pitchFamily="34" charset="0"/>
                <a:ea typeface="Times New Roman" panose="02020603050405020304" pitchFamily="18" charset="0"/>
              </a:rPr>
              <a:t>Prigle</a:t>
            </a:r>
            <a:r>
              <a:rPr lang="es-ES" altLang="es-ES" sz="2400" dirty="0">
                <a:latin typeface="Arial" panose="020B0604020202020204" pitchFamily="34" charset="0"/>
                <a:ea typeface="Times New Roman" panose="02020603050405020304" pitchFamily="18" charset="0"/>
              </a:rPr>
              <a:t>, &amp; Evans , B. M. (1987). </a:t>
            </a:r>
            <a:r>
              <a:rPr lang="en-US" altLang="es-ES" sz="2400" dirty="0">
                <a:latin typeface="Arial" panose="020B0604020202020204" pitchFamily="34" charset="0"/>
                <a:ea typeface="Times New Roman" panose="02020603050405020304" pitchFamily="18" charset="0"/>
              </a:rPr>
              <a:t>Origin of the lethal gas burst from Lake </a:t>
            </a:r>
            <a:r>
              <a:rPr lang="en-US" altLang="es-ES" sz="2400" dirty="0" err="1">
                <a:latin typeface="Arial" panose="020B0604020202020204" pitchFamily="34" charset="0"/>
                <a:ea typeface="Times New Roman" panose="02020603050405020304" pitchFamily="18" charset="0"/>
              </a:rPr>
              <a:t>Monoun,Cameroon</a:t>
            </a:r>
            <a:r>
              <a:rPr lang="en-US" altLang="es-ES" sz="2400" dirty="0">
                <a:latin typeface="Arial" panose="020B0604020202020204" pitchFamily="34" charset="0"/>
                <a:ea typeface="Times New Roman" panose="02020603050405020304" pitchFamily="18" charset="0"/>
              </a:rPr>
              <a:t>. </a:t>
            </a:r>
            <a:r>
              <a:rPr lang="en-US" altLang="es-ES" sz="2400" i="1" dirty="0">
                <a:latin typeface="Arial" panose="020B0604020202020204" pitchFamily="34" charset="0"/>
                <a:ea typeface="Times New Roman" panose="02020603050405020304" pitchFamily="18" charset="0"/>
              </a:rPr>
              <a:t>Journal of Volcanology and Geothermal Research.</a:t>
            </a:r>
            <a:r>
              <a:rPr lang="en-US" altLang="es-ES" sz="2400" dirty="0">
                <a:latin typeface="Arial" panose="020B0604020202020204" pitchFamily="34" charset="0"/>
                <a:ea typeface="Times New Roman" panose="02020603050405020304" pitchFamily="18" charset="0"/>
              </a:rPr>
              <a:t>, 31,1-16.</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s-ES" sz="2400" dirty="0">
                <a:latin typeface="Arial" panose="020B0604020202020204" pitchFamily="34" charset="0"/>
                <a:ea typeface="Times New Roman" panose="02020603050405020304" pitchFamily="18" charset="0"/>
              </a:rPr>
              <a:t>Stucker, V. K., Ronde, d. E., Scott, B. J., &amp; </a:t>
            </a:r>
            <a:r>
              <a:rPr lang="en-US" altLang="es-ES" sz="2400" dirty="0" err="1">
                <a:latin typeface="Arial" panose="020B0604020202020204" pitchFamily="34" charset="0"/>
                <a:ea typeface="Times New Roman" panose="02020603050405020304" pitchFamily="18" charset="0"/>
              </a:rPr>
              <a:t>Wils</a:t>
            </a:r>
            <a:r>
              <a:rPr lang="en-US" altLang="es-ES" sz="2400" dirty="0">
                <a:latin typeface="Arial" panose="020B0604020202020204" pitchFamily="34" charset="0"/>
                <a:ea typeface="Times New Roman" panose="02020603050405020304" pitchFamily="18" charset="0"/>
              </a:rPr>
              <a:t>. (2016). Subaerial and </a:t>
            </a:r>
            <a:r>
              <a:rPr lang="en-US" altLang="es-ES" sz="2400" dirty="0" err="1">
                <a:latin typeface="Arial" panose="020B0604020202020204" pitchFamily="34" charset="0"/>
                <a:ea typeface="Times New Roman" panose="02020603050405020304" pitchFamily="18" charset="0"/>
              </a:rPr>
              <a:t>sublacustrine</a:t>
            </a:r>
            <a:r>
              <a:rPr lang="en-US" altLang="es-ES" sz="2400" dirty="0">
                <a:latin typeface="Arial" panose="020B0604020202020204" pitchFamily="34" charset="0"/>
                <a:ea typeface="Times New Roman" panose="02020603050405020304" pitchFamily="18" charset="0"/>
              </a:rPr>
              <a:t> hydrothermal activity at Lake </a:t>
            </a:r>
            <a:r>
              <a:rPr lang="en-US" altLang="es-ES" sz="2400" dirty="0" err="1">
                <a:latin typeface="Arial" panose="020B0604020202020204" pitchFamily="34" charset="0"/>
                <a:ea typeface="Times New Roman" panose="02020603050405020304" pitchFamily="18" charset="0"/>
              </a:rPr>
              <a:t>Rotomahana</a:t>
            </a:r>
            <a:r>
              <a:rPr lang="en-US" altLang="es-ES" sz="2400" dirty="0">
                <a:latin typeface="Arial" panose="020B0604020202020204" pitchFamily="34" charset="0"/>
                <a:ea typeface="Times New Roman" panose="02020603050405020304" pitchFamily="18" charset="0"/>
              </a:rPr>
              <a:t>. </a:t>
            </a:r>
            <a:r>
              <a:rPr lang="en-US" altLang="es-ES" sz="2400" i="1" dirty="0">
                <a:latin typeface="Arial" panose="020B0604020202020204" pitchFamily="34" charset="0"/>
                <a:ea typeface="Times New Roman" panose="02020603050405020304" pitchFamily="18" charset="0"/>
              </a:rPr>
              <a:t>Journal of Volcanology and Geothermal Research</a:t>
            </a:r>
            <a:r>
              <a:rPr lang="en-US" altLang="es-ES" sz="2400" dirty="0">
                <a:latin typeface="Arial" panose="020B0604020202020204" pitchFamily="34" charset="0"/>
                <a:ea typeface="Times New Roman" panose="02020603050405020304" pitchFamily="18" charset="0"/>
              </a:rPr>
              <a:t>, 314: 156-168.</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s-ES" sz="2400" dirty="0" err="1">
                <a:latin typeface="Arial" panose="020B0604020202020204" pitchFamily="34" charset="0"/>
                <a:ea typeface="Times New Roman" panose="02020603050405020304" pitchFamily="18" charset="0"/>
              </a:rPr>
              <a:t>Tassi</a:t>
            </a:r>
            <a:r>
              <a:rPr lang="en-US" altLang="es-ES" sz="2400" dirty="0">
                <a:latin typeface="Arial" panose="020B0604020202020204" pitchFamily="34" charset="0"/>
                <a:ea typeface="Times New Roman" panose="02020603050405020304" pitchFamily="18" charset="0"/>
              </a:rPr>
              <a:t>, F., </a:t>
            </a:r>
            <a:r>
              <a:rPr lang="en-US" altLang="es-ES" sz="2400" dirty="0" err="1">
                <a:latin typeface="Arial" panose="020B0604020202020204" pitchFamily="34" charset="0"/>
                <a:ea typeface="Times New Roman" panose="02020603050405020304" pitchFamily="18" charset="0"/>
              </a:rPr>
              <a:t>Vaselli</a:t>
            </a:r>
            <a:r>
              <a:rPr lang="en-US" altLang="es-ES" sz="2400" dirty="0">
                <a:latin typeface="Arial" panose="020B0604020202020204" pitchFamily="34" charset="0"/>
                <a:ea typeface="Times New Roman" panose="02020603050405020304" pitchFamily="18" charset="0"/>
              </a:rPr>
              <a:t>, O., </a:t>
            </a:r>
            <a:r>
              <a:rPr lang="en-US" altLang="es-ES" sz="2400" dirty="0" err="1">
                <a:latin typeface="Arial" panose="020B0604020202020204" pitchFamily="34" charset="0"/>
                <a:ea typeface="Times New Roman" panose="02020603050405020304" pitchFamily="18" charset="0"/>
              </a:rPr>
              <a:t>Capaccioni</a:t>
            </a:r>
            <a:r>
              <a:rPr lang="en-US" altLang="es-ES" sz="2400" dirty="0">
                <a:latin typeface="Arial" panose="020B0604020202020204" pitchFamily="34" charset="0"/>
                <a:ea typeface="Times New Roman" panose="02020603050405020304" pitchFamily="18" charset="0"/>
              </a:rPr>
              <a:t>, B., Duarte, E., Fernandez, E., </a:t>
            </a:r>
            <a:r>
              <a:rPr lang="en-US" altLang="es-ES" sz="2400" dirty="0" err="1">
                <a:latin typeface="Arial" panose="020B0604020202020204" pitchFamily="34" charset="0"/>
                <a:ea typeface="Times New Roman" panose="02020603050405020304" pitchFamily="18" charset="0"/>
              </a:rPr>
              <a:t>Minissale</a:t>
            </a:r>
            <a:r>
              <a:rPr lang="en-US" altLang="es-ES" sz="2400" dirty="0">
                <a:latin typeface="Arial" panose="020B0604020202020204" pitchFamily="34" charset="0"/>
                <a:ea typeface="Times New Roman" panose="02020603050405020304" pitchFamily="18" charset="0"/>
              </a:rPr>
              <a:t>, A., &amp; </a:t>
            </a:r>
            <a:r>
              <a:rPr lang="en-US" altLang="es-ES" sz="2400" dirty="0" err="1">
                <a:latin typeface="Arial" panose="020B0604020202020204" pitchFamily="34" charset="0"/>
                <a:ea typeface="Times New Roman" panose="02020603050405020304" pitchFamily="18" charset="0"/>
              </a:rPr>
              <a:t>Magro</a:t>
            </a:r>
            <a:r>
              <a:rPr lang="en-US" altLang="es-ES" sz="2400" dirty="0">
                <a:latin typeface="Arial" panose="020B0604020202020204" pitchFamily="34" charset="0"/>
                <a:ea typeface="Times New Roman" panose="02020603050405020304" pitchFamily="18" charset="0"/>
              </a:rPr>
              <a:t>, G. (2005). The hydrothermal-volcanic system of Rincon de la </a:t>
            </a:r>
            <a:r>
              <a:rPr lang="en-US" altLang="es-ES" sz="2400" dirty="0" err="1">
                <a:latin typeface="Arial" panose="020B0604020202020204" pitchFamily="34" charset="0"/>
                <a:ea typeface="Times New Roman" panose="02020603050405020304" pitchFamily="18" charset="0"/>
              </a:rPr>
              <a:t>Vieja</a:t>
            </a:r>
            <a:r>
              <a:rPr lang="en-US" altLang="es-ES" sz="2400" dirty="0">
                <a:latin typeface="Arial" panose="020B0604020202020204" pitchFamily="34" charset="0"/>
                <a:ea typeface="Times New Roman" panose="02020603050405020304" pitchFamily="18" charset="0"/>
              </a:rPr>
              <a:t> volcano (Costa Rica): A combined (inorganic and organic) geochemical approach to understanding the origin of the fluid discharges and its possible application to volcanic surveillance. </a:t>
            </a:r>
            <a:r>
              <a:rPr lang="es-EC" altLang="es-ES" sz="2400" i="1" dirty="0" err="1">
                <a:latin typeface="Arial" panose="020B0604020202020204" pitchFamily="34" charset="0"/>
                <a:ea typeface="Times New Roman" panose="02020603050405020304" pitchFamily="18" charset="0"/>
              </a:rPr>
              <a:t>Journal</a:t>
            </a:r>
            <a:r>
              <a:rPr lang="es-EC" altLang="es-ES" sz="2400" i="1" dirty="0">
                <a:latin typeface="Arial" panose="020B0604020202020204" pitchFamily="34" charset="0"/>
                <a:ea typeface="Times New Roman" panose="02020603050405020304" pitchFamily="18" charset="0"/>
              </a:rPr>
              <a:t> </a:t>
            </a:r>
            <a:r>
              <a:rPr lang="es-EC" altLang="es-ES" sz="2400" i="1" dirty="0" err="1">
                <a:latin typeface="Arial" panose="020B0604020202020204" pitchFamily="34" charset="0"/>
                <a:ea typeface="Times New Roman" panose="02020603050405020304" pitchFamily="18" charset="0"/>
              </a:rPr>
              <a:t>Volcanology</a:t>
            </a:r>
            <a:r>
              <a:rPr lang="es-EC" altLang="es-ES" sz="2400" i="1" dirty="0">
                <a:latin typeface="Arial" panose="020B0604020202020204" pitchFamily="34" charset="0"/>
                <a:ea typeface="Times New Roman" panose="02020603050405020304" pitchFamily="18" charset="0"/>
              </a:rPr>
              <a:t> and </a:t>
            </a:r>
            <a:r>
              <a:rPr lang="es-EC" altLang="es-ES" sz="2400" i="1" dirty="0" err="1">
                <a:latin typeface="Arial" panose="020B0604020202020204" pitchFamily="34" charset="0"/>
                <a:ea typeface="Times New Roman" panose="02020603050405020304" pitchFamily="18" charset="0"/>
              </a:rPr>
              <a:t>Geothermal</a:t>
            </a:r>
            <a:r>
              <a:rPr lang="es-EC" altLang="es-ES" sz="2400" i="1" dirty="0">
                <a:latin typeface="Arial" panose="020B0604020202020204" pitchFamily="34" charset="0"/>
                <a:ea typeface="Times New Roman" panose="02020603050405020304" pitchFamily="18" charset="0"/>
              </a:rPr>
              <a:t> </a:t>
            </a:r>
            <a:r>
              <a:rPr lang="es-EC" altLang="es-ES" sz="2400" i="1" dirty="0" err="1">
                <a:latin typeface="Arial" panose="020B0604020202020204" pitchFamily="34" charset="0"/>
                <a:ea typeface="Times New Roman" panose="02020603050405020304" pitchFamily="18" charset="0"/>
              </a:rPr>
              <a:t>Research</a:t>
            </a:r>
            <a:r>
              <a:rPr lang="es-EC" altLang="es-ES" sz="2400" i="1" dirty="0">
                <a:latin typeface="Arial" panose="020B0604020202020204" pitchFamily="34" charset="0"/>
                <a:ea typeface="Times New Roman" panose="02020603050405020304" pitchFamily="18" charset="0"/>
              </a:rPr>
              <a:t>, 148</a:t>
            </a:r>
            <a:r>
              <a:rPr lang="es-EC" altLang="es-ES" sz="2400" dirty="0">
                <a:latin typeface="Arial" panose="020B0604020202020204" pitchFamily="34" charset="0"/>
                <a:ea typeface="Times New Roman" panose="02020603050405020304" pitchFamily="18" charset="0"/>
              </a:rPr>
              <a:t>(3-4), 315-333.</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err="1">
                <a:latin typeface="Arial" panose="020B0604020202020204" pitchFamily="34" charset="0"/>
                <a:ea typeface="Times New Roman" panose="02020603050405020304" pitchFamily="18" charset="0"/>
              </a:rPr>
              <a:t>Tóth</a:t>
            </a:r>
            <a:r>
              <a:rPr lang="es-EC" altLang="es-ES" sz="2400" dirty="0">
                <a:latin typeface="Arial" panose="020B0604020202020204" pitchFamily="34" charset="0"/>
                <a:ea typeface="Times New Roman" panose="02020603050405020304" pitchFamily="18" charset="0"/>
              </a:rPr>
              <a:t>, J. (2000). Las aguas subterráneas como agente geológico: causas, procesos y manifestaciones. </a:t>
            </a:r>
            <a:r>
              <a:rPr lang="es-EC" altLang="es-ES" sz="2400" i="1" dirty="0">
                <a:latin typeface="Arial" panose="020B0604020202020204" pitchFamily="34" charset="0"/>
                <a:ea typeface="Times New Roman" panose="02020603050405020304" pitchFamily="18" charset="0"/>
              </a:rPr>
              <a:t>Boletín Geológico y Minero, 111</a:t>
            </a:r>
            <a:r>
              <a:rPr lang="es-EC" altLang="es-ES" sz="2400" dirty="0">
                <a:latin typeface="Arial" panose="020B0604020202020204" pitchFamily="34" charset="0"/>
                <a:ea typeface="Times New Roman" panose="02020603050405020304" pitchFamily="18" charset="0"/>
              </a:rPr>
              <a:t>, 9-25.</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err="1">
                <a:latin typeface="Arial" panose="020B0604020202020204" pitchFamily="34" charset="0"/>
                <a:ea typeface="Times New Roman" panose="02020603050405020304" pitchFamily="18" charset="0"/>
              </a:rPr>
              <a:t>Toutain</a:t>
            </a:r>
            <a:r>
              <a:rPr lang="es-EC" altLang="es-ES" sz="2400" dirty="0">
                <a:latin typeface="Arial" panose="020B0604020202020204" pitchFamily="34" charset="0"/>
                <a:ea typeface="Times New Roman" panose="02020603050405020304" pitchFamily="18" charset="0"/>
              </a:rPr>
              <a:t>, J. P., </a:t>
            </a:r>
            <a:r>
              <a:rPr lang="es-EC" altLang="es-ES" sz="2400" dirty="0" err="1">
                <a:latin typeface="Arial" panose="020B0604020202020204" pitchFamily="34" charset="0"/>
                <a:ea typeface="Times New Roman" panose="02020603050405020304" pitchFamily="18" charset="0"/>
              </a:rPr>
              <a:t>Baubron</a:t>
            </a:r>
            <a:r>
              <a:rPr lang="es-EC" altLang="es-ES" sz="2400" dirty="0">
                <a:latin typeface="Arial" panose="020B0604020202020204" pitchFamily="34" charset="0"/>
                <a:ea typeface="Times New Roman" panose="02020603050405020304" pitchFamily="18" charset="0"/>
              </a:rPr>
              <a:t>, J. C., Le </a:t>
            </a:r>
            <a:r>
              <a:rPr lang="es-EC" altLang="es-ES" sz="2400" dirty="0" err="1">
                <a:latin typeface="Arial" panose="020B0604020202020204" pitchFamily="34" charset="0"/>
                <a:ea typeface="Times New Roman" panose="02020603050405020304" pitchFamily="18" charset="0"/>
              </a:rPr>
              <a:t>Broned</a:t>
            </a:r>
            <a:r>
              <a:rPr lang="es-EC" altLang="es-ES" sz="2400" dirty="0">
                <a:latin typeface="Arial" panose="020B0604020202020204" pitchFamily="34" charset="0"/>
                <a:ea typeface="Times New Roman" panose="02020603050405020304" pitchFamily="18" charset="0"/>
              </a:rPr>
              <a:t>, J., </a:t>
            </a:r>
            <a:r>
              <a:rPr lang="es-EC" altLang="es-ES" sz="2400" dirty="0" err="1">
                <a:latin typeface="Arial" panose="020B0604020202020204" pitchFamily="34" charset="0"/>
                <a:ea typeface="Times New Roman" panose="02020603050405020304" pitchFamily="18" charset="0"/>
              </a:rPr>
              <a:t>Allard</a:t>
            </a:r>
            <a:r>
              <a:rPr lang="es-EC" altLang="es-ES" sz="2400" dirty="0">
                <a:latin typeface="Arial" panose="020B0604020202020204" pitchFamily="34" charset="0"/>
                <a:ea typeface="Times New Roman" panose="02020603050405020304" pitchFamily="18" charset="0"/>
              </a:rPr>
              <a:t>, P., </a:t>
            </a:r>
            <a:r>
              <a:rPr lang="es-EC" altLang="es-ES" sz="2400" dirty="0" err="1">
                <a:latin typeface="Arial" panose="020B0604020202020204" pitchFamily="34" charset="0"/>
                <a:ea typeface="Times New Roman" panose="02020603050405020304" pitchFamily="18" charset="0"/>
              </a:rPr>
              <a:t>Briole</a:t>
            </a:r>
            <a:r>
              <a:rPr lang="es-EC" altLang="es-ES" sz="2400" dirty="0">
                <a:latin typeface="Arial" panose="020B0604020202020204" pitchFamily="34" charset="0"/>
                <a:ea typeface="Times New Roman" panose="02020603050405020304" pitchFamily="18" charset="0"/>
              </a:rPr>
              <a:t>, P., </a:t>
            </a:r>
            <a:r>
              <a:rPr lang="es-EC" altLang="es-ES" sz="2400" dirty="0" err="1">
                <a:latin typeface="Arial" panose="020B0604020202020204" pitchFamily="34" charset="0"/>
                <a:ea typeface="Times New Roman" panose="02020603050405020304" pitchFamily="18" charset="0"/>
              </a:rPr>
              <a:t>Marty</a:t>
            </a:r>
            <a:r>
              <a:rPr lang="es-EC" altLang="es-ES" sz="2400" dirty="0">
                <a:latin typeface="Arial" panose="020B0604020202020204" pitchFamily="34" charset="0"/>
                <a:ea typeface="Times New Roman" panose="02020603050405020304" pitchFamily="18" charset="0"/>
              </a:rPr>
              <a:t>, B., . . . </a:t>
            </a:r>
            <a:r>
              <a:rPr lang="en-US" altLang="es-ES" sz="2400" dirty="0" err="1">
                <a:latin typeface="Arial" panose="020B0604020202020204" pitchFamily="34" charset="0"/>
                <a:ea typeface="Times New Roman" panose="02020603050405020304" pitchFamily="18" charset="0"/>
              </a:rPr>
              <a:t>Luongo</a:t>
            </a:r>
            <a:r>
              <a:rPr lang="en-US" altLang="es-ES" sz="2400" dirty="0">
                <a:latin typeface="Arial" panose="020B0604020202020204" pitchFamily="34" charset="0"/>
                <a:ea typeface="Times New Roman" panose="02020603050405020304" pitchFamily="18" charset="0"/>
              </a:rPr>
              <a:t>, G. (1992). Continuous monitoring of distal gas emanations at </a:t>
            </a:r>
            <a:r>
              <a:rPr lang="en-US" altLang="es-ES" sz="2400" dirty="0" err="1">
                <a:latin typeface="Arial" panose="020B0604020202020204" pitchFamily="34" charset="0"/>
                <a:ea typeface="Times New Roman" panose="02020603050405020304" pitchFamily="18" charset="0"/>
              </a:rPr>
              <a:t>Vulcano</a:t>
            </a:r>
            <a:r>
              <a:rPr lang="en-US" altLang="es-ES" sz="2400" dirty="0">
                <a:latin typeface="Arial" panose="020B0604020202020204" pitchFamily="34" charset="0"/>
                <a:ea typeface="Times New Roman" panose="02020603050405020304" pitchFamily="18" charset="0"/>
              </a:rPr>
              <a:t>, southern Italy. </a:t>
            </a:r>
            <a:r>
              <a:rPr lang="es-EC" altLang="es-ES" sz="2400" i="1" dirty="0" err="1">
                <a:latin typeface="Arial" panose="020B0604020202020204" pitchFamily="34" charset="0"/>
                <a:ea typeface="Times New Roman" panose="02020603050405020304" pitchFamily="18" charset="0"/>
              </a:rPr>
              <a:t>Volcano</a:t>
            </a:r>
            <a:r>
              <a:rPr lang="es-EC" altLang="es-ES" sz="2400" dirty="0">
                <a:latin typeface="Arial" panose="020B0604020202020204" pitchFamily="34" charset="0"/>
                <a:ea typeface="Times New Roman" panose="02020603050405020304" pitchFamily="18" charset="0"/>
              </a:rPr>
              <a:t>, 54.</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TULAS. (2010). </a:t>
            </a:r>
            <a:r>
              <a:rPr lang="es-EC" altLang="es-ES" sz="2400" i="1" dirty="0">
                <a:latin typeface="Arial" panose="020B0604020202020204" pitchFamily="34" charset="0"/>
                <a:ea typeface="Times New Roman" panose="02020603050405020304" pitchFamily="18" charset="0"/>
              </a:rPr>
              <a:t>Libro VI. Anexo 1. Norma de Calidad Ambiental y de Descarga de Efluentes: Recurso Agua. .</a:t>
            </a:r>
            <a:r>
              <a:rPr lang="es-EC" altLang="es-ES" sz="2400" dirty="0">
                <a:latin typeface="Arial" panose="020B0604020202020204" pitchFamily="34" charset="0"/>
                <a:ea typeface="Times New Roman" panose="02020603050405020304" pitchFamily="18" charset="0"/>
              </a:rPr>
              <a:t> Quito-Ecuador: Presidencia de la República.</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TULAS. (2015). </a:t>
            </a:r>
            <a:r>
              <a:rPr lang="es-EC" altLang="es-ES" sz="2400" i="1" dirty="0">
                <a:latin typeface="Arial" panose="020B0604020202020204" pitchFamily="34" charset="0"/>
                <a:ea typeface="Times New Roman" panose="02020603050405020304" pitchFamily="18" charset="0"/>
              </a:rPr>
              <a:t>Acuerdo Ministerial Nº 028. Libro VI del Texto Unificado de Legislación Ambiental Secundaria .</a:t>
            </a:r>
            <a:r>
              <a:rPr lang="es-EC" altLang="es-ES" sz="2400" dirty="0">
                <a:latin typeface="Arial" panose="020B0604020202020204" pitchFamily="34" charset="0"/>
                <a:ea typeface="Times New Roman" panose="02020603050405020304" pitchFamily="18" charset="0"/>
              </a:rPr>
              <a:t> Quito-Ecuador: Registro oficial Nº 270.</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Vega, L. (2013). </a:t>
            </a:r>
            <a:r>
              <a:rPr lang="es-EC" altLang="es-ES" sz="2400" i="1" dirty="0">
                <a:latin typeface="Arial" panose="020B0604020202020204" pitchFamily="34" charset="0"/>
                <a:ea typeface="Times New Roman" panose="02020603050405020304" pitchFamily="18" charset="0"/>
              </a:rPr>
              <a:t>Usos del CO2: UN camino hacia la sostenibilidad</a:t>
            </a:r>
            <a:r>
              <a:rPr lang="es-EC" altLang="es-ES" sz="2400" dirty="0">
                <a:latin typeface="Arial" panose="020B0604020202020204" pitchFamily="34" charset="0"/>
                <a:ea typeface="Times New Roman" panose="02020603050405020304" pitchFamily="18" charset="0"/>
              </a:rPr>
              <a:t> (1º Edición ed.). Madrid: Gráficas Aries, S.A.</a:t>
            </a:r>
            <a:endParaRPr lang="es-ES" altLang="es-ES" sz="1600" dirty="0">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s-EC" altLang="es-ES" sz="2400" dirty="0">
                <a:latin typeface="Arial" panose="020B0604020202020204" pitchFamily="34" charset="0"/>
                <a:ea typeface="Times New Roman" panose="02020603050405020304" pitchFamily="18" charset="0"/>
              </a:rPr>
              <a:t>Velásquez, C. (2013). </a:t>
            </a:r>
            <a:r>
              <a:rPr lang="es-EC" altLang="es-ES" sz="2400" i="1" dirty="0">
                <a:latin typeface="Arial" panose="020B0604020202020204" pitchFamily="34" charset="0"/>
                <a:ea typeface="Times New Roman" panose="02020603050405020304" pitchFamily="18" charset="0"/>
              </a:rPr>
              <a:t>Hoja geológica de Otavalo, 1:50.000. Mapa y memoria técnica.</a:t>
            </a:r>
            <a:r>
              <a:rPr lang="es-EC" altLang="es-ES" sz="2400" dirty="0">
                <a:latin typeface="Arial" panose="020B0604020202020204" pitchFamily="34" charset="0"/>
                <a:ea typeface="Times New Roman" panose="02020603050405020304" pitchFamily="18" charset="0"/>
              </a:rPr>
              <a:t> Instituto Nacional de Investigación Geológico Minero Metalúrgico.</a:t>
            </a:r>
            <a:endParaRPr lang="es-ES" altLang="es-ES" sz="1600" dirty="0">
              <a:latin typeface="Arial" panose="020B0604020202020204" pitchFamily="34" charset="0"/>
            </a:endParaRPr>
          </a:p>
          <a:p>
            <a:endParaRPr lang="es-ES" dirty="0"/>
          </a:p>
        </p:txBody>
      </p:sp>
      <p:sp>
        <p:nvSpPr>
          <p:cNvPr id="4" name="Rectángulo 3"/>
          <p:cNvSpPr/>
          <p:nvPr/>
        </p:nvSpPr>
        <p:spPr>
          <a:xfrm>
            <a:off x="539552" y="476672"/>
            <a:ext cx="1944763" cy="369332"/>
          </a:xfrm>
          <a:prstGeom prst="rect">
            <a:avLst/>
          </a:prstGeom>
        </p:spPr>
        <p:txBody>
          <a:bodyPr wrap="none">
            <a:spAutoFit/>
          </a:bodyPr>
          <a:lstStyle/>
          <a:p>
            <a:r>
              <a:rPr lang="en-US" dirty="0">
                <a:solidFill>
                  <a:schemeClr val="bg1"/>
                </a:solidFill>
                <a:latin typeface="Comic Sans MS" panose="030F0702030302020204" pitchFamily="66" charset="0"/>
              </a:rPr>
              <a:t>BIBLIOGRAFÍA</a:t>
            </a:r>
            <a:endParaRPr lang="es-ES" dirty="0"/>
          </a:p>
        </p:txBody>
      </p:sp>
    </p:spTree>
    <p:extLst>
      <p:ext uri="{BB962C8B-B14F-4D97-AF65-F5344CB8AC3E}">
        <p14:creationId xmlns:p14="http://schemas.microsoft.com/office/powerpoint/2010/main" val="2515264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31640" y="1776950"/>
            <a:ext cx="7669333" cy="4944526"/>
          </a:xfrm>
          <a:noFill/>
          <a:ln w="9525">
            <a:solidFill>
              <a:schemeClr val="tx1"/>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nSpc>
                <a:spcPct val="120000"/>
              </a:lnSpc>
              <a:buNone/>
            </a:pPr>
            <a:r>
              <a:rPr lang="es-ES" sz="1800" b="1" dirty="0">
                <a:latin typeface="Comic Sans MS" panose="030F0702030302020204" pitchFamily="66" charset="0"/>
                <a:cs typeface="Times New Roman" panose="02020603050405020304" pitchFamily="18" charset="0"/>
              </a:rPr>
              <a:t>Objetivo General</a:t>
            </a:r>
          </a:p>
          <a:p>
            <a:pPr marL="0" indent="0">
              <a:lnSpc>
                <a:spcPct val="120000"/>
              </a:lnSpc>
              <a:buNone/>
            </a:pPr>
            <a:r>
              <a:rPr lang="es-EC" sz="1800" dirty="0">
                <a:solidFill>
                  <a:schemeClr val="tx1"/>
                </a:solidFill>
                <a:latin typeface="Comic Sans MS" panose="030F0702030302020204" pitchFamily="66" charset="0"/>
                <a:cs typeface="Times New Roman" panose="02020603050405020304" pitchFamily="18" charset="0"/>
              </a:rPr>
              <a:t>Determinar las características geoquímicas de las fuentes de agua de </a:t>
            </a:r>
            <a:r>
              <a:rPr lang="es-EC" sz="1800" dirty="0" err="1">
                <a:solidFill>
                  <a:schemeClr val="tx1"/>
                </a:solidFill>
                <a:latin typeface="Comic Sans MS" panose="030F0702030302020204" pitchFamily="66" charset="0"/>
                <a:cs typeface="Times New Roman" panose="02020603050405020304" pitchFamily="18" charset="0"/>
              </a:rPr>
              <a:t>Tangalí</a:t>
            </a:r>
            <a:r>
              <a:rPr lang="es-EC" sz="1800" dirty="0">
                <a:solidFill>
                  <a:schemeClr val="tx1"/>
                </a:solidFill>
                <a:latin typeface="Comic Sans MS" panose="030F0702030302020204" pitchFamily="66" charset="0"/>
                <a:cs typeface="Times New Roman" panose="02020603050405020304" pitchFamily="18" charset="0"/>
              </a:rPr>
              <a:t> para su uso potencial como recurso natural.</a:t>
            </a:r>
          </a:p>
          <a:p>
            <a:pPr marL="0" indent="0">
              <a:lnSpc>
                <a:spcPct val="120000"/>
              </a:lnSpc>
              <a:buNone/>
            </a:pPr>
            <a:endParaRPr lang="es-ES" sz="1800" dirty="0">
              <a:latin typeface="Comic Sans MS" panose="030F0702030302020204" pitchFamily="66" charset="0"/>
              <a:cs typeface="Times New Roman" panose="02020603050405020304" pitchFamily="18" charset="0"/>
            </a:endParaRPr>
          </a:p>
          <a:p>
            <a:pPr marL="0" indent="0">
              <a:lnSpc>
                <a:spcPct val="120000"/>
              </a:lnSpc>
              <a:buNone/>
            </a:pPr>
            <a:r>
              <a:rPr lang="es-ES" sz="1800" b="1" dirty="0">
                <a:latin typeface="Comic Sans MS" panose="030F0702030302020204" pitchFamily="66" charset="0"/>
                <a:cs typeface="Times New Roman" panose="02020603050405020304" pitchFamily="18" charset="0"/>
              </a:rPr>
              <a:t>Objetivos Específicos</a:t>
            </a:r>
          </a:p>
          <a:p>
            <a:pPr marL="0" indent="0">
              <a:lnSpc>
                <a:spcPct val="120000"/>
              </a:lnSpc>
              <a:buNone/>
            </a:pPr>
            <a:endParaRPr lang="es-ES" sz="1800" b="1" dirty="0">
              <a:latin typeface="Comic Sans MS" panose="030F0702030302020204" pitchFamily="66" charset="0"/>
              <a:cs typeface="Times New Roman" panose="02020603050405020304" pitchFamily="18" charset="0"/>
            </a:endParaRPr>
          </a:p>
          <a:p>
            <a:pPr>
              <a:lnSpc>
                <a:spcPct val="120000"/>
              </a:lnSpc>
              <a:buFont typeface="+mj-lt"/>
              <a:buAutoNum type="arabicPeriod"/>
            </a:pPr>
            <a:r>
              <a:rPr lang="es-ES" sz="1800" dirty="0">
                <a:latin typeface="Comic Sans MS" panose="030F0702030302020204" pitchFamily="66" charset="0"/>
                <a:cs typeface="Times New Roman" panose="02020603050405020304" pitchFamily="18" charset="0"/>
              </a:rPr>
              <a:t>Identificar las fuentes de agua de </a:t>
            </a:r>
            <a:r>
              <a:rPr lang="es-ES" sz="1800" dirty="0" err="1">
                <a:latin typeface="Comic Sans MS" panose="030F0702030302020204" pitchFamily="66" charset="0"/>
                <a:cs typeface="Times New Roman" panose="02020603050405020304" pitchFamily="18" charset="0"/>
              </a:rPr>
              <a:t>Tangalí</a:t>
            </a:r>
            <a:r>
              <a:rPr lang="es-ES" sz="1800" dirty="0">
                <a:latin typeface="Comic Sans MS" panose="030F0702030302020204" pitchFamily="66" charset="0"/>
                <a:cs typeface="Times New Roman" panose="02020603050405020304" pitchFamily="18" charset="0"/>
              </a:rPr>
              <a:t> y determinar sus caudales. </a:t>
            </a:r>
          </a:p>
          <a:p>
            <a:pPr>
              <a:lnSpc>
                <a:spcPct val="120000"/>
              </a:lnSpc>
              <a:buFont typeface="+mj-lt"/>
              <a:buAutoNum type="arabicPeriod"/>
            </a:pPr>
            <a:r>
              <a:rPr lang="es-ES" sz="1800" dirty="0">
                <a:latin typeface="Comic Sans MS" panose="030F0702030302020204" pitchFamily="66" charset="0"/>
                <a:cs typeface="Times New Roman" panose="02020603050405020304" pitchFamily="18" charset="0"/>
              </a:rPr>
              <a:t>Caracterizar la composición geoquímica del agua y gases emitidos de las fuentes de agua de </a:t>
            </a:r>
            <a:r>
              <a:rPr lang="es-ES" sz="1800" dirty="0" err="1">
                <a:latin typeface="Comic Sans MS" panose="030F0702030302020204" pitchFamily="66" charset="0"/>
                <a:cs typeface="Times New Roman" panose="02020603050405020304" pitchFamily="18" charset="0"/>
              </a:rPr>
              <a:t>Tangalí</a:t>
            </a:r>
            <a:r>
              <a:rPr lang="es-ES" sz="1800" dirty="0">
                <a:latin typeface="Comic Sans MS" panose="030F0702030302020204" pitchFamily="66" charset="0"/>
                <a:cs typeface="Times New Roman" panose="02020603050405020304" pitchFamily="18" charset="0"/>
              </a:rPr>
              <a:t>.</a:t>
            </a:r>
          </a:p>
          <a:p>
            <a:pPr>
              <a:lnSpc>
                <a:spcPct val="120000"/>
              </a:lnSpc>
              <a:buFont typeface="+mj-lt"/>
              <a:buAutoNum type="arabicPeriod"/>
            </a:pPr>
            <a:r>
              <a:rPr lang="es-ES" sz="1800" dirty="0">
                <a:latin typeface="Comic Sans MS" panose="030F0702030302020204" pitchFamily="66" charset="0"/>
              </a:rPr>
              <a:t>Realizar la valoración de la utilidad de las fuentes y proponer alternativas de </a:t>
            </a:r>
            <a:r>
              <a:rPr lang="es-ES" sz="1800" dirty="0" smtClean="0">
                <a:latin typeface="Comic Sans MS" panose="030F0702030302020204" pitchFamily="66" charset="0"/>
              </a:rPr>
              <a:t>aprovechamiento seguro como </a:t>
            </a:r>
            <a:r>
              <a:rPr lang="es-ES" sz="1800" dirty="0">
                <a:latin typeface="Comic Sans MS" panose="030F0702030302020204" pitchFamily="66" charset="0"/>
              </a:rPr>
              <a:t>recurso natural en la comunidad de </a:t>
            </a:r>
            <a:r>
              <a:rPr lang="es-ES" sz="1800" dirty="0" err="1">
                <a:latin typeface="Comic Sans MS" panose="030F0702030302020204" pitchFamily="66" charset="0"/>
              </a:rPr>
              <a:t>Tangalí</a:t>
            </a:r>
            <a:endParaRPr lang="es-ES" sz="1800" dirty="0">
              <a:latin typeface="Comic Sans MS" panose="030F0702030302020204" pitchFamily="66" charset="0"/>
            </a:endParaRPr>
          </a:p>
          <a:p>
            <a:pPr marL="385763" indent="-385763">
              <a:lnSpc>
                <a:spcPct val="120000"/>
              </a:lnSpc>
              <a:buAutoNum type="arabicPeriod"/>
            </a:pPr>
            <a:endParaRPr lang="es-ES" sz="2400" b="1" dirty="0">
              <a:latin typeface="Times New Roman" panose="02020603050405020304" pitchFamily="18" charset="0"/>
              <a:cs typeface="Times New Roman" panose="02020603050405020304" pitchFamily="18" charset="0"/>
            </a:endParaRPr>
          </a:p>
          <a:p>
            <a:pPr>
              <a:lnSpc>
                <a:spcPct val="120000"/>
              </a:lnSpc>
              <a:buAutoNum type="arabicPeriod"/>
            </a:pPr>
            <a:endParaRPr lang="es-ES" sz="1800" dirty="0">
              <a:latin typeface="Times New Roman" panose="02020603050405020304" pitchFamily="18" charset="0"/>
              <a:cs typeface="Times New Roman" panose="02020603050405020304" pitchFamily="18" charset="0"/>
            </a:endParaRPr>
          </a:p>
          <a:p>
            <a:endParaRPr lang="es-EC" dirty="0" smtClean="0"/>
          </a:p>
        </p:txBody>
      </p:sp>
      <p:sp>
        <p:nvSpPr>
          <p:cNvPr id="4" name="Marcador de número de diapositiva 3"/>
          <p:cNvSpPr>
            <a:spLocks noGrp="1"/>
          </p:cNvSpPr>
          <p:nvPr>
            <p:ph type="sldNum" sz="quarter" idx="12"/>
          </p:nvPr>
        </p:nvSpPr>
        <p:spPr/>
        <p:txBody>
          <a:bodyPr/>
          <a:lstStyle/>
          <a:p>
            <a:fld id="{00426CC9-39B8-443D-A87B-A0969DEF053C}" type="slidenum">
              <a:rPr lang="en-US" smtClean="0"/>
              <a:t>4</a:t>
            </a:fld>
            <a:endParaRPr lang="en-US" dirty="0"/>
          </a:p>
        </p:txBody>
      </p:sp>
      <p:sp>
        <p:nvSpPr>
          <p:cNvPr id="2" name="CuadroTexto 1"/>
          <p:cNvSpPr txBox="1"/>
          <p:nvPr/>
        </p:nvSpPr>
        <p:spPr>
          <a:xfrm>
            <a:off x="3131840" y="620688"/>
            <a:ext cx="3168352" cy="584775"/>
          </a:xfrm>
          <a:prstGeom prst="rect">
            <a:avLst/>
          </a:prstGeom>
          <a:noFill/>
        </p:spPr>
        <p:txBody>
          <a:bodyPr wrap="square" rtlCol="0">
            <a:spAutoFit/>
          </a:bodyPr>
          <a:lstStyle/>
          <a:p>
            <a:r>
              <a:rPr lang="es-ES" sz="3200" b="1" dirty="0" smtClean="0">
                <a:solidFill>
                  <a:schemeClr val="bg1"/>
                </a:solidFill>
                <a:latin typeface="Comic Sans MS" panose="030F0702030302020204" pitchFamily="66" charset="0"/>
              </a:rPr>
              <a:t>OBJETIVOS</a:t>
            </a:r>
            <a:endParaRPr lang="es-ES" sz="32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216301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19561" t="18500" r="17901" b="7673"/>
          <a:stretch/>
        </p:blipFill>
        <p:spPr>
          <a:xfrm>
            <a:off x="323529" y="760206"/>
            <a:ext cx="8622540" cy="5621121"/>
          </a:xfrm>
          <a:prstGeom prst="rect">
            <a:avLst/>
          </a:prstGeom>
        </p:spPr>
      </p:pic>
      <p:sp>
        <p:nvSpPr>
          <p:cNvPr id="5" name="CuadroTexto 4"/>
          <p:cNvSpPr txBox="1"/>
          <p:nvPr/>
        </p:nvSpPr>
        <p:spPr>
          <a:xfrm>
            <a:off x="1043608" y="6451808"/>
            <a:ext cx="1873877" cy="300082"/>
          </a:xfrm>
          <a:prstGeom prst="rect">
            <a:avLst/>
          </a:prstGeom>
          <a:noFill/>
        </p:spPr>
        <p:txBody>
          <a:bodyPr wrap="square" rtlCol="0">
            <a:spAutoFit/>
          </a:bodyPr>
          <a:lstStyle/>
          <a:p>
            <a:r>
              <a:rPr lang="es-ES" sz="1350" dirty="0">
                <a:latin typeface="Comic Sans MS" panose="030F0702030302020204" pitchFamily="66" charset="0"/>
              </a:rPr>
              <a:t>Elaboración propia</a:t>
            </a:r>
          </a:p>
        </p:txBody>
      </p:sp>
      <p:sp>
        <p:nvSpPr>
          <p:cNvPr id="2" name="CuadroTexto 1"/>
          <p:cNvSpPr txBox="1"/>
          <p:nvPr/>
        </p:nvSpPr>
        <p:spPr>
          <a:xfrm>
            <a:off x="2267744" y="236986"/>
            <a:ext cx="5219746" cy="523220"/>
          </a:xfrm>
          <a:prstGeom prst="rect">
            <a:avLst/>
          </a:prstGeom>
          <a:noFill/>
        </p:spPr>
        <p:txBody>
          <a:bodyPr wrap="square" rtlCol="0">
            <a:spAutoFit/>
          </a:bodyPr>
          <a:lstStyle/>
          <a:p>
            <a:pPr algn="ctr"/>
            <a:r>
              <a:rPr lang="es-ES" sz="2800" b="1" dirty="0" smtClean="0">
                <a:solidFill>
                  <a:schemeClr val="bg1"/>
                </a:solidFill>
                <a:latin typeface="Comic Sans MS" panose="030F0702030302020204" pitchFamily="66" charset="0"/>
              </a:rPr>
              <a:t>MAPA DE UBICACIÓN </a:t>
            </a:r>
            <a:endParaRPr lang="es-ES" sz="2800" b="1" dirty="0">
              <a:solidFill>
                <a:schemeClr val="bg1"/>
              </a:solidFill>
              <a:latin typeface="Comic Sans MS" panose="030F0702030302020204" pitchFamily="66" charset="0"/>
            </a:endParaRPr>
          </a:p>
        </p:txBody>
      </p:sp>
      <p:sp>
        <p:nvSpPr>
          <p:cNvPr id="8" name="CuadroTexto 7"/>
          <p:cNvSpPr txBox="1"/>
          <p:nvPr/>
        </p:nvSpPr>
        <p:spPr>
          <a:xfrm>
            <a:off x="1619672" y="1283427"/>
            <a:ext cx="3384376" cy="276999"/>
          </a:xfrm>
          <a:prstGeom prst="rect">
            <a:avLst/>
          </a:prstGeom>
          <a:noFill/>
        </p:spPr>
        <p:txBody>
          <a:bodyPr wrap="square" rtlCol="0">
            <a:spAutoFit/>
          </a:bodyPr>
          <a:lstStyle/>
          <a:p>
            <a:pPr algn="ctr"/>
            <a:r>
              <a:rPr lang="es-ES" sz="1200" b="1" dirty="0" smtClean="0">
                <a:latin typeface="Comic Sans MS" panose="030F0702030302020204" pitchFamily="66" charset="0"/>
              </a:rPr>
              <a:t>Parroquia San José de </a:t>
            </a:r>
            <a:r>
              <a:rPr lang="es-ES" sz="1200" b="1" dirty="0" err="1" smtClean="0">
                <a:latin typeface="Comic Sans MS" panose="030F0702030302020204" pitchFamily="66" charset="0"/>
              </a:rPr>
              <a:t>Quichinche</a:t>
            </a:r>
            <a:r>
              <a:rPr lang="es-ES" sz="1200" b="1" dirty="0" smtClean="0">
                <a:latin typeface="Comic Sans MS" panose="030F0702030302020204" pitchFamily="66" charset="0"/>
              </a:rPr>
              <a:t> </a:t>
            </a:r>
            <a:endParaRPr lang="es-ES" sz="1200" b="1" dirty="0">
              <a:latin typeface="Comic Sans MS" panose="030F0702030302020204" pitchFamily="66" charset="0"/>
            </a:endParaRPr>
          </a:p>
        </p:txBody>
      </p:sp>
    </p:spTree>
    <p:extLst>
      <p:ext uri="{BB962C8B-B14F-4D97-AF65-F5344CB8AC3E}">
        <p14:creationId xmlns:p14="http://schemas.microsoft.com/office/powerpoint/2010/main" val="4158182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985962041"/>
              </p:ext>
            </p:extLst>
          </p:nvPr>
        </p:nvGraphicFramePr>
        <p:xfrm>
          <a:off x="396024" y="1726572"/>
          <a:ext cx="8424447" cy="4222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1666203" y="332656"/>
            <a:ext cx="4819919" cy="769441"/>
          </a:xfrm>
          <a:prstGeom prst="rect">
            <a:avLst/>
          </a:prstGeom>
          <a:noFill/>
        </p:spPr>
        <p:txBody>
          <a:bodyPr wrap="square" rtlCol="0">
            <a:spAutoFit/>
          </a:bodyPr>
          <a:lstStyle/>
          <a:p>
            <a:pPr algn="ctr"/>
            <a:r>
              <a:rPr lang="es-ES" sz="4400" b="1" dirty="0">
                <a:solidFill>
                  <a:schemeClr val="bg1"/>
                </a:solidFill>
                <a:latin typeface="Comic Sans MS" panose="030F0702030302020204" pitchFamily="66" charset="0"/>
              </a:rPr>
              <a:t>METODOLOGÍA</a:t>
            </a:r>
          </a:p>
        </p:txBody>
      </p:sp>
    </p:spTree>
    <p:extLst>
      <p:ext uri="{BB962C8B-B14F-4D97-AF65-F5344CB8AC3E}">
        <p14:creationId xmlns:p14="http://schemas.microsoft.com/office/powerpoint/2010/main" val="1587381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47013" y="2348880"/>
            <a:ext cx="7456868" cy="2400657"/>
          </a:xfrm>
          <a:prstGeom prst="rect">
            <a:avLst/>
          </a:prstGeom>
          <a:noFill/>
        </p:spPr>
        <p:txBody>
          <a:bodyPr wrap="square" rtlCol="0">
            <a:spAutoFit/>
          </a:bodyPr>
          <a:lstStyle/>
          <a:p>
            <a:endParaRPr lang="es-ES" sz="3000" b="1" dirty="0">
              <a:latin typeface="Comic Sans MS" panose="030F0702030302020204" pitchFamily="66" charset="0"/>
              <a:ea typeface="Times New Roman" panose="02020603050405020304" pitchFamily="18" charset="0"/>
            </a:endParaRPr>
          </a:p>
          <a:p>
            <a:pPr algn="ctr"/>
            <a:r>
              <a:rPr lang="es-EC" sz="3000" b="1" dirty="0">
                <a:latin typeface="Comic Sans MS" panose="030F0702030302020204" pitchFamily="66" charset="0"/>
                <a:ea typeface="Times New Roman" panose="02020603050405020304" pitchFamily="18" charset="0"/>
              </a:rPr>
              <a:t>IDENTIFICACIÓN DE LAS FUENTES DE AGUA DE TANGALÍ Y DETERMINACIÓN DE SUS CAUDALES </a:t>
            </a:r>
          </a:p>
        </p:txBody>
      </p:sp>
      <p:sp>
        <p:nvSpPr>
          <p:cNvPr id="3" name="CuadroTexto 2"/>
          <p:cNvSpPr txBox="1"/>
          <p:nvPr/>
        </p:nvSpPr>
        <p:spPr>
          <a:xfrm>
            <a:off x="2530623" y="476672"/>
            <a:ext cx="4489647" cy="1107996"/>
          </a:xfrm>
          <a:prstGeom prst="rect">
            <a:avLst/>
          </a:prstGeom>
          <a:noFill/>
        </p:spPr>
        <p:txBody>
          <a:bodyPr wrap="square" rtlCol="0">
            <a:spAutoFit/>
          </a:bodyPr>
          <a:lstStyle/>
          <a:p>
            <a:r>
              <a:rPr lang="es-ES" sz="4800" b="1" dirty="0">
                <a:solidFill>
                  <a:schemeClr val="bg1"/>
                </a:solidFill>
                <a:latin typeface="Comic Sans MS" panose="030F0702030302020204" pitchFamily="66" charset="0"/>
                <a:ea typeface="Times New Roman" panose="02020603050405020304" pitchFamily="18" charset="0"/>
              </a:rPr>
              <a:t>Primera </a:t>
            </a:r>
            <a:r>
              <a:rPr lang="es-ES" sz="4800" b="1" dirty="0" smtClean="0">
                <a:solidFill>
                  <a:schemeClr val="bg1"/>
                </a:solidFill>
                <a:latin typeface="Comic Sans MS" panose="030F0702030302020204" pitchFamily="66" charset="0"/>
                <a:ea typeface="Times New Roman" panose="02020603050405020304" pitchFamily="18" charset="0"/>
              </a:rPr>
              <a:t>Fase</a:t>
            </a:r>
            <a:endParaRPr lang="es-ES" sz="4800" b="1" dirty="0">
              <a:solidFill>
                <a:schemeClr val="bg1"/>
              </a:solidFill>
              <a:latin typeface="Comic Sans MS" panose="030F0702030302020204" pitchFamily="66" charset="0"/>
              <a:ea typeface="Times New Roman" panose="02020603050405020304" pitchFamily="18" charset="0"/>
            </a:endParaRPr>
          </a:p>
          <a:p>
            <a:endParaRPr lang="es-ES" dirty="0"/>
          </a:p>
        </p:txBody>
      </p:sp>
    </p:spTree>
    <p:extLst>
      <p:ext uri="{BB962C8B-B14F-4D97-AF65-F5344CB8AC3E}">
        <p14:creationId xmlns:p14="http://schemas.microsoft.com/office/powerpoint/2010/main" val="2457960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448235" y="549351"/>
            <a:ext cx="6155680" cy="523220"/>
          </a:xfrm>
          <a:prstGeom prst="rect">
            <a:avLst/>
          </a:prstGeom>
          <a:noFill/>
        </p:spPr>
        <p:txBody>
          <a:bodyPr wrap="square" rtlCol="0">
            <a:spAutoFit/>
          </a:bodyPr>
          <a:lstStyle/>
          <a:p>
            <a:r>
              <a:rPr lang="es-ES" sz="2800" b="1" dirty="0">
                <a:solidFill>
                  <a:schemeClr val="bg1"/>
                </a:solidFill>
                <a:latin typeface="Comic Sans MS" panose="030F0702030302020204" pitchFamily="66" charset="0"/>
              </a:rPr>
              <a:t>a) Localización de las fuentes </a:t>
            </a:r>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l="9604" r="4465" b="9525"/>
          <a:stretch/>
        </p:blipFill>
        <p:spPr>
          <a:xfrm>
            <a:off x="5114730" y="2014296"/>
            <a:ext cx="3284113" cy="223111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1" name="Imagen 10"/>
          <p:cNvPicPr>
            <a:picLocks noChangeAspect="1"/>
          </p:cNvPicPr>
          <p:nvPr/>
        </p:nvPicPr>
        <p:blipFill rotWithShape="1">
          <a:blip r:embed="rId3"/>
          <a:srcRect l="59958" t="2349" b="56242"/>
          <a:stretch/>
        </p:blipFill>
        <p:spPr>
          <a:xfrm>
            <a:off x="1917551" y="4346712"/>
            <a:ext cx="3087710" cy="223586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19394" t="8502"/>
          <a:stretch/>
        </p:blipFill>
        <p:spPr>
          <a:xfrm>
            <a:off x="5114730" y="4346711"/>
            <a:ext cx="3284113" cy="223586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l="1510" t="3643" r="22202" b="12725"/>
          <a:stretch/>
        </p:blipFill>
        <p:spPr>
          <a:xfrm>
            <a:off x="1917550" y="2014297"/>
            <a:ext cx="3087710" cy="220648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4" name="CuadroTexto 13"/>
          <p:cNvSpPr txBox="1"/>
          <p:nvPr/>
        </p:nvSpPr>
        <p:spPr>
          <a:xfrm>
            <a:off x="208723" y="2531925"/>
            <a:ext cx="288235" cy="300082"/>
          </a:xfrm>
          <a:prstGeom prst="rect">
            <a:avLst/>
          </a:prstGeom>
          <a:solidFill>
            <a:schemeClr val="accent1"/>
          </a:solidFill>
        </p:spPr>
        <p:txBody>
          <a:bodyPr wrap="square" rtlCol="0">
            <a:spAutoFit/>
          </a:bodyPr>
          <a:lstStyle/>
          <a:p>
            <a:pPr algn="ctr"/>
            <a:r>
              <a:rPr lang="es-ES" sz="1350" b="1" dirty="0">
                <a:solidFill>
                  <a:schemeClr val="bg1"/>
                </a:solidFill>
              </a:rPr>
              <a:t>1</a:t>
            </a:r>
          </a:p>
        </p:txBody>
      </p:sp>
      <p:sp>
        <p:nvSpPr>
          <p:cNvPr id="18" name="CuadroTexto 17"/>
          <p:cNvSpPr txBox="1"/>
          <p:nvPr/>
        </p:nvSpPr>
        <p:spPr>
          <a:xfrm>
            <a:off x="208722" y="2967500"/>
            <a:ext cx="288235" cy="300082"/>
          </a:xfrm>
          <a:prstGeom prst="rect">
            <a:avLst/>
          </a:prstGeom>
          <a:solidFill>
            <a:schemeClr val="accent1"/>
          </a:solidFill>
        </p:spPr>
        <p:txBody>
          <a:bodyPr wrap="square" rtlCol="0">
            <a:spAutoFit/>
          </a:bodyPr>
          <a:lstStyle/>
          <a:p>
            <a:pPr algn="ctr"/>
            <a:r>
              <a:rPr lang="es-ES" sz="1350" b="1" dirty="0">
                <a:solidFill>
                  <a:schemeClr val="bg1"/>
                </a:solidFill>
              </a:rPr>
              <a:t>2</a:t>
            </a:r>
          </a:p>
        </p:txBody>
      </p:sp>
      <p:sp>
        <p:nvSpPr>
          <p:cNvPr id="19" name="CuadroTexto 18"/>
          <p:cNvSpPr txBox="1"/>
          <p:nvPr/>
        </p:nvSpPr>
        <p:spPr>
          <a:xfrm>
            <a:off x="215301" y="3413239"/>
            <a:ext cx="288235" cy="300082"/>
          </a:xfrm>
          <a:prstGeom prst="rect">
            <a:avLst/>
          </a:prstGeom>
          <a:solidFill>
            <a:schemeClr val="accent1"/>
          </a:solidFill>
        </p:spPr>
        <p:txBody>
          <a:bodyPr wrap="square" rtlCol="0">
            <a:spAutoFit/>
          </a:bodyPr>
          <a:lstStyle/>
          <a:p>
            <a:pPr algn="ctr"/>
            <a:r>
              <a:rPr lang="es-ES" sz="1350" b="1" dirty="0">
                <a:solidFill>
                  <a:schemeClr val="bg1"/>
                </a:solidFill>
              </a:rPr>
              <a:t>3</a:t>
            </a:r>
          </a:p>
        </p:txBody>
      </p:sp>
      <p:sp>
        <p:nvSpPr>
          <p:cNvPr id="20" name="CuadroTexto 19"/>
          <p:cNvSpPr txBox="1"/>
          <p:nvPr/>
        </p:nvSpPr>
        <p:spPr>
          <a:xfrm>
            <a:off x="215301" y="3879796"/>
            <a:ext cx="288235" cy="300082"/>
          </a:xfrm>
          <a:prstGeom prst="rect">
            <a:avLst/>
          </a:prstGeom>
          <a:solidFill>
            <a:schemeClr val="accent1"/>
          </a:solidFill>
        </p:spPr>
        <p:txBody>
          <a:bodyPr wrap="square" rtlCol="0">
            <a:spAutoFit/>
          </a:bodyPr>
          <a:lstStyle/>
          <a:p>
            <a:pPr algn="ctr"/>
            <a:r>
              <a:rPr lang="es-ES" sz="1350" b="1" dirty="0">
                <a:solidFill>
                  <a:schemeClr val="bg1"/>
                </a:solidFill>
              </a:rPr>
              <a:t>4</a:t>
            </a:r>
          </a:p>
        </p:txBody>
      </p:sp>
      <p:sp>
        <p:nvSpPr>
          <p:cNvPr id="21" name="CuadroTexto 20"/>
          <p:cNvSpPr txBox="1"/>
          <p:nvPr/>
        </p:nvSpPr>
        <p:spPr>
          <a:xfrm>
            <a:off x="1902296" y="3897747"/>
            <a:ext cx="288235" cy="300082"/>
          </a:xfrm>
          <a:prstGeom prst="rect">
            <a:avLst/>
          </a:prstGeom>
          <a:solidFill>
            <a:schemeClr val="accent1"/>
          </a:solidFill>
        </p:spPr>
        <p:txBody>
          <a:bodyPr wrap="square" rtlCol="0">
            <a:spAutoFit/>
          </a:bodyPr>
          <a:lstStyle/>
          <a:p>
            <a:pPr algn="ctr"/>
            <a:r>
              <a:rPr lang="es-ES" sz="1350" b="1" dirty="0">
                <a:solidFill>
                  <a:schemeClr val="bg1"/>
                </a:solidFill>
              </a:rPr>
              <a:t>1</a:t>
            </a:r>
          </a:p>
        </p:txBody>
      </p:sp>
      <p:sp>
        <p:nvSpPr>
          <p:cNvPr id="22" name="CuadroTexto 21"/>
          <p:cNvSpPr txBox="1"/>
          <p:nvPr/>
        </p:nvSpPr>
        <p:spPr>
          <a:xfrm>
            <a:off x="1902296" y="6252104"/>
            <a:ext cx="288235" cy="300082"/>
          </a:xfrm>
          <a:prstGeom prst="rect">
            <a:avLst/>
          </a:prstGeom>
          <a:solidFill>
            <a:schemeClr val="accent1"/>
          </a:solidFill>
        </p:spPr>
        <p:txBody>
          <a:bodyPr wrap="square" rtlCol="0">
            <a:spAutoFit/>
          </a:bodyPr>
          <a:lstStyle/>
          <a:p>
            <a:pPr algn="ctr"/>
            <a:r>
              <a:rPr lang="es-ES" sz="1350" b="1" dirty="0">
                <a:solidFill>
                  <a:schemeClr val="bg1"/>
                </a:solidFill>
              </a:rPr>
              <a:t>2</a:t>
            </a:r>
          </a:p>
        </p:txBody>
      </p:sp>
      <p:sp>
        <p:nvSpPr>
          <p:cNvPr id="23" name="CuadroTexto 22"/>
          <p:cNvSpPr txBox="1"/>
          <p:nvPr/>
        </p:nvSpPr>
        <p:spPr>
          <a:xfrm>
            <a:off x="5120559" y="3935389"/>
            <a:ext cx="288235" cy="300082"/>
          </a:xfrm>
          <a:prstGeom prst="rect">
            <a:avLst/>
          </a:prstGeom>
          <a:solidFill>
            <a:schemeClr val="accent1"/>
          </a:solidFill>
        </p:spPr>
        <p:txBody>
          <a:bodyPr wrap="square" rtlCol="0">
            <a:spAutoFit/>
          </a:bodyPr>
          <a:lstStyle/>
          <a:p>
            <a:pPr algn="ctr"/>
            <a:r>
              <a:rPr lang="es-ES" sz="1350" b="1" dirty="0">
                <a:solidFill>
                  <a:schemeClr val="bg1"/>
                </a:solidFill>
              </a:rPr>
              <a:t>3</a:t>
            </a:r>
          </a:p>
        </p:txBody>
      </p:sp>
      <p:sp>
        <p:nvSpPr>
          <p:cNvPr id="24" name="CuadroTexto 23"/>
          <p:cNvSpPr txBox="1"/>
          <p:nvPr/>
        </p:nvSpPr>
        <p:spPr>
          <a:xfrm>
            <a:off x="5136009" y="6243035"/>
            <a:ext cx="288235" cy="300082"/>
          </a:xfrm>
          <a:prstGeom prst="rect">
            <a:avLst/>
          </a:prstGeom>
          <a:solidFill>
            <a:schemeClr val="accent1"/>
          </a:solidFill>
        </p:spPr>
        <p:txBody>
          <a:bodyPr wrap="square" rtlCol="0">
            <a:spAutoFit/>
          </a:bodyPr>
          <a:lstStyle/>
          <a:p>
            <a:pPr algn="ctr"/>
            <a:r>
              <a:rPr lang="es-ES" sz="1350" b="1" dirty="0">
                <a:solidFill>
                  <a:schemeClr val="bg1"/>
                </a:solidFill>
              </a:rPr>
              <a:t>4</a:t>
            </a:r>
          </a:p>
        </p:txBody>
      </p:sp>
      <p:sp>
        <p:nvSpPr>
          <p:cNvPr id="25" name="CuadroTexto 24"/>
          <p:cNvSpPr txBox="1"/>
          <p:nvPr/>
        </p:nvSpPr>
        <p:spPr>
          <a:xfrm>
            <a:off x="536503" y="2521761"/>
            <a:ext cx="1424656" cy="507831"/>
          </a:xfrm>
          <a:prstGeom prst="rect">
            <a:avLst/>
          </a:prstGeom>
          <a:noFill/>
        </p:spPr>
        <p:txBody>
          <a:bodyPr wrap="square" rtlCol="0">
            <a:spAutoFit/>
          </a:bodyPr>
          <a:lstStyle/>
          <a:p>
            <a:r>
              <a:rPr lang="es-ES" sz="1350" dirty="0">
                <a:latin typeface="Comic Sans MS" panose="030F0702030302020204" pitchFamily="66" charset="0"/>
              </a:rPr>
              <a:t>Termal Principal</a:t>
            </a:r>
          </a:p>
        </p:txBody>
      </p:sp>
      <p:sp>
        <p:nvSpPr>
          <p:cNvPr id="26" name="CuadroTexto 25"/>
          <p:cNvSpPr txBox="1"/>
          <p:nvPr/>
        </p:nvSpPr>
        <p:spPr>
          <a:xfrm>
            <a:off x="503536" y="2967500"/>
            <a:ext cx="1424656" cy="300082"/>
          </a:xfrm>
          <a:prstGeom prst="rect">
            <a:avLst/>
          </a:prstGeom>
          <a:noFill/>
        </p:spPr>
        <p:txBody>
          <a:bodyPr wrap="square" rtlCol="0">
            <a:spAutoFit/>
          </a:bodyPr>
          <a:lstStyle/>
          <a:p>
            <a:r>
              <a:rPr lang="es-ES" sz="1350" dirty="0">
                <a:latin typeface="Comic Sans MS" panose="030F0702030302020204" pitchFamily="66" charset="0"/>
              </a:rPr>
              <a:t>Termal 2</a:t>
            </a:r>
          </a:p>
        </p:txBody>
      </p:sp>
      <p:sp>
        <p:nvSpPr>
          <p:cNvPr id="27" name="CuadroTexto 26"/>
          <p:cNvSpPr txBox="1"/>
          <p:nvPr/>
        </p:nvSpPr>
        <p:spPr>
          <a:xfrm>
            <a:off x="613005" y="3869387"/>
            <a:ext cx="1424656" cy="300082"/>
          </a:xfrm>
          <a:prstGeom prst="rect">
            <a:avLst/>
          </a:prstGeom>
          <a:noFill/>
        </p:spPr>
        <p:txBody>
          <a:bodyPr wrap="square" rtlCol="0">
            <a:spAutoFit/>
          </a:bodyPr>
          <a:lstStyle/>
          <a:p>
            <a:r>
              <a:rPr lang="es-ES" sz="1350" dirty="0">
                <a:latin typeface="Comic Sans MS" panose="030F0702030302020204" pitchFamily="66" charset="0"/>
              </a:rPr>
              <a:t>Cristalina</a:t>
            </a:r>
          </a:p>
        </p:txBody>
      </p:sp>
      <p:sp>
        <p:nvSpPr>
          <p:cNvPr id="28" name="CuadroTexto 27"/>
          <p:cNvSpPr txBox="1"/>
          <p:nvPr/>
        </p:nvSpPr>
        <p:spPr>
          <a:xfrm>
            <a:off x="630995" y="3423648"/>
            <a:ext cx="1424656" cy="300082"/>
          </a:xfrm>
          <a:prstGeom prst="rect">
            <a:avLst/>
          </a:prstGeom>
          <a:noFill/>
        </p:spPr>
        <p:txBody>
          <a:bodyPr wrap="square" rtlCol="0">
            <a:spAutoFit/>
          </a:bodyPr>
          <a:lstStyle/>
          <a:p>
            <a:r>
              <a:rPr lang="es-ES" sz="1350" dirty="0" err="1">
                <a:latin typeface="Comic Sans MS" panose="030F0702030302020204" pitchFamily="66" charset="0"/>
              </a:rPr>
              <a:t>Gütig</a:t>
            </a:r>
            <a:endParaRPr lang="es-ES" sz="1350" dirty="0">
              <a:latin typeface="Comic Sans MS" panose="030F0702030302020204" pitchFamily="66" charset="0"/>
            </a:endParaRPr>
          </a:p>
        </p:txBody>
      </p:sp>
      <p:sp>
        <p:nvSpPr>
          <p:cNvPr id="2" name="CuadroTexto 1"/>
          <p:cNvSpPr txBox="1"/>
          <p:nvPr/>
        </p:nvSpPr>
        <p:spPr>
          <a:xfrm>
            <a:off x="2284748" y="3778545"/>
            <a:ext cx="759879" cy="430887"/>
          </a:xfrm>
          <a:prstGeom prst="rect">
            <a:avLst/>
          </a:prstGeom>
          <a:noFill/>
          <a:ln w="12700">
            <a:solidFill>
              <a:schemeClr val="tx1"/>
            </a:solidFill>
          </a:ln>
        </p:spPr>
        <p:txBody>
          <a:bodyPr wrap="square" rtlCol="0">
            <a:spAutoFit/>
          </a:bodyPr>
          <a:lstStyle/>
          <a:p>
            <a:r>
              <a:rPr lang="es-ES" sz="1050" b="1" dirty="0" err="1"/>
              <a:t>Tº</a:t>
            </a:r>
            <a:r>
              <a:rPr lang="es-ES" sz="1050" b="1" dirty="0"/>
              <a:t> 25 </a:t>
            </a:r>
            <a:r>
              <a:rPr lang="es-ES" sz="1050" b="1" dirty="0" err="1" smtClean="0"/>
              <a:t>ºc</a:t>
            </a:r>
            <a:endParaRPr lang="es-ES" sz="1050" b="1" dirty="0" smtClean="0"/>
          </a:p>
          <a:p>
            <a:r>
              <a:rPr lang="es-ES" sz="1050" b="1" dirty="0" smtClean="0"/>
              <a:t>Q</a:t>
            </a:r>
            <a:r>
              <a:rPr lang="es-ES" sz="1050" b="1" dirty="0"/>
              <a:t>= 12 L/s</a:t>
            </a:r>
          </a:p>
        </p:txBody>
      </p:sp>
      <p:sp>
        <p:nvSpPr>
          <p:cNvPr id="29" name="CuadroTexto 28"/>
          <p:cNvSpPr txBox="1"/>
          <p:nvPr/>
        </p:nvSpPr>
        <p:spPr>
          <a:xfrm>
            <a:off x="2274126" y="6044355"/>
            <a:ext cx="1135564" cy="507831"/>
          </a:xfrm>
          <a:prstGeom prst="rect">
            <a:avLst/>
          </a:prstGeom>
          <a:noFill/>
          <a:ln w="9525">
            <a:solidFill>
              <a:schemeClr val="tx1"/>
            </a:solidFill>
          </a:ln>
        </p:spPr>
        <p:txBody>
          <a:bodyPr wrap="square" rtlCol="0">
            <a:spAutoFit/>
          </a:bodyPr>
          <a:lstStyle/>
          <a:p>
            <a:r>
              <a:rPr lang="es-ES" sz="1350" b="1" dirty="0" err="1"/>
              <a:t>Tº</a:t>
            </a:r>
            <a:r>
              <a:rPr lang="es-ES" sz="1350" b="1" dirty="0"/>
              <a:t> 23 </a:t>
            </a:r>
            <a:r>
              <a:rPr lang="es-ES" sz="1350" b="1" dirty="0" err="1"/>
              <a:t>ºC</a:t>
            </a:r>
            <a:r>
              <a:rPr lang="es-ES" sz="1350" b="1" dirty="0"/>
              <a:t>	</a:t>
            </a:r>
            <a:endParaRPr lang="es-ES" sz="1350" b="1" dirty="0" smtClean="0">
              <a:solidFill>
                <a:schemeClr val="bg1"/>
              </a:solidFill>
            </a:endParaRPr>
          </a:p>
          <a:p>
            <a:r>
              <a:rPr lang="es-ES" sz="1350" b="1" dirty="0" smtClean="0"/>
              <a:t>Q</a:t>
            </a:r>
            <a:r>
              <a:rPr lang="es-ES" sz="1350" b="1" dirty="0"/>
              <a:t>= 0,59 L/s</a:t>
            </a:r>
          </a:p>
        </p:txBody>
      </p:sp>
      <p:sp>
        <p:nvSpPr>
          <p:cNvPr id="30" name="CuadroTexto 29"/>
          <p:cNvSpPr txBox="1"/>
          <p:nvPr/>
        </p:nvSpPr>
        <p:spPr>
          <a:xfrm>
            <a:off x="5445522" y="6035286"/>
            <a:ext cx="1158393" cy="507831"/>
          </a:xfrm>
          <a:prstGeom prst="rect">
            <a:avLst/>
          </a:prstGeom>
          <a:noFill/>
          <a:ln w="9525">
            <a:solidFill>
              <a:schemeClr val="tx1"/>
            </a:solidFill>
          </a:ln>
        </p:spPr>
        <p:txBody>
          <a:bodyPr wrap="square" rtlCol="0">
            <a:spAutoFit/>
          </a:bodyPr>
          <a:lstStyle/>
          <a:p>
            <a:r>
              <a:rPr lang="es-ES" sz="1350" b="1" dirty="0" err="1"/>
              <a:t>Tº</a:t>
            </a:r>
            <a:r>
              <a:rPr lang="es-ES" sz="1350" b="1" dirty="0"/>
              <a:t> 15 </a:t>
            </a:r>
            <a:r>
              <a:rPr lang="es-ES" sz="1350" b="1" dirty="0" err="1"/>
              <a:t>ºc</a:t>
            </a:r>
            <a:r>
              <a:rPr lang="es-ES" sz="1350" b="1" dirty="0"/>
              <a:t>	</a:t>
            </a:r>
            <a:endParaRPr lang="es-ES" sz="1350" b="1" dirty="0" smtClean="0"/>
          </a:p>
          <a:p>
            <a:r>
              <a:rPr lang="es-ES" sz="1350" b="1" dirty="0" smtClean="0"/>
              <a:t>Q= </a:t>
            </a:r>
            <a:r>
              <a:rPr lang="es-ES" sz="1350" b="1" dirty="0"/>
              <a:t>0,65 L/s</a:t>
            </a:r>
          </a:p>
        </p:txBody>
      </p:sp>
      <p:sp>
        <p:nvSpPr>
          <p:cNvPr id="31" name="CuadroTexto 30"/>
          <p:cNvSpPr txBox="1"/>
          <p:nvPr/>
        </p:nvSpPr>
        <p:spPr>
          <a:xfrm>
            <a:off x="5445522" y="3819973"/>
            <a:ext cx="833954" cy="415498"/>
          </a:xfrm>
          <a:prstGeom prst="rect">
            <a:avLst/>
          </a:prstGeom>
          <a:noFill/>
          <a:ln w="12700">
            <a:solidFill>
              <a:schemeClr val="tx1"/>
            </a:solidFill>
          </a:ln>
        </p:spPr>
        <p:txBody>
          <a:bodyPr wrap="square" rtlCol="0">
            <a:spAutoFit/>
          </a:bodyPr>
          <a:lstStyle/>
          <a:p>
            <a:r>
              <a:rPr lang="es-ES" sz="1050" b="1" dirty="0" err="1">
                <a:solidFill>
                  <a:schemeClr val="bg1"/>
                </a:solidFill>
              </a:rPr>
              <a:t>Tº</a:t>
            </a:r>
            <a:r>
              <a:rPr lang="es-ES" sz="1050" b="1" dirty="0">
                <a:solidFill>
                  <a:schemeClr val="bg1"/>
                </a:solidFill>
              </a:rPr>
              <a:t> 19 </a:t>
            </a:r>
            <a:r>
              <a:rPr lang="es-ES" sz="1050" b="1" dirty="0" err="1" smtClean="0">
                <a:solidFill>
                  <a:schemeClr val="bg1"/>
                </a:solidFill>
              </a:rPr>
              <a:t>ºC</a:t>
            </a:r>
            <a:r>
              <a:rPr lang="es-ES" sz="1050" b="1" dirty="0" smtClean="0">
                <a:solidFill>
                  <a:schemeClr val="bg1"/>
                </a:solidFill>
              </a:rPr>
              <a:t>  </a:t>
            </a:r>
          </a:p>
          <a:p>
            <a:r>
              <a:rPr lang="es-ES" sz="1050" b="1" dirty="0" smtClean="0">
                <a:solidFill>
                  <a:schemeClr val="bg1"/>
                </a:solidFill>
              </a:rPr>
              <a:t>Q</a:t>
            </a:r>
            <a:r>
              <a:rPr lang="es-ES" sz="1050" b="1" dirty="0">
                <a:solidFill>
                  <a:schemeClr val="bg1"/>
                </a:solidFill>
              </a:rPr>
              <a:t>= 0,06 L/s</a:t>
            </a:r>
          </a:p>
        </p:txBody>
      </p:sp>
    </p:spTree>
    <p:extLst>
      <p:ext uri="{BB962C8B-B14F-4D97-AF65-F5344CB8AC3E}">
        <p14:creationId xmlns:p14="http://schemas.microsoft.com/office/powerpoint/2010/main" val="2564011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3662" y="578396"/>
            <a:ext cx="4580719" cy="523220"/>
          </a:xfrm>
          <a:prstGeom prst="rect">
            <a:avLst/>
          </a:prstGeom>
          <a:noFill/>
        </p:spPr>
        <p:txBody>
          <a:bodyPr wrap="square" rtlCol="0">
            <a:spAutoFit/>
          </a:bodyPr>
          <a:lstStyle/>
          <a:p>
            <a:r>
              <a:rPr lang="es-ES" sz="2400" b="1" dirty="0">
                <a:solidFill>
                  <a:schemeClr val="bg1"/>
                </a:solidFill>
                <a:latin typeface="Comic Sans MS" panose="030F0702030302020204" pitchFamily="66" charset="0"/>
              </a:rPr>
              <a:t>b) </a:t>
            </a:r>
            <a:r>
              <a:rPr lang="es-ES" sz="2800" b="1" dirty="0">
                <a:solidFill>
                  <a:schemeClr val="bg1"/>
                </a:solidFill>
                <a:latin typeface="Comic Sans MS" panose="030F0702030302020204" pitchFamily="66" charset="0"/>
              </a:rPr>
              <a:t>Medición</a:t>
            </a:r>
            <a:r>
              <a:rPr lang="es-ES" sz="2400" b="1" dirty="0">
                <a:solidFill>
                  <a:schemeClr val="bg1"/>
                </a:solidFill>
                <a:latin typeface="Comic Sans MS" panose="030F0702030302020204" pitchFamily="66" charset="0"/>
              </a:rPr>
              <a:t> de sus caudales </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1822374"/>
            <a:ext cx="3129566" cy="2290251"/>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pic>
        <p:nvPicPr>
          <p:cNvPr id="4" name="Imagen 3"/>
          <p:cNvPicPr>
            <a:picLocks noChangeAspect="1"/>
          </p:cNvPicPr>
          <p:nvPr/>
        </p:nvPicPr>
        <p:blipFill rotWithShape="1">
          <a:blip r:embed="rId3"/>
          <a:srcRect l="17509" t="6386" r="12416" b="6295"/>
          <a:stretch/>
        </p:blipFill>
        <p:spPr>
          <a:xfrm rot="5400000">
            <a:off x="6039322" y="1402718"/>
            <a:ext cx="2290253" cy="3129566"/>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9879" t="9274" r="14515" b="18548"/>
          <a:stretch/>
        </p:blipFill>
        <p:spPr>
          <a:xfrm>
            <a:off x="2339752" y="4285364"/>
            <a:ext cx="3129566" cy="2240771"/>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064062" y="3840967"/>
            <a:ext cx="2240771" cy="3129567"/>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sp>
        <p:nvSpPr>
          <p:cNvPr id="7" name="CuadroTexto 6"/>
          <p:cNvSpPr txBox="1"/>
          <p:nvPr/>
        </p:nvSpPr>
        <p:spPr>
          <a:xfrm>
            <a:off x="208723" y="2531925"/>
            <a:ext cx="288235" cy="300082"/>
          </a:xfrm>
          <a:prstGeom prst="rect">
            <a:avLst/>
          </a:prstGeom>
          <a:solidFill>
            <a:schemeClr val="accent1"/>
          </a:solidFill>
        </p:spPr>
        <p:txBody>
          <a:bodyPr wrap="square" rtlCol="0">
            <a:spAutoFit/>
          </a:bodyPr>
          <a:lstStyle/>
          <a:p>
            <a:pPr algn="ctr"/>
            <a:r>
              <a:rPr lang="es-ES" sz="1350" b="1" dirty="0">
                <a:solidFill>
                  <a:schemeClr val="bg1"/>
                </a:solidFill>
              </a:rPr>
              <a:t>1</a:t>
            </a:r>
          </a:p>
        </p:txBody>
      </p:sp>
      <p:sp>
        <p:nvSpPr>
          <p:cNvPr id="8" name="CuadroTexto 7"/>
          <p:cNvSpPr txBox="1"/>
          <p:nvPr/>
        </p:nvSpPr>
        <p:spPr>
          <a:xfrm>
            <a:off x="208722" y="2967500"/>
            <a:ext cx="288235" cy="300082"/>
          </a:xfrm>
          <a:prstGeom prst="rect">
            <a:avLst/>
          </a:prstGeom>
          <a:solidFill>
            <a:schemeClr val="accent1"/>
          </a:solidFill>
        </p:spPr>
        <p:txBody>
          <a:bodyPr wrap="square" rtlCol="0">
            <a:spAutoFit/>
          </a:bodyPr>
          <a:lstStyle/>
          <a:p>
            <a:pPr algn="ctr"/>
            <a:r>
              <a:rPr lang="es-ES" sz="1350" b="1" dirty="0">
                <a:solidFill>
                  <a:schemeClr val="bg1"/>
                </a:solidFill>
              </a:rPr>
              <a:t>2</a:t>
            </a:r>
          </a:p>
        </p:txBody>
      </p:sp>
      <p:sp>
        <p:nvSpPr>
          <p:cNvPr id="9" name="CuadroTexto 8"/>
          <p:cNvSpPr txBox="1"/>
          <p:nvPr/>
        </p:nvSpPr>
        <p:spPr>
          <a:xfrm>
            <a:off x="209403" y="3869255"/>
            <a:ext cx="288235" cy="300082"/>
          </a:xfrm>
          <a:prstGeom prst="rect">
            <a:avLst/>
          </a:prstGeom>
          <a:solidFill>
            <a:schemeClr val="accent1"/>
          </a:solidFill>
        </p:spPr>
        <p:txBody>
          <a:bodyPr wrap="square" rtlCol="0">
            <a:spAutoFit/>
          </a:bodyPr>
          <a:lstStyle/>
          <a:p>
            <a:pPr algn="ctr"/>
            <a:r>
              <a:rPr lang="es-ES" sz="1350" b="1" dirty="0">
                <a:solidFill>
                  <a:schemeClr val="bg1"/>
                </a:solidFill>
              </a:rPr>
              <a:t>3</a:t>
            </a:r>
          </a:p>
        </p:txBody>
      </p:sp>
      <p:sp>
        <p:nvSpPr>
          <p:cNvPr id="10" name="CuadroTexto 9"/>
          <p:cNvSpPr txBox="1"/>
          <p:nvPr/>
        </p:nvSpPr>
        <p:spPr>
          <a:xfrm>
            <a:off x="209403" y="4335812"/>
            <a:ext cx="288235" cy="300082"/>
          </a:xfrm>
          <a:prstGeom prst="rect">
            <a:avLst/>
          </a:prstGeom>
          <a:solidFill>
            <a:schemeClr val="accent1"/>
          </a:solidFill>
        </p:spPr>
        <p:txBody>
          <a:bodyPr wrap="square" rtlCol="0">
            <a:spAutoFit/>
          </a:bodyPr>
          <a:lstStyle/>
          <a:p>
            <a:pPr algn="ctr"/>
            <a:r>
              <a:rPr lang="es-ES" sz="1350" b="1" dirty="0">
                <a:solidFill>
                  <a:schemeClr val="bg1"/>
                </a:solidFill>
              </a:rPr>
              <a:t>4</a:t>
            </a:r>
          </a:p>
        </p:txBody>
      </p:sp>
      <p:sp>
        <p:nvSpPr>
          <p:cNvPr id="11" name="CuadroTexto 10"/>
          <p:cNvSpPr txBox="1"/>
          <p:nvPr/>
        </p:nvSpPr>
        <p:spPr>
          <a:xfrm>
            <a:off x="536503" y="2521762"/>
            <a:ext cx="1424656" cy="715581"/>
          </a:xfrm>
          <a:prstGeom prst="rect">
            <a:avLst/>
          </a:prstGeom>
          <a:noFill/>
        </p:spPr>
        <p:txBody>
          <a:bodyPr wrap="square" rtlCol="0">
            <a:spAutoFit/>
          </a:bodyPr>
          <a:lstStyle/>
          <a:p>
            <a:r>
              <a:rPr lang="es-ES" sz="1350" dirty="0">
                <a:latin typeface="Comic Sans MS" panose="030F0702030302020204" pitchFamily="66" charset="0"/>
              </a:rPr>
              <a:t>Método de vertedero triangular</a:t>
            </a:r>
          </a:p>
        </p:txBody>
      </p:sp>
      <p:sp>
        <p:nvSpPr>
          <p:cNvPr id="14" name="CuadroTexto 13"/>
          <p:cNvSpPr txBox="1"/>
          <p:nvPr/>
        </p:nvSpPr>
        <p:spPr>
          <a:xfrm>
            <a:off x="545514" y="3784351"/>
            <a:ext cx="1424656" cy="923330"/>
          </a:xfrm>
          <a:prstGeom prst="rect">
            <a:avLst/>
          </a:prstGeom>
          <a:noFill/>
        </p:spPr>
        <p:txBody>
          <a:bodyPr wrap="square" rtlCol="0">
            <a:spAutoFit/>
          </a:bodyPr>
          <a:lstStyle/>
          <a:p>
            <a:r>
              <a:rPr lang="es-ES" sz="1350" dirty="0">
                <a:latin typeface="Comic Sans MS" panose="030F0702030302020204" pitchFamily="66" charset="0"/>
              </a:rPr>
              <a:t>Método de vertedero de aforo volumétrico</a:t>
            </a:r>
          </a:p>
        </p:txBody>
      </p:sp>
      <p:sp>
        <p:nvSpPr>
          <p:cNvPr id="15" name="CuadroTexto 14"/>
          <p:cNvSpPr txBox="1"/>
          <p:nvPr/>
        </p:nvSpPr>
        <p:spPr>
          <a:xfrm>
            <a:off x="2373246" y="3787111"/>
            <a:ext cx="288235" cy="300082"/>
          </a:xfrm>
          <a:prstGeom prst="rect">
            <a:avLst/>
          </a:prstGeom>
          <a:solidFill>
            <a:schemeClr val="accent1"/>
          </a:solidFill>
        </p:spPr>
        <p:txBody>
          <a:bodyPr wrap="square" rtlCol="0">
            <a:spAutoFit/>
          </a:bodyPr>
          <a:lstStyle/>
          <a:p>
            <a:pPr algn="ctr"/>
            <a:r>
              <a:rPr lang="es-ES" sz="1350" b="1" dirty="0">
                <a:solidFill>
                  <a:schemeClr val="bg1"/>
                </a:solidFill>
              </a:rPr>
              <a:t>1</a:t>
            </a:r>
          </a:p>
        </p:txBody>
      </p:sp>
      <p:sp>
        <p:nvSpPr>
          <p:cNvPr id="16" name="CuadroTexto 15"/>
          <p:cNvSpPr txBox="1"/>
          <p:nvPr/>
        </p:nvSpPr>
        <p:spPr>
          <a:xfrm>
            <a:off x="2374315" y="6184915"/>
            <a:ext cx="288235" cy="300082"/>
          </a:xfrm>
          <a:prstGeom prst="rect">
            <a:avLst/>
          </a:prstGeom>
          <a:solidFill>
            <a:schemeClr val="accent1"/>
          </a:solidFill>
        </p:spPr>
        <p:txBody>
          <a:bodyPr wrap="square" rtlCol="0">
            <a:spAutoFit/>
          </a:bodyPr>
          <a:lstStyle/>
          <a:p>
            <a:pPr algn="ctr"/>
            <a:r>
              <a:rPr lang="es-ES" sz="1350" b="1" dirty="0">
                <a:solidFill>
                  <a:schemeClr val="bg1"/>
                </a:solidFill>
              </a:rPr>
              <a:t>2</a:t>
            </a:r>
          </a:p>
        </p:txBody>
      </p:sp>
      <p:sp>
        <p:nvSpPr>
          <p:cNvPr id="17" name="CuadroTexto 16"/>
          <p:cNvSpPr txBox="1"/>
          <p:nvPr/>
        </p:nvSpPr>
        <p:spPr>
          <a:xfrm>
            <a:off x="5639688" y="3787111"/>
            <a:ext cx="288235" cy="300082"/>
          </a:xfrm>
          <a:prstGeom prst="rect">
            <a:avLst/>
          </a:prstGeom>
          <a:solidFill>
            <a:schemeClr val="accent1"/>
          </a:solidFill>
        </p:spPr>
        <p:txBody>
          <a:bodyPr wrap="square" rtlCol="0">
            <a:spAutoFit/>
          </a:bodyPr>
          <a:lstStyle/>
          <a:p>
            <a:pPr algn="ctr"/>
            <a:r>
              <a:rPr lang="es-ES" sz="1350" b="1" dirty="0">
                <a:solidFill>
                  <a:schemeClr val="bg1"/>
                </a:solidFill>
              </a:rPr>
              <a:t>3</a:t>
            </a:r>
          </a:p>
        </p:txBody>
      </p:sp>
      <p:sp>
        <p:nvSpPr>
          <p:cNvPr id="18" name="CuadroTexto 17"/>
          <p:cNvSpPr txBox="1"/>
          <p:nvPr/>
        </p:nvSpPr>
        <p:spPr>
          <a:xfrm>
            <a:off x="5639688" y="6220579"/>
            <a:ext cx="288235" cy="300082"/>
          </a:xfrm>
          <a:prstGeom prst="rect">
            <a:avLst/>
          </a:prstGeom>
          <a:solidFill>
            <a:schemeClr val="accent1"/>
          </a:solidFill>
        </p:spPr>
        <p:txBody>
          <a:bodyPr wrap="square" rtlCol="0">
            <a:spAutoFit/>
          </a:bodyPr>
          <a:lstStyle/>
          <a:p>
            <a:pPr algn="ctr"/>
            <a:r>
              <a:rPr lang="es-ES" sz="1350" b="1" dirty="0">
                <a:solidFill>
                  <a:schemeClr val="bg1"/>
                </a:solidFill>
              </a:rPr>
              <a:t>4</a:t>
            </a:r>
          </a:p>
        </p:txBody>
      </p:sp>
      <p:sp>
        <p:nvSpPr>
          <p:cNvPr id="19" name="Rectángulo 18"/>
          <p:cNvSpPr/>
          <p:nvPr/>
        </p:nvSpPr>
        <p:spPr>
          <a:xfrm>
            <a:off x="142097" y="3372835"/>
            <a:ext cx="1426994" cy="300082"/>
          </a:xfrm>
          <a:prstGeom prst="rect">
            <a:avLst/>
          </a:prstGeom>
        </p:spPr>
        <p:txBody>
          <a:bodyPr wrap="none">
            <a:spAutoFit/>
          </a:bodyPr>
          <a:lstStyle/>
          <a:p>
            <a:r>
              <a:rPr lang="es-EC" sz="1350" dirty="0">
                <a:latin typeface="Comic Sans MS" panose="030F0702030302020204" pitchFamily="66" charset="0"/>
                <a:ea typeface="Times New Roman" panose="02020603050405020304" pitchFamily="18" charset="0"/>
              </a:rPr>
              <a:t> </a:t>
            </a:r>
            <a:r>
              <a:rPr lang="es-ES" sz="1350" dirty="0">
                <a:latin typeface="Comic Sans MS" panose="030F0702030302020204" pitchFamily="66" charset="0"/>
                <a:ea typeface="Times New Roman" panose="02020603050405020304" pitchFamily="18" charset="0"/>
              </a:rPr>
              <a:t>(Cadena, 2012)</a:t>
            </a:r>
            <a:endParaRPr lang="es-ES" sz="1350" dirty="0">
              <a:latin typeface="Comic Sans MS" panose="030F0702030302020204" pitchFamily="66" charset="0"/>
            </a:endParaRPr>
          </a:p>
        </p:txBody>
      </p:sp>
      <p:sp>
        <p:nvSpPr>
          <p:cNvPr id="20" name="Rectángulo 19"/>
          <p:cNvSpPr/>
          <p:nvPr/>
        </p:nvSpPr>
        <p:spPr>
          <a:xfrm>
            <a:off x="177742" y="4735656"/>
            <a:ext cx="1426994" cy="300082"/>
          </a:xfrm>
          <a:prstGeom prst="rect">
            <a:avLst/>
          </a:prstGeom>
        </p:spPr>
        <p:txBody>
          <a:bodyPr wrap="none">
            <a:spAutoFit/>
          </a:bodyPr>
          <a:lstStyle/>
          <a:p>
            <a:r>
              <a:rPr lang="es-EC" sz="1350" dirty="0">
                <a:latin typeface="Comic Sans MS" panose="030F0702030302020204" pitchFamily="66" charset="0"/>
                <a:ea typeface="Times New Roman" panose="02020603050405020304" pitchFamily="18" charset="0"/>
              </a:rPr>
              <a:t> </a:t>
            </a:r>
            <a:r>
              <a:rPr lang="es-ES" sz="1350" dirty="0">
                <a:latin typeface="Comic Sans MS" panose="030F0702030302020204" pitchFamily="66" charset="0"/>
                <a:ea typeface="Times New Roman" panose="02020603050405020304" pitchFamily="18" charset="0"/>
              </a:rPr>
              <a:t>(Cadena, 2012)</a:t>
            </a:r>
            <a:endParaRPr lang="es-ES" sz="135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22" name="CuadroTexto 21"/>
              <p:cNvSpPr txBox="1"/>
              <p:nvPr/>
            </p:nvSpPr>
            <p:spPr>
              <a:xfrm>
                <a:off x="2421399" y="4381628"/>
                <a:ext cx="2966270" cy="176214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1350" b="1" dirty="0"/>
                  <a:t>Q= F</a:t>
                </a:r>
                <a14:m>
                  <m:oMath xmlns:m="http://schemas.openxmlformats.org/officeDocument/2006/math">
                    <m:sSup>
                      <m:sSupPr>
                        <m:ctrlPr>
                          <a:rPr lang="es-ES" sz="1350" b="1" i="1">
                            <a:latin typeface="Cambria Math" panose="02040503050406030204" pitchFamily="18" charset="0"/>
                          </a:rPr>
                        </m:ctrlPr>
                      </m:sSupPr>
                      <m:e>
                        <m:r>
                          <a:rPr lang="es-ES" sz="1350" b="1" i="1">
                            <a:latin typeface="Cambria Math" panose="02040503050406030204" pitchFamily="18" charset="0"/>
                          </a:rPr>
                          <m:t> ∗</m:t>
                        </m:r>
                        <m:r>
                          <a:rPr lang="es-ES" sz="1350" b="1" i="1">
                            <a:latin typeface="Cambria Math" panose="02040503050406030204" pitchFamily="18" charset="0"/>
                          </a:rPr>
                          <m:t>𝑯</m:t>
                        </m:r>
                      </m:e>
                      <m:sup>
                        <m:r>
                          <a:rPr lang="es-ES" sz="1350" b="1" i="1">
                            <a:latin typeface="Cambria Math" panose="02040503050406030204" pitchFamily="18" charset="0"/>
                          </a:rPr>
                          <m:t>𝟓</m:t>
                        </m:r>
                        <m:r>
                          <a:rPr lang="es-ES" sz="1350" b="1" i="1">
                            <a:latin typeface="Cambria Math" panose="02040503050406030204" pitchFamily="18" charset="0"/>
                          </a:rPr>
                          <m:t>/</m:t>
                        </m:r>
                        <m:r>
                          <a:rPr lang="es-ES" sz="1350" b="1" i="1">
                            <a:latin typeface="Cambria Math" panose="02040503050406030204" pitchFamily="18" charset="0"/>
                          </a:rPr>
                          <m:t>𝟐</m:t>
                        </m:r>
                      </m:sup>
                    </m:sSup>
                    <m:r>
                      <a:rPr lang="es-ES" sz="1350" b="1" i="1">
                        <a:latin typeface="Cambria Math" panose="02040503050406030204" pitchFamily="18" charset="0"/>
                      </a:rPr>
                      <m:t>∗</m:t>
                    </m:r>
                    <m:r>
                      <a:rPr lang="es-ES" sz="1350" b="1" i="1">
                        <a:latin typeface="Cambria Math" panose="02040503050406030204" pitchFamily="18" charset="0"/>
                      </a:rPr>
                      <m:t>𝟏𝟎𝟎𝟎</m:t>
                    </m:r>
                  </m:oMath>
                </a14:m>
                <a:endParaRPr lang="es-ES" sz="1350" b="1" dirty="0"/>
              </a:p>
              <a:p>
                <a:endParaRPr lang="es-ES" sz="1350" b="1" dirty="0"/>
              </a:p>
              <a:p>
                <a:r>
                  <a:rPr lang="es-ES" sz="1350" dirty="0"/>
                  <a:t>Q= Gasto o caudal (L/s)</a:t>
                </a:r>
              </a:p>
              <a:p>
                <a:endParaRPr lang="es-ES" sz="1350" dirty="0"/>
              </a:p>
              <a:p>
                <a:r>
                  <a:rPr lang="es-ES" sz="1350" dirty="0"/>
                  <a:t>F= 1,38 (constante)</a:t>
                </a:r>
              </a:p>
              <a:p>
                <a:endParaRPr lang="es-ES" sz="1350" dirty="0"/>
              </a:p>
              <a:p>
                <a:r>
                  <a:rPr lang="es-ES" sz="1350" dirty="0"/>
                  <a:t>H= Altura o carga de agua</a:t>
                </a:r>
              </a:p>
              <a:p>
                <a:endParaRPr lang="es-ES" sz="1350" dirty="0"/>
              </a:p>
            </p:txBody>
          </p:sp>
        </mc:Choice>
        <mc:Fallback xmlns="">
          <p:sp>
            <p:nvSpPr>
              <p:cNvPr id="22" name="CuadroTexto 21"/>
              <p:cNvSpPr txBox="1">
                <a:spLocks noRot="1" noChangeAspect="1" noMove="1" noResize="1" noEditPoints="1" noAdjustHandles="1" noChangeArrowheads="1" noChangeShapeType="1" noTextEdit="1"/>
              </p:cNvSpPr>
              <p:nvPr/>
            </p:nvSpPr>
            <p:spPr>
              <a:xfrm>
                <a:off x="2421399" y="4381628"/>
                <a:ext cx="2966270" cy="1762149"/>
              </a:xfrm>
              <a:prstGeom prst="rect">
                <a:avLst/>
              </a:prstGeom>
              <a:blipFill rotWithShape="0">
                <a:blip r:embed="rId6"/>
                <a:stretch>
                  <a:fillRect l="-204"/>
                </a:stretch>
              </a:blipFill>
            </p:spPr>
            <p:txBody>
              <a:bodyPr/>
              <a:lstStyle/>
              <a:p>
                <a:r>
                  <a:rPr lang="es-ES">
                    <a:noFill/>
                  </a:rPr>
                  <a:t> </a:t>
                </a:r>
              </a:p>
            </p:txBody>
          </p:sp>
        </mc:Fallback>
      </mc:AlternateContent>
      <p:sp>
        <p:nvSpPr>
          <p:cNvPr id="23" name="CuadroTexto 22"/>
          <p:cNvSpPr txBox="1"/>
          <p:nvPr/>
        </p:nvSpPr>
        <p:spPr>
          <a:xfrm>
            <a:off x="5701312" y="4381628"/>
            <a:ext cx="2966270"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1350" b="1" dirty="0"/>
              <a:t>Q= V/t</a:t>
            </a:r>
          </a:p>
          <a:p>
            <a:endParaRPr lang="es-EC" sz="1350" b="1" dirty="0"/>
          </a:p>
          <a:p>
            <a:r>
              <a:rPr lang="es-ES" sz="1350" dirty="0"/>
              <a:t>Q= Gasto o Caudal (L/s)</a:t>
            </a:r>
          </a:p>
          <a:p>
            <a:endParaRPr lang="es-ES" sz="1350" dirty="0"/>
          </a:p>
          <a:p>
            <a:r>
              <a:rPr lang="es-EC" sz="1350" dirty="0"/>
              <a:t>V= volumen del recipiente en litros</a:t>
            </a:r>
          </a:p>
          <a:p>
            <a:endParaRPr lang="es-ES" sz="1350" dirty="0"/>
          </a:p>
          <a:p>
            <a:r>
              <a:rPr lang="es-EC" sz="1350" dirty="0"/>
              <a:t>t= tiempo en segundos</a:t>
            </a:r>
            <a:endParaRPr lang="es-ES" sz="1350" dirty="0"/>
          </a:p>
          <a:p>
            <a:endParaRPr lang="es-ES" sz="1350" dirty="0"/>
          </a:p>
        </p:txBody>
      </p:sp>
    </p:spTree>
    <p:extLst>
      <p:ext uri="{BB962C8B-B14F-4D97-AF65-F5344CB8AC3E}">
        <p14:creationId xmlns:p14="http://schemas.microsoft.com/office/powerpoint/2010/main" val="36150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8764FC4-B7CA-4029-92FF-166BDEE000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1684</TotalTime>
  <Words>3920</Words>
  <Application>Microsoft Office PowerPoint</Application>
  <PresentationFormat>Presentación en pantalla (4:3)</PresentationFormat>
  <Paragraphs>507</Paragraphs>
  <Slides>34</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34</vt:i4>
      </vt:variant>
    </vt:vector>
  </HeadingPairs>
  <TitlesOfParts>
    <vt:vector size="42" baseType="lpstr">
      <vt:lpstr>Arial</vt:lpstr>
      <vt:lpstr>Calibri</vt:lpstr>
      <vt:lpstr>Calibri Light</vt:lpstr>
      <vt:lpstr>Cambria Math</vt:lpstr>
      <vt:lpstr>Comic Sans MS</vt:lpstr>
      <vt:lpstr>Tahoma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 </vt:lpstr>
      <vt:lpstr>RESULTADOS </vt:lpstr>
      <vt:lpstr>RESULTADOS </vt:lpstr>
      <vt:lpstr>RESULTADOS </vt:lpstr>
      <vt:lpstr>Presentación de PowerPoint</vt:lpstr>
      <vt:lpstr>Presentación de PowerPoint</vt:lpstr>
      <vt:lpstr>Los datos obtenidos en las fases previas de la investigación, aportaron información para proponer alternativas de uso seguro de éstos recursos naturales enfocados principalmente en el aprovechamiento industrial y medicinal.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BIBLIOGRAFÍA</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Andrade</dc:creator>
  <cp:keywords/>
  <dc:description>animated 2010 green global template from PresentationPro.com</dc:description>
  <cp:lastModifiedBy>Diego Paúl Solano Guerra</cp:lastModifiedBy>
  <cp:revision>47</cp:revision>
  <dcterms:created xsi:type="dcterms:W3CDTF">2017-07-25T14:28:58Z</dcterms:created>
  <dcterms:modified xsi:type="dcterms:W3CDTF">2017-08-02T15:27:37Z</dcterms:modified>
  <cp:category>2010 global</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TC018813579991</vt:lpwstr>
  </property>
</Properties>
</file>