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90" r:id="rId5"/>
    <p:sldId id="259" r:id="rId6"/>
    <p:sldId id="260" r:id="rId7"/>
    <p:sldId id="261" r:id="rId8"/>
    <p:sldId id="262" r:id="rId9"/>
    <p:sldId id="263" r:id="rId10"/>
    <p:sldId id="264" r:id="rId11"/>
    <p:sldId id="265" r:id="rId12"/>
    <p:sldId id="267" r:id="rId13"/>
    <p:sldId id="268" r:id="rId14"/>
    <p:sldId id="269" r:id="rId15"/>
    <p:sldId id="270" r:id="rId16"/>
    <p:sldId id="271" r:id="rId17"/>
    <p:sldId id="272" r:id="rId18"/>
    <p:sldId id="273" r:id="rId19"/>
    <p:sldId id="274" r:id="rId20"/>
    <p:sldId id="275" r:id="rId21"/>
    <p:sldId id="276" r:id="rId22"/>
    <p:sldId id="277" r:id="rId23"/>
    <p:sldId id="279" r:id="rId24"/>
    <p:sldId id="280" r:id="rId25"/>
    <p:sldId id="281" r:id="rId26"/>
    <p:sldId id="282" r:id="rId27"/>
    <p:sldId id="283" r:id="rId28"/>
    <p:sldId id="284" r:id="rId29"/>
    <p:sldId id="285" r:id="rId30"/>
    <p:sldId id="286" r:id="rId31"/>
    <p:sldId id="287" r:id="rId32"/>
    <p:sldId id="288" r:id="rId33"/>
    <p:sldId id="289" r:id="rId34"/>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99"/>
    <a:srgbClr val="FF99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EB344D84-9AFB-497E-A393-DC336BA19D2E}" styleName="Estilo medio 3 - Énfasis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6E25E649-3F16-4E02-A733-19D2CDBF48F0}" styleName="Estilo medio 3 - Énfasis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2A488322-F2BA-4B5B-9748-0D474271808F}" styleName="Estilo medio 3 - Énfasis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A111915-BE36-4E01-A7E5-04B1672EAD32}" styleName="Estilo claro 2 - Acento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5202B0CA-FC54-4496-8BCA-5EF66A818D29}" styleName="Estilo oscuro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F2DE63D5-997A-4646-A377-4702673A728D}" styleName="Estilo claro 2 - Acento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8799B23B-EC83-4686-B30A-512413B5E67A}" styleName="Estilo claro 3 - Acento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10A1B5D5-9B99-4C35-A422-299274C87663}" styleName="Estilo medio 1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4" d="100"/>
          <a:sy n="114" d="100"/>
        </p:scale>
        <p:origin x="41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7469742-C84D-4B25-80A0-B6215C328829}" type="doc">
      <dgm:prSet loTypeId="urn:microsoft.com/office/officeart/2005/8/layout/vList5" loCatId="list" qsTypeId="urn:microsoft.com/office/officeart/2005/8/quickstyle/simple1" qsCatId="simple" csTypeId="urn:microsoft.com/office/officeart/2005/8/colors/colorful1" csCatId="colorful" phldr="1"/>
      <dgm:spPr/>
      <dgm:t>
        <a:bodyPr/>
        <a:lstStyle/>
        <a:p>
          <a:endParaRPr lang="es-EC"/>
        </a:p>
      </dgm:t>
    </dgm:pt>
    <dgm:pt modelId="{09639A19-ABFE-4DDF-AE6F-8E4682B8BF7D}">
      <dgm:prSet phldrT="[Texto]">
        <dgm:style>
          <a:lnRef idx="1">
            <a:schemeClr val="dk1"/>
          </a:lnRef>
          <a:fillRef idx="2">
            <a:schemeClr val="dk1"/>
          </a:fillRef>
          <a:effectRef idx="1">
            <a:schemeClr val="dk1"/>
          </a:effectRef>
          <a:fontRef idx="minor">
            <a:schemeClr val="dk1"/>
          </a:fontRef>
        </dgm:style>
      </dgm:prSet>
      <dgm:spPr/>
      <dgm:t>
        <a:bodyPr/>
        <a:lstStyle/>
        <a:p>
          <a:r>
            <a:rPr lang="es-EC" dirty="0"/>
            <a:t>Problema</a:t>
          </a:r>
        </a:p>
      </dgm:t>
    </dgm:pt>
    <dgm:pt modelId="{52DA0DB2-863E-4E44-BA8C-EE99D3656E93}" type="parTrans" cxnId="{4BE798F3-D032-46CA-9453-1634DF033C06}">
      <dgm:prSet/>
      <dgm:spPr/>
      <dgm:t>
        <a:bodyPr/>
        <a:lstStyle/>
        <a:p>
          <a:endParaRPr lang="es-EC"/>
        </a:p>
      </dgm:t>
    </dgm:pt>
    <dgm:pt modelId="{8E7D3E5E-BB1D-4556-8D07-251F292193B1}" type="sibTrans" cxnId="{4BE798F3-D032-46CA-9453-1634DF033C06}">
      <dgm:prSet/>
      <dgm:spPr/>
      <dgm:t>
        <a:bodyPr/>
        <a:lstStyle/>
        <a:p>
          <a:endParaRPr lang="es-EC"/>
        </a:p>
      </dgm:t>
    </dgm:pt>
    <dgm:pt modelId="{C9B56F94-8D11-444E-98E5-39CA09ABFBB8}">
      <dgm:prSet phldrT="[Texto]">
        <dgm:style>
          <a:lnRef idx="1">
            <a:schemeClr val="accent4"/>
          </a:lnRef>
          <a:fillRef idx="2">
            <a:schemeClr val="accent4"/>
          </a:fillRef>
          <a:effectRef idx="1">
            <a:schemeClr val="accent4"/>
          </a:effectRef>
          <a:fontRef idx="minor">
            <a:schemeClr val="dk1"/>
          </a:fontRef>
        </dgm:style>
      </dgm:prSet>
      <dgm:spPr/>
      <dgm:t>
        <a:bodyPr/>
        <a:lstStyle/>
        <a:p>
          <a:r>
            <a:rPr lang="es-EC" dirty="0"/>
            <a:t>La cachaza no ha tenido un aprovechamiento a nivel agroindustrial como materia prima.</a:t>
          </a:r>
        </a:p>
      </dgm:t>
    </dgm:pt>
    <dgm:pt modelId="{7E8B78EF-0028-4BCD-BA12-17ACC6C02146}" type="parTrans" cxnId="{14DFB7BE-5A73-4E2B-A294-9E4118903680}">
      <dgm:prSet/>
      <dgm:spPr/>
      <dgm:t>
        <a:bodyPr/>
        <a:lstStyle/>
        <a:p>
          <a:endParaRPr lang="es-EC"/>
        </a:p>
      </dgm:t>
    </dgm:pt>
    <dgm:pt modelId="{5808614E-38D3-402A-8279-C6E03189D872}" type="sibTrans" cxnId="{14DFB7BE-5A73-4E2B-A294-9E4118903680}">
      <dgm:prSet/>
      <dgm:spPr/>
      <dgm:t>
        <a:bodyPr/>
        <a:lstStyle/>
        <a:p>
          <a:endParaRPr lang="es-EC"/>
        </a:p>
      </dgm:t>
    </dgm:pt>
    <dgm:pt modelId="{5608FA93-E7D9-4ECE-8ABF-F63BD5DD8152}">
      <dgm:prSet phldrT="[Texto]">
        <dgm:style>
          <a:lnRef idx="1">
            <a:schemeClr val="accent1"/>
          </a:lnRef>
          <a:fillRef idx="2">
            <a:schemeClr val="accent1"/>
          </a:fillRef>
          <a:effectRef idx="1">
            <a:schemeClr val="accent1"/>
          </a:effectRef>
          <a:fontRef idx="minor">
            <a:schemeClr val="dk1"/>
          </a:fontRef>
        </dgm:style>
      </dgm:prSet>
      <dgm:spPr>
        <a:solidFill>
          <a:schemeClr val="accent6">
            <a:lumMod val="75000"/>
          </a:schemeClr>
        </a:solidFill>
      </dgm:spPr>
      <dgm:t>
        <a:bodyPr/>
        <a:lstStyle/>
        <a:p>
          <a:r>
            <a:rPr lang="es-EC" dirty="0"/>
            <a:t>Justificación</a:t>
          </a:r>
        </a:p>
      </dgm:t>
    </dgm:pt>
    <dgm:pt modelId="{21CD972D-D102-4F14-89A8-53169AF5F8A4}" type="parTrans" cxnId="{ECB91E9E-B4A1-4348-B69C-90F86D50C802}">
      <dgm:prSet/>
      <dgm:spPr/>
      <dgm:t>
        <a:bodyPr/>
        <a:lstStyle/>
        <a:p>
          <a:endParaRPr lang="es-EC"/>
        </a:p>
      </dgm:t>
    </dgm:pt>
    <dgm:pt modelId="{5F10BABD-74EB-4BBE-A9FF-C880C8095EAC}" type="sibTrans" cxnId="{ECB91E9E-B4A1-4348-B69C-90F86D50C802}">
      <dgm:prSet/>
      <dgm:spPr/>
      <dgm:t>
        <a:bodyPr/>
        <a:lstStyle/>
        <a:p>
          <a:endParaRPr lang="es-EC"/>
        </a:p>
      </dgm:t>
    </dgm:pt>
    <dgm:pt modelId="{FF19DA6A-5FAD-4282-95CB-E31A485EEBBD}">
      <dgm:prSet phldrT="[Texto]">
        <dgm:style>
          <a:lnRef idx="1">
            <a:schemeClr val="accent4"/>
          </a:lnRef>
          <a:fillRef idx="2">
            <a:schemeClr val="accent4"/>
          </a:fillRef>
          <a:effectRef idx="1">
            <a:schemeClr val="accent4"/>
          </a:effectRef>
          <a:fontRef idx="minor">
            <a:schemeClr val="dk1"/>
          </a:fontRef>
        </dgm:style>
      </dgm:prSet>
      <dgm:spPr/>
      <dgm:t>
        <a:bodyPr/>
        <a:lstStyle/>
        <a:p>
          <a:r>
            <a:rPr lang="es-EC" dirty="0"/>
            <a:t>La cachaza contiene de 2 a 3% de cera cruda</a:t>
          </a:r>
        </a:p>
      </dgm:t>
    </dgm:pt>
    <dgm:pt modelId="{FFBC5F04-E27A-4569-99AB-E4F5288CA8C0}" type="parTrans" cxnId="{DAABA8DE-5A2D-4C86-A58F-57F971182AC7}">
      <dgm:prSet/>
      <dgm:spPr/>
      <dgm:t>
        <a:bodyPr/>
        <a:lstStyle/>
        <a:p>
          <a:endParaRPr lang="es-EC"/>
        </a:p>
      </dgm:t>
    </dgm:pt>
    <dgm:pt modelId="{3A4F6D6A-EA8B-4441-8AF9-CBD0731E1958}" type="sibTrans" cxnId="{DAABA8DE-5A2D-4C86-A58F-57F971182AC7}">
      <dgm:prSet/>
      <dgm:spPr/>
      <dgm:t>
        <a:bodyPr/>
        <a:lstStyle/>
        <a:p>
          <a:endParaRPr lang="es-EC"/>
        </a:p>
      </dgm:t>
    </dgm:pt>
    <dgm:pt modelId="{372BA9D5-B545-4DCC-AAE4-8E0D84AA7F5A}">
      <dgm:prSet phldrT="[Texto]">
        <dgm:style>
          <a:lnRef idx="1">
            <a:schemeClr val="accent4"/>
          </a:lnRef>
          <a:fillRef idx="2">
            <a:schemeClr val="accent4"/>
          </a:fillRef>
          <a:effectRef idx="1">
            <a:schemeClr val="accent4"/>
          </a:effectRef>
          <a:fontRef idx="minor">
            <a:schemeClr val="dk1"/>
          </a:fontRef>
        </dgm:style>
      </dgm:prSet>
      <dgm:spPr/>
      <dgm:t>
        <a:bodyPr/>
        <a:lstStyle/>
        <a:p>
          <a:r>
            <a:rPr lang="es-EC" dirty="0"/>
            <a:t>Afecta las propiedades físicas, químicas y biológicas del suelo en el caso de ser aplicada directamente sobre el suelo como abono</a:t>
          </a:r>
        </a:p>
      </dgm:t>
    </dgm:pt>
    <dgm:pt modelId="{81EE7FBD-7670-4824-B160-23D24F4C06AA}" type="parTrans" cxnId="{82461687-2AFB-4D79-96DC-860A7DB9C87A}">
      <dgm:prSet/>
      <dgm:spPr/>
      <dgm:t>
        <a:bodyPr/>
        <a:lstStyle/>
        <a:p>
          <a:endParaRPr lang="es-EC"/>
        </a:p>
      </dgm:t>
    </dgm:pt>
    <dgm:pt modelId="{B6DDA8A6-11C4-41CF-8F50-EA3D526C7B00}" type="sibTrans" cxnId="{82461687-2AFB-4D79-96DC-860A7DB9C87A}">
      <dgm:prSet/>
      <dgm:spPr/>
      <dgm:t>
        <a:bodyPr/>
        <a:lstStyle/>
        <a:p>
          <a:endParaRPr lang="es-EC"/>
        </a:p>
      </dgm:t>
    </dgm:pt>
    <dgm:pt modelId="{50FBC172-DB40-4B1C-92B1-282108C06C03}">
      <dgm:prSet phldrT="[Texto]">
        <dgm:style>
          <a:lnRef idx="1">
            <a:schemeClr val="accent4"/>
          </a:lnRef>
          <a:fillRef idx="2">
            <a:schemeClr val="accent4"/>
          </a:fillRef>
          <a:effectRef idx="1">
            <a:schemeClr val="accent4"/>
          </a:effectRef>
          <a:fontRef idx="minor">
            <a:schemeClr val="dk1"/>
          </a:fontRef>
        </dgm:style>
      </dgm:prSet>
      <dgm:spPr/>
      <dgm:t>
        <a:bodyPr/>
        <a:lstStyle/>
        <a:p>
          <a:r>
            <a:rPr lang="es-EC" dirty="0"/>
            <a:t>puede ser utilizada como recubrimiento de frutas, verduras y algunos quesos, y además puede ser usada para la producción de solventes, emulsiones, cosméticos y otros.</a:t>
          </a:r>
        </a:p>
      </dgm:t>
    </dgm:pt>
    <dgm:pt modelId="{942F1FD6-0283-4FDA-AB5A-80A65D04BB34}" type="parTrans" cxnId="{832F5E4D-4B2B-4A89-A1DC-72765DDAA51A}">
      <dgm:prSet/>
      <dgm:spPr/>
      <dgm:t>
        <a:bodyPr/>
        <a:lstStyle/>
        <a:p>
          <a:endParaRPr lang="es-EC"/>
        </a:p>
      </dgm:t>
    </dgm:pt>
    <dgm:pt modelId="{7DF3F476-8DD4-4CDA-BDB1-D6EE434C9BA3}" type="sibTrans" cxnId="{832F5E4D-4B2B-4A89-A1DC-72765DDAA51A}">
      <dgm:prSet/>
      <dgm:spPr/>
      <dgm:t>
        <a:bodyPr/>
        <a:lstStyle/>
        <a:p>
          <a:endParaRPr lang="es-EC"/>
        </a:p>
      </dgm:t>
    </dgm:pt>
    <dgm:pt modelId="{0558CE11-00BF-4346-A745-12519921D6AA}" type="pres">
      <dgm:prSet presAssocID="{D7469742-C84D-4B25-80A0-B6215C328829}" presName="Name0" presStyleCnt="0">
        <dgm:presLayoutVars>
          <dgm:dir/>
          <dgm:animLvl val="lvl"/>
          <dgm:resizeHandles val="exact"/>
        </dgm:presLayoutVars>
      </dgm:prSet>
      <dgm:spPr/>
    </dgm:pt>
    <dgm:pt modelId="{1E76833C-6C64-4E26-85BB-0E7AFAA35129}" type="pres">
      <dgm:prSet presAssocID="{09639A19-ABFE-4DDF-AE6F-8E4682B8BF7D}" presName="linNode" presStyleCnt="0"/>
      <dgm:spPr/>
    </dgm:pt>
    <dgm:pt modelId="{9E6233E9-DB23-4B6C-970D-370AF3A598ED}" type="pres">
      <dgm:prSet presAssocID="{09639A19-ABFE-4DDF-AE6F-8E4682B8BF7D}" presName="parentText" presStyleLbl="node1" presStyleIdx="0" presStyleCnt="2">
        <dgm:presLayoutVars>
          <dgm:chMax val="1"/>
          <dgm:bulletEnabled val="1"/>
        </dgm:presLayoutVars>
      </dgm:prSet>
      <dgm:spPr/>
    </dgm:pt>
    <dgm:pt modelId="{AD7BD15F-93DB-4DED-B11C-E75EB1A1B228}" type="pres">
      <dgm:prSet presAssocID="{09639A19-ABFE-4DDF-AE6F-8E4682B8BF7D}" presName="descendantText" presStyleLbl="alignAccFollowNode1" presStyleIdx="0" presStyleCnt="2">
        <dgm:presLayoutVars>
          <dgm:bulletEnabled val="1"/>
        </dgm:presLayoutVars>
      </dgm:prSet>
      <dgm:spPr/>
    </dgm:pt>
    <dgm:pt modelId="{2645AD85-6351-44D1-B80C-FA2B6B237EEE}" type="pres">
      <dgm:prSet presAssocID="{8E7D3E5E-BB1D-4556-8D07-251F292193B1}" presName="sp" presStyleCnt="0"/>
      <dgm:spPr/>
    </dgm:pt>
    <dgm:pt modelId="{1D93008D-9F22-4D24-88CC-A67ED2A819FB}" type="pres">
      <dgm:prSet presAssocID="{5608FA93-E7D9-4ECE-8ABF-F63BD5DD8152}" presName="linNode" presStyleCnt="0"/>
      <dgm:spPr/>
    </dgm:pt>
    <dgm:pt modelId="{99557AF3-D852-4C32-A918-B3F48D0D34E3}" type="pres">
      <dgm:prSet presAssocID="{5608FA93-E7D9-4ECE-8ABF-F63BD5DD8152}" presName="parentText" presStyleLbl="node1" presStyleIdx="1" presStyleCnt="2">
        <dgm:presLayoutVars>
          <dgm:chMax val="1"/>
          <dgm:bulletEnabled val="1"/>
        </dgm:presLayoutVars>
      </dgm:prSet>
      <dgm:spPr/>
    </dgm:pt>
    <dgm:pt modelId="{CE8C5F3D-CEFF-4023-A104-13760DD4FBF9}" type="pres">
      <dgm:prSet presAssocID="{5608FA93-E7D9-4ECE-8ABF-F63BD5DD8152}" presName="descendantText" presStyleLbl="alignAccFollowNode1" presStyleIdx="1" presStyleCnt="2">
        <dgm:presLayoutVars>
          <dgm:bulletEnabled val="1"/>
        </dgm:presLayoutVars>
      </dgm:prSet>
      <dgm:spPr/>
    </dgm:pt>
  </dgm:ptLst>
  <dgm:cxnLst>
    <dgm:cxn modelId="{83D9E90D-126B-45A6-930B-E020AAF8647C}" type="presOf" srcId="{50FBC172-DB40-4B1C-92B1-282108C06C03}" destId="{CE8C5F3D-CEFF-4023-A104-13760DD4FBF9}" srcOrd="0" destOrd="1" presId="urn:microsoft.com/office/officeart/2005/8/layout/vList5"/>
    <dgm:cxn modelId="{2F48595D-3469-4E20-AB7B-C1E56179FBBB}" type="presOf" srcId="{372BA9D5-B545-4DCC-AAE4-8E0D84AA7F5A}" destId="{AD7BD15F-93DB-4DED-B11C-E75EB1A1B228}" srcOrd="0" destOrd="1" presId="urn:microsoft.com/office/officeart/2005/8/layout/vList5"/>
    <dgm:cxn modelId="{613BD745-6A6E-465E-9405-D9742AEE90C9}" type="presOf" srcId="{C9B56F94-8D11-444E-98E5-39CA09ABFBB8}" destId="{AD7BD15F-93DB-4DED-B11C-E75EB1A1B228}" srcOrd="0" destOrd="0" presId="urn:microsoft.com/office/officeart/2005/8/layout/vList5"/>
    <dgm:cxn modelId="{3C9A5A66-2F46-4F77-8E7C-2A7F7D32C5E7}" type="presOf" srcId="{FF19DA6A-5FAD-4282-95CB-E31A485EEBBD}" destId="{CE8C5F3D-CEFF-4023-A104-13760DD4FBF9}" srcOrd="0" destOrd="0" presId="urn:microsoft.com/office/officeart/2005/8/layout/vList5"/>
    <dgm:cxn modelId="{832F5E4D-4B2B-4A89-A1DC-72765DDAA51A}" srcId="{5608FA93-E7D9-4ECE-8ABF-F63BD5DD8152}" destId="{50FBC172-DB40-4B1C-92B1-282108C06C03}" srcOrd="1" destOrd="0" parTransId="{942F1FD6-0283-4FDA-AB5A-80A65D04BB34}" sibTransId="{7DF3F476-8DD4-4CDA-BDB1-D6EE434C9BA3}"/>
    <dgm:cxn modelId="{58941E52-D5B2-46DD-B3B6-0AFBF7296F81}" type="presOf" srcId="{D7469742-C84D-4B25-80A0-B6215C328829}" destId="{0558CE11-00BF-4346-A745-12519921D6AA}" srcOrd="0" destOrd="0" presId="urn:microsoft.com/office/officeart/2005/8/layout/vList5"/>
    <dgm:cxn modelId="{82461687-2AFB-4D79-96DC-860A7DB9C87A}" srcId="{09639A19-ABFE-4DDF-AE6F-8E4682B8BF7D}" destId="{372BA9D5-B545-4DCC-AAE4-8E0D84AA7F5A}" srcOrd="1" destOrd="0" parTransId="{81EE7FBD-7670-4824-B160-23D24F4C06AA}" sibTransId="{B6DDA8A6-11C4-41CF-8F50-EA3D526C7B00}"/>
    <dgm:cxn modelId="{ECB91E9E-B4A1-4348-B69C-90F86D50C802}" srcId="{D7469742-C84D-4B25-80A0-B6215C328829}" destId="{5608FA93-E7D9-4ECE-8ABF-F63BD5DD8152}" srcOrd="1" destOrd="0" parTransId="{21CD972D-D102-4F14-89A8-53169AF5F8A4}" sibTransId="{5F10BABD-74EB-4BBE-A9FF-C880C8095EAC}"/>
    <dgm:cxn modelId="{14DFB7BE-5A73-4E2B-A294-9E4118903680}" srcId="{09639A19-ABFE-4DDF-AE6F-8E4682B8BF7D}" destId="{C9B56F94-8D11-444E-98E5-39CA09ABFBB8}" srcOrd="0" destOrd="0" parTransId="{7E8B78EF-0028-4BCD-BA12-17ACC6C02146}" sibTransId="{5808614E-38D3-402A-8279-C6E03189D872}"/>
    <dgm:cxn modelId="{7712E8CD-6200-42BF-A43D-3FAAB66FD543}" type="presOf" srcId="{5608FA93-E7D9-4ECE-8ABF-F63BD5DD8152}" destId="{99557AF3-D852-4C32-A918-B3F48D0D34E3}" srcOrd="0" destOrd="0" presId="urn:microsoft.com/office/officeart/2005/8/layout/vList5"/>
    <dgm:cxn modelId="{A4EE41D6-0107-4A3F-B074-11193F183BEA}" type="presOf" srcId="{09639A19-ABFE-4DDF-AE6F-8E4682B8BF7D}" destId="{9E6233E9-DB23-4B6C-970D-370AF3A598ED}" srcOrd="0" destOrd="0" presId="urn:microsoft.com/office/officeart/2005/8/layout/vList5"/>
    <dgm:cxn modelId="{DAABA8DE-5A2D-4C86-A58F-57F971182AC7}" srcId="{5608FA93-E7D9-4ECE-8ABF-F63BD5DD8152}" destId="{FF19DA6A-5FAD-4282-95CB-E31A485EEBBD}" srcOrd="0" destOrd="0" parTransId="{FFBC5F04-E27A-4569-99AB-E4F5288CA8C0}" sibTransId="{3A4F6D6A-EA8B-4441-8AF9-CBD0731E1958}"/>
    <dgm:cxn modelId="{4BE798F3-D032-46CA-9453-1634DF033C06}" srcId="{D7469742-C84D-4B25-80A0-B6215C328829}" destId="{09639A19-ABFE-4DDF-AE6F-8E4682B8BF7D}" srcOrd="0" destOrd="0" parTransId="{52DA0DB2-863E-4E44-BA8C-EE99D3656E93}" sibTransId="{8E7D3E5E-BB1D-4556-8D07-251F292193B1}"/>
    <dgm:cxn modelId="{9A2048EF-DC51-46C1-AD0D-F729C8B981E1}" type="presParOf" srcId="{0558CE11-00BF-4346-A745-12519921D6AA}" destId="{1E76833C-6C64-4E26-85BB-0E7AFAA35129}" srcOrd="0" destOrd="0" presId="urn:microsoft.com/office/officeart/2005/8/layout/vList5"/>
    <dgm:cxn modelId="{B9E38B2C-C332-4C0C-9C5D-7B15916D3283}" type="presParOf" srcId="{1E76833C-6C64-4E26-85BB-0E7AFAA35129}" destId="{9E6233E9-DB23-4B6C-970D-370AF3A598ED}" srcOrd="0" destOrd="0" presId="urn:microsoft.com/office/officeart/2005/8/layout/vList5"/>
    <dgm:cxn modelId="{8A4EA471-4C78-4877-8050-ACB7FC98DEB8}" type="presParOf" srcId="{1E76833C-6C64-4E26-85BB-0E7AFAA35129}" destId="{AD7BD15F-93DB-4DED-B11C-E75EB1A1B228}" srcOrd="1" destOrd="0" presId="urn:microsoft.com/office/officeart/2005/8/layout/vList5"/>
    <dgm:cxn modelId="{BE306E75-A5B8-4089-96F8-0ACF9E4E1D90}" type="presParOf" srcId="{0558CE11-00BF-4346-A745-12519921D6AA}" destId="{2645AD85-6351-44D1-B80C-FA2B6B237EEE}" srcOrd="1" destOrd="0" presId="urn:microsoft.com/office/officeart/2005/8/layout/vList5"/>
    <dgm:cxn modelId="{BC23B4FF-1622-4885-AB9B-6645D0857D04}" type="presParOf" srcId="{0558CE11-00BF-4346-A745-12519921D6AA}" destId="{1D93008D-9F22-4D24-88CC-A67ED2A819FB}" srcOrd="2" destOrd="0" presId="urn:microsoft.com/office/officeart/2005/8/layout/vList5"/>
    <dgm:cxn modelId="{AC466937-14DB-40FC-B09F-879966B03B38}" type="presParOf" srcId="{1D93008D-9F22-4D24-88CC-A67ED2A819FB}" destId="{99557AF3-D852-4C32-A918-B3F48D0D34E3}" srcOrd="0" destOrd="0" presId="urn:microsoft.com/office/officeart/2005/8/layout/vList5"/>
    <dgm:cxn modelId="{13F7AB32-5CE0-4A81-8C1A-AB69AA551FF4}" type="presParOf" srcId="{1D93008D-9F22-4D24-88CC-A67ED2A819FB}" destId="{CE8C5F3D-CEFF-4023-A104-13760DD4FBF9}"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7BD15F-93DB-4DED-B11C-E75EB1A1B228}">
      <dsp:nvSpPr>
        <dsp:cNvPr id="0" name=""/>
        <dsp:cNvSpPr/>
      </dsp:nvSpPr>
      <dsp:spPr>
        <a:xfrm rot="5400000">
          <a:off x="6191563" y="-2160052"/>
          <a:ext cx="1933672" cy="6737317"/>
        </a:xfrm>
        <a:prstGeom prst="round2SameRect">
          <a:avLst/>
        </a:prstGeom>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6350" cap="flat" cmpd="sng" algn="ctr">
          <a:solidFill>
            <a:schemeClr val="accent4"/>
          </a:solidFill>
          <a:prstDash val="solid"/>
          <a:miter lim="800000"/>
        </a:ln>
        <a:effectLst/>
      </dsp:spPr>
      <dsp:style>
        <a:lnRef idx="1">
          <a:schemeClr val="accent4"/>
        </a:lnRef>
        <a:fillRef idx="2">
          <a:schemeClr val="accent4"/>
        </a:fillRef>
        <a:effectRef idx="1">
          <a:schemeClr val="accent4"/>
        </a:effectRef>
        <a:fontRef idx="minor">
          <a:schemeClr val="dk1"/>
        </a:fontRef>
      </dsp:style>
      <dsp:txBody>
        <a:bodyPr spcFirstLastPara="0" vert="horz" wrap="square" lIns="83820" tIns="41910" rIns="83820" bIns="41910" numCol="1" spcCol="1270" anchor="ctr" anchorCtr="0">
          <a:noAutofit/>
        </a:bodyPr>
        <a:lstStyle/>
        <a:p>
          <a:pPr marL="228600" lvl="1" indent="-228600" algn="l" defTabSz="977900">
            <a:lnSpc>
              <a:spcPct val="90000"/>
            </a:lnSpc>
            <a:spcBef>
              <a:spcPct val="0"/>
            </a:spcBef>
            <a:spcAft>
              <a:spcPct val="15000"/>
            </a:spcAft>
            <a:buChar char="•"/>
          </a:pPr>
          <a:r>
            <a:rPr lang="es-EC" sz="2200" kern="1200" dirty="0"/>
            <a:t>La cachaza no ha tenido un aprovechamiento a nivel agroindustrial como materia prima.</a:t>
          </a:r>
        </a:p>
        <a:p>
          <a:pPr marL="228600" lvl="1" indent="-228600" algn="l" defTabSz="977900">
            <a:lnSpc>
              <a:spcPct val="90000"/>
            </a:lnSpc>
            <a:spcBef>
              <a:spcPct val="0"/>
            </a:spcBef>
            <a:spcAft>
              <a:spcPct val="15000"/>
            </a:spcAft>
            <a:buChar char="•"/>
          </a:pPr>
          <a:r>
            <a:rPr lang="es-EC" sz="2200" kern="1200" dirty="0"/>
            <a:t>Afecta las propiedades físicas, químicas y biológicas del suelo en el caso de ser aplicada directamente sobre el suelo como abono</a:t>
          </a:r>
        </a:p>
      </dsp:txBody>
      <dsp:txXfrm rot="-5400000">
        <a:off x="3789741" y="336164"/>
        <a:ext cx="6642923" cy="1744884"/>
      </dsp:txXfrm>
    </dsp:sp>
    <dsp:sp modelId="{9E6233E9-DB23-4B6C-970D-370AF3A598ED}">
      <dsp:nvSpPr>
        <dsp:cNvPr id="0" name=""/>
        <dsp:cNvSpPr/>
      </dsp:nvSpPr>
      <dsp:spPr>
        <a:xfrm>
          <a:off x="0" y="60"/>
          <a:ext cx="3789740" cy="2417090"/>
        </a:xfrm>
        <a:prstGeom prst="roundRect">
          <a:avLst/>
        </a:prstGeom>
        <a:gradFill rotWithShape="1">
          <a:gsLst>
            <a:gs pos="0">
              <a:schemeClr val="dk1">
                <a:lumMod val="110000"/>
                <a:satMod val="105000"/>
                <a:tint val="67000"/>
              </a:schemeClr>
            </a:gs>
            <a:gs pos="50000">
              <a:schemeClr val="dk1">
                <a:lumMod val="105000"/>
                <a:satMod val="103000"/>
                <a:tint val="73000"/>
              </a:schemeClr>
            </a:gs>
            <a:gs pos="100000">
              <a:schemeClr val="dk1">
                <a:lumMod val="105000"/>
                <a:satMod val="109000"/>
                <a:tint val="81000"/>
              </a:schemeClr>
            </a:gs>
          </a:gsLst>
          <a:lin ang="5400000" scaled="0"/>
        </a:gradFill>
        <a:ln w="6350" cap="flat" cmpd="sng" algn="ctr">
          <a:solidFill>
            <a:schemeClr val="dk1"/>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182880" tIns="91440" rIns="182880" bIns="91440" numCol="1" spcCol="1270" anchor="ctr" anchorCtr="0">
          <a:noAutofit/>
        </a:bodyPr>
        <a:lstStyle/>
        <a:p>
          <a:pPr marL="0" lvl="0" indent="0" algn="ctr" defTabSz="2133600">
            <a:lnSpc>
              <a:spcPct val="90000"/>
            </a:lnSpc>
            <a:spcBef>
              <a:spcPct val="0"/>
            </a:spcBef>
            <a:spcAft>
              <a:spcPct val="35000"/>
            </a:spcAft>
            <a:buNone/>
          </a:pPr>
          <a:r>
            <a:rPr lang="es-EC" sz="4800" kern="1200" dirty="0"/>
            <a:t>Problema</a:t>
          </a:r>
        </a:p>
      </dsp:txBody>
      <dsp:txXfrm>
        <a:off x="117993" y="118053"/>
        <a:ext cx="3553754" cy="2181104"/>
      </dsp:txXfrm>
    </dsp:sp>
    <dsp:sp modelId="{CE8C5F3D-CEFF-4023-A104-13760DD4FBF9}">
      <dsp:nvSpPr>
        <dsp:cNvPr id="0" name=""/>
        <dsp:cNvSpPr/>
      </dsp:nvSpPr>
      <dsp:spPr>
        <a:xfrm rot="5400000">
          <a:off x="6191563" y="377891"/>
          <a:ext cx="1933672" cy="6737317"/>
        </a:xfrm>
        <a:prstGeom prst="round2SameRect">
          <a:avLst/>
        </a:prstGeom>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6350" cap="flat" cmpd="sng" algn="ctr">
          <a:solidFill>
            <a:schemeClr val="accent4"/>
          </a:solidFill>
          <a:prstDash val="solid"/>
          <a:miter lim="800000"/>
        </a:ln>
        <a:effectLst/>
      </dsp:spPr>
      <dsp:style>
        <a:lnRef idx="1">
          <a:schemeClr val="accent4"/>
        </a:lnRef>
        <a:fillRef idx="2">
          <a:schemeClr val="accent4"/>
        </a:fillRef>
        <a:effectRef idx="1">
          <a:schemeClr val="accent4"/>
        </a:effectRef>
        <a:fontRef idx="minor">
          <a:schemeClr val="dk1"/>
        </a:fontRef>
      </dsp:style>
      <dsp:txBody>
        <a:bodyPr spcFirstLastPara="0" vert="horz" wrap="square" lIns="83820" tIns="41910" rIns="83820" bIns="41910" numCol="1" spcCol="1270" anchor="ctr" anchorCtr="0">
          <a:noAutofit/>
        </a:bodyPr>
        <a:lstStyle/>
        <a:p>
          <a:pPr marL="228600" lvl="1" indent="-228600" algn="l" defTabSz="977900">
            <a:lnSpc>
              <a:spcPct val="90000"/>
            </a:lnSpc>
            <a:spcBef>
              <a:spcPct val="0"/>
            </a:spcBef>
            <a:spcAft>
              <a:spcPct val="15000"/>
            </a:spcAft>
            <a:buChar char="•"/>
          </a:pPr>
          <a:r>
            <a:rPr lang="es-EC" sz="2200" kern="1200" dirty="0"/>
            <a:t>La cachaza contiene de 2 a 3% de cera cruda</a:t>
          </a:r>
        </a:p>
        <a:p>
          <a:pPr marL="228600" lvl="1" indent="-228600" algn="l" defTabSz="977900">
            <a:lnSpc>
              <a:spcPct val="90000"/>
            </a:lnSpc>
            <a:spcBef>
              <a:spcPct val="0"/>
            </a:spcBef>
            <a:spcAft>
              <a:spcPct val="15000"/>
            </a:spcAft>
            <a:buChar char="•"/>
          </a:pPr>
          <a:r>
            <a:rPr lang="es-EC" sz="2200" kern="1200" dirty="0"/>
            <a:t>puede ser utilizada como recubrimiento de frutas, verduras y algunos quesos, y además puede ser usada para la producción de solventes, emulsiones, cosméticos y otros.</a:t>
          </a:r>
        </a:p>
      </dsp:txBody>
      <dsp:txXfrm rot="-5400000">
        <a:off x="3789741" y="2874107"/>
        <a:ext cx="6642923" cy="1744884"/>
      </dsp:txXfrm>
    </dsp:sp>
    <dsp:sp modelId="{99557AF3-D852-4C32-A918-B3F48D0D34E3}">
      <dsp:nvSpPr>
        <dsp:cNvPr id="0" name=""/>
        <dsp:cNvSpPr/>
      </dsp:nvSpPr>
      <dsp:spPr>
        <a:xfrm>
          <a:off x="0" y="2538005"/>
          <a:ext cx="3789740" cy="2417090"/>
        </a:xfrm>
        <a:prstGeom prst="roundRect">
          <a:avLst/>
        </a:prstGeom>
        <a:solidFill>
          <a:schemeClr val="accent6">
            <a:lumMod val="75000"/>
          </a:schemeClr>
        </a:solidFill>
        <a:ln w="6350" cap="flat" cmpd="sng" algn="ctr">
          <a:solidFill>
            <a:schemeClr val="accent1"/>
          </a:solidFill>
          <a:prstDash val="solid"/>
          <a:miter lim="800000"/>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182880" tIns="91440" rIns="182880" bIns="91440" numCol="1" spcCol="1270" anchor="ctr" anchorCtr="0">
          <a:noAutofit/>
        </a:bodyPr>
        <a:lstStyle/>
        <a:p>
          <a:pPr marL="0" lvl="0" indent="0" algn="ctr" defTabSz="2133600">
            <a:lnSpc>
              <a:spcPct val="90000"/>
            </a:lnSpc>
            <a:spcBef>
              <a:spcPct val="0"/>
            </a:spcBef>
            <a:spcAft>
              <a:spcPct val="35000"/>
            </a:spcAft>
            <a:buNone/>
          </a:pPr>
          <a:r>
            <a:rPr lang="es-EC" sz="4800" kern="1200" dirty="0"/>
            <a:t>Justificación</a:t>
          </a:r>
        </a:p>
      </dsp:txBody>
      <dsp:txXfrm>
        <a:off x="117993" y="2655998"/>
        <a:ext cx="3553754" cy="2181104"/>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A67CB6C-EFB7-4E5A-8044-A2297DE2F90E}"/>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EC"/>
          </a:p>
        </p:txBody>
      </p:sp>
      <p:sp>
        <p:nvSpPr>
          <p:cNvPr id="3" name="Subtítulo 2">
            <a:extLst>
              <a:ext uri="{FF2B5EF4-FFF2-40B4-BE49-F238E27FC236}">
                <a16:creationId xmlns:a16="http://schemas.microsoft.com/office/drawing/2014/main" id="{A190A5B9-AF00-43E3-B3F1-38665EDF93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EC"/>
          </a:p>
        </p:txBody>
      </p:sp>
      <p:sp>
        <p:nvSpPr>
          <p:cNvPr id="4" name="Marcador de fecha 3">
            <a:extLst>
              <a:ext uri="{FF2B5EF4-FFF2-40B4-BE49-F238E27FC236}">
                <a16:creationId xmlns:a16="http://schemas.microsoft.com/office/drawing/2014/main" id="{DCA7D08B-C4AC-4845-9923-B93AD89E5B76}"/>
              </a:ext>
            </a:extLst>
          </p:cNvPr>
          <p:cNvSpPr>
            <a:spLocks noGrp="1"/>
          </p:cNvSpPr>
          <p:nvPr>
            <p:ph type="dt" sz="half" idx="10"/>
          </p:nvPr>
        </p:nvSpPr>
        <p:spPr/>
        <p:txBody>
          <a:bodyPr/>
          <a:lstStyle/>
          <a:p>
            <a:fld id="{83E4CE17-F352-46A0-AD82-7260253827CB}" type="datetimeFigureOut">
              <a:rPr lang="es-EC" smtClean="0"/>
              <a:t>21/11/2017</a:t>
            </a:fld>
            <a:endParaRPr lang="es-EC"/>
          </a:p>
        </p:txBody>
      </p:sp>
      <p:sp>
        <p:nvSpPr>
          <p:cNvPr id="5" name="Marcador de pie de página 4">
            <a:extLst>
              <a:ext uri="{FF2B5EF4-FFF2-40B4-BE49-F238E27FC236}">
                <a16:creationId xmlns:a16="http://schemas.microsoft.com/office/drawing/2014/main" id="{34FD00D2-83D9-42B2-B159-B6D5F026ABC1}"/>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EF191A2F-0C17-4E9B-9FD7-BE89598318BF}"/>
              </a:ext>
            </a:extLst>
          </p:cNvPr>
          <p:cNvSpPr>
            <a:spLocks noGrp="1"/>
          </p:cNvSpPr>
          <p:nvPr>
            <p:ph type="sldNum" sz="quarter" idx="12"/>
          </p:nvPr>
        </p:nvSpPr>
        <p:spPr/>
        <p:txBody>
          <a:bodyPr/>
          <a:lstStyle/>
          <a:p>
            <a:fld id="{342492EA-D22B-43D6-A9E5-31D00BC15EE4}" type="slidenum">
              <a:rPr lang="es-EC" smtClean="0"/>
              <a:t>‹Nº›</a:t>
            </a:fld>
            <a:endParaRPr lang="es-EC"/>
          </a:p>
        </p:txBody>
      </p:sp>
    </p:spTree>
    <p:extLst>
      <p:ext uri="{BB962C8B-B14F-4D97-AF65-F5344CB8AC3E}">
        <p14:creationId xmlns:p14="http://schemas.microsoft.com/office/powerpoint/2010/main" val="14415177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B39D9C-1423-4E6C-803F-296D6F4CDCE6}"/>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texto vertical 2">
            <a:extLst>
              <a:ext uri="{FF2B5EF4-FFF2-40B4-BE49-F238E27FC236}">
                <a16:creationId xmlns:a16="http://schemas.microsoft.com/office/drawing/2014/main" id="{00E5403B-7335-4078-A798-42EE89CCEF60}"/>
              </a:ext>
            </a:extLst>
          </p:cNvPr>
          <p:cNvSpPr>
            <a:spLocks noGrp="1"/>
          </p:cNvSpPr>
          <p:nvPr>
            <p:ph type="body" orient="vert" idx="1"/>
          </p:nvPr>
        </p:nvSpPr>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id="{8EB793EA-B110-4C23-A12E-2A878F6E75AD}"/>
              </a:ext>
            </a:extLst>
          </p:cNvPr>
          <p:cNvSpPr>
            <a:spLocks noGrp="1"/>
          </p:cNvSpPr>
          <p:nvPr>
            <p:ph type="dt" sz="half" idx="10"/>
          </p:nvPr>
        </p:nvSpPr>
        <p:spPr/>
        <p:txBody>
          <a:bodyPr/>
          <a:lstStyle/>
          <a:p>
            <a:fld id="{83E4CE17-F352-46A0-AD82-7260253827CB}" type="datetimeFigureOut">
              <a:rPr lang="es-EC" smtClean="0"/>
              <a:t>21/11/2017</a:t>
            </a:fld>
            <a:endParaRPr lang="es-EC"/>
          </a:p>
        </p:txBody>
      </p:sp>
      <p:sp>
        <p:nvSpPr>
          <p:cNvPr id="5" name="Marcador de pie de página 4">
            <a:extLst>
              <a:ext uri="{FF2B5EF4-FFF2-40B4-BE49-F238E27FC236}">
                <a16:creationId xmlns:a16="http://schemas.microsoft.com/office/drawing/2014/main" id="{0D51DFAB-77CD-48C1-9641-5AF9C62C3C32}"/>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F95C4F58-E4D2-4E00-8A98-AC697823ADF5}"/>
              </a:ext>
            </a:extLst>
          </p:cNvPr>
          <p:cNvSpPr>
            <a:spLocks noGrp="1"/>
          </p:cNvSpPr>
          <p:nvPr>
            <p:ph type="sldNum" sz="quarter" idx="12"/>
          </p:nvPr>
        </p:nvSpPr>
        <p:spPr/>
        <p:txBody>
          <a:bodyPr/>
          <a:lstStyle/>
          <a:p>
            <a:fld id="{342492EA-D22B-43D6-A9E5-31D00BC15EE4}" type="slidenum">
              <a:rPr lang="es-EC" smtClean="0"/>
              <a:t>‹Nº›</a:t>
            </a:fld>
            <a:endParaRPr lang="es-EC"/>
          </a:p>
        </p:txBody>
      </p:sp>
    </p:spTree>
    <p:extLst>
      <p:ext uri="{BB962C8B-B14F-4D97-AF65-F5344CB8AC3E}">
        <p14:creationId xmlns:p14="http://schemas.microsoft.com/office/powerpoint/2010/main" val="22666350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B16B220-3CDC-44CD-A3AD-2684ABB22E5F}"/>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EC"/>
          </a:p>
        </p:txBody>
      </p:sp>
      <p:sp>
        <p:nvSpPr>
          <p:cNvPr id="3" name="Marcador de texto vertical 2">
            <a:extLst>
              <a:ext uri="{FF2B5EF4-FFF2-40B4-BE49-F238E27FC236}">
                <a16:creationId xmlns:a16="http://schemas.microsoft.com/office/drawing/2014/main" id="{F7C9D116-DB29-49DF-B0E9-3FE30E54B530}"/>
              </a:ext>
            </a:extLst>
          </p:cNvPr>
          <p:cNvSpPr>
            <a:spLocks noGrp="1"/>
          </p:cNvSpPr>
          <p:nvPr>
            <p:ph type="body" orient="vert" idx="1"/>
          </p:nvPr>
        </p:nvSpPr>
        <p:spPr>
          <a:xfrm>
            <a:off x="838200" y="365125"/>
            <a:ext cx="7734300" cy="5811838"/>
          </a:xfr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id="{D9E6888B-665A-4D45-8EE0-881A375E7C64}"/>
              </a:ext>
            </a:extLst>
          </p:cNvPr>
          <p:cNvSpPr>
            <a:spLocks noGrp="1"/>
          </p:cNvSpPr>
          <p:nvPr>
            <p:ph type="dt" sz="half" idx="10"/>
          </p:nvPr>
        </p:nvSpPr>
        <p:spPr/>
        <p:txBody>
          <a:bodyPr/>
          <a:lstStyle/>
          <a:p>
            <a:fld id="{83E4CE17-F352-46A0-AD82-7260253827CB}" type="datetimeFigureOut">
              <a:rPr lang="es-EC" smtClean="0"/>
              <a:t>21/11/2017</a:t>
            </a:fld>
            <a:endParaRPr lang="es-EC"/>
          </a:p>
        </p:txBody>
      </p:sp>
      <p:sp>
        <p:nvSpPr>
          <p:cNvPr id="5" name="Marcador de pie de página 4">
            <a:extLst>
              <a:ext uri="{FF2B5EF4-FFF2-40B4-BE49-F238E27FC236}">
                <a16:creationId xmlns:a16="http://schemas.microsoft.com/office/drawing/2014/main" id="{5B37BF58-13C1-4240-AB1D-38AB8099D345}"/>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A70B96FC-1992-4499-917B-E21F3BF025C6}"/>
              </a:ext>
            </a:extLst>
          </p:cNvPr>
          <p:cNvSpPr>
            <a:spLocks noGrp="1"/>
          </p:cNvSpPr>
          <p:nvPr>
            <p:ph type="sldNum" sz="quarter" idx="12"/>
          </p:nvPr>
        </p:nvSpPr>
        <p:spPr/>
        <p:txBody>
          <a:bodyPr/>
          <a:lstStyle/>
          <a:p>
            <a:fld id="{342492EA-D22B-43D6-A9E5-31D00BC15EE4}" type="slidenum">
              <a:rPr lang="es-EC" smtClean="0"/>
              <a:t>‹Nº›</a:t>
            </a:fld>
            <a:endParaRPr lang="es-EC"/>
          </a:p>
        </p:txBody>
      </p:sp>
    </p:spTree>
    <p:extLst>
      <p:ext uri="{BB962C8B-B14F-4D97-AF65-F5344CB8AC3E}">
        <p14:creationId xmlns:p14="http://schemas.microsoft.com/office/powerpoint/2010/main" val="220308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0F4B4EF-8958-44A3-8D07-36D0ED06FECE}"/>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contenido 2">
            <a:extLst>
              <a:ext uri="{FF2B5EF4-FFF2-40B4-BE49-F238E27FC236}">
                <a16:creationId xmlns:a16="http://schemas.microsoft.com/office/drawing/2014/main" id="{E0D7EFA1-9D47-4410-9514-16E8047E84B5}"/>
              </a:ext>
            </a:extLst>
          </p:cNvPr>
          <p:cNvSpPr>
            <a:spLocks noGrp="1"/>
          </p:cNvSpPr>
          <p:nvPr>
            <p:ph idx="1"/>
          </p:nvPr>
        </p:nvSpPr>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id="{FA512F24-A9C9-41E8-9F36-E8D19F0A3944}"/>
              </a:ext>
            </a:extLst>
          </p:cNvPr>
          <p:cNvSpPr>
            <a:spLocks noGrp="1"/>
          </p:cNvSpPr>
          <p:nvPr>
            <p:ph type="dt" sz="half" idx="10"/>
          </p:nvPr>
        </p:nvSpPr>
        <p:spPr/>
        <p:txBody>
          <a:bodyPr/>
          <a:lstStyle/>
          <a:p>
            <a:fld id="{83E4CE17-F352-46A0-AD82-7260253827CB}" type="datetimeFigureOut">
              <a:rPr lang="es-EC" smtClean="0"/>
              <a:t>21/11/2017</a:t>
            </a:fld>
            <a:endParaRPr lang="es-EC"/>
          </a:p>
        </p:txBody>
      </p:sp>
      <p:sp>
        <p:nvSpPr>
          <p:cNvPr id="5" name="Marcador de pie de página 4">
            <a:extLst>
              <a:ext uri="{FF2B5EF4-FFF2-40B4-BE49-F238E27FC236}">
                <a16:creationId xmlns:a16="http://schemas.microsoft.com/office/drawing/2014/main" id="{11CD3FBC-5002-4978-B894-CD27D23B0285}"/>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13359D1E-04E4-4D81-971C-027790085A48}"/>
              </a:ext>
            </a:extLst>
          </p:cNvPr>
          <p:cNvSpPr>
            <a:spLocks noGrp="1"/>
          </p:cNvSpPr>
          <p:nvPr>
            <p:ph type="sldNum" sz="quarter" idx="12"/>
          </p:nvPr>
        </p:nvSpPr>
        <p:spPr/>
        <p:txBody>
          <a:bodyPr/>
          <a:lstStyle/>
          <a:p>
            <a:fld id="{342492EA-D22B-43D6-A9E5-31D00BC15EE4}" type="slidenum">
              <a:rPr lang="es-EC" smtClean="0"/>
              <a:t>‹Nº›</a:t>
            </a:fld>
            <a:endParaRPr lang="es-EC"/>
          </a:p>
        </p:txBody>
      </p:sp>
    </p:spTree>
    <p:extLst>
      <p:ext uri="{BB962C8B-B14F-4D97-AF65-F5344CB8AC3E}">
        <p14:creationId xmlns:p14="http://schemas.microsoft.com/office/powerpoint/2010/main" val="1423144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8D601A-FDBC-451C-879B-911494573E38}"/>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EC"/>
          </a:p>
        </p:txBody>
      </p:sp>
      <p:sp>
        <p:nvSpPr>
          <p:cNvPr id="3" name="Marcador de texto 2">
            <a:extLst>
              <a:ext uri="{FF2B5EF4-FFF2-40B4-BE49-F238E27FC236}">
                <a16:creationId xmlns:a16="http://schemas.microsoft.com/office/drawing/2014/main" id="{71C3890E-884E-4C4D-8182-DF685ABBBB8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los estilos de texto del patrón</a:t>
            </a:r>
          </a:p>
        </p:txBody>
      </p:sp>
      <p:sp>
        <p:nvSpPr>
          <p:cNvPr id="4" name="Marcador de fecha 3">
            <a:extLst>
              <a:ext uri="{FF2B5EF4-FFF2-40B4-BE49-F238E27FC236}">
                <a16:creationId xmlns:a16="http://schemas.microsoft.com/office/drawing/2014/main" id="{5E056F77-3E54-4F80-94F6-9B8B6056930C}"/>
              </a:ext>
            </a:extLst>
          </p:cNvPr>
          <p:cNvSpPr>
            <a:spLocks noGrp="1"/>
          </p:cNvSpPr>
          <p:nvPr>
            <p:ph type="dt" sz="half" idx="10"/>
          </p:nvPr>
        </p:nvSpPr>
        <p:spPr/>
        <p:txBody>
          <a:bodyPr/>
          <a:lstStyle/>
          <a:p>
            <a:fld id="{83E4CE17-F352-46A0-AD82-7260253827CB}" type="datetimeFigureOut">
              <a:rPr lang="es-EC" smtClean="0"/>
              <a:t>21/11/2017</a:t>
            </a:fld>
            <a:endParaRPr lang="es-EC"/>
          </a:p>
        </p:txBody>
      </p:sp>
      <p:sp>
        <p:nvSpPr>
          <p:cNvPr id="5" name="Marcador de pie de página 4">
            <a:extLst>
              <a:ext uri="{FF2B5EF4-FFF2-40B4-BE49-F238E27FC236}">
                <a16:creationId xmlns:a16="http://schemas.microsoft.com/office/drawing/2014/main" id="{FDC5F45B-E5CB-447F-8E8C-571C6158B100}"/>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85A3E279-1F2D-4310-B562-DB836DB62FE4}"/>
              </a:ext>
            </a:extLst>
          </p:cNvPr>
          <p:cNvSpPr>
            <a:spLocks noGrp="1"/>
          </p:cNvSpPr>
          <p:nvPr>
            <p:ph type="sldNum" sz="quarter" idx="12"/>
          </p:nvPr>
        </p:nvSpPr>
        <p:spPr/>
        <p:txBody>
          <a:bodyPr/>
          <a:lstStyle/>
          <a:p>
            <a:fld id="{342492EA-D22B-43D6-A9E5-31D00BC15EE4}" type="slidenum">
              <a:rPr lang="es-EC" smtClean="0"/>
              <a:t>‹Nº›</a:t>
            </a:fld>
            <a:endParaRPr lang="es-EC"/>
          </a:p>
        </p:txBody>
      </p:sp>
    </p:spTree>
    <p:extLst>
      <p:ext uri="{BB962C8B-B14F-4D97-AF65-F5344CB8AC3E}">
        <p14:creationId xmlns:p14="http://schemas.microsoft.com/office/powerpoint/2010/main" val="39953602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5D6140-CF9E-4D72-99F2-BD8563B1C903}"/>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contenido 2">
            <a:extLst>
              <a:ext uri="{FF2B5EF4-FFF2-40B4-BE49-F238E27FC236}">
                <a16:creationId xmlns:a16="http://schemas.microsoft.com/office/drawing/2014/main" id="{B9918CEE-5194-40E1-87DE-59FC26CD4388}"/>
              </a:ext>
            </a:extLst>
          </p:cNvPr>
          <p:cNvSpPr>
            <a:spLocks noGrp="1"/>
          </p:cNvSpPr>
          <p:nvPr>
            <p:ph sz="half" idx="1"/>
          </p:nvPr>
        </p:nvSpPr>
        <p:spPr>
          <a:xfrm>
            <a:off x="838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contenido 3">
            <a:extLst>
              <a:ext uri="{FF2B5EF4-FFF2-40B4-BE49-F238E27FC236}">
                <a16:creationId xmlns:a16="http://schemas.microsoft.com/office/drawing/2014/main" id="{972F9D83-11B4-4381-9411-AFE508C53543}"/>
              </a:ext>
            </a:extLst>
          </p:cNvPr>
          <p:cNvSpPr>
            <a:spLocks noGrp="1"/>
          </p:cNvSpPr>
          <p:nvPr>
            <p:ph sz="half" idx="2"/>
          </p:nvPr>
        </p:nvSpPr>
        <p:spPr>
          <a:xfrm>
            <a:off x="6172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Marcador de fecha 4">
            <a:extLst>
              <a:ext uri="{FF2B5EF4-FFF2-40B4-BE49-F238E27FC236}">
                <a16:creationId xmlns:a16="http://schemas.microsoft.com/office/drawing/2014/main" id="{903F802E-A877-4E9D-8F5F-9933EA088A1A}"/>
              </a:ext>
            </a:extLst>
          </p:cNvPr>
          <p:cNvSpPr>
            <a:spLocks noGrp="1"/>
          </p:cNvSpPr>
          <p:nvPr>
            <p:ph type="dt" sz="half" idx="10"/>
          </p:nvPr>
        </p:nvSpPr>
        <p:spPr/>
        <p:txBody>
          <a:bodyPr/>
          <a:lstStyle/>
          <a:p>
            <a:fld id="{83E4CE17-F352-46A0-AD82-7260253827CB}" type="datetimeFigureOut">
              <a:rPr lang="es-EC" smtClean="0"/>
              <a:t>21/11/2017</a:t>
            </a:fld>
            <a:endParaRPr lang="es-EC"/>
          </a:p>
        </p:txBody>
      </p:sp>
      <p:sp>
        <p:nvSpPr>
          <p:cNvPr id="6" name="Marcador de pie de página 5">
            <a:extLst>
              <a:ext uri="{FF2B5EF4-FFF2-40B4-BE49-F238E27FC236}">
                <a16:creationId xmlns:a16="http://schemas.microsoft.com/office/drawing/2014/main" id="{5F95705F-974F-42EE-B262-7DEDBD62D688}"/>
              </a:ext>
            </a:extLst>
          </p:cNvPr>
          <p:cNvSpPr>
            <a:spLocks noGrp="1"/>
          </p:cNvSpPr>
          <p:nvPr>
            <p:ph type="ftr" sz="quarter" idx="11"/>
          </p:nvPr>
        </p:nvSpPr>
        <p:spPr/>
        <p:txBody>
          <a:bodyPr/>
          <a:lstStyle/>
          <a:p>
            <a:endParaRPr lang="es-EC"/>
          </a:p>
        </p:txBody>
      </p:sp>
      <p:sp>
        <p:nvSpPr>
          <p:cNvPr id="7" name="Marcador de número de diapositiva 6">
            <a:extLst>
              <a:ext uri="{FF2B5EF4-FFF2-40B4-BE49-F238E27FC236}">
                <a16:creationId xmlns:a16="http://schemas.microsoft.com/office/drawing/2014/main" id="{AE9C3C85-269D-4D44-9F4F-2A87E6B68E09}"/>
              </a:ext>
            </a:extLst>
          </p:cNvPr>
          <p:cNvSpPr>
            <a:spLocks noGrp="1"/>
          </p:cNvSpPr>
          <p:nvPr>
            <p:ph type="sldNum" sz="quarter" idx="12"/>
          </p:nvPr>
        </p:nvSpPr>
        <p:spPr/>
        <p:txBody>
          <a:bodyPr/>
          <a:lstStyle/>
          <a:p>
            <a:fld id="{342492EA-D22B-43D6-A9E5-31D00BC15EE4}" type="slidenum">
              <a:rPr lang="es-EC" smtClean="0"/>
              <a:t>‹Nº›</a:t>
            </a:fld>
            <a:endParaRPr lang="es-EC"/>
          </a:p>
        </p:txBody>
      </p:sp>
    </p:spTree>
    <p:extLst>
      <p:ext uri="{BB962C8B-B14F-4D97-AF65-F5344CB8AC3E}">
        <p14:creationId xmlns:p14="http://schemas.microsoft.com/office/powerpoint/2010/main" val="34984259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AC2B87-0D72-4E9C-986E-C2D1F3FF6B52}"/>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EC"/>
          </a:p>
        </p:txBody>
      </p:sp>
      <p:sp>
        <p:nvSpPr>
          <p:cNvPr id="3" name="Marcador de texto 2">
            <a:extLst>
              <a:ext uri="{FF2B5EF4-FFF2-40B4-BE49-F238E27FC236}">
                <a16:creationId xmlns:a16="http://schemas.microsoft.com/office/drawing/2014/main" id="{E85F9A8B-F31F-41CA-9BB0-717B8D47B5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4" name="Marcador de contenido 3">
            <a:extLst>
              <a:ext uri="{FF2B5EF4-FFF2-40B4-BE49-F238E27FC236}">
                <a16:creationId xmlns:a16="http://schemas.microsoft.com/office/drawing/2014/main" id="{FB544265-41AD-494F-B9FB-9D0E43A225B3}"/>
              </a:ext>
            </a:extLst>
          </p:cNvPr>
          <p:cNvSpPr>
            <a:spLocks noGrp="1"/>
          </p:cNvSpPr>
          <p:nvPr>
            <p:ph sz="half" idx="2"/>
          </p:nvPr>
        </p:nvSpPr>
        <p:spPr>
          <a:xfrm>
            <a:off x="839788" y="2505075"/>
            <a:ext cx="5157787"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Marcador de texto 4">
            <a:extLst>
              <a:ext uri="{FF2B5EF4-FFF2-40B4-BE49-F238E27FC236}">
                <a16:creationId xmlns:a16="http://schemas.microsoft.com/office/drawing/2014/main" id="{96256EBB-7430-4B20-8AA6-9555611372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6" name="Marcador de contenido 5">
            <a:extLst>
              <a:ext uri="{FF2B5EF4-FFF2-40B4-BE49-F238E27FC236}">
                <a16:creationId xmlns:a16="http://schemas.microsoft.com/office/drawing/2014/main" id="{3F0E589C-F0EC-472D-96EC-42EA79067FE3}"/>
              </a:ext>
            </a:extLst>
          </p:cNvPr>
          <p:cNvSpPr>
            <a:spLocks noGrp="1"/>
          </p:cNvSpPr>
          <p:nvPr>
            <p:ph sz="quarter" idx="4"/>
          </p:nvPr>
        </p:nvSpPr>
        <p:spPr>
          <a:xfrm>
            <a:off x="6172200" y="2505075"/>
            <a:ext cx="5183188"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7" name="Marcador de fecha 6">
            <a:extLst>
              <a:ext uri="{FF2B5EF4-FFF2-40B4-BE49-F238E27FC236}">
                <a16:creationId xmlns:a16="http://schemas.microsoft.com/office/drawing/2014/main" id="{C80EF60B-0550-42B2-84BB-D52CEF2F7AD1}"/>
              </a:ext>
            </a:extLst>
          </p:cNvPr>
          <p:cNvSpPr>
            <a:spLocks noGrp="1"/>
          </p:cNvSpPr>
          <p:nvPr>
            <p:ph type="dt" sz="half" idx="10"/>
          </p:nvPr>
        </p:nvSpPr>
        <p:spPr/>
        <p:txBody>
          <a:bodyPr/>
          <a:lstStyle/>
          <a:p>
            <a:fld id="{83E4CE17-F352-46A0-AD82-7260253827CB}" type="datetimeFigureOut">
              <a:rPr lang="es-EC" smtClean="0"/>
              <a:t>21/11/2017</a:t>
            </a:fld>
            <a:endParaRPr lang="es-EC"/>
          </a:p>
        </p:txBody>
      </p:sp>
      <p:sp>
        <p:nvSpPr>
          <p:cNvPr id="8" name="Marcador de pie de página 7">
            <a:extLst>
              <a:ext uri="{FF2B5EF4-FFF2-40B4-BE49-F238E27FC236}">
                <a16:creationId xmlns:a16="http://schemas.microsoft.com/office/drawing/2014/main" id="{2DCFD175-3A53-4ED2-9124-A90FD305E17D}"/>
              </a:ext>
            </a:extLst>
          </p:cNvPr>
          <p:cNvSpPr>
            <a:spLocks noGrp="1"/>
          </p:cNvSpPr>
          <p:nvPr>
            <p:ph type="ftr" sz="quarter" idx="11"/>
          </p:nvPr>
        </p:nvSpPr>
        <p:spPr/>
        <p:txBody>
          <a:bodyPr/>
          <a:lstStyle/>
          <a:p>
            <a:endParaRPr lang="es-EC"/>
          </a:p>
        </p:txBody>
      </p:sp>
      <p:sp>
        <p:nvSpPr>
          <p:cNvPr id="9" name="Marcador de número de diapositiva 8">
            <a:extLst>
              <a:ext uri="{FF2B5EF4-FFF2-40B4-BE49-F238E27FC236}">
                <a16:creationId xmlns:a16="http://schemas.microsoft.com/office/drawing/2014/main" id="{80883AC6-46AC-4F1E-9C78-70E1A45FEAF7}"/>
              </a:ext>
            </a:extLst>
          </p:cNvPr>
          <p:cNvSpPr>
            <a:spLocks noGrp="1"/>
          </p:cNvSpPr>
          <p:nvPr>
            <p:ph type="sldNum" sz="quarter" idx="12"/>
          </p:nvPr>
        </p:nvSpPr>
        <p:spPr/>
        <p:txBody>
          <a:bodyPr/>
          <a:lstStyle/>
          <a:p>
            <a:fld id="{342492EA-D22B-43D6-A9E5-31D00BC15EE4}" type="slidenum">
              <a:rPr lang="es-EC" smtClean="0"/>
              <a:t>‹Nº›</a:t>
            </a:fld>
            <a:endParaRPr lang="es-EC"/>
          </a:p>
        </p:txBody>
      </p:sp>
    </p:spTree>
    <p:extLst>
      <p:ext uri="{BB962C8B-B14F-4D97-AF65-F5344CB8AC3E}">
        <p14:creationId xmlns:p14="http://schemas.microsoft.com/office/powerpoint/2010/main" val="16881468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6AAD8E5-FADE-414B-B6F0-76931F397957}"/>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fecha 2">
            <a:extLst>
              <a:ext uri="{FF2B5EF4-FFF2-40B4-BE49-F238E27FC236}">
                <a16:creationId xmlns:a16="http://schemas.microsoft.com/office/drawing/2014/main" id="{AC38A1B2-4C97-4594-804B-E6F9A96418B0}"/>
              </a:ext>
            </a:extLst>
          </p:cNvPr>
          <p:cNvSpPr>
            <a:spLocks noGrp="1"/>
          </p:cNvSpPr>
          <p:nvPr>
            <p:ph type="dt" sz="half" idx="10"/>
          </p:nvPr>
        </p:nvSpPr>
        <p:spPr/>
        <p:txBody>
          <a:bodyPr/>
          <a:lstStyle/>
          <a:p>
            <a:fld id="{83E4CE17-F352-46A0-AD82-7260253827CB}" type="datetimeFigureOut">
              <a:rPr lang="es-EC" smtClean="0"/>
              <a:t>21/11/2017</a:t>
            </a:fld>
            <a:endParaRPr lang="es-EC"/>
          </a:p>
        </p:txBody>
      </p:sp>
      <p:sp>
        <p:nvSpPr>
          <p:cNvPr id="4" name="Marcador de pie de página 3">
            <a:extLst>
              <a:ext uri="{FF2B5EF4-FFF2-40B4-BE49-F238E27FC236}">
                <a16:creationId xmlns:a16="http://schemas.microsoft.com/office/drawing/2014/main" id="{F7FDC2B0-69EC-4CF1-B14C-B795A0F227B7}"/>
              </a:ext>
            </a:extLst>
          </p:cNvPr>
          <p:cNvSpPr>
            <a:spLocks noGrp="1"/>
          </p:cNvSpPr>
          <p:nvPr>
            <p:ph type="ftr" sz="quarter" idx="11"/>
          </p:nvPr>
        </p:nvSpPr>
        <p:spPr/>
        <p:txBody>
          <a:bodyPr/>
          <a:lstStyle/>
          <a:p>
            <a:endParaRPr lang="es-EC"/>
          </a:p>
        </p:txBody>
      </p:sp>
      <p:sp>
        <p:nvSpPr>
          <p:cNvPr id="5" name="Marcador de número de diapositiva 4">
            <a:extLst>
              <a:ext uri="{FF2B5EF4-FFF2-40B4-BE49-F238E27FC236}">
                <a16:creationId xmlns:a16="http://schemas.microsoft.com/office/drawing/2014/main" id="{3056CCB9-DB0A-467E-82F5-EF5F336C9365}"/>
              </a:ext>
            </a:extLst>
          </p:cNvPr>
          <p:cNvSpPr>
            <a:spLocks noGrp="1"/>
          </p:cNvSpPr>
          <p:nvPr>
            <p:ph type="sldNum" sz="quarter" idx="12"/>
          </p:nvPr>
        </p:nvSpPr>
        <p:spPr/>
        <p:txBody>
          <a:bodyPr/>
          <a:lstStyle/>
          <a:p>
            <a:fld id="{342492EA-D22B-43D6-A9E5-31D00BC15EE4}" type="slidenum">
              <a:rPr lang="es-EC" smtClean="0"/>
              <a:t>‹Nº›</a:t>
            </a:fld>
            <a:endParaRPr lang="es-EC"/>
          </a:p>
        </p:txBody>
      </p:sp>
    </p:spTree>
    <p:extLst>
      <p:ext uri="{BB962C8B-B14F-4D97-AF65-F5344CB8AC3E}">
        <p14:creationId xmlns:p14="http://schemas.microsoft.com/office/powerpoint/2010/main" val="40031307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42E7E5E7-A66F-47A2-B50C-5CC011A2D461}"/>
              </a:ext>
            </a:extLst>
          </p:cNvPr>
          <p:cNvSpPr>
            <a:spLocks noGrp="1"/>
          </p:cNvSpPr>
          <p:nvPr>
            <p:ph type="dt" sz="half" idx="10"/>
          </p:nvPr>
        </p:nvSpPr>
        <p:spPr/>
        <p:txBody>
          <a:bodyPr/>
          <a:lstStyle/>
          <a:p>
            <a:fld id="{83E4CE17-F352-46A0-AD82-7260253827CB}" type="datetimeFigureOut">
              <a:rPr lang="es-EC" smtClean="0"/>
              <a:t>21/11/2017</a:t>
            </a:fld>
            <a:endParaRPr lang="es-EC"/>
          </a:p>
        </p:txBody>
      </p:sp>
      <p:sp>
        <p:nvSpPr>
          <p:cNvPr id="3" name="Marcador de pie de página 2">
            <a:extLst>
              <a:ext uri="{FF2B5EF4-FFF2-40B4-BE49-F238E27FC236}">
                <a16:creationId xmlns:a16="http://schemas.microsoft.com/office/drawing/2014/main" id="{910B2688-C0CF-43AB-990B-8D75BB8F6EBF}"/>
              </a:ext>
            </a:extLst>
          </p:cNvPr>
          <p:cNvSpPr>
            <a:spLocks noGrp="1"/>
          </p:cNvSpPr>
          <p:nvPr>
            <p:ph type="ftr" sz="quarter" idx="11"/>
          </p:nvPr>
        </p:nvSpPr>
        <p:spPr/>
        <p:txBody>
          <a:bodyPr/>
          <a:lstStyle/>
          <a:p>
            <a:endParaRPr lang="es-EC"/>
          </a:p>
        </p:txBody>
      </p:sp>
      <p:sp>
        <p:nvSpPr>
          <p:cNvPr id="4" name="Marcador de número de diapositiva 3">
            <a:extLst>
              <a:ext uri="{FF2B5EF4-FFF2-40B4-BE49-F238E27FC236}">
                <a16:creationId xmlns:a16="http://schemas.microsoft.com/office/drawing/2014/main" id="{03F722C3-96FB-4AE8-9867-5A4D01E5CCEE}"/>
              </a:ext>
            </a:extLst>
          </p:cNvPr>
          <p:cNvSpPr>
            <a:spLocks noGrp="1"/>
          </p:cNvSpPr>
          <p:nvPr>
            <p:ph type="sldNum" sz="quarter" idx="12"/>
          </p:nvPr>
        </p:nvSpPr>
        <p:spPr/>
        <p:txBody>
          <a:bodyPr/>
          <a:lstStyle/>
          <a:p>
            <a:fld id="{342492EA-D22B-43D6-A9E5-31D00BC15EE4}" type="slidenum">
              <a:rPr lang="es-EC" smtClean="0"/>
              <a:t>‹Nº›</a:t>
            </a:fld>
            <a:endParaRPr lang="es-EC"/>
          </a:p>
        </p:txBody>
      </p:sp>
    </p:spTree>
    <p:extLst>
      <p:ext uri="{BB962C8B-B14F-4D97-AF65-F5344CB8AC3E}">
        <p14:creationId xmlns:p14="http://schemas.microsoft.com/office/powerpoint/2010/main" val="10765250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56ECF5C-8A35-4FB0-B27B-4FB5DCD9155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C"/>
          </a:p>
        </p:txBody>
      </p:sp>
      <p:sp>
        <p:nvSpPr>
          <p:cNvPr id="3" name="Marcador de contenido 2">
            <a:extLst>
              <a:ext uri="{FF2B5EF4-FFF2-40B4-BE49-F238E27FC236}">
                <a16:creationId xmlns:a16="http://schemas.microsoft.com/office/drawing/2014/main" id="{67E76B51-E9BE-4647-BEAF-E8DD8158059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texto 3">
            <a:extLst>
              <a:ext uri="{FF2B5EF4-FFF2-40B4-BE49-F238E27FC236}">
                <a16:creationId xmlns:a16="http://schemas.microsoft.com/office/drawing/2014/main" id="{4C1E22B2-C93E-4A07-AC4C-AEB40E2608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Marcador de fecha 4">
            <a:extLst>
              <a:ext uri="{FF2B5EF4-FFF2-40B4-BE49-F238E27FC236}">
                <a16:creationId xmlns:a16="http://schemas.microsoft.com/office/drawing/2014/main" id="{19FDE2D3-E20A-48BD-9F95-96A6EF8670AF}"/>
              </a:ext>
            </a:extLst>
          </p:cNvPr>
          <p:cNvSpPr>
            <a:spLocks noGrp="1"/>
          </p:cNvSpPr>
          <p:nvPr>
            <p:ph type="dt" sz="half" idx="10"/>
          </p:nvPr>
        </p:nvSpPr>
        <p:spPr/>
        <p:txBody>
          <a:bodyPr/>
          <a:lstStyle/>
          <a:p>
            <a:fld id="{83E4CE17-F352-46A0-AD82-7260253827CB}" type="datetimeFigureOut">
              <a:rPr lang="es-EC" smtClean="0"/>
              <a:t>21/11/2017</a:t>
            </a:fld>
            <a:endParaRPr lang="es-EC"/>
          </a:p>
        </p:txBody>
      </p:sp>
      <p:sp>
        <p:nvSpPr>
          <p:cNvPr id="6" name="Marcador de pie de página 5">
            <a:extLst>
              <a:ext uri="{FF2B5EF4-FFF2-40B4-BE49-F238E27FC236}">
                <a16:creationId xmlns:a16="http://schemas.microsoft.com/office/drawing/2014/main" id="{D159D27A-EFD4-4068-AB0B-4204D2F550CB}"/>
              </a:ext>
            </a:extLst>
          </p:cNvPr>
          <p:cNvSpPr>
            <a:spLocks noGrp="1"/>
          </p:cNvSpPr>
          <p:nvPr>
            <p:ph type="ftr" sz="quarter" idx="11"/>
          </p:nvPr>
        </p:nvSpPr>
        <p:spPr/>
        <p:txBody>
          <a:bodyPr/>
          <a:lstStyle/>
          <a:p>
            <a:endParaRPr lang="es-EC"/>
          </a:p>
        </p:txBody>
      </p:sp>
      <p:sp>
        <p:nvSpPr>
          <p:cNvPr id="7" name="Marcador de número de diapositiva 6">
            <a:extLst>
              <a:ext uri="{FF2B5EF4-FFF2-40B4-BE49-F238E27FC236}">
                <a16:creationId xmlns:a16="http://schemas.microsoft.com/office/drawing/2014/main" id="{21E57EAF-72C6-46BF-8475-F9F2C33BCBA3}"/>
              </a:ext>
            </a:extLst>
          </p:cNvPr>
          <p:cNvSpPr>
            <a:spLocks noGrp="1"/>
          </p:cNvSpPr>
          <p:nvPr>
            <p:ph type="sldNum" sz="quarter" idx="12"/>
          </p:nvPr>
        </p:nvSpPr>
        <p:spPr/>
        <p:txBody>
          <a:bodyPr/>
          <a:lstStyle/>
          <a:p>
            <a:fld id="{342492EA-D22B-43D6-A9E5-31D00BC15EE4}" type="slidenum">
              <a:rPr lang="es-EC" smtClean="0"/>
              <a:t>‹Nº›</a:t>
            </a:fld>
            <a:endParaRPr lang="es-EC"/>
          </a:p>
        </p:txBody>
      </p:sp>
    </p:spTree>
    <p:extLst>
      <p:ext uri="{BB962C8B-B14F-4D97-AF65-F5344CB8AC3E}">
        <p14:creationId xmlns:p14="http://schemas.microsoft.com/office/powerpoint/2010/main" val="27412718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CFC5422-0B71-47BE-A1B4-141C4FF9527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C"/>
          </a:p>
        </p:txBody>
      </p:sp>
      <p:sp>
        <p:nvSpPr>
          <p:cNvPr id="3" name="Marcador de posición de imagen 2">
            <a:extLst>
              <a:ext uri="{FF2B5EF4-FFF2-40B4-BE49-F238E27FC236}">
                <a16:creationId xmlns:a16="http://schemas.microsoft.com/office/drawing/2014/main" id="{38DD3333-C96F-47D8-962B-3F557357503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s-EC"/>
          </a:p>
        </p:txBody>
      </p:sp>
      <p:sp>
        <p:nvSpPr>
          <p:cNvPr id="4" name="Marcador de texto 3">
            <a:extLst>
              <a:ext uri="{FF2B5EF4-FFF2-40B4-BE49-F238E27FC236}">
                <a16:creationId xmlns:a16="http://schemas.microsoft.com/office/drawing/2014/main" id="{D1528121-AA54-4883-B4B8-AC4829F746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Marcador de fecha 4">
            <a:extLst>
              <a:ext uri="{FF2B5EF4-FFF2-40B4-BE49-F238E27FC236}">
                <a16:creationId xmlns:a16="http://schemas.microsoft.com/office/drawing/2014/main" id="{726CE1F7-87B1-410E-B823-3C716FE228A1}"/>
              </a:ext>
            </a:extLst>
          </p:cNvPr>
          <p:cNvSpPr>
            <a:spLocks noGrp="1"/>
          </p:cNvSpPr>
          <p:nvPr>
            <p:ph type="dt" sz="half" idx="10"/>
          </p:nvPr>
        </p:nvSpPr>
        <p:spPr/>
        <p:txBody>
          <a:bodyPr/>
          <a:lstStyle/>
          <a:p>
            <a:fld id="{83E4CE17-F352-46A0-AD82-7260253827CB}" type="datetimeFigureOut">
              <a:rPr lang="es-EC" smtClean="0"/>
              <a:t>21/11/2017</a:t>
            </a:fld>
            <a:endParaRPr lang="es-EC"/>
          </a:p>
        </p:txBody>
      </p:sp>
      <p:sp>
        <p:nvSpPr>
          <p:cNvPr id="6" name="Marcador de pie de página 5">
            <a:extLst>
              <a:ext uri="{FF2B5EF4-FFF2-40B4-BE49-F238E27FC236}">
                <a16:creationId xmlns:a16="http://schemas.microsoft.com/office/drawing/2014/main" id="{86842355-1544-4F42-B86C-25B18B83C166}"/>
              </a:ext>
            </a:extLst>
          </p:cNvPr>
          <p:cNvSpPr>
            <a:spLocks noGrp="1"/>
          </p:cNvSpPr>
          <p:nvPr>
            <p:ph type="ftr" sz="quarter" idx="11"/>
          </p:nvPr>
        </p:nvSpPr>
        <p:spPr/>
        <p:txBody>
          <a:bodyPr/>
          <a:lstStyle/>
          <a:p>
            <a:endParaRPr lang="es-EC"/>
          </a:p>
        </p:txBody>
      </p:sp>
      <p:sp>
        <p:nvSpPr>
          <p:cNvPr id="7" name="Marcador de número de diapositiva 6">
            <a:extLst>
              <a:ext uri="{FF2B5EF4-FFF2-40B4-BE49-F238E27FC236}">
                <a16:creationId xmlns:a16="http://schemas.microsoft.com/office/drawing/2014/main" id="{235361E9-D21F-476A-807F-60E4FBB54F89}"/>
              </a:ext>
            </a:extLst>
          </p:cNvPr>
          <p:cNvSpPr>
            <a:spLocks noGrp="1"/>
          </p:cNvSpPr>
          <p:nvPr>
            <p:ph type="sldNum" sz="quarter" idx="12"/>
          </p:nvPr>
        </p:nvSpPr>
        <p:spPr/>
        <p:txBody>
          <a:bodyPr/>
          <a:lstStyle/>
          <a:p>
            <a:fld id="{342492EA-D22B-43D6-A9E5-31D00BC15EE4}" type="slidenum">
              <a:rPr lang="es-EC" smtClean="0"/>
              <a:t>‹Nº›</a:t>
            </a:fld>
            <a:endParaRPr lang="es-EC"/>
          </a:p>
        </p:txBody>
      </p:sp>
    </p:spTree>
    <p:extLst>
      <p:ext uri="{BB962C8B-B14F-4D97-AF65-F5344CB8AC3E}">
        <p14:creationId xmlns:p14="http://schemas.microsoft.com/office/powerpoint/2010/main" val="42292085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DCEB0E99-57FB-4E9F-B987-5143628F00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EC"/>
          </a:p>
        </p:txBody>
      </p:sp>
      <p:sp>
        <p:nvSpPr>
          <p:cNvPr id="3" name="Marcador de texto 2">
            <a:extLst>
              <a:ext uri="{FF2B5EF4-FFF2-40B4-BE49-F238E27FC236}">
                <a16:creationId xmlns:a16="http://schemas.microsoft.com/office/drawing/2014/main" id="{CFC2E808-3150-45E4-AC0D-0B1FA2420F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id="{605C2ACF-34B1-49C3-AE1A-FC210F0D06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E4CE17-F352-46A0-AD82-7260253827CB}" type="datetimeFigureOut">
              <a:rPr lang="es-EC" smtClean="0"/>
              <a:t>21/11/2017</a:t>
            </a:fld>
            <a:endParaRPr lang="es-EC"/>
          </a:p>
        </p:txBody>
      </p:sp>
      <p:sp>
        <p:nvSpPr>
          <p:cNvPr id="5" name="Marcador de pie de página 4">
            <a:extLst>
              <a:ext uri="{FF2B5EF4-FFF2-40B4-BE49-F238E27FC236}">
                <a16:creationId xmlns:a16="http://schemas.microsoft.com/office/drawing/2014/main" id="{CDF0DC74-B22F-4A4E-A0DC-49D081CDC3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Marcador de número de diapositiva 5">
            <a:extLst>
              <a:ext uri="{FF2B5EF4-FFF2-40B4-BE49-F238E27FC236}">
                <a16:creationId xmlns:a16="http://schemas.microsoft.com/office/drawing/2014/main" id="{4598618F-A2F5-49F3-BCC0-83BD89F5D36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2492EA-D22B-43D6-A9E5-31D00BC15EE4}" type="slidenum">
              <a:rPr lang="es-EC" smtClean="0"/>
              <a:t>‹Nº›</a:t>
            </a:fld>
            <a:endParaRPr lang="es-EC"/>
          </a:p>
        </p:txBody>
      </p:sp>
    </p:spTree>
    <p:extLst>
      <p:ext uri="{BB962C8B-B14F-4D97-AF65-F5344CB8AC3E}">
        <p14:creationId xmlns:p14="http://schemas.microsoft.com/office/powerpoint/2010/main" val="41641093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21E8FC67-2A5F-436B-BDA5-169331A4864D}"/>
              </a:ext>
            </a:extLst>
          </p:cNvPr>
          <p:cNvSpPr txBox="1">
            <a:spLocks/>
          </p:cNvSpPr>
          <p:nvPr/>
        </p:nvSpPr>
        <p:spPr>
          <a:xfrm>
            <a:off x="1532536" y="818527"/>
            <a:ext cx="9126928" cy="733254"/>
          </a:xfrm>
          <a:prstGeom prst="rect">
            <a:avLst/>
          </a:prstGeom>
          <a:ln>
            <a:no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s-EC" sz="4000" b="1" dirty="0">
                <a:ln w="0">
                  <a:noFill/>
                </a:ln>
                <a:effectLst>
                  <a:outerShdw blurRad="38100" dist="25400" dir="5400000" algn="ctr" rotWithShape="0">
                    <a:srgbClr val="6E747A">
                      <a:alpha val="43000"/>
                    </a:srgbClr>
                  </a:outerShdw>
                </a:effectLst>
                <a:latin typeface="Bodoni MT" panose="02070603080606020203" pitchFamily="18" charset="0"/>
              </a:rPr>
              <a:t>UNIVERSIDAD TÉCNICA DEL NORTE</a:t>
            </a:r>
            <a:endParaRPr lang="es-EC" sz="2800" b="1" dirty="0">
              <a:ln w="0"/>
              <a:effectLst>
                <a:outerShdw blurRad="38100" dist="19050" dir="2700000" algn="tl" rotWithShape="0">
                  <a:schemeClr val="dk1">
                    <a:alpha val="40000"/>
                  </a:schemeClr>
                </a:outerShdw>
              </a:effectLst>
              <a:latin typeface="Bodoni MT" panose="02070603080606020203" pitchFamily="18" charset="0"/>
            </a:endParaRPr>
          </a:p>
        </p:txBody>
      </p:sp>
      <p:sp>
        <p:nvSpPr>
          <p:cNvPr id="5" name="1 Título">
            <a:extLst>
              <a:ext uri="{FF2B5EF4-FFF2-40B4-BE49-F238E27FC236}">
                <a16:creationId xmlns:a16="http://schemas.microsoft.com/office/drawing/2014/main" id="{4E5A7E68-12DE-4639-BBF9-70A6E5DB1681}"/>
              </a:ext>
            </a:extLst>
          </p:cNvPr>
          <p:cNvSpPr txBox="1">
            <a:spLocks/>
          </p:cNvSpPr>
          <p:nvPr/>
        </p:nvSpPr>
        <p:spPr>
          <a:xfrm>
            <a:off x="1251206" y="1644831"/>
            <a:ext cx="9689588" cy="448899"/>
          </a:xfrm>
          <a:prstGeom prst="rect">
            <a:avLst/>
          </a:prstGeom>
          <a:ln>
            <a:no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s-EC" sz="2200" b="1" dirty="0">
                <a:ln w="0"/>
                <a:effectLst>
                  <a:outerShdw blurRad="38100" dist="25400" dir="5400000" algn="ctr" rotWithShape="0">
                    <a:srgbClr val="6E747A">
                      <a:alpha val="43000"/>
                    </a:srgbClr>
                  </a:outerShdw>
                </a:effectLst>
                <a:latin typeface="Franklin Gothic Book" panose="020B0503020102020204" pitchFamily="34" charset="0"/>
              </a:rPr>
              <a:t>FACULTAD DE INGENIERÍA EN CIENCIAS AGROPECUARIAS Y AMBIENTALES</a:t>
            </a:r>
          </a:p>
          <a:p>
            <a:pPr>
              <a:defRPr/>
            </a:pPr>
            <a:endParaRPr lang="es-EC" sz="2400" b="1" dirty="0">
              <a:ln w="0"/>
              <a:effectLst>
                <a:outerShdw blurRad="38100" dist="25400" dir="5400000" algn="ctr" rotWithShape="0">
                  <a:srgbClr val="6E747A">
                    <a:alpha val="43000"/>
                  </a:srgbClr>
                </a:outerShdw>
              </a:effectLst>
              <a:latin typeface="Franklin Gothic Book" panose="020B0503020102020204" pitchFamily="34" charset="0"/>
            </a:endParaRPr>
          </a:p>
        </p:txBody>
      </p:sp>
      <p:sp>
        <p:nvSpPr>
          <p:cNvPr id="6" name="1 Título">
            <a:extLst>
              <a:ext uri="{FF2B5EF4-FFF2-40B4-BE49-F238E27FC236}">
                <a16:creationId xmlns:a16="http://schemas.microsoft.com/office/drawing/2014/main" id="{27AC5B9B-B1BB-49C8-939F-946E7C5867BA}"/>
              </a:ext>
            </a:extLst>
          </p:cNvPr>
          <p:cNvSpPr txBox="1">
            <a:spLocks/>
          </p:cNvSpPr>
          <p:nvPr/>
        </p:nvSpPr>
        <p:spPr>
          <a:xfrm>
            <a:off x="2683847" y="1869280"/>
            <a:ext cx="7057039" cy="373771"/>
          </a:xfrm>
          <a:prstGeom prst="rect">
            <a:avLst/>
          </a:prstGeom>
          <a:ln>
            <a:no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s-EC" sz="2400" b="1" dirty="0">
                <a:ln w="0"/>
                <a:effectLst>
                  <a:outerShdw blurRad="38100" dist="19050" dir="2700000" algn="tl" rotWithShape="0">
                    <a:schemeClr val="dk1">
                      <a:alpha val="40000"/>
                    </a:schemeClr>
                  </a:outerShdw>
                </a:effectLst>
                <a:latin typeface="Franklin Gothic Book" panose="020B0503020102020204" pitchFamily="34" charset="0"/>
              </a:rPr>
              <a:t>CARRERA DE AGROINDUSTRIAS</a:t>
            </a:r>
            <a:endParaRPr lang="es-EC" sz="2800" b="1" dirty="0">
              <a:ln w="0"/>
              <a:effectLst>
                <a:outerShdw blurRad="38100" dist="19050" dir="2700000" algn="tl" rotWithShape="0">
                  <a:schemeClr val="dk1">
                    <a:alpha val="40000"/>
                  </a:schemeClr>
                </a:outerShdw>
              </a:effectLst>
              <a:latin typeface="Franklin Gothic Book" panose="020B0503020102020204" pitchFamily="34" charset="0"/>
            </a:endParaRPr>
          </a:p>
        </p:txBody>
      </p:sp>
      <p:sp>
        <p:nvSpPr>
          <p:cNvPr id="7" name="Marcador de contenido 2">
            <a:extLst>
              <a:ext uri="{FF2B5EF4-FFF2-40B4-BE49-F238E27FC236}">
                <a16:creationId xmlns:a16="http://schemas.microsoft.com/office/drawing/2014/main" id="{F31290F0-57C7-4ADE-AF6A-F33D5183D917}"/>
              </a:ext>
            </a:extLst>
          </p:cNvPr>
          <p:cNvSpPr txBox="1">
            <a:spLocks/>
          </p:cNvSpPr>
          <p:nvPr/>
        </p:nvSpPr>
        <p:spPr bwMode="auto">
          <a:xfrm>
            <a:off x="948547" y="3159800"/>
            <a:ext cx="10370056" cy="1327228"/>
          </a:xfrm>
          <a:prstGeom prst="rect">
            <a:avLst/>
          </a:prstGeom>
          <a:noFill/>
          <a:ln>
            <a:noFill/>
          </a:ln>
          <a:ex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anchor="ctr" anchorCtr="0" compatLnSpc="1">
            <a:prstTxWarp prst="textNoShape">
              <a:avLst/>
            </a:prstTxWarp>
            <a:noAutofit/>
          </a:bodyPr>
          <a:lstStyle>
            <a:lvl1pPr marL="0" indent="0" algn="ctr" rtl="0" eaLnBrk="1" fontAlgn="base" hangingPunct="1">
              <a:spcBef>
                <a:spcPct val="20000"/>
              </a:spcBef>
              <a:spcAft>
                <a:spcPct val="0"/>
              </a:spcAft>
              <a:buNone/>
              <a:defRPr sz="2400" kern="1200">
                <a:solidFill>
                  <a:schemeClr val="dk1"/>
                </a:solidFill>
                <a:latin typeface="+mn-lt"/>
                <a:ea typeface="+mn-ea"/>
                <a:cs typeface="+mn-cs"/>
              </a:defRPr>
            </a:lvl1pPr>
            <a:lvl2pPr marL="457200" indent="0" algn="ctr" rtl="0" eaLnBrk="1" fontAlgn="base" hangingPunct="1">
              <a:spcBef>
                <a:spcPct val="20000"/>
              </a:spcBef>
              <a:spcAft>
                <a:spcPct val="0"/>
              </a:spcAft>
              <a:buNone/>
              <a:defRPr sz="2000" kern="1200">
                <a:solidFill>
                  <a:schemeClr val="dk1"/>
                </a:solidFill>
                <a:latin typeface="+mn-lt"/>
                <a:ea typeface="+mn-ea"/>
                <a:cs typeface="+mn-cs"/>
              </a:defRPr>
            </a:lvl2pPr>
            <a:lvl3pPr marL="914400" indent="0" algn="ctr" rtl="0" eaLnBrk="1" fontAlgn="base" hangingPunct="1">
              <a:spcBef>
                <a:spcPct val="20000"/>
              </a:spcBef>
              <a:spcAft>
                <a:spcPct val="0"/>
              </a:spcAft>
              <a:buNone/>
              <a:defRPr sz="1800" kern="1200">
                <a:solidFill>
                  <a:schemeClr val="dk1"/>
                </a:solidFill>
                <a:latin typeface="+mn-lt"/>
                <a:ea typeface="+mn-ea"/>
                <a:cs typeface="+mn-cs"/>
              </a:defRPr>
            </a:lvl3pPr>
            <a:lvl4pPr marL="1371600" indent="0" algn="ctr" rtl="0" eaLnBrk="1" fontAlgn="base" hangingPunct="1">
              <a:spcBef>
                <a:spcPct val="20000"/>
              </a:spcBef>
              <a:spcAft>
                <a:spcPct val="0"/>
              </a:spcAft>
              <a:buNone/>
              <a:defRPr sz="1600" kern="1200">
                <a:solidFill>
                  <a:schemeClr val="dk1"/>
                </a:solidFill>
                <a:latin typeface="+mn-lt"/>
                <a:ea typeface="+mn-ea"/>
                <a:cs typeface="+mn-cs"/>
              </a:defRPr>
            </a:lvl4pPr>
            <a:lvl5pPr marL="1828800" indent="0" algn="ctr" rtl="0" eaLnBrk="1" fontAlgn="base" hangingPunct="1">
              <a:spcBef>
                <a:spcPct val="20000"/>
              </a:spcBef>
              <a:spcAft>
                <a:spcPct val="0"/>
              </a:spcAft>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r>
              <a:rPr lang="es-ES" sz="2800" b="1" dirty="0">
                <a:latin typeface="Franklin Gothic Book" panose="020B0503020102020204" pitchFamily="34" charset="0"/>
              </a:rPr>
              <a:t>“DISEÑO DE UNA PLANTA DE EXTRACCIÓN DE CERA PROVENIENTE DE LA CACHAZA DE LA INDUSTRIA AZUCARERA DE LA ZONA I”</a:t>
            </a:r>
            <a:endParaRPr lang="es-EC" sz="2800" dirty="0">
              <a:latin typeface="Franklin Gothic Book" panose="020B0503020102020204" pitchFamily="34" charset="0"/>
            </a:endParaRPr>
          </a:p>
        </p:txBody>
      </p:sp>
      <p:sp>
        <p:nvSpPr>
          <p:cNvPr id="8" name="CuadroTexto 7">
            <a:extLst>
              <a:ext uri="{FF2B5EF4-FFF2-40B4-BE49-F238E27FC236}">
                <a16:creationId xmlns:a16="http://schemas.microsoft.com/office/drawing/2014/main" id="{C6F8DDF7-64E5-4A33-BA34-2C84C04781A1}"/>
              </a:ext>
            </a:extLst>
          </p:cNvPr>
          <p:cNvSpPr txBox="1"/>
          <p:nvPr/>
        </p:nvSpPr>
        <p:spPr>
          <a:xfrm>
            <a:off x="3107437" y="4359169"/>
            <a:ext cx="5977125" cy="707886"/>
          </a:xfrm>
          <a:prstGeom prst="rect">
            <a:avLst/>
          </a:prstGeom>
          <a:noFill/>
        </p:spPr>
        <p:txBody>
          <a:bodyPr wrap="square" rtlCol="0">
            <a:spAutoFit/>
          </a:bodyPr>
          <a:lstStyle/>
          <a:p>
            <a:pPr algn="ctr"/>
            <a:r>
              <a:rPr lang="es-EC" sz="2000" b="1" dirty="0">
                <a:latin typeface="Franklin Gothic Book" panose="020B0503020102020204" pitchFamily="34" charset="0"/>
              </a:rPr>
              <a:t>TESIS PREVIA A LA OBTENCIÓN DEL TÍTULO DE INGENIERO AGROINDUSTRIAL </a:t>
            </a:r>
          </a:p>
        </p:txBody>
      </p:sp>
      <p:sp>
        <p:nvSpPr>
          <p:cNvPr id="9" name="CuadroTexto 8">
            <a:extLst>
              <a:ext uri="{FF2B5EF4-FFF2-40B4-BE49-F238E27FC236}">
                <a16:creationId xmlns:a16="http://schemas.microsoft.com/office/drawing/2014/main" id="{1EFDC62F-FC01-4418-B773-0DBA0E1CEA11}"/>
              </a:ext>
            </a:extLst>
          </p:cNvPr>
          <p:cNvSpPr txBox="1"/>
          <p:nvPr/>
        </p:nvSpPr>
        <p:spPr>
          <a:xfrm>
            <a:off x="3851251" y="5403777"/>
            <a:ext cx="4564648" cy="1015663"/>
          </a:xfrm>
          <a:prstGeom prst="rect">
            <a:avLst/>
          </a:prstGeom>
          <a:noFill/>
        </p:spPr>
        <p:txBody>
          <a:bodyPr wrap="none" rtlCol="0">
            <a:spAutoFit/>
          </a:bodyPr>
          <a:lstStyle/>
          <a:p>
            <a:r>
              <a:rPr lang="es-EC" sz="2000" b="1" dirty="0">
                <a:latin typeface="Franklin Gothic Book" panose="020B0503020102020204" pitchFamily="34" charset="0"/>
              </a:rPr>
              <a:t>AUTOR: SEBASTIÁN ANDRÉS POZO </a:t>
            </a:r>
            <a:r>
              <a:rPr lang="es-EC" sz="2000" b="1" dirty="0" err="1">
                <a:latin typeface="Franklin Gothic Book" panose="020B0503020102020204" pitchFamily="34" charset="0"/>
              </a:rPr>
              <a:t>POZO</a:t>
            </a:r>
            <a:endParaRPr lang="es-EC" sz="2000" b="1" dirty="0">
              <a:latin typeface="Franklin Gothic Book" panose="020B0503020102020204" pitchFamily="34" charset="0"/>
            </a:endParaRPr>
          </a:p>
          <a:p>
            <a:endParaRPr lang="es-EC" sz="2000" b="1" dirty="0">
              <a:latin typeface="Franklin Gothic Book" panose="020B0503020102020204" pitchFamily="34" charset="0"/>
            </a:endParaRPr>
          </a:p>
          <a:p>
            <a:pPr algn="ctr"/>
            <a:r>
              <a:rPr lang="es-EC" sz="2000" b="1" dirty="0">
                <a:latin typeface="Franklin Gothic Book" panose="020B0503020102020204" pitchFamily="34" charset="0"/>
              </a:rPr>
              <a:t>2017</a:t>
            </a:r>
          </a:p>
        </p:txBody>
      </p:sp>
      <p:pic>
        <p:nvPicPr>
          <p:cNvPr id="10" name="Imagen 9" descr="muestra de logotipo">
            <a:extLst>
              <a:ext uri="{FF2B5EF4-FFF2-40B4-BE49-F238E27FC236}">
                <a16:creationId xmlns:a16="http://schemas.microsoft.com/office/drawing/2014/main" id="{F31D854F-E01F-430A-96AD-B80F4881F451}"/>
              </a:ext>
            </a:extLst>
          </p:cNvPr>
          <p:cNvPicPr/>
          <p:nvPr/>
        </p:nvPicPr>
        <p:blipFill>
          <a:blip r:embed="rId2" cstate="print"/>
          <a:srcRect/>
          <a:stretch>
            <a:fillRect/>
          </a:stretch>
        </p:blipFill>
        <p:spPr bwMode="auto">
          <a:xfrm>
            <a:off x="5444489" y="2243051"/>
            <a:ext cx="1207981" cy="1199369"/>
          </a:xfrm>
          <a:prstGeom prst="rect">
            <a:avLst/>
          </a:prstGeom>
          <a:noFill/>
          <a:ln>
            <a:noFill/>
          </a:ln>
        </p:spPr>
      </p:pic>
    </p:spTree>
    <p:extLst>
      <p:ext uri="{BB962C8B-B14F-4D97-AF65-F5344CB8AC3E}">
        <p14:creationId xmlns:p14="http://schemas.microsoft.com/office/powerpoint/2010/main" val="16850514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81685B32-2AB6-4685-820B-2ED054E44B54}"/>
              </a:ext>
            </a:extLst>
          </p:cNvPr>
          <p:cNvSpPr>
            <a:spLocks noGrp="1"/>
          </p:cNvSpPr>
          <p:nvPr>
            <p:ph type="title"/>
          </p:nvPr>
        </p:nvSpPr>
        <p:spPr/>
        <p:txBody>
          <a:bodyPr>
            <a:normAutofit/>
          </a:bodyPr>
          <a:lstStyle/>
          <a:p>
            <a:r>
              <a:rPr lang="es-EC" sz="5400" dirty="0"/>
              <a:t>Balance de energía  	</a:t>
            </a:r>
          </a:p>
        </p:txBody>
      </p:sp>
      <p:graphicFrame>
        <p:nvGraphicFramePr>
          <p:cNvPr id="5" name="Tabla 4">
            <a:extLst>
              <a:ext uri="{FF2B5EF4-FFF2-40B4-BE49-F238E27FC236}">
                <a16:creationId xmlns:a16="http://schemas.microsoft.com/office/drawing/2014/main" id="{683C2AB1-445C-4FA1-892B-1275B611F9CA}"/>
              </a:ext>
            </a:extLst>
          </p:cNvPr>
          <p:cNvGraphicFramePr>
            <a:graphicFrameLocks noGrp="1"/>
          </p:cNvGraphicFramePr>
          <p:nvPr>
            <p:extLst>
              <p:ext uri="{D42A27DB-BD31-4B8C-83A1-F6EECF244321}">
                <p14:modId xmlns:p14="http://schemas.microsoft.com/office/powerpoint/2010/main" val="15533433"/>
              </p:ext>
            </p:extLst>
          </p:nvPr>
        </p:nvGraphicFramePr>
        <p:xfrm>
          <a:off x="3689437" y="1466852"/>
          <a:ext cx="7597688" cy="2688867"/>
        </p:xfrm>
        <a:graphic>
          <a:graphicData uri="http://schemas.openxmlformats.org/drawingml/2006/table">
            <a:tbl>
              <a:tblPr firstRow="1" firstCol="1" bandRow="1">
                <a:tableStyleId>{5A111915-BE36-4E01-A7E5-04B1672EAD32}</a:tableStyleId>
              </a:tblPr>
              <a:tblGrid>
                <a:gridCol w="2519917">
                  <a:extLst>
                    <a:ext uri="{9D8B030D-6E8A-4147-A177-3AD203B41FA5}">
                      <a16:colId xmlns:a16="http://schemas.microsoft.com/office/drawing/2014/main" val="20000"/>
                    </a:ext>
                  </a:extLst>
                </a:gridCol>
                <a:gridCol w="1820221">
                  <a:extLst>
                    <a:ext uri="{9D8B030D-6E8A-4147-A177-3AD203B41FA5}">
                      <a16:colId xmlns:a16="http://schemas.microsoft.com/office/drawing/2014/main" val="20003"/>
                    </a:ext>
                  </a:extLst>
                </a:gridCol>
                <a:gridCol w="1476375">
                  <a:extLst>
                    <a:ext uri="{9D8B030D-6E8A-4147-A177-3AD203B41FA5}">
                      <a16:colId xmlns:a16="http://schemas.microsoft.com/office/drawing/2014/main" val="20001"/>
                    </a:ext>
                  </a:extLst>
                </a:gridCol>
                <a:gridCol w="1781175">
                  <a:extLst>
                    <a:ext uri="{9D8B030D-6E8A-4147-A177-3AD203B41FA5}">
                      <a16:colId xmlns:a16="http://schemas.microsoft.com/office/drawing/2014/main" val="20002"/>
                    </a:ext>
                  </a:extLst>
                </a:gridCol>
              </a:tblGrid>
              <a:tr h="631467">
                <a:tc>
                  <a:txBody>
                    <a:bodyPr/>
                    <a:lstStyle/>
                    <a:p>
                      <a:pPr algn="l">
                        <a:lnSpc>
                          <a:spcPct val="150000"/>
                        </a:lnSpc>
                        <a:spcBef>
                          <a:spcPts val="1200"/>
                        </a:spcBef>
                        <a:spcAft>
                          <a:spcPts val="0"/>
                        </a:spcAft>
                      </a:pPr>
                      <a:r>
                        <a:rPr lang="es-EC" sz="1800" dirty="0">
                          <a:solidFill>
                            <a:schemeClr val="tx1"/>
                          </a:solidFill>
                          <a:effectLst/>
                        </a:rPr>
                        <a:t>Equipo</a:t>
                      </a:r>
                      <a:endParaRPr lang="es-EC"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1200"/>
                        </a:spcBef>
                        <a:spcAft>
                          <a:spcPts val="0"/>
                        </a:spcAft>
                      </a:pPr>
                      <a:r>
                        <a:rPr lang="es-EC" sz="1800" dirty="0">
                          <a:solidFill>
                            <a:schemeClr val="tx1"/>
                          </a:solidFill>
                          <a:effectLst/>
                        </a:rPr>
                        <a:t>KWh</a:t>
                      </a:r>
                      <a:endParaRPr lang="es-EC"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0000"/>
                        </a:lnSpc>
                        <a:spcBef>
                          <a:spcPts val="1200"/>
                        </a:spcBef>
                        <a:spcAft>
                          <a:spcPts val="0"/>
                        </a:spcAft>
                      </a:pPr>
                      <a:r>
                        <a:rPr lang="es-EC" sz="1800" dirty="0">
                          <a:solidFill>
                            <a:schemeClr val="tx1"/>
                          </a:solidFill>
                          <a:effectLst/>
                        </a:rPr>
                        <a:t>Lb de vapor por hora</a:t>
                      </a:r>
                      <a:endParaRPr lang="es-EC"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1200"/>
                        </a:spcBef>
                        <a:spcAft>
                          <a:spcPts val="0"/>
                        </a:spcAft>
                      </a:pPr>
                      <a:r>
                        <a:rPr lang="es-EC" sz="1800" dirty="0">
                          <a:solidFill>
                            <a:schemeClr val="tx1"/>
                          </a:solidFill>
                          <a:effectLst/>
                        </a:rPr>
                        <a:t>HP</a:t>
                      </a:r>
                      <a:endParaRPr lang="es-EC"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r h="298521">
                <a:tc>
                  <a:txBody>
                    <a:bodyPr/>
                    <a:lstStyle/>
                    <a:p>
                      <a:pPr algn="l">
                        <a:lnSpc>
                          <a:spcPct val="150000"/>
                        </a:lnSpc>
                        <a:spcBef>
                          <a:spcPts val="1200"/>
                        </a:spcBef>
                        <a:spcAft>
                          <a:spcPts val="0"/>
                        </a:spcAft>
                      </a:pPr>
                      <a:r>
                        <a:rPr lang="es-EC" sz="1800">
                          <a:solidFill>
                            <a:schemeClr val="tx1"/>
                          </a:solidFill>
                          <a:effectLst/>
                        </a:rPr>
                        <a:t>Secador</a:t>
                      </a:r>
                      <a:endParaRPr lang="es-EC" sz="18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1200"/>
                        </a:spcBef>
                        <a:spcAft>
                          <a:spcPts val="0"/>
                        </a:spcAft>
                      </a:pPr>
                      <a:r>
                        <a:rPr lang="es-EC" sz="1800" dirty="0">
                          <a:solidFill>
                            <a:schemeClr val="tx1"/>
                          </a:solidFill>
                          <a:effectLst>
                            <a:outerShdw blurRad="38100" dist="38100" dir="2700000" algn="tl">
                              <a:srgbClr val="000000">
                                <a:alpha val="43137"/>
                              </a:srgbClr>
                            </a:outerShdw>
                          </a:effectLst>
                        </a:rPr>
                        <a:t>1994,24</a:t>
                      </a:r>
                      <a:endParaRPr lang="es-EC" sz="1800" b="0" dirty="0">
                        <a:solidFill>
                          <a:schemeClr val="tx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1200"/>
                        </a:spcBef>
                        <a:spcAft>
                          <a:spcPts val="0"/>
                        </a:spcAft>
                      </a:pPr>
                      <a:r>
                        <a:rPr lang="es-EC" sz="1800">
                          <a:solidFill>
                            <a:schemeClr val="tx1"/>
                          </a:solidFill>
                          <a:effectLst>
                            <a:outerShdw blurRad="38100" dist="38100" dir="2700000" algn="tl">
                              <a:srgbClr val="000000">
                                <a:alpha val="43137"/>
                              </a:srgbClr>
                            </a:outerShdw>
                          </a:effectLst>
                        </a:rPr>
                        <a:t>7018,19</a:t>
                      </a:r>
                      <a:endParaRPr lang="es-EC" sz="1800" b="0">
                        <a:solidFill>
                          <a:schemeClr val="tx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1200"/>
                        </a:spcBef>
                        <a:spcAft>
                          <a:spcPts val="0"/>
                        </a:spcAft>
                      </a:pPr>
                      <a:r>
                        <a:rPr lang="es-EC" sz="1800">
                          <a:solidFill>
                            <a:schemeClr val="tx1"/>
                          </a:solidFill>
                          <a:effectLst>
                            <a:outerShdw blurRad="38100" dist="38100" dir="2700000" algn="tl">
                              <a:srgbClr val="000000">
                                <a:alpha val="43137"/>
                              </a:srgbClr>
                            </a:outerShdw>
                          </a:effectLst>
                        </a:rPr>
                        <a:t>2674,26</a:t>
                      </a:r>
                      <a:endParaRPr lang="es-EC" sz="1800" b="0">
                        <a:solidFill>
                          <a:schemeClr val="tx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r h="298521">
                <a:tc>
                  <a:txBody>
                    <a:bodyPr/>
                    <a:lstStyle/>
                    <a:p>
                      <a:pPr algn="l">
                        <a:lnSpc>
                          <a:spcPct val="150000"/>
                        </a:lnSpc>
                        <a:spcBef>
                          <a:spcPts val="1200"/>
                        </a:spcBef>
                        <a:spcAft>
                          <a:spcPts val="0"/>
                        </a:spcAft>
                      </a:pPr>
                      <a:r>
                        <a:rPr lang="es-EC" sz="1800">
                          <a:solidFill>
                            <a:schemeClr val="tx1"/>
                          </a:solidFill>
                          <a:effectLst/>
                        </a:rPr>
                        <a:t>Evaporador</a:t>
                      </a:r>
                      <a:endParaRPr lang="es-EC" sz="18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1200"/>
                        </a:spcBef>
                        <a:spcAft>
                          <a:spcPts val="0"/>
                        </a:spcAft>
                      </a:pPr>
                      <a:r>
                        <a:rPr lang="es-EC" sz="1800" dirty="0">
                          <a:solidFill>
                            <a:schemeClr val="tx1"/>
                          </a:solidFill>
                          <a:effectLst>
                            <a:outerShdw blurRad="38100" dist="38100" dir="2700000" algn="tl">
                              <a:srgbClr val="000000">
                                <a:alpha val="43137"/>
                              </a:srgbClr>
                            </a:outerShdw>
                          </a:effectLst>
                        </a:rPr>
                        <a:t>278.49</a:t>
                      </a:r>
                      <a:endParaRPr lang="es-EC" sz="1800" b="0" dirty="0">
                        <a:solidFill>
                          <a:schemeClr val="tx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1200"/>
                        </a:spcBef>
                        <a:spcAft>
                          <a:spcPts val="0"/>
                        </a:spcAft>
                      </a:pPr>
                      <a:r>
                        <a:rPr lang="es-EC" sz="1800" dirty="0">
                          <a:solidFill>
                            <a:schemeClr val="tx1"/>
                          </a:solidFill>
                          <a:effectLst>
                            <a:outerShdw blurRad="38100" dist="38100" dir="2700000" algn="tl">
                              <a:srgbClr val="000000">
                                <a:alpha val="43137"/>
                              </a:srgbClr>
                            </a:outerShdw>
                          </a:effectLst>
                        </a:rPr>
                        <a:t>1011,74</a:t>
                      </a:r>
                      <a:endParaRPr lang="es-EC" sz="1800" b="0" dirty="0">
                        <a:solidFill>
                          <a:schemeClr val="tx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1200"/>
                        </a:spcBef>
                        <a:spcAft>
                          <a:spcPts val="0"/>
                        </a:spcAft>
                      </a:pPr>
                      <a:r>
                        <a:rPr lang="es-EC" sz="1800">
                          <a:solidFill>
                            <a:schemeClr val="tx1"/>
                          </a:solidFill>
                          <a:effectLst>
                            <a:outerShdw blurRad="38100" dist="38100" dir="2700000" algn="tl">
                              <a:srgbClr val="000000">
                                <a:alpha val="43137"/>
                              </a:srgbClr>
                            </a:outerShdw>
                          </a:effectLst>
                        </a:rPr>
                        <a:t>373,46</a:t>
                      </a:r>
                      <a:endParaRPr lang="es-EC" sz="1800" b="0">
                        <a:solidFill>
                          <a:schemeClr val="tx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298521">
                <a:tc>
                  <a:txBody>
                    <a:bodyPr/>
                    <a:lstStyle/>
                    <a:p>
                      <a:pPr algn="l">
                        <a:lnSpc>
                          <a:spcPct val="150000"/>
                        </a:lnSpc>
                        <a:spcBef>
                          <a:spcPts val="1200"/>
                        </a:spcBef>
                        <a:spcAft>
                          <a:spcPts val="0"/>
                        </a:spcAft>
                      </a:pPr>
                      <a:r>
                        <a:rPr lang="es-EC" sz="1800">
                          <a:solidFill>
                            <a:schemeClr val="tx1"/>
                          </a:solidFill>
                          <a:effectLst/>
                        </a:rPr>
                        <a:t>Intercambiador de calor</a:t>
                      </a:r>
                      <a:endParaRPr lang="es-EC" sz="18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1200"/>
                        </a:spcBef>
                        <a:spcAft>
                          <a:spcPts val="0"/>
                        </a:spcAft>
                      </a:pPr>
                      <a:r>
                        <a:rPr lang="es-EC" sz="1800">
                          <a:solidFill>
                            <a:schemeClr val="tx1"/>
                          </a:solidFill>
                          <a:effectLst>
                            <a:outerShdw blurRad="38100" dist="38100" dir="2700000" algn="tl">
                              <a:srgbClr val="000000">
                                <a:alpha val="43137"/>
                              </a:srgbClr>
                            </a:outerShdw>
                          </a:effectLst>
                        </a:rPr>
                        <a:t>74,90</a:t>
                      </a:r>
                      <a:endParaRPr lang="es-EC" sz="1800" b="0">
                        <a:solidFill>
                          <a:schemeClr val="tx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1200"/>
                        </a:spcBef>
                        <a:spcAft>
                          <a:spcPts val="0"/>
                        </a:spcAft>
                      </a:pPr>
                      <a:r>
                        <a:rPr lang="es-EC" sz="1800" dirty="0">
                          <a:solidFill>
                            <a:schemeClr val="tx1"/>
                          </a:solidFill>
                          <a:effectLst>
                            <a:outerShdw blurRad="38100" dist="38100" dir="2700000" algn="tl">
                              <a:srgbClr val="000000">
                                <a:alpha val="43137"/>
                              </a:srgbClr>
                            </a:outerShdw>
                          </a:effectLst>
                        </a:rPr>
                        <a:t>263,59</a:t>
                      </a:r>
                      <a:endParaRPr lang="es-EC" sz="1800" b="0" dirty="0">
                        <a:solidFill>
                          <a:schemeClr val="tx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1200"/>
                        </a:spcBef>
                        <a:spcAft>
                          <a:spcPts val="0"/>
                        </a:spcAft>
                      </a:pPr>
                      <a:r>
                        <a:rPr lang="es-EC" sz="1800">
                          <a:solidFill>
                            <a:schemeClr val="tx1"/>
                          </a:solidFill>
                          <a:effectLst>
                            <a:outerShdw blurRad="38100" dist="38100" dir="2700000" algn="tl">
                              <a:srgbClr val="000000">
                                <a:alpha val="43137"/>
                              </a:srgbClr>
                            </a:outerShdw>
                          </a:effectLst>
                        </a:rPr>
                        <a:t>100,44</a:t>
                      </a:r>
                      <a:endParaRPr lang="es-EC" sz="1800" b="0">
                        <a:solidFill>
                          <a:schemeClr val="tx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298521">
                <a:tc>
                  <a:txBody>
                    <a:bodyPr/>
                    <a:lstStyle/>
                    <a:p>
                      <a:pPr algn="l">
                        <a:lnSpc>
                          <a:spcPct val="150000"/>
                        </a:lnSpc>
                        <a:spcBef>
                          <a:spcPts val="1200"/>
                        </a:spcBef>
                        <a:spcAft>
                          <a:spcPts val="0"/>
                        </a:spcAft>
                      </a:pPr>
                      <a:r>
                        <a:rPr lang="es-EC" sz="1800">
                          <a:solidFill>
                            <a:schemeClr val="tx1"/>
                          </a:solidFill>
                          <a:effectLst/>
                        </a:rPr>
                        <a:t>Total</a:t>
                      </a:r>
                      <a:endParaRPr lang="es-EC" sz="18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1200"/>
                        </a:spcBef>
                        <a:spcAft>
                          <a:spcPts val="0"/>
                        </a:spcAft>
                      </a:pPr>
                      <a:r>
                        <a:rPr lang="es-EC" sz="1800" dirty="0">
                          <a:solidFill>
                            <a:schemeClr val="tx1"/>
                          </a:solidFill>
                          <a:effectLst>
                            <a:outerShdw blurRad="38100" dist="38100" dir="2700000" algn="tl">
                              <a:srgbClr val="000000">
                                <a:alpha val="43137"/>
                              </a:srgbClr>
                            </a:outerShdw>
                          </a:effectLst>
                        </a:rPr>
                        <a:t>2356.63</a:t>
                      </a:r>
                      <a:endParaRPr lang="es-EC" sz="1800" b="0" dirty="0">
                        <a:solidFill>
                          <a:schemeClr val="tx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1200"/>
                        </a:spcBef>
                        <a:spcAft>
                          <a:spcPts val="0"/>
                        </a:spcAft>
                      </a:pPr>
                      <a:r>
                        <a:rPr lang="es-EC" sz="1800" dirty="0">
                          <a:solidFill>
                            <a:schemeClr val="tx1"/>
                          </a:solidFill>
                          <a:effectLst>
                            <a:outerShdw blurRad="38100" dist="38100" dir="2700000" algn="tl">
                              <a:srgbClr val="000000">
                                <a:alpha val="43137"/>
                              </a:srgbClr>
                            </a:outerShdw>
                          </a:effectLst>
                        </a:rPr>
                        <a:t>8293,52</a:t>
                      </a:r>
                      <a:endParaRPr lang="es-EC" sz="1800" b="0" dirty="0">
                        <a:solidFill>
                          <a:schemeClr val="tx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1200"/>
                        </a:spcBef>
                        <a:spcAft>
                          <a:spcPts val="0"/>
                        </a:spcAft>
                      </a:pPr>
                      <a:r>
                        <a:rPr lang="es-EC" sz="1800" dirty="0">
                          <a:solidFill>
                            <a:schemeClr val="tx1"/>
                          </a:solidFill>
                          <a:effectLst>
                            <a:outerShdw blurRad="38100" dist="38100" dir="2700000" algn="tl">
                              <a:srgbClr val="000000">
                                <a:alpha val="43137"/>
                              </a:srgbClr>
                            </a:outerShdw>
                          </a:effectLst>
                        </a:rPr>
                        <a:t>3148,16</a:t>
                      </a:r>
                      <a:endParaRPr lang="es-EC" sz="1800" b="0" dirty="0">
                        <a:solidFill>
                          <a:schemeClr val="tx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298521">
                <a:tc>
                  <a:txBody>
                    <a:bodyPr/>
                    <a:lstStyle/>
                    <a:p>
                      <a:pPr algn="l">
                        <a:lnSpc>
                          <a:spcPct val="150000"/>
                        </a:lnSpc>
                        <a:spcBef>
                          <a:spcPts val="1200"/>
                        </a:spcBef>
                        <a:spcAft>
                          <a:spcPts val="0"/>
                        </a:spcAft>
                      </a:pPr>
                      <a:r>
                        <a:rPr lang="es-EC" sz="1800">
                          <a:solidFill>
                            <a:schemeClr val="tx1"/>
                          </a:solidFill>
                          <a:effectLst/>
                        </a:rPr>
                        <a:t>Caldero</a:t>
                      </a:r>
                      <a:endParaRPr lang="es-EC" sz="18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1200"/>
                        </a:spcBef>
                        <a:spcAft>
                          <a:spcPts val="0"/>
                        </a:spcAft>
                      </a:pPr>
                      <a:r>
                        <a:rPr lang="es-EC" sz="1800">
                          <a:solidFill>
                            <a:schemeClr val="tx1"/>
                          </a:solidFill>
                          <a:effectLst>
                            <a:outerShdw blurRad="38100" dist="38100" dir="2700000" algn="tl">
                              <a:srgbClr val="000000">
                                <a:alpha val="43137"/>
                              </a:srgbClr>
                            </a:outerShdw>
                          </a:effectLst>
                        </a:rPr>
                        <a:t>559.91</a:t>
                      </a:r>
                      <a:endParaRPr lang="es-EC" sz="1800" b="0">
                        <a:solidFill>
                          <a:schemeClr val="tx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1200"/>
                        </a:spcBef>
                        <a:spcAft>
                          <a:spcPts val="0"/>
                        </a:spcAft>
                      </a:pPr>
                      <a:r>
                        <a:rPr lang="es-EC" sz="1800">
                          <a:solidFill>
                            <a:schemeClr val="tx1"/>
                          </a:solidFill>
                          <a:effectLst>
                            <a:outerShdw blurRad="38100" dist="38100" dir="2700000" algn="tl">
                              <a:srgbClr val="000000">
                                <a:alpha val="43137"/>
                              </a:srgbClr>
                            </a:outerShdw>
                          </a:effectLst>
                        </a:rPr>
                        <a:t> </a:t>
                      </a:r>
                      <a:endParaRPr lang="es-EC" sz="1800" b="0">
                        <a:solidFill>
                          <a:schemeClr val="tx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1200"/>
                        </a:spcBef>
                        <a:spcAft>
                          <a:spcPts val="0"/>
                        </a:spcAft>
                      </a:pPr>
                      <a:r>
                        <a:rPr lang="es-EC" sz="1800" dirty="0">
                          <a:solidFill>
                            <a:schemeClr val="tx1"/>
                          </a:solidFill>
                          <a:effectLst>
                            <a:outerShdw blurRad="38100" dist="38100" dir="2700000" algn="tl">
                              <a:srgbClr val="000000">
                                <a:alpha val="43137"/>
                              </a:srgbClr>
                            </a:outerShdw>
                          </a:effectLst>
                        </a:rPr>
                        <a:t> </a:t>
                      </a:r>
                      <a:endParaRPr lang="es-EC" sz="1800" b="0" dirty="0">
                        <a:solidFill>
                          <a:schemeClr val="tx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bl>
          </a:graphicData>
        </a:graphic>
      </p:graphicFrame>
      <p:graphicFrame>
        <p:nvGraphicFramePr>
          <p:cNvPr id="6" name="Tabla 5">
            <a:extLst>
              <a:ext uri="{FF2B5EF4-FFF2-40B4-BE49-F238E27FC236}">
                <a16:creationId xmlns:a16="http://schemas.microsoft.com/office/drawing/2014/main" id="{55C55B58-26D3-4981-8434-6915523BA9AC}"/>
              </a:ext>
            </a:extLst>
          </p:cNvPr>
          <p:cNvGraphicFramePr>
            <a:graphicFrameLocks noGrp="1"/>
          </p:cNvGraphicFramePr>
          <p:nvPr>
            <p:extLst>
              <p:ext uri="{D42A27DB-BD31-4B8C-83A1-F6EECF244321}">
                <p14:modId xmlns:p14="http://schemas.microsoft.com/office/powerpoint/2010/main" val="4039331955"/>
              </p:ext>
            </p:extLst>
          </p:nvPr>
        </p:nvGraphicFramePr>
        <p:xfrm>
          <a:off x="3689437" y="4294312"/>
          <a:ext cx="5559916" cy="2194560"/>
        </p:xfrm>
        <a:graphic>
          <a:graphicData uri="http://schemas.openxmlformats.org/drawingml/2006/table">
            <a:tbl>
              <a:tblPr firstRow="1" firstCol="1" bandRow="1">
                <a:tableStyleId>{5A111915-BE36-4E01-A7E5-04B1672EAD32}</a:tableStyleId>
              </a:tblPr>
              <a:tblGrid>
                <a:gridCol w="2976912">
                  <a:extLst>
                    <a:ext uri="{9D8B030D-6E8A-4147-A177-3AD203B41FA5}">
                      <a16:colId xmlns:a16="http://schemas.microsoft.com/office/drawing/2014/main" val="20000"/>
                    </a:ext>
                  </a:extLst>
                </a:gridCol>
                <a:gridCol w="1291502">
                  <a:extLst>
                    <a:ext uri="{9D8B030D-6E8A-4147-A177-3AD203B41FA5}">
                      <a16:colId xmlns:a16="http://schemas.microsoft.com/office/drawing/2014/main" val="20001"/>
                    </a:ext>
                  </a:extLst>
                </a:gridCol>
                <a:gridCol w="1291502">
                  <a:extLst>
                    <a:ext uri="{9D8B030D-6E8A-4147-A177-3AD203B41FA5}">
                      <a16:colId xmlns:a16="http://schemas.microsoft.com/office/drawing/2014/main" val="20002"/>
                    </a:ext>
                  </a:extLst>
                </a:gridCol>
              </a:tblGrid>
              <a:tr h="254239">
                <a:tc>
                  <a:txBody>
                    <a:bodyPr/>
                    <a:lstStyle/>
                    <a:p>
                      <a:pPr algn="l">
                        <a:lnSpc>
                          <a:spcPct val="150000"/>
                        </a:lnSpc>
                        <a:spcBef>
                          <a:spcPts val="1200"/>
                        </a:spcBef>
                        <a:spcAft>
                          <a:spcPts val="0"/>
                        </a:spcAft>
                      </a:pPr>
                      <a:r>
                        <a:rPr lang="es-EC" sz="1600" dirty="0">
                          <a:solidFill>
                            <a:schemeClr val="tx1"/>
                          </a:solidFill>
                          <a:effectLst/>
                        </a:rPr>
                        <a:t>Equipo</a:t>
                      </a:r>
                      <a:endParaRPr lang="es-EC"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50000"/>
                        </a:lnSpc>
                        <a:spcBef>
                          <a:spcPts val="1200"/>
                        </a:spcBef>
                        <a:spcAft>
                          <a:spcPts val="0"/>
                        </a:spcAft>
                      </a:pPr>
                      <a:r>
                        <a:rPr lang="es-EC" sz="1600">
                          <a:solidFill>
                            <a:schemeClr val="tx1"/>
                          </a:solidFill>
                          <a:effectLst/>
                        </a:rPr>
                        <a:t>HP</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50000"/>
                        </a:lnSpc>
                        <a:spcBef>
                          <a:spcPts val="1200"/>
                        </a:spcBef>
                        <a:spcAft>
                          <a:spcPts val="0"/>
                        </a:spcAft>
                      </a:pPr>
                      <a:r>
                        <a:rPr lang="es-EC" sz="1600">
                          <a:solidFill>
                            <a:schemeClr val="tx1"/>
                          </a:solidFill>
                          <a:effectLst/>
                        </a:rPr>
                        <a:t>KWh</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254239">
                <a:tc>
                  <a:txBody>
                    <a:bodyPr/>
                    <a:lstStyle/>
                    <a:p>
                      <a:pPr algn="l">
                        <a:lnSpc>
                          <a:spcPct val="150000"/>
                        </a:lnSpc>
                        <a:spcBef>
                          <a:spcPts val="1200"/>
                        </a:spcBef>
                        <a:spcAft>
                          <a:spcPts val="0"/>
                        </a:spcAft>
                      </a:pPr>
                      <a:r>
                        <a:rPr lang="es-EC" sz="1600" dirty="0">
                          <a:solidFill>
                            <a:schemeClr val="tx1"/>
                          </a:solidFill>
                          <a:effectLst/>
                        </a:rPr>
                        <a:t>Banda transportadora </a:t>
                      </a:r>
                      <a:endParaRPr lang="es-EC"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50000"/>
                        </a:lnSpc>
                        <a:spcBef>
                          <a:spcPts val="1200"/>
                        </a:spcBef>
                        <a:spcAft>
                          <a:spcPts val="0"/>
                        </a:spcAft>
                      </a:pPr>
                      <a:r>
                        <a:rPr lang="es-EC" sz="1600" dirty="0">
                          <a:solidFill>
                            <a:schemeClr val="tx1"/>
                          </a:solidFill>
                          <a:effectLst>
                            <a:outerShdw blurRad="38100" dist="38100" dir="2700000" algn="tl">
                              <a:srgbClr val="000000">
                                <a:alpha val="43137"/>
                              </a:srgbClr>
                            </a:outerShdw>
                          </a:effectLst>
                        </a:rPr>
                        <a:t>4,50</a:t>
                      </a:r>
                      <a:endParaRPr lang="es-EC" sz="1600" dirty="0">
                        <a:solidFill>
                          <a:schemeClr val="tx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50000"/>
                        </a:lnSpc>
                        <a:spcBef>
                          <a:spcPts val="1200"/>
                        </a:spcBef>
                        <a:spcAft>
                          <a:spcPts val="0"/>
                        </a:spcAft>
                      </a:pPr>
                      <a:r>
                        <a:rPr lang="es-EC" sz="1600">
                          <a:solidFill>
                            <a:schemeClr val="tx1"/>
                          </a:solidFill>
                          <a:effectLst>
                            <a:outerShdw blurRad="38100" dist="38100" dir="2700000" algn="tl">
                              <a:srgbClr val="000000">
                                <a:alpha val="43137"/>
                              </a:srgbClr>
                            </a:outerShdw>
                          </a:effectLst>
                        </a:rPr>
                        <a:t>3,36</a:t>
                      </a:r>
                      <a:endParaRPr lang="es-EC" sz="1600">
                        <a:solidFill>
                          <a:schemeClr val="tx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254239">
                <a:tc>
                  <a:txBody>
                    <a:bodyPr/>
                    <a:lstStyle/>
                    <a:p>
                      <a:pPr algn="l">
                        <a:lnSpc>
                          <a:spcPct val="150000"/>
                        </a:lnSpc>
                        <a:spcBef>
                          <a:spcPts val="1200"/>
                        </a:spcBef>
                        <a:spcAft>
                          <a:spcPts val="0"/>
                        </a:spcAft>
                      </a:pPr>
                      <a:r>
                        <a:rPr lang="es-EC" sz="1600" dirty="0">
                          <a:solidFill>
                            <a:schemeClr val="tx1"/>
                          </a:solidFill>
                          <a:effectLst/>
                        </a:rPr>
                        <a:t>Bombas centrifugas</a:t>
                      </a:r>
                      <a:endParaRPr lang="es-EC"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50000"/>
                        </a:lnSpc>
                        <a:spcBef>
                          <a:spcPts val="1200"/>
                        </a:spcBef>
                        <a:spcAft>
                          <a:spcPts val="0"/>
                        </a:spcAft>
                      </a:pPr>
                      <a:r>
                        <a:rPr lang="es-EC" sz="1600" dirty="0">
                          <a:solidFill>
                            <a:schemeClr val="tx1"/>
                          </a:solidFill>
                          <a:effectLst>
                            <a:outerShdw blurRad="38100" dist="38100" dir="2700000" algn="tl">
                              <a:srgbClr val="000000">
                                <a:alpha val="43137"/>
                              </a:srgbClr>
                            </a:outerShdw>
                          </a:effectLst>
                        </a:rPr>
                        <a:t>7,60</a:t>
                      </a:r>
                      <a:endParaRPr lang="es-EC" sz="1600" dirty="0">
                        <a:solidFill>
                          <a:schemeClr val="tx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50000"/>
                        </a:lnSpc>
                        <a:spcBef>
                          <a:spcPts val="1200"/>
                        </a:spcBef>
                        <a:spcAft>
                          <a:spcPts val="0"/>
                        </a:spcAft>
                      </a:pPr>
                      <a:r>
                        <a:rPr lang="es-EC" sz="1600" dirty="0">
                          <a:solidFill>
                            <a:schemeClr val="tx1"/>
                          </a:solidFill>
                          <a:effectLst>
                            <a:outerShdw blurRad="38100" dist="38100" dir="2700000" algn="tl">
                              <a:srgbClr val="000000">
                                <a:alpha val="43137"/>
                              </a:srgbClr>
                            </a:outerShdw>
                          </a:effectLst>
                        </a:rPr>
                        <a:t>5,67</a:t>
                      </a:r>
                      <a:endParaRPr lang="es-EC" sz="1600" dirty="0">
                        <a:solidFill>
                          <a:schemeClr val="tx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254239">
                <a:tc>
                  <a:txBody>
                    <a:bodyPr/>
                    <a:lstStyle/>
                    <a:p>
                      <a:pPr algn="l">
                        <a:lnSpc>
                          <a:spcPct val="150000"/>
                        </a:lnSpc>
                        <a:spcBef>
                          <a:spcPts val="1200"/>
                        </a:spcBef>
                        <a:spcAft>
                          <a:spcPts val="0"/>
                        </a:spcAft>
                      </a:pPr>
                      <a:r>
                        <a:rPr lang="es-EC" sz="1600">
                          <a:solidFill>
                            <a:schemeClr val="tx1"/>
                          </a:solidFill>
                          <a:effectLst/>
                        </a:rPr>
                        <a:t>Bomba de vacío</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50000"/>
                        </a:lnSpc>
                        <a:spcBef>
                          <a:spcPts val="1200"/>
                        </a:spcBef>
                        <a:spcAft>
                          <a:spcPts val="0"/>
                        </a:spcAft>
                      </a:pPr>
                      <a:r>
                        <a:rPr lang="es-EC" sz="1600">
                          <a:solidFill>
                            <a:schemeClr val="tx1"/>
                          </a:solidFill>
                          <a:effectLst>
                            <a:outerShdw blurRad="38100" dist="38100" dir="2700000" algn="tl">
                              <a:srgbClr val="000000">
                                <a:alpha val="43137"/>
                              </a:srgbClr>
                            </a:outerShdw>
                          </a:effectLst>
                        </a:rPr>
                        <a:t>6,97</a:t>
                      </a:r>
                      <a:endParaRPr lang="es-EC" sz="1600">
                        <a:solidFill>
                          <a:schemeClr val="tx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50000"/>
                        </a:lnSpc>
                        <a:spcBef>
                          <a:spcPts val="1200"/>
                        </a:spcBef>
                        <a:spcAft>
                          <a:spcPts val="0"/>
                        </a:spcAft>
                      </a:pPr>
                      <a:r>
                        <a:rPr lang="es-EC" sz="1600" dirty="0">
                          <a:solidFill>
                            <a:schemeClr val="tx1"/>
                          </a:solidFill>
                          <a:effectLst>
                            <a:outerShdw blurRad="38100" dist="38100" dir="2700000" algn="tl">
                              <a:srgbClr val="000000">
                                <a:alpha val="43137"/>
                              </a:srgbClr>
                            </a:outerShdw>
                          </a:effectLst>
                        </a:rPr>
                        <a:t>5,20</a:t>
                      </a:r>
                      <a:endParaRPr lang="es-EC" sz="1600" dirty="0">
                        <a:solidFill>
                          <a:schemeClr val="tx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254239">
                <a:tc>
                  <a:txBody>
                    <a:bodyPr/>
                    <a:lstStyle/>
                    <a:p>
                      <a:pPr algn="l">
                        <a:lnSpc>
                          <a:spcPct val="150000"/>
                        </a:lnSpc>
                        <a:spcBef>
                          <a:spcPts val="1200"/>
                        </a:spcBef>
                        <a:spcAft>
                          <a:spcPts val="0"/>
                        </a:spcAft>
                      </a:pPr>
                      <a:r>
                        <a:rPr lang="es-EC" sz="1600">
                          <a:solidFill>
                            <a:schemeClr val="tx1"/>
                          </a:solidFill>
                          <a:effectLst/>
                        </a:rPr>
                        <a:t>Motor Secador</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50000"/>
                        </a:lnSpc>
                        <a:spcBef>
                          <a:spcPts val="1200"/>
                        </a:spcBef>
                        <a:spcAft>
                          <a:spcPts val="0"/>
                        </a:spcAft>
                      </a:pPr>
                      <a:r>
                        <a:rPr lang="es-EC" sz="1600">
                          <a:solidFill>
                            <a:schemeClr val="tx1"/>
                          </a:solidFill>
                          <a:effectLst>
                            <a:outerShdw blurRad="38100" dist="38100" dir="2700000" algn="tl">
                              <a:srgbClr val="000000">
                                <a:alpha val="43137"/>
                              </a:srgbClr>
                            </a:outerShdw>
                          </a:effectLst>
                        </a:rPr>
                        <a:t>14</a:t>
                      </a:r>
                      <a:endParaRPr lang="es-EC" sz="1600">
                        <a:solidFill>
                          <a:schemeClr val="tx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50000"/>
                        </a:lnSpc>
                        <a:spcBef>
                          <a:spcPts val="1200"/>
                        </a:spcBef>
                        <a:spcAft>
                          <a:spcPts val="0"/>
                        </a:spcAft>
                      </a:pPr>
                      <a:r>
                        <a:rPr lang="es-EC" sz="1600" dirty="0">
                          <a:solidFill>
                            <a:schemeClr val="tx1"/>
                          </a:solidFill>
                          <a:effectLst>
                            <a:outerShdw blurRad="38100" dist="38100" dir="2700000" algn="tl">
                              <a:srgbClr val="000000">
                                <a:alpha val="43137"/>
                              </a:srgbClr>
                            </a:outerShdw>
                          </a:effectLst>
                        </a:rPr>
                        <a:t>10,43</a:t>
                      </a:r>
                      <a:endParaRPr lang="es-EC" sz="1600" dirty="0">
                        <a:solidFill>
                          <a:schemeClr val="tx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254239">
                <a:tc>
                  <a:txBody>
                    <a:bodyPr/>
                    <a:lstStyle/>
                    <a:p>
                      <a:pPr algn="l">
                        <a:lnSpc>
                          <a:spcPct val="150000"/>
                        </a:lnSpc>
                        <a:spcBef>
                          <a:spcPts val="1200"/>
                        </a:spcBef>
                        <a:spcAft>
                          <a:spcPts val="0"/>
                        </a:spcAft>
                      </a:pPr>
                      <a:r>
                        <a:rPr lang="es-EC" sz="1600">
                          <a:solidFill>
                            <a:schemeClr val="tx1"/>
                          </a:solidFill>
                          <a:effectLst/>
                        </a:rPr>
                        <a:t>Total</a:t>
                      </a:r>
                      <a:endParaRPr lang="es-EC"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50000"/>
                        </a:lnSpc>
                        <a:spcBef>
                          <a:spcPts val="1200"/>
                        </a:spcBef>
                        <a:spcAft>
                          <a:spcPts val="0"/>
                        </a:spcAft>
                      </a:pPr>
                      <a:r>
                        <a:rPr lang="es-EC" sz="1600">
                          <a:solidFill>
                            <a:schemeClr val="tx1"/>
                          </a:solidFill>
                          <a:effectLst>
                            <a:outerShdw blurRad="38100" dist="38100" dir="2700000" algn="tl">
                              <a:srgbClr val="000000">
                                <a:alpha val="43137"/>
                              </a:srgbClr>
                            </a:outerShdw>
                          </a:effectLst>
                        </a:rPr>
                        <a:t>33,07</a:t>
                      </a:r>
                      <a:endParaRPr lang="es-EC" sz="1600">
                        <a:solidFill>
                          <a:schemeClr val="tx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50000"/>
                        </a:lnSpc>
                        <a:spcBef>
                          <a:spcPts val="1200"/>
                        </a:spcBef>
                        <a:spcAft>
                          <a:spcPts val="0"/>
                        </a:spcAft>
                      </a:pPr>
                      <a:r>
                        <a:rPr lang="es-EC" sz="1600" dirty="0">
                          <a:solidFill>
                            <a:schemeClr val="tx1"/>
                          </a:solidFill>
                          <a:effectLst>
                            <a:outerShdw blurRad="38100" dist="38100" dir="2700000" algn="tl">
                              <a:srgbClr val="000000">
                                <a:alpha val="43137"/>
                              </a:srgbClr>
                            </a:outerShdw>
                          </a:effectLst>
                        </a:rPr>
                        <a:t>24,66</a:t>
                      </a:r>
                      <a:endParaRPr lang="es-EC" sz="1600" dirty="0">
                        <a:solidFill>
                          <a:schemeClr val="tx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bl>
          </a:graphicData>
        </a:graphic>
      </p:graphicFrame>
      <p:sp>
        <p:nvSpPr>
          <p:cNvPr id="7" name="CuadroTexto 6">
            <a:extLst>
              <a:ext uri="{FF2B5EF4-FFF2-40B4-BE49-F238E27FC236}">
                <a16:creationId xmlns:a16="http://schemas.microsoft.com/office/drawing/2014/main" id="{15467F89-3155-4D71-A2A7-8F82F0BB3090}"/>
              </a:ext>
            </a:extLst>
          </p:cNvPr>
          <p:cNvSpPr txBox="1"/>
          <p:nvPr/>
        </p:nvSpPr>
        <p:spPr>
          <a:xfrm>
            <a:off x="2352759" y="1566863"/>
            <a:ext cx="923330" cy="1995487"/>
          </a:xfrm>
          <a:prstGeom prst="rect">
            <a:avLst/>
          </a:prstGeom>
        </p:spPr>
        <p:style>
          <a:lnRef idx="1">
            <a:schemeClr val="accent6"/>
          </a:lnRef>
          <a:fillRef idx="3">
            <a:schemeClr val="accent6"/>
          </a:fillRef>
          <a:effectRef idx="2">
            <a:schemeClr val="accent6"/>
          </a:effectRef>
          <a:fontRef idx="minor">
            <a:schemeClr val="lt1"/>
          </a:fontRef>
        </p:style>
        <p:txBody>
          <a:bodyPr vert="vert270" wrap="square" rtlCol="0">
            <a:spAutoFit/>
          </a:bodyPr>
          <a:lstStyle/>
          <a:p>
            <a:pPr algn="ctr"/>
            <a:r>
              <a:rPr lang="es-EC" sz="2400" b="1" dirty="0">
                <a:solidFill>
                  <a:schemeClr val="tx1"/>
                </a:solidFill>
              </a:rPr>
              <a:t>CONSUMO DE</a:t>
            </a:r>
          </a:p>
          <a:p>
            <a:pPr algn="ctr"/>
            <a:r>
              <a:rPr lang="es-EC" sz="2400" b="1" dirty="0">
                <a:solidFill>
                  <a:schemeClr val="tx1"/>
                </a:solidFill>
              </a:rPr>
              <a:t> VAPOR</a:t>
            </a:r>
          </a:p>
        </p:txBody>
      </p:sp>
      <p:sp>
        <p:nvSpPr>
          <p:cNvPr id="8" name="CuadroTexto 7">
            <a:extLst>
              <a:ext uri="{FF2B5EF4-FFF2-40B4-BE49-F238E27FC236}">
                <a16:creationId xmlns:a16="http://schemas.microsoft.com/office/drawing/2014/main" id="{B3E1BBCF-7947-4936-9232-0486685E60EC}"/>
              </a:ext>
            </a:extLst>
          </p:cNvPr>
          <p:cNvSpPr txBox="1"/>
          <p:nvPr/>
        </p:nvSpPr>
        <p:spPr>
          <a:xfrm>
            <a:off x="2276559" y="4155719"/>
            <a:ext cx="923330" cy="2237050"/>
          </a:xfrm>
          <a:prstGeom prst="rect">
            <a:avLst/>
          </a:prstGeom>
        </p:spPr>
        <p:style>
          <a:lnRef idx="1">
            <a:schemeClr val="accent6"/>
          </a:lnRef>
          <a:fillRef idx="3">
            <a:schemeClr val="accent6"/>
          </a:fillRef>
          <a:effectRef idx="2">
            <a:schemeClr val="accent6"/>
          </a:effectRef>
          <a:fontRef idx="minor">
            <a:schemeClr val="lt1"/>
          </a:fontRef>
        </p:style>
        <p:txBody>
          <a:bodyPr vert="vert270" wrap="square" rtlCol="0">
            <a:spAutoFit/>
          </a:bodyPr>
          <a:lstStyle/>
          <a:p>
            <a:pPr algn="ctr"/>
            <a:r>
              <a:rPr lang="es-EC" sz="2400" b="1" dirty="0">
                <a:solidFill>
                  <a:schemeClr val="tx1"/>
                </a:solidFill>
              </a:rPr>
              <a:t>CONSUMO DE</a:t>
            </a:r>
          </a:p>
          <a:p>
            <a:pPr algn="ctr"/>
            <a:r>
              <a:rPr lang="es-EC" sz="2400" b="1" dirty="0">
                <a:solidFill>
                  <a:schemeClr val="tx1"/>
                </a:solidFill>
              </a:rPr>
              <a:t> ELECTRICIDAD </a:t>
            </a:r>
          </a:p>
        </p:txBody>
      </p:sp>
      <p:sp>
        <p:nvSpPr>
          <p:cNvPr id="9" name="Rectángulo: esquinas redondeadas 8">
            <a:extLst>
              <a:ext uri="{FF2B5EF4-FFF2-40B4-BE49-F238E27FC236}">
                <a16:creationId xmlns:a16="http://schemas.microsoft.com/office/drawing/2014/main" id="{6583E640-A4AD-4F66-8314-C2FFF99DA10A}"/>
              </a:ext>
            </a:extLst>
          </p:cNvPr>
          <p:cNvSpPr/>
          <p:nvPr/>
        </p:nvSpPr>
        <p:spPr>
          <a:xfrm>
            <a:off x="9401175" y="4733925"/>
            <a:ext cx="2209799" cy="866775"/>
          </a:xfrm>
          <a:prstGeom prst="roundRect">
            <a:avLst/>
          </a:prstGeom>
          <a:solidFill>
            <a:schemeClr val="accent6">
              <a:lumMod val="60000"/>
              <a:lumOff val="4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s-EC" sz="2000" b="1" dirty="0">
                <a:solidFill>
                  <a:schemeClr val="tx1"/>
                </a:solidFill>
                <a:effectLst>
                  <a:outerShdw blurRad="38100" dist="38100" dir="2700000" algn="tl">
                    <a:srgbClr val="000000">
                      <a:alpha val="43137"/>
                    </a:srgbClr>
                  </a:outerShdw>
                </a:effectLst>
                <a:latin typeface="+mj-lt"/>
              </a:rPr>
              <a:t>TOTAL</a:t>
            </a:r>
          </a:p>
          <a:p>
            <a:pPr algn="ctr"/>
            <a:r>
              <a:rPr lang="es-EC" sz="2000" b="1" dirty="0">
                <a:solidFill>
                  <a:schemeClr val="tx1"/>
                </a:solidFill>
              </a:rPr>
              <a:t>23 601.60 KW/DIA</a:t>
            </a:r>
            <a:endParaRPr lang="es-EC" sz="2000" b="1" dirty="0">
              <a:solidFill>
                <a:schemeClr val="tx1"/>
              </a:solidFill>
              <a:latin typeface="+mj-lt"/>
            </a:endParaRPr>
          </a:p>
          <a:p>
            <a:pPr algn="ctr"/>
            <a:endParaRPr lang="es-EC" sz="2000" b="1" dirty="0">
              <a:solidFill>
                <a:schemeClr val="tx1"/>
              </a:solidFill>
              <a:latin typeface="+mj-lt"/>
            </a:endParaRPr>
          </a:p>
        </p:txBody>
      </p:sp>
    </p:spTree>
    <p:extLst>
      <p:ext uri="{BB962C8B-B14F-4D97-AF65-F5344CB8AC3E}">
        <p14:creationId xmlns:p14="http://schemas.microsoft.com/office/powerpoint/2010/main" val="2414974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99498B9-634E-42F2-994C-AEDB52F4B171}"/>
              </a:ext>
            </a:extLst>
          </p:cNvPr>
          <p:cNvSpPr>
            <a:spLocks noGrp="1"/>
          </p:cNvSpPr>
          <p:nvPr>
            <p:ph type="title"/>
          </p:nvPr>
        </p:nvSpPr>
        <p:spPr/>
        <p:txBody>
          <a:bodyPr/>
          <a:lstStyle/>
          <a:p>
            <a:pPr algn="ctr"/>
            <a:r>
              <a:rPr lang="es-EC" b="1" dirty="0"/>
              <a:t>Propiedades Psicométricas</a:t>
            </a:r>
          </a:p>
        </p:txBody>
      </p:sp>
      <p:graphicFrame>
        <p:nvGraphicFramePr>
          <p:cNvPr id="4" name="Tabla 3">
            <a:extLst>
              <a:ext uri="{FF2B5EF4-FFF2-40B4-BE49-F238E27FC236}">
                <a16:creationId xmlns:a16="http://schemas.microsoft.com/office/drawing/2014/main" id="{073C5C4F-892A-47FA-9C25-953A9F82329B}"/>
              </a:ext>
            </a:extLst>
          </p:cNvPr>
          <p:cNvGraphicFramePr>
            <a:graphicFrameLocks noGrp="1"/>
          </p:cNvGraphicFramePr>
          <p:nvPr>
            <p:extLst>
              <p:ext uri="{D42A27DB-BD31-4B8C-83A1-F6EECF244321}">
                <p14:modId xmlns:p14="http://schemas.microsoft.com/office/powerpoint/2010/main" val="1192498900"/>
              </p:ext>
            </p:extLst>
          </p:nvPr>
        </p:nvGraphicFramePr>
        <p:xfrm>
          <a:off x="2826575" y="1798933"/>
          <a:ext cx="6841300" cy="3430294"/>
        </p:xfrm>
        <a:graphic>
          <a:graphicData uri="http://schemas.openxmlformats.org/drawingml/2006/table">
            <a:tbl>
              <a:tblPr firstRow="1" firstCol="1" bandRow="1">
                <a:tableStyleId>{5202B0CA-FC54-4496-8BCA-5EF66A818D29}</a:tableStyleId>
              </a:tblPr>
              <a:tblGrid>
                <a:gridCol w="3420650">
                  <a:extLst>
                    <a:ext uri="{9D8B030D-6E8A-4147-A177-3AD203B41FA5}">
                      <a16:colId xmlns:a16="http://schemas.microsoft.com/office/drawing/2014/main" val="20000"/>
                    </a:ext>
                  </a:extLst>
                </a:gridCol>
                <a:gridCol w="3420650">
                  <a:extLst>
                    <a:ext uri="{9D8B030D-6E8A-4147-A177-3AD203B41FA5}">
                      <a16:colId xmlns:a16="http://schemas.microsoft.com/office/drawing/2014/main" val="20001"/>
                    </a:ext>
                  </a:extLst>
                </a:gridCol>
              </a:tblGrid>
              <a:tr h="490042">
                <a:tc>
                  <a:txBody>
                    <a:bodyPr/>
                    <a:lstStyle/>
                    <a:p>
                      <a:pPr algn="ctr">
                        <a:lnSpc>
                          <a:spcPct val="150000"/>
                        </a:lnSpc>
                        <a:spcBef>
                          <a:spcPts val="1200"/>
                        </a:spcBef>
                        <a:spcAft>
                          <a:spcPts val="0"/>
                        </a:spcAft>
                      </a:pPr>
                      <a:r>
                        <a:rPr lang="es-EC" sz="2000" dirty="0">
                          <a:solidFill>
                            <a:schemeClr val="tx1"/>
                          </a:solidFill>
                          <a:effectLst/>
                        </a:rPr>
                        <a:t>PROPIEDADES</a:t>
                      </a:r>
                      <a:endParaRPr lang="es-EC"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1">
                        <a:lumMod val="75000"/>
                      </a:schemeClr>
                    </a:solidFill>
                  </a:tcPr>
                </a:tc>
                <a:tc>
                  <a:txBody>
                    <a:bodyPr/>
                    <a:lstStyle/>
                    <a:p>
                      <a:pPr algn="ctr">
                        <a:lnSpc>
                          <a:spcPct val="150000"/>
                        </a:lnSpc>
                        <a:spcBef>
                          <a:spcPts val="1200"/>
                        </a:spcBef>
                        <a:spcAft>
                          <a:spcPts val="0"/>
                        </a:spcAft>
                      </a:pPr>
                      <a:r>
                        <a:rPr lang="es-EC" sz="2000" dirty="0">
                          <a:solidFill>
                            <a:schemeClr val="tx1"/>
                          </a:solidFill>
                          <a:effectLst/>
                        </a:rPr>
                        <a:t>DATOS</a:t>
                      </a:r>
                      <a:endParaRPr lang="es-EC"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1">
                        <a:lumMod val="75000"/>
                      </a:schemeClr>
                    </a:solidFill>
                  </a:tcPr>
                </a:tc>
                <a:extLst>
                  <a:ext uri="{0D108BD9-81ED-4DB2-BD59-A6C34878D82A}">
                    <a16:rowId xmlns:a16="http://schemas.microsoft.com/office/drawing/2014/main" val="10000"/>
                  </a:ext>
                </a:extLst>
              </a:tr>
              <a:tr h="490042">
                <a:tc>
                  <a:txBody>
                    <a:bodyPr/>
                    <a:lstStyle/>
                    <a:p>
                      <a:pPr algn="l">
                        <a:lnSpc>
                          <a:spcPct val="150000"/>
                        </a:lnSpc>
                        <a:spcBef>
                          <a:spcPts val="1200"/>
                        </a:spcBef>
                        <a:spcAft>
                          <a:spcPts val="0"/>
                        </a:spcAft>
                      </a:pPr>
                      <a:r>
                        <a:rPr lang="es-EC" sz="2000" b="0" dirty="0">
                          <a:effectLst/>
                        </a:rPr>
                        <a:t>Altura</a:t>
                      </a:r>
                      <a:endParaRPr lang="es-EC" sz="20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1200"/>
                        </a:spcBef>
                        <a:spcAft>
                          <a:spcPts val="0"/>
                        </a:spcAft>
                      </a:pPr>
                      <a:r>
                        <a:rPr lang="es-EC" sz="2000">
                          <a:effectLst/>
                        </a:rPr>
                        <a:t>1500msn</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490042">
                <a:tc>
                  <a:txBody>
                    <a:bodyPr/>
                    <a:lstStyle/>
                    <a:p>
                      <a:pPr algn="l">
                        <a:lnSpc>
                          <a:spcPct val="150000"/>
                        </a:lnSpc>
                        <a:spcBef>
                          <a:spcPts val="1200"/>
                        </a:spcBef>
                        <a:spcAft>
                          <a:spcPts val="0"/>
                        </a:spcAft>
                      </a:pPr>
                      <a:r>
                        <a:rPr lang="es-EC" sz="2000" b="0" dirty="0">
                          <a:effectLst/>
                        </a:rPr>
                        <a:t>Temperatura bulbo seco</a:t>
                      </a:r>
                      <a:endParaRPr lang="es-EC" sz="20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defTabSz="914400" rtl="0" eaLnBrk="1" fontAlgn="auto" latinLnBrk="0" hangingPunct="1">
                        <a:lnSpc>
                          <a:spcPct val="150000"/>
                        </a:lnSpc>
                        <a:spcBef>
                          <a:spcPts val="1200"/>
                        </a:spcBef>
                        <a:spcAft>
                          <a:spcPts val="0"/>
                        </a:spcAft>
                        <a:buClrTx/>
                        <a:buSzTx/>
                        <a:buFontTx/>
                        <a:buNone/>
                        <a:tabLst/>
                        <a:defRPr/>
                      </a:pPr>
                      <a:r>
                        <a:rPr lang="es-EC" sz="2000" dirty="0">
                          <a:effectLst/>
                        </a:rPr>
                        <a:t>22°C</a:t>
                      </a:r>
                      <a:endParaRPr lang="es-EC" sz="20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490042">
                <a:tc>
                  <a:txBody>
                    <a:bodyPr/>
                    <a:lstStyle/>
                    <a:p>
                      <a:pPr algn="l">
                        <a:lnSpc>
                          <a:spcPct val="150000"/>
                        </a:lnSpc>
                        <a:spcBef>
                          <a:spcPts val="1200"/>
                        </a:spcBef>
                        <a:spcAft>
                          <a:spcPts val="0"/>
                        </a:spcAft>
                      </a:pPr>
                      <a:r>
                        <a:rPr lang="es-EC" sz="2000" b="0" dirty="0">
                          <a:effectLst/>
                        </a:rPr>
                        <a:t>Temperatura bulbo húmedo</a:t>
                      </a:r>
                      <a:endParaRPr lang="es-EC" sz="20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defTabSz="914400" rtl="0" eaLnBrk="1" fontAlgn="auto" latinLnBrk="0" hangingPunct="1">
                        <a:lnSpc>
                          <a:spcPct val="150000"/>
                        </a:lnSpc>
                        <a:spcBef>
                          <a:spcPts val="1200"/>
                        </a:spcBef>
                        <a:spcAft>
                          <a:spcPts val="0"/>
                        </a:spcAft>
                        <a:buClrTx/>
                        <a:buSzTx/>
                        <a:buFontTx/>
                        <a:buNone/>
                        <a:tabLst/>
                        <a:defRPr/>
                      </a:pPr>
                      <a:r>
                        <a:rPr lang="es-EC" sz="2000" dirty="0">
                          <a:effectLst/>
                        </a:rPr>
                        <a:t>19.6°C</a:t>
                      </a:r>
                      <a:endParaRPr lang="es-EC"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490042">
                <a:tc>
                  <a:txBody>
                    <a:bodyPr/>
                    <a:lstStyle/>
                    <a:p>
                      <a:pPr algn="l">
                        <a:lnSpc>
                          <a:spcPct val="150000"/>
                        </a:lnSpc>
                        <a:spcBef>
                          <a:spcPts val="1200"/>
                        </a:spcBef>
                        <a:spcAft>
                          <a:spcPts val="0"/>
                        </a:spcAft>
                      </a:pPr>
                      <a:r>
                        <a:rPr lang="es-EC" sz="2000" b="0" dirty="0">
                          <a:effectLst/>
                        </a:rPr>
                        <a:t>Humedad Relativa</a:t>
                      </a:r>
                      <a:endParaRPr lang="es-EC" sz="20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1200"/>
                        </a:spcBef>
                        <a:spcAft>
                          <a:spcPts val="0"/>
                        </a:spcAft>
                      </a:pPr>
                      <a:r>
                        <a:rPr lang="es-EC" sz="2000">
                          <a:effectLst/>
                        </a:rPr>
                        <a:t>80%</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r h="490042">
                <a:tc>
                  <a:txBody>
                    <a:bodyPr/>
                    <a:lstStyle/>
                    <a:p>
                      <a:pPr algn="l">
                        <a:lnSpc>
                          <a:spcPct val="150000"/>
                        </a:lnSpc>
                        <a:spcBef>
                          <a:spcPts val="1200"/>
                        </a:spcBef>
                        <a:spcAft>
                          <a:spcPts val="0"/>
                        </a:spcAft>
                      </a:pPr>
                      <a:r>
                        <a:rPr lang="es-EC" sz="2000" b="0" dirty="0">
                          <a:effectLst/>
                        </a:rPr>
                        <a:t>Entalpia </a:t>
                      </a:r>
                      <a:endParaRPr lang="es-EC" sz="20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1200"/>
                        </a:spcBef>
                        <a:spcAft>
                          <a:spcPts val="0"/>
                        </a:spcAft>
                      </a:pPr>
                      <a:r>
                        <a:rPr lang="es-EC" sz="2000">
                          <a:effectLst/>
                        </a:rPr>
                        <a:t>55.64KJ/kg</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5"/>
                  </a:ext>
                </a:extLst>
              </a:tr>
              <a:tr h="490042">
                <a:tc>
                  <a:txBody>
                    <a:bodyPr/>
                    <a:lstStyle/>
                    <a:p>
                      <a:pPr algn="l">
                        <a:lnSpc>
                          <a:spcPct val="150000"/>
                        </a:lnSpc>
                        <a:spcBef>
                          <a:spcPts val="1200"/>
                        </a:spcBef>
                        <a:spcAft>
                          <a:spcPts val="0"/>
                        </a:spcAft>
                      </a:pPr>
                      <a:r>
                        <a:rPr lang="es-EC" sz="2000" b="0" dirty="0">
                          <a:effectLst/>
                        </a:rPr>
                        <a:t>Presión atmosférica</a:t>
                      </a:r>
                      <a:endParaRPr lang="es-EC" sz="20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1200"/>
                        </a:spcBef>
                        <a:spcAft>
                          <a:spcPts val="0"/>
                        </a:spcAft>
                      </a:pPr>
                      <a:r>
                        <a:rPr lang="es-EC" sz="2000" dirty="0">
                          <a:effectLst/>
                        </a:rPr>
                        <a:t>84707.7 Pa</a:t>
                      </a:r>
                      <a:endParaRPr lang="es-EC"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4308988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3"/>
          <p:cNvSpPr txBox="1">
            <a:spLocks/>
          </p:cNvSpPr>
          <p:nvPr/>
        </p:nvSpPr>
        <p:spPr>
          <a:xfrm>
            <a:off x="1066800" y="607211"/>
            <a:ext cx="10058400" cy="1450757"/>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s-EC" dirty="0"/>
              <a:t>Secador Rotatorio </a:t>
            </a:r>
          </a:p>
        </p:txBody>
      </p:sp>
      <p:pic>
        <p:nvPicPr>
          <p:cNvPr id="6" name="Imagen 5">
            <a:extLst>
              <a:ext uri="{FF2B5EF4-FFF2-40B4-BE49-F238E27FC236}">
                <a16:creationId xmlns:a16="http://schemas.microsoft.com/office/drawing/2014/main" id="{245EF1C7-4D5E-4BA5-856E-8C1DD542A962}"/>
              </a:ext>
            </a:extLst>
          </p:cNvPr>
          <p:cNvPicPr>
            <a:picLocks noChangeAspect="1"/>
          </p:cNvPicPr>
          <p:nvPr/>
        </p:nvPicPr>
        <p:blipFill rotWithShape="1">
          <a:blip r:embed="rId2"/>
          <a:srcRect l="7846" r="23696" b="14263"/>
          <a:stretch/>
        </p:blipFill>
        <p:spPr>
          <a:xfrm>
            <a:off x="5925149" y="1020139"/>
            <a:ext cx="5697946" cy="26180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aphicFrame>
        <p:nvGraphicFramePr>
          <p:cNvPr id="5" name="Tabla 4"/>
          <p:cNvGraphicFramePr>
            <a:graphicFrameLocks noGrp="1"/>
          </p:cNvGraphicFramePr>
          <p:nvPr>
            <p:extLst>
              <p:ext uri="{D42A27DB-BD31-4B8C-83A1-F6EECF244321}">
                <p14:modId xmlns:p14="http://schemas.microsoft.com/office/powerpoint/2010/main" val="1863695667"/>
              </p:ext>
            </p:extLst>
          </p:nvPr>
        </p:nvGraphicFramePr>
        <p:xfrm>
          <a:off x="1203124" y="1332589"/>
          <a:ext cx="4388051" cy="4884096"/>
        </p:xfrm>
        <a:graphic>
          <a:graphicData uri="http://schemas.openxmlformats.org/drawingml/2006/table">
            <a:tbl>
              <a:tblPr firstRow="1" firstCol="1" bandRow="1">
                <a:tableStyleId>{8799B23B-EC83-4686-B30A-512413B5E67A}</a:tableStyleId>
              </a:tblPr>
              <a:tblGrid>
                <a:gridCol w="2244926">
                  <a:extLst>
                    <a:ext uri="{9D8B030D-6E8A-4147-A177-3AD203B41FA5}">
                      <a16:colId xmlns:a16="http://schemas.microsoft.com/office/drawing/2014/main" val="20000"/>
                    </a:ext>
                  </a:extLst>
                </a:gridCol>
                <a:gridCol w="2143125">
                  <a:extLst>
                    <a:ext uri="{9D8B030D-6E8A-4147-A177-3AD203B41FA5}">
                      <a16:colId xmlns:a16="http://schemas.microsoft.com/office/drawing/2014/main" val="20001"/>
                    </a:ext>
                  </a:extLst>
                </a:gridCol>
              </a:tblGrid>
              <a:tr h="267372">
                <a:tc>
                  <a:txBody>
                    <a:bodyPr/>
                    <a:lstStyle/>
                    <a:p>
                      <a:pPr algn="ctr">
                        <a:lnSpc>
                          <a:spcPct val="150000"/>
                        </a:lnSpc>
                        <a:spcBef>
                          <a:spcPts val="1200"/>
                        </a:spcBef>
                        <a:spcAft>
                          <a:spcPts val="0"/>
                        </a:spcAft>
                      </a:pPr>
                      <a:r>
                        <a:rPr lang="es-EC" sz="1200" dirty="0">
                          <a:effectLst/>
                        </a:rPr>
                        <a:t>CARACTERÍSTICAS</a:t>
                      </a:r>
                      <a:endParaRPr lang="es-EC"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045" marR="67045" marT="0" marB="0">
                    <a:solidFill>
                      <a:schemeClr val="bg2">
                        <a:lumMod val="75000"/>
                      </a:schemeClr>
                    </a:solidFill>
                  </a:tcPr>
                </a:tc>
                <a:tc>
                  <a:txBody>
                    <a:bodyPr/>
                    <a:lstStyle/>
                    <a:p>
                      <a:pPr algn="ctr">
                        <a:lnSpc>
                          <a:spcPct val="150000"/>
                        </a:lnSpc>
                        <a:spcBef>
                          <a:spcPts val="1200"/>
                        </a:spcBef>
                        <a:spcAft>
                          <a:spcPts val="0"/>
                        </a:spcAft>
                      </a:pPr>
                      <a:r>
                        <a:rPr lang="es-EC" sz="1200" dirty="0">
                          <a:effectLst/>
                        </a:rPr>
                        <a:t>MEDIDAS</a:t>
                      </a:r>
                      <a:endParaRPr lang="es-EC"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045" marR="67045" marT="0" marB="0">
                    <a:solidFill>
                      <a:schemeClr val="bg2">
                        <a:lumMod val="75000"/>
                      </a:schemeClr>
                    </a:solidFill>
                  </a:tcPr>
                </a:tc>
                <a:extLst>
                  <a:ext uri="{0D108BD9-81ED-4DB2-BD59-A6C34878D82A}">
                    <a16:rowId xmlns:a16="http://schemas.microsoft.com/office/drawing/2014/main" val="10000"/>
                  </a:ext>
                </a:extLst>
              </a:tr>
              <a:tr h="267372">
                <a:tc>
                  <a:txBody>
                    <a:bodyPr/>
                    <a:lstStyle/>
                    <a:p>
                      <a:pPr algn="just">
                        <a:lnSpc>
                          <a:spcPct val="150000"/>
                        </a:lnSpc>
                        <a:spcBef>
                          <a:spcPts val="1200"/>
                        </a:spcBef>
                        <a:spcAft>
                          <a:spcPts val="0"/>
                        </a:spcAft>
                      </a:pPr>
                      <a:r>
                        <a:rPr lang="es-EC" sz="1200">
                          <a:effectLst/>
                        </a:rPr>
                        <a:t>Longitud</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7045" marR="67045" marT="0" marB="0"/>
                </a:tc>
                <a:tc>
                  <a:txBody>
                    <a:bodyPr/>
                    <a:lstStyle/>
                    <a:p>
                      <a:pPr algn="ctr">
                        <a:lnSpc>
                          <a:spcPct val="150000"/>
                        </a:lnSpc>
                        <a:spcBef>
                          <a:spcPts val="1200"/>
                        </a:spcBef>
                        <a:spcAft>
                          <a:spcPts val="0"/>
                        </a:spcAft>
                      </a:pPr>
                      <a:r>
                        <a:rPr lang="es-EC" sz="1200" dirty="0">
                          <a:effectLst/>
                        </a:rPr>
                        <a:t>7,5 m</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7045" marR="67045" marT="0" marB="0"/>
                </a:tc>
                <a:extLst>
                  <a:ext uri="{0D108BD9-81ED-4DB2-BD59-A6C34878D82A}">
                    <a16:rowId xmlns:a16="http://schemas.microsoft.com/office/drawing/2014/main" val="10001"/>
                  </a:ext>
                </a:extLst>
              </a:tr>
              <a:tr h="267372">
                <a:tc>
                  <a:txBody>
                    <a:bodyPr/>
                    <a:lstStyle/>
                    <a:p>
                      <a:pPr algn="just">
                        <a:lnSpc>
                          <a:spcPct val="150000"/>
                        </a:lnSpc>
                        <a:spcBef>
                          <a:spcPts val="1200"/>
                        </a:spcBef>
                        <a:spcAft>
                          <a:spcPts val="0"/>
                        </a:spcAft>
                      </a:pPr>
                      <a:r>
                        <a:rPr lang="es-EC" sz="1200">
                          <a:effectLst/>
                        </a:rPr>
                        <a:t>Diámetro</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7045" marR="67045" marT="0" marB="0"/>
                </a:tc>
                <a:tc>
                  <a:txBody>
                    <a:bodyPr/>
                    <a:lstStyle/>
                    <a:p>
                      <a:pPr algn="ctr">
                        <a:lnSpc>
                          <a:spcPct val="150000"/>
                        </a:lnSpc>
                        <a:spcBef>
                          <a:spcPts val="1200"/>
                        </a:spcBef>
                        <a:spcAft>
                          <a:spcPts val="0"/>
                        </a:spcAft>
                      </a:pPr>
                      <a:r>
                        <a:rPr lang="es-EC" sz="1200" dirty="0">
                          <a:effectLst/>
                        </a:rPr>
                        <a:t>3,5 m</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7045" marR="67045" marT="0" marB="0"/>
                </a:tc>
                <a:extLst>
                  <a:ext uri="{0D108BD9-81ED-4DB2-BD59-A6C34878D82A}">
                    <a16:rowId xmlns:a16="http://schemas.microsoft.com/office/drawing/2014/main" val="10002"/>
                  </a:ext>
                </a:extLst>
              </a:tr>
              <a:tr h="267372">
                <a:tc>
                  <a:txBody>
                    <a:bodyPr/>
                    <a:lstStyle/>
                    <a:p>
                      <a:pPr algn="just">
                        <a:lnSpc>
                          <a:spcPct val="150000"/>
                        </a:lnSpc>
                        <a:spcBef>
                          <a:spcPts val="1200"/>
                        </a:spcBef>
                        <a:spcAft>
                          <a:spcPts val="0"/>
                        </a:spcAft>
                      </a:pPr>
                      <a:r>
                        <a:rPr lang="es-EC" sz="1200">
                          <a:effectLst/>
                        </a:rPr>
                        <a:t>Aspas por círculo</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7045" marR="67045" marT="0" marB="0"/>
                </a:tc>
                <a:tc>
                  <a:txBody>
                    <a:bodyPr/>
                    <a:lstStyle/>
                    <a:p>
                      <a:pPr algn="ctr">
                        <a:lnSpc>
                          <a:spcPct val="150000"/>
                        </a:lnSpc>
                        <a:spcBef>
                          <a:spcPts val="1200"/>
                        </a:spcBef>
                        <a:spcAft>
                          <a:spcPts val="0"/>
                        </a:spcAft>
                      </a:pPr>
                      <a:r>
                        <a:rPr lang="es-EC" sz="1200">
                          <a:effectLst/>
                        </a:rPr>
                        <a:t>11 </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7045" marR="67045" marT="0" marB="0"/>
                </a:tc>
                <a:extLst>
                  <a:ext uri="{0D108BD9-81ED-4DB2-BD59-A6C34878D82A}">
                    <a16:rowId xmlns:a16="http://schemas.microsoft.com/office/drawing/2014/main" val="10003"/>
                  </a:ext>
                </a:extLst>
              </a:tr>
              <a:tr h="267372">
                <a:tc>
                  <a:txBody>
                    <a:bodyPr/>
                    <a:lstStyle/>
                    <a:p>
                      <a:pPr algn="just">
                        <a:lnSpc>
                          <a:spcPct val="150000"/>
                        </a:lnSpc>
                        <a:spcBef>
                          <a:spcPts val="1200"/>
                        </a:spcBef>
                        <a:spcAft>
                          <a:spcPts val="0"/>
                        </a:spcAft>
                      </a:pPr>
                      <a:r>
                        <a:rPr lang="es-EC" sz="1200">
                          <a:effectLst/>
                        </a:rPr>
                        <a:t>Inclinación de aspas </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7045" marR="67045" marT="0" marB="0"/>
                </a:tc>
                <a:tc>
                  <a:txBody>
                    <a:bodyPr/>
                    <a:lstStyle/>
                    <a:p>
                      <a:pPr algn="ctr">
                        <a:lnSpc>
                          <a:spcPct val="150000"/>
                        </a:lnSpc>
                        <a:spcBef>
                          <a:spcPts val="1200"/>
                        </a:spcBef>
                        <a:spcAft>
                          <a:spcPts val="0"/>
                        </a:spcAft>
                      </a:pPr>
                      <a:r>
                        <a:rPr lang="es-EC" sz="1200" dirty="0">
                          <a:effectLst/>
                        </a:rPr>
                        <a:t>45°</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7045" marR="67045" marT="0" marB="0"/>
                </a:tc>
                <a:extLst>
                  <a:ext uri="{0D108BD9-81ED-4DB2-BD59-A6C34878D82A}">
                    <a16:rowId xmlns:a16="http://schemas.microsoft.com/office/drawing/2014/main" val="10004"/>
                  </a:ext>
                </a:extLst>
              </a:tr>
              <a:tr h="267372">
                <a:tc>
                  <a:txBody>
                    <a:bodyPr/>
                    <a:lstStyle/>
                    <a:p>
                      <a:pPr algn="just">
                        <a:lnSpc>
                          <a:spcPct val="150000"/>
                        </a:lnSpc>
                        <a:spcBef>
                          <a:spcPts val="1200"/>
                        </a:spcBef>
                        <a:spcAft>
                          <a:spcPts val="0"/>
                        </a:spcAft>
                      </a:pPr>
                      <a:r>
                        <a:rPr lang="es-EC" sz="1200">
                          <a:effectLst/>
                        </a:rPr>
                        <a:t>Espacio entre aspas </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7045" marR="67045" marT="0" marB="0"/>
                </a:tc>
                <a:tc>
                  <a:txBody>
                    <a:bodyPr/>
                    <a:lstStyle/>
                    <a:p>
                      <a:pPr algn="ctr">
                        <a:lnSpc>
                          <a:spcPct val="150000"/>
                        </a:lnSpc>
                        <a:spcBef>
                          <a:spcPts val="1200"/>
                        </a:spcBef>
                        <a:spcAft>
                          <a:spcPts val="0"/>
                        </a:spcAft>
                      </a:pPr>
                      <a:r>
                        <a:rPr lang="es-EC" sz="1200">
                          <a:effectLst/>
                        </a:rPr>
                        <a:t>0.60 m</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7045" marR="67045" marT="0" marB="0"/>
                </a:tc>
                <a:extLst>
                  <a:ext uri="{0D108BD9-81ED-4DB2-BD59-A6C34878D82A}">
                    <a16:rowId xmlns:a16="http://schemas.microsoft.com/office/drawing/2014/main" val="10005"/>
                  </a:ext>
                </a:extLst>
              </a:tr>
              <a:tr h="267372">
                <a:tc>
                  <a:txBody>
                    <a:bodyPr/>
                    <a:lstStyle/>
                    <a:p>
                      <a:pPr algn="just">
                        <a:lnSpc>
                          <a:spcPct val="150000"/>
                        </a:lnSpc>
                        <a:spcBef>
                          <a:spcPts val="1200"/>
                        </a:spcBef>
                        <a:spcAft>
                          <a:spcPts val="0"/>
                        </a:spcAft>
                      </a:pPr>
                      <a:r>
                        <a:rPr lang="es-EC" sz="1200">
                          <a:effectLst/>
                        </a:rPr>
                        <a:t>Numero de círculos</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7045" marR="67045" marT="0" marB="0"/>
                </a:tc>
                <a:tc>
                  <a:txBody>
                    <a:bodyPr/>
                    <a:lstStyle/>
                    <a:p>
                      <a:pPr algn="ctr">
                        <a:lnSpc>
                          <a:spcPct val="150000"/>
                        </a:lnSpc>
                        <a:spcBef>
                          <a:spcPts val="1200"/>
                        </a:spcBef>
                        <a:spcAft>
                          <a:spcPts val="0"/>
                        </a:spcAft>
                      </a:pPr>
                      <a:r>
                        <a:rPr lang="es-EC" sz="1200">
                          <a:effectLst/>
                        </a:rPr>
                        <a:t>5</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7045" marR="67045" marT="0" marB="0"/>
                </a:tc>
                <a:extLst>
                  <a:ext uri="{0D108BD9-81ED-4DB2-BD59-A6C34878D82A}">
                    <a16:rowId xmlns:a16="http://schemas.microsoft.com/office/drawing/2014/main" val="10006"/>
                  </a:ext>
                </a:extLst>
              </a:tr>
              <a:tr h="267372">
                <a:tc>
                  <a:txBody>
                    <a:bodyPr/>
                    <a:lstStyle/>
                    <a:p>
                      <a:pPr algn="just">
                        <a:lnSpc>
                          <a:spcPct val="150000"/>
                        </a:lnSpc>
                        <a:spcBef>
                          <a:spcPts val="1200"/>
                        </a:spcBef>
                        <a:spcAft>
                          <a:spcPts val="0"/>
                        </a:spcAft>
                      </a:pPr>
                      <a:r>
                        <a:rPr lang="es-EC" sz="1200">
                          <a:effectLst/>
                        </a:rPr>
                        <a:t>Espacio entre aspas</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7045" marR="67045" marT="0" marB="0"/>
                </a:tc>
                <a:tc>
                  <a:txBody>
                    <a:bodyPr/>
                    <a:lstStyle/>
                    <a:p>
                      <a:pPr algn="ctr">
                        <a:lnSpc>
                          <a:spcPct val="150000"/>
                        </a:lnSpc>
                        <a:spcBef>
                          <a:spcPts val="1200"/>
                        </a:spcBef>
                        <a:spcAft>
                          <a:spcPts val="0"/>
                        </a:spcAft>
                      </a:pPr>
                      <a:r>
                        <a:rPr lang="es-EC" sz="1200">
                          <a:effectLst/>
                        </a:rPr>
                        <a:t>0,60 m</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7045" marR="67045" marT="0" marB="0"/>
                </a:tc>
                <a:extLst>
                  <a:ext uri="{0D108BD9-81ED-4DB2-BD59-A6C34878D82A}">
                    <a16:rowId xmlns:a16="http://schemas.microsoft.com/office/drawing/2014/main" val="10007"/>
                  </a:ext>
                </a:extLst>
              </a:tr>
              <a:tr h="267372">
                <a:tc>
                  <a:txBody>
                    <a:bodyPr/>
                    <a:lstStyle/>
                    <a:p>
                      <a:pPr algn="just">
                        <a:lnSpc>
                          <a:spcPct val="150000"/>
                        </a:lnSpc>
                        <a:spcBef>
                          <a:spcPts val="1200"/>
                        </a:spcBef>
                        <a:spcAft>
                          <a:spcPts val="0"/>
                        </a:spcAft>
                      </a:pPr>
                      <a:r>
                        <a:rPr lang="es-EC" sz="1200">
                          <a:effectLst/>
                        </a:rPr>
                        <a:t>Flujo de Calor transferido</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7045" marR="67045" marT="0" marB="0"/>
                </a:tc>
                <a:tc>
                  <a:txBody>
                    <a:bodyPr/>
                    <a:lstStyle/>
                    <a:p>
                      <a:pPr algn="ctr">
                        <a:lnSpc>
                          <a:spcPct val="150000"/>
                        </a:lnSpc>
                        <a:spcBef>
                          <a:spcPts val="1200"/>
                        </a:spcBef>
                        <a:spcAft>
                          <a:spcPts val="0"/>
                        </a:spcAft>
                      </a:pPr>
                      <a:r>
                        <a:rPr lang="es-EC" sz="1200">
                          <a:effectLst/>
                        </a:rPr>
                        <a:t>1994,24 KW</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7045" marR="67045" marT="0" marB="0"/>
                </a:tc>
                <a:extLst>
                  <a:ext uri="{0D108BD9-81ED-4DB2-BD59-A6C34878D82A}">
                    <a16:rowId xmlns:a16="http://schemas.microsoft.com/office/drawing/2014/main" val="10008"/>
                  </a:ext>
                </a:extLst>
              </a:tr>
              <a:tr h="267372">
                <a:tc>
                  <a:txBody>
                    <a:bodyPr/>
                    <a:lstStyle/>
                    <a:p>
                      <a:pPr algn="just">
                        <a:lnSpc>
                          <a:spcPct val="150000"/>
                        </a:lnSpc>
                        <a:spcBef>
                          <a:spcPts val="1200"/>
                        </a:spcBef>
                        <a:spcAft>
                          <a:spcPts val="0"/>
                        </a:spcAft>
                      </a:pPr>
                      <a:r>
                        <a:rPr lang="es-EC" sz="1200">
                          <a:effectLst/>
                        </a:rPr>
                        <a:t>Flujo másico cachaza</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7045" marR="67045" marT="0" marB="0"/>
                </a:tc>
                <a:tc>
                  <a:txBody>
                    <a:bodyPr/>
                    <a:lstStyle/>
                    <a:p>
                      <a:pPr algn="ctr">
                        <a:lnSpc>
                          <a:spcPct val="150000"/>
                        </a:lnSpc>
                        <a:spcBef>
                          <a:spcPts val="1200"/>
                        </a:spcBef>
                        <a:spcAft>
                          <a:spcPts val="0"/>
                        </a:spcAft>
                      </a:pPr>
                      <a:r>
                        <a:rPr lang="es-EC" sz="1200">
                          <a:effectLst/>
                        </a:rPr>
                        <a:t>8.33kg/min</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7045" marR="67045" marT="0" marB="0"/>
                </a:tc>
                <a:extLst>
                  <a:ext uri="{0D108BD9-81ED-4DB2-BD59-A6C34878D82A}">
                    <a16:rowId xmlns:a16="http://schemas.microsoft.com/office/drawing/2014/main" val="10009"/>
                  </a:ext>
                </a:extLst>
              </a:tr>
              <a:tr h="267372">
                <a:tc>
                  <a:txBody>
                    <a:bodyPr/>
                    <a:lstStyle/>
                    <a:p>
                      <a:pPr algn="just">
                        <a:lnSpc>
                          <a:spcPct val="150000"/>
                        </a:lnSpc>
                        <a:spcBef>
                          <a:spcPts val="1200"/>
                        </a:spcBef>
                        <a:spcAft>
                          <a:spcPts val="0"/>
                        </a:spcAft>
                      </a:pPr>
                      <a:r>
                        <a:rPr lang="es-EC" sz="1200">
                          <a:effectLst/>
                        </a:rPr>
                        <a:t>Tiempo de secado</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7045" marR="67045" marT="0" marB="0"/>
                </a:tc>
                <a:tc>
                  <a:txBody>
                    <a:bodyPr/>
                    <a:lstStyle/>
                    <a:p>
                      <a:pPr algn="ctr">
                        <a:lnSpc>
                          <a:spcPct val="150000"/>
                        </a:lnSpc>
                        <a:spcBef>
                          <a:spcPts val="1200"/>
                        </a:spcBef>
                        <a:spcAft>
                          <a:spcPts val="0"/>
                        </a:spcAft>
                      </a:pPr>
                      <a:r>
                        <a:rPr lang="es-EC" sz="1200">
                          <a:effectLst/>
                        </a:rPr>
                        <a:t>60 min</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7045" marR="67045" marT="0" marB="0"/>
                </a:tc>
                <a:extLst>
                  <a:ext uri="{0D108BD9-81ED-4DB2-BD59-A6C34878D82A}">
                    <a16:rowId xmlns:a16="http://schemas.microsoft.com/office/drawing/2014/main" val="10010"/>
                  </a:ext>
                </a:extLst>
              </a:tr>
              <a:tr h="267372">
                <a:tc>
                  <a:txBody>
                    <a:bodyPr/>
                    <a:lstStyle/>
                    <a:p>
                      <a:pPr algn="just">
                        <a:lnSpc>
                          <a:spcPct val="150000"/>
                        </a:lnSpc>
                        <a:spcBef>
                          <a:spcPts val="1200"/>
                        </a:spcBef>
                        <a:spcAft>
                          <a:spcPts val="0"/>
                        </a:spcAft>
                      </a:pPr>
                      <a:r>
                        <a:rPr lang="es-EC" sz="1200">
                          <a:effectLst/>
                        </a:rPr>
                        <a:t>Temperatura inicial solido</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7045" marR="67045" marT="0" marB="0"/>
                </a:tc>
                <a:tc>
                  <a:txBody>
                    <a:bodyPr/>
                    <a:lstStyle/>
                    <a:p>
                      <a:pPr algn="ctr">
                        <a:lnSpc>
                          <a:spcPct val="150000"/>
                        </a:lnSpc>
                        <a:spcBef>
                          <a:spcPts val="1200"/>
                        </a:spcBef>
                        <a:spcAft>
                          <a:spcPts val="0"/>
                        </a:spcAft>
                      </a:pPr>
                      <a:r>
                        <a:rPr lang="es-EC" sz="1200">
                          <a:effectLst/>
                        </a:rPr>
                        <a:t>30°C</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7045" marR="67045" marT="0" marB="0"/>
                </a:tc>
                <a:extLst>
                  <a:ext uri="{0D108BD9-81ED-4DB2-BD59-A6C34878D82A}">
                    <a16:rowId xmlns:a16="http://schemas.microsoft.com/office/drawing/2014/main" val="10011"/>
                  </a:ext>
                </a:extLst>
              </a:tr>
              <a:tr h="267372">
                <a:tc>
                  <a:txBody>
                    <a:bodyPr/>
                    <a:lstStyle/>
                    <a:p>
                      <a:pPr algn="just">
                        <a:lnSpc>
                          <a:spcPct val="150000"/>
                        </a:lnSpc>
                        <a:spcBef>
                          <a:spcPts val="1200"/>
                        </a:spcBef>
                        <a:spcAft>
                          <a:spcPts val="0"/>
                        </a:spcAft>
                      </a:pPr>
                      <a:r>
                        <a:rPr lang="es-EC" sz="1200">
                          <a:effectLst/>
                        </a:rPr>
                        <a:t>Temperatura final solido</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7045" marR="67045" marT="0" marB="0"/>
                </a:tc>
                <a:tc>
                  <a:txBody>
                    <a:bodyPr/>
                    <a:lstStyle/>
                    <a:p>
                      <a:pPr algn="ctr">
                        <a:lnSpc>
                          <a:spcPct val="150000"/>
                        </a:lnSpc>
                        <a:spcBef>
                          <a:spcPts val="1200"/>
                        </a:spcBef>
                        <a:spcAft>
                          <a:spcPts val="0"/>
                        </a:spcAft>
                      </a:pPr>
                      <a:r>
                        <a:rPr lang="es-EC" sz="1200">
                          <a:effectLst/>
                        </a:rPr>
                        <a:t>50°C</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7045" marR="67045" marT="0" marB="0"/>
                </a:tc>
                <a:extLst>
                  <a:ext uri="{0D108BD9-81ED-4DB2-BD59-A6C34878D82A}">
                    <a16:rowId xmlns:a16="http://schemas.microsoft.com/office/drawing/2014/main" val="10012"/>
                  </a:ext>
                </a:extLst>
              </a:tr>
              <a:tr h="267372">
                <a:tc>
                  <a:txBody>
                    <a:bodyPr/>
                    <a:lstStyle/>
                    <a:p>
                      <a:pPr algn="just">
                        <a:lnSpc>
                          <a:spcPct val="150000"/>
                        </a:lnSpc>
                        <a:spcBef>
                          <a:spcPts val="1200"/>
                        </a:spcBef>
                        <a:spcAft>
                          <a:spcPts val="0"/>
                        </a:spcAft>
                      </a:pPr>
                      <a:r>
                        <a:rPr lang="es-EC" sz="1200">
                          <a:effectLst/>
                        </a:rPr>
                        <a:t>Temperatura inicial aire</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7045" marR="67045" marT="0" marB="0"/>
                </a:tc>
                <a:tc>
                  <a:txBody>
                    <a:bodyPr/>
                    <a:lstStyle/>
                    <a:p>
                      <a:pPr algn="ctr">
                        <a:lnSpc>
                          <a:spcPct val="150000"/>
                        </a:lnSpc>
                        <a:spcBef>
                          <a:spcPts val="1200"/>
                        </a:spcBef>
                        <a:spcAft>
                          <a:spcPts val="0"/>
                        </a:spcAft>
                      </a:pPr>
                      <a:r>
                        <a:rPr lang="es-EC" sz="1200" dirty="0">
                          <a:effectLst/>
                        </a:rPr>
                        <a:t>120°C</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7045" marR="67045" marT="0" marB="0"/>
                </a:tc>
                <a:extLst>
                  <a:ext uri="{0D108BD9-81ED-4DB2-BD59-A6C34878D82A}">
                    <a16:rowId xmlns:a16="http://schemas.microsoft.com/office/drawing/2014/main" val="10013"/>
                  </a:ext>
                </a:extLst>
              </a:tr>
              <a:tr h="267372">
                <a:tc>
                  <a:txBody>
                    <a:bodyPr/>
                    <a:lstStyle/>
                    <a:p>
                      <a:pPr algn="just">
                        <a:lnSpc>
                          <a:spcPct val="150000"/>
                        </a:lnSpc>
                        <a:spcBef>
                          <a:spcPts val="1200"/>
                        </a:spcBef>
                        <a:spcAft>
                          <a:spcPts val="0"/>
                        </a:spcAft>
                      </a:pPr>
                      <a:r>
                        <a:rPr lang="es-EC" sz="1200" dirty="0">
                          <a:effectLst/>
                        </a:rPr>
                        <a:t>Temperatura inicial aire</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7045" marR="67045" marT="0" marB="0"/>
                </a:tc>
                <a:tc>
                  <a:txBody>
                    <a:bodyPr/>
                    <a:lstStyle/>
                    <a:p>
                      <a:pPr algn="ctr">
                        <a:lnSpc>
                          <a:spcPct val="150000"/>
                        </a:lnSpc>
                        <a:spcBef>
                          <a:spcPts val="1200"/>
                        </a:spcBef>
                        <a:spcAft>
                          <a:spcPts val="0"/>
                        </a:spcAft>
                      </a:pPr>
                      <a:r>
                        <a:rPr lang="es-EC" sz="1200">
                          <a:effectLst/>
                        </a:rPr>
                        <a:t>65°C</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7045" marR="67045" marT="0" marB="0"/>
                </a:tc>
                <a:extLst>
                  <a:ext uri="{0D108BD9-81ED-4DB2-BD59-A6C34878D82A}">
                    <a16:rowId xmlns:a16="http://schemas.microsoft.com/office/drawing/2014/main" val="10014"/>
                  </a:ext>
                </a:extLst>
              </a:tr>
              <a:tr h="267372">
                <a:tc>
                  <a:txBody>
                    <a:bodyPr/>
                    <a:lstStyle/>
                    <a:p>
                      <a:pPr algn="just">
                        <a:lnSpc>
                          <a:spcPct val="150000"/>
                        </a:lnSpc>
                        <a:spcBef>
                          <a:spcPts val="1200"/>
                        </a:spcBef>
                        <a:spcAft>
                          <a:spcPts val="0"/>
                        </a:spcAft>
                      </a:pPr>
                      <a:r>
                        <a:rPr lang="es-EC" sz="1200">
                          <a:effectLst/>
                        </a:rPr>
                        <a:t>Flujo másico de aire</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7045" marR="67045" marT="0" marB="0"/>
                </a:tc>
                <a:tc>
                  <a:txBody>
                    <a:bodyPr/>
                    <a:lstStyle/>
                    <a:p>
                      <a:pPr algn="ctr">
                        <a:lnSpc>
                          <a:spcPct val="150000"/>
                        </a:lnSpc>
                        <a:spcBef>
                          <a:spcPts val="1200"/>
                        </a:spcBef>
                        <a:spcAft>
                          <a:spcPts val="0"/>
                        </a:spcAft>
                      </a:pPr>
                      <a:r>
                        <a:rPr lang="es-EC" sz="1200">
                          <a:effectLst/>
                        </a:rPr>
                        <a:t>12351 kg /h</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7045" marR="67045" marT="0" marB="0"/>
                </a:tc>
                <a:extLst>
                  <a:ext uri="{0D108BD9-81ED-4DB2-BD59-A6C34878D82A}">
                    <a16:rowId xmlns:a16="http://schemas.microsoft.com/office/drawing/2014/main" val="10015"/>
                  </a:ext>
                </a:extLst>
              </a:tr>
              <a:tr h="494976">
                <a:tc>
                  <a:txBody>
                    <a:bodyPr/>
                    <a:lstStyle/>
                    <a:p>
                      <a:pPr algn="just">
                        <a:lnSpc>
                          <a:spcPct val="100000"/>
                        </a:lnSpc>
                        <a:spcBef>
                          <a:spcPts val="0"/>
                        </a:spcBef>
                        <a:spcAft>
                          <a:spcPts val="0"/>
                        </a:spcAft>
                      </a:pPr>
                      <a:r>
                        <a:rPr lang="es-EC" sz="1200" dirty="0">
                          <a:effectLst/>
                        </a:rPr>
                        <a:t>Humedad en base </a:t>
                      </a:r>
                    </a:p>
                    <a:p>
                      <a:pPr algn="just">
                        <a:lnSpc>
                          <a:spcPct val="100000"/>
                        </a:lnSpc>
                        <a:spcBef>
                          <a:spcPts val="0"/>
                        </a:spcBef>
                        <a:spcAft>
                          <a:spcPts val="0"/>
                        </a:spcAft>
                      </a:pPr>
                      <a:r>
                        <a:rPr lang="es-EC" sz="1200" dirty="0">
                          <a:effectLst/>
                        </a:rPr>
                        <a:t>húmeda final del producto</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7045" marR="67045" marT="0" marB="0"/>
                </a:tc>
                <a:tc>
                  <a:txBody>
                    <a:bodyPr/>
                    <a:lstStyle/>
                    <a:p>
                      <a:pPr algn="ctr">
                        <a:lnSpc>
                          <a:spcPct val="150000"/>
                        </a:lnSpc>
                        <a:spcBef>
                          <a:spcPts val="1200"/>
                        </a:spcBef>
                        <a:spcAft>
                          <a:spcPts val="0"/>
                        </a:spcAft>
                      </a:pPr>
                      <a:r>
                        <a:rPr lang="es-EC" sz="1200" dirty="0">
                          <a:effectLst/>
                        </a:rPr>
                        <a:t>1%</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7045" marR="67045" marT="0" marB="0"/>
                </a:tc>
                <a:extLst>
                  <a:ext uri="{0D108BD9-81ED-4DB2-BD59-A6C34878D82A}">
                    <a16:rowId xmlns:a16="http://schemas.microsoft.com/office/drawing/2014/main" val="10016"/>
                  </a:ext>
                </a:extLst>
              </a:tr>
            </a:tbl>
          </a:graphicData>
        </a:graphic>
      </p:graphicFrame>
    </p:spTree>
    <p:extLst>
      <p:ext uri="{BB962C8B-B14F-4D97-AF65-F5344CB8AC3E}">
        <p14:creationId xmlns:p14="http://schemas.microsoft.com/office/powerpoint/2010/main" val="1853239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3"/>
          <p:cNvSpPr txBox="1">
            <a:spLocks/>
          </p:cNvSpPr>
          <p:nvPr/>
        </p:nvSpPr>
        <p:spPr>
          <a:xfrm>
            <a:off x="946967" y="806955"/>
            <a:ext cx="10058400" cy="717045"/>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s-EC" dirty="0"/>
              <a:t>Calentador de aire del secador rotatorio</a:t>
            </a:r>
          </a:p>
          <a:p>
            <a:r>
              <a:rPr lang="es-EC" dirty="0"/>
              <a:t> </a:t>
            </a:r>
          </a:p>
        </p:txBody>
      </p:sp>
      <mc:AlternateContent xmlns:mc="http://schemas.openxmlformats.org/markup-compatibility/2006" xmlns:a14="http://schemas.microsoft.com/office/drawing/2010/main">
        <mc:Choice Requires="a14">
          <p:graphicFrame>
            <p:nvGraphicFramePr>
              <p:cNvPr id="3" name="Tabla 2"/>
              <p:cNvGraphicFramePr>
                <a:graphicFrameLocks noGrp="1"/>
              </p:cNvGraphicFramePr>
              <p:nvPr>
                <p:extLst>
                  <p:ext uri="{D42A27DB-BD31-4B8C-83A1-F6EECF244321}">
                    <p14:modId xmlns:p14="http://schemas.microsoft.com/office/powerpoint/2010/main" val="780122020"/>
                  </p:ext>
                </p:extLst>
              </p:nvPr>
            </p:nvGraphicFramePr>
            <p:xfrm>
              <a:off x="1186633" y="1691850"/>
              <a:ext cx="4242618" cy="2860485"/>
            </p:xfrm>
            <a:graphic>
              <a:graphicData uri="http://schemas.openxmlformats.org/drawingml/2006/table">
                <a:tbl>
                  <a:tblPr firstRow="1" firstCol="1" bandRow="1">
                    <a:tableStyleId>{8799B23B-EC83-4686-B30A-512413B5E67A}</a:tableStyleId>
                  </a:tblPr>
                  <a:tblGrid>
                    <a:gridCol w="2121309">
                      <a:extLst>
                        <a:ext uri="{9D8B030D-6E8A-4147-A177-3AD203B41FA5}">
                          <a16:colId xmlns:a16="http://schemas.microsoft.com/office/drawing/2014/main" val="20000"/>
                        </a:ext>
                      </a:extLst>
                    </a:gridCol>
                    <a:gridCol w="2121309">
                      <a:extLst>
                        <a:ext uri="{9D8B030D-6E8A-4147-A177-3AD203B41FA5}">
                          <a16:colId xmlns:a16="http://schemas.microsoft.com/office/drawing/2014/main" val="20001"/>
                        </a:ext>
                      </a:extLst>
                    </a:gridCol>
                  </a:tblGrid>
                  <a:tr h="341186">
                    <a:tc>
                      <a:txBody>
                        <a:bodyPr/>
                        <a:lstStyle/>
                        <a:p>
                          <a:pPr algn="ctr">
                            <a:lnSpc>
                              <a:spcPct val="107000"/>
                            </a:lnSpc>
                            <a:spcAft>
                              <a:spcPts val="800"/>
                            </a:spcAft>
                          </a:pPr>
                          <a:r>
                            <a:rPr lang="es-EC" sz="1400" dirty="0">
                              <a:effectLst/>
                            </a:rPr>
                            <a:t>CARACTERÍSTICAS</a:t>
                          </a:r>
                          <a:endParaRPr lang="es-EC" sz="1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chemeClr val="bg2">
                            <a:lumMod val="75000"/>
                          </a:schemeClr>
                        </a:solidFill>
                      </a:tcPr>
                    </a:tc>
                    <a:tc>
                      <a:txBody>
                        <a:bodyPr/>
                        <a:lstStyle/>
                        <a:p>
                          <a:pPr algn="ctr">
                            <a:lnSpc>
                              <a:spcPct val="107000"/>
                            </a:lnSpc>
                            <a:spcAft>
                              <a:spcPts val="800"/>
                            </a:spcAft>
                          </a:pPr>
                          <a:r>
                            <a:rPr lang="es-EC" sz="1400" dirty="0">
                              <a:effectLst/>
                            </a:rPr>
                            <a:t>MEDIDAS</a:t>
                          </a:r>
                          <a:endParaRPr lang="es-EC" sz="1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chemeClr val="bg2">
                            <a:lumMod val="75000"/>
                          </a:schemeClr>
                        </a:solidFill>
                      </a:tcPr>
                    </a:tc>
                    <a:extLst>
                      <a:ext uri="{0D108BD9-81ED-4DB2-BD59-A6C34878D82A}">
                        <a16:rowId xmlns:a16="http://schemas.microsoft.com/office/drawing/2014/main" val="10000"/>
                      </a:ext>
                    </a:extLst>
                  </a:tr>
                  <a:tr h="341186">
                    <a:tc>
                      <a:txBody>
                        <a:bodyPr/>
                        <a:lstStyle/>
                        <a:p>
                          <a:pPr algn="l">
                            <a:lnSpc>
                              <a:spcPct val="107000"/>
                            </a:lnSpc>
                            <a:spcAft>
                              <a:spcPts val="800"/>
                            </a:spcAft>
                          </a:pPr>
                          <a:r>
                            <a:rPr lang="es-EC" sz="1400">
                              <a:effectLst/>
                            </a:rPr>
                            <a:t>Área de transferencia</a:t>
                          </a:r>
                          <a:endParaRPr lang="es-EC" sz="1400" b="1">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400" dirty="0">
                              <a:effectLst/>
                            </a:rPr>
                            <a:t>1.23 </a:t>
                          </a:r>
                          <a14:m>
                            <m:oMath xmlns:m="http://schemas.openxmlformats.org/officeDocument/2006/math">
                              <m:sSup>
                                <m:sSupPr>
                                  <m:ctrlPr>
                                    <a:rPr lang="es-EC" sz="1400" i="1">
                                      <a:effectLst/>
                                      <a:latin typeface="Cambria Math" panose="02040503050406030204" pitchFamily="18" charset="0"/>
                                    </a:rPr>
                                  </m:ctrlPr>
                                </m:sSupPr>
                                <m:e>
                                  <m:r>
                                    <m:rPr>
                                      <m:sty m:val="p"/>
                                    </m:rPr>
                                    <a:rPr lang="es-EC" sz="1400">
                                      <a:effectLst/>
                                      <a:latin typeface="Cambria Math" panose="02040503050406030204" pitchFamily="18" charset="0"/>
                                    </a:rPr>
                                    <m:t>m</m:t>
                                  </m:r>
                                </m:e>
                                <m:sup>
                                  <m:r>
                                    <a:rPr lang="es-EC" sz="1400">
                                      <a:effectLst/>
                                      <a:latin typeface="Cambria Math" panose="02040503050406030204" pitchFamily="18" charset="0"/>
                                    </a:rPr>
                                    <m:t>2</m:t>
                                  </m:r>
                                </m:sup>
                              </m:sSup>
                            </m:oMath>
                          </a14:m>
                          <a:endParaRPr lang="es-EC" sz="1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341186">
                    <a:tc>
                      <a:txBody>
                        <a:bodyPr/>
                        <a:lstStyle/>
                        <a:p>
                          <a:pPr algn="l">
                            <a:lnSpc>
                              <a:spcPct val="107000"/>
                            </a:lnSpc>
                            <a:spcAft>
                              <a:spcPts val="800"/>
                            </a:spcAft>
                          </a:pPr>
                          <a:r>
                            <a:rPr lang="es-EC" sz="1400">
                              <a:effectLst/>
                            </a:rPr>
                            <a:t>Numero de tubos</a:t>
                          </a:r>
                          <a:endParaRPr lang="es-EC" sz="1400" b="1">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400">
                              <a:effectLst/>
                            </a:rPr>
                            <a:t>12</a:t>
                          </a:r>
                          <a:endParaRPr lang="es-EC" sz="1400" b="1">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341186">
                    <a:tc>
                      <a:txBody>
                        <a:bodyPr/>
                        <a:lstStyle/>
                        <a:p>
                          <a:pPr algn="l">
                            <a:lnSpc>
                              <a:spcPct val="107000"/>
                            </a:lnSpc>
                            <a:spcAft>
                              <a:spcPts val="800"/>
                            </a:spcAft>
                          </a:pPr>
                          <a:r>
                            <a:rPr lang="es-EC" sz="1400">
                              <a:effectLst/>
                            </a:rPr>
                            <a:t>Diámetro de tubos</a:t>
                          </a:r>
                          <a:endParaRPr lang="es-EC" sz="1400" b="1">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400">
                              <a:effectLst/>
                            </a:rPr>
                            <a:t>0,038 m</a:t>
                          </a:r>
                          <a:endParaRPr lang="es-EC" sz="1400" b="1">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610930">
                    <a:tc>
                      <a:txBody>
                        <a:bodyPr/>
                        <a:lstStyle/>
                        <a:p>
                          <a:pPr algn="l">
                            <a:lnSpc>
                              <a:spcPct val="107000"/>
                            </a:lnSpc>
                            <a:spcAft>
                              <a:spcPts val="800"/>
                            </a:spcAft>
                          </a:pPr>
                          <a:r>
                            <a:rPr lang="es-EC" sz="1400">
                              <a:effectLst/>
                            </a:rPr>
                            <a:t>Flujo másico del aire a la entrada</a:t>
                          </a:r>
                          <a:endParaRPr lang="es-EC" sz="1400" b="1">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400">
                              <a:effectLst/>
                            </a:rPr>
                            <a:t>12350,99 kg/h</a:t>
                          </a:r>
                          <a:endParaRPr lang="es-EC" sz="1400" b="1">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400029">
                    <a:tc>
                      <a:txBody>
                        <a:bodyPr/>
                        <a:lstStyle/>
                        <a:p>
                          <a:pPr algn="l">
                            <a:lnSpc>
                              <a:spcPct val="107000"/>
                            </a:lnSpc>
                            <a:spcAft>
                              <a:spcPts val="800"/>
                            </a:spcAft>
                          </a:pPr>
                          <a:r>
                            <a:rPr lang="es-EC" sz="1400">
                              <a:effectLst/>
                            </a:rPr>
                            <a:t>Flujo másico del aire a la salida </a:t>
                          </a:r>
                          <a:endParaRPr lang="es-EC" sz="1400" b="1">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400" dirty="0">
                              <a:effectLst/>
                            </a:rPr>
                            <a:t>12476,67 kg/h</a:t>
                          </a:r>
                          <a:endParaRPr lang="es-EC" sz="1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r h="428246">
                    <a:tc>
                      <a:txBody>
                        <a:bodyPr/>
                        <a:lstStyle/>
                        <a:p>
                          <a:pPr algn="just">
                            <a:lnSpc>
                              <a:spcPct val="150000"/>
                            </a:lnSpc>
                            <a:spcBef>
                              <a:spcPts val="1200"/>
                            </a:spcBef>
                            <a:spcAft>
                              <a:spcPts val="0"/>
                            </a:spcAft>
                          </a:pPr>
                          <a:r>
                            <a:rPr lang="es-EC" sz="1400">
                              <a:effectLst/>
                            </a:rPr>
                            <a:t>Flujo de Calor transferido</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1200"/>
                            </a:spcBef>
                            <a:spcAft>
                              <a:spcPts val="0"/>
                            </a:spcAft>
                          </a:pPr>
                          <a:r>
                            <a:rPr lang="es-EC" sz="1400" dirty="0">
                              <a:effectLst/>
                            </a:rPr>
                            <a:t>1994,24 KW</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6"/>
                      </a:ext>
                    </a:extLst>
                  </a:tr>
                </a:tbl>
              </a:graphicData>
            </a:graphic>
          </p:graphicFrame>
        </mc:Choice>
        <mc:Fallback xmlns="">
          <p:graphicFrame>
            <p:nvGraphicFramePr>
              <p:cNvPr id="3" name="Tabla 2"/>
              <p:cNvGraphicFramePr>
                <a:graphicFrameLocks noGrp="1"/>
              </p:cNvGraphicFramePr>
              <p:nvPr>
                <p:extLst>
                  <p:ext uri="{D42A27DB-BD31-4B8C-83A1-F6EECF244321}">
                    <p14:modId xmlns:p14="http://schemas.microsoft.com/office/powerpoint/2010/main" val="780122020"/>
                  </p:ext>
                </p:extLst>
              </p:nvPr>
            </p:nvGraphicFramePr>
            <p:xfrm>
              <a:off x="1186633" y="1691850"/>
              <a:ext cx="4242618" cy="2850389"/>
            </p:xfrm>
            <a:graphic>
              <a:graphicData uri="http://schemas.openxmlformats.org/drawingml/2006/table">
                <a:tbl>
                  <a:tblPr firstRow="1" firstCol="1" bandRow="1">
                    <a:tableStyleId>{8799B23B-EC83-4686-B30A-512413B5E67A}</a:tableStyleId>
                  </a:tblPr>
                  <a:tblGrid>
                    <a:gridCol w="2121309">
                      <a:extLst>
                        <a:ext uri="{9D8B030D-6E8A-4147-A177-3AD203B41FA5}">
                          <a16:colId xmlns:a16="http://schemas.microsoft.com/office/drawing/2014/main" val="20000"/>
                        </a:ext>
                      </a:extLst>
                    </a:gridCol>
                    <a:gridCol w="2121309">
                      <a:extLst>
                        <a:ext uri="{9D8B030D-6E8A-4147-A177-3AD203B41FA5}">
                          <a16:colId xmlns:a16="http://schemas.microsoft.com/office/drawing/2014/main" val="20001"/>
                        </a:ext>
                      </a:extLst>
                    </a:gridCol>
                  </a:tblGrid>
                  <a:tr h="341186">
                    <a:tc>
                      <a:txBody>
                        <a:bodyPr/>
                        <a:lstStyle/>
                        <a:p>
                          <a:pPr algn="ctr">
                            <a:lnSpc>
                              <a:spcPct val="107000"/>
                            </a:lnSpc>
                            <a:spcAft>
                              <a:spcPts val="800"/>
                            </a:spcAft>
                          </a:pPr>
                          <a:r>
                            <a:rPr lang="es-EC" sz="1400" dirty="0">
                              <a:effectLst/>
                            </a:rPr>
                            <a:t>CARACTERÍSTICAS</a:t>
                          </a:r>
                          <a:endParaRPr lang="es-EC" sz="1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chemeClr val="bg2">
                            <a:lumMod val="75000"/>
                          </a:schemeClr>
                        </a:solidFill>
                      </a:tcPr>
                    </a:tc>
                    <a:tc>
                      <a:txBody>
                        <a:bodyPr/>
                        <a:lstStyle/>
                        <a:p>
                          <a:pPr algn="ctr">
                            <a:lnSpc>
                              <a:spcPct val="107000"/>
                            </a:lnSpc>
                            <a:spcAft>
                              <a:spcPts val="800"/>
                            </a:spcAft>
                          </a:pPr>
                          <a:r>
                            <a:rPr lang="es-EC" sz="1400" dirty="0">
                              <a:effectLst/>
                            </a:rPr>
                            <a:t>MEDIDAS</a:t>
                          </a:r>
                          <a:endParaRPr lang="es-EC" sz="1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chemeClr val="bg2">
                            <a:lumMod val="75000"/>
                          </a:schemeClr>
                        </a:solidFill>
                      </a:tcPr>
                    </a:tc>
                    <a:extLst>
                      <a:ext uri="{0D108BD9-81ED-4DB2-BD59-A6C34878D82A}">
                        <a16:rowId xmlns:a16="http://schemas.microsoft.com/office/drawing/2014/main" val="10000"/>
                      </a:ext>
                    </a:extLst>
                  </a:tr>
                  <a:tr h="341186">
                    <a:tc>
                      <a:txBody>
                        <a:bodyPr/>
                        <a:lstStyle/>
                        <a:p>
                          <a:pPr algn="l">
                            <a:lnSpc>
                              <a:spcPct val="107000"/>
                            </a:lnSpc>
                            <a:spcAft>
                              <a:spcPts val="800"/>
                            </a:spcAft>
                          </a:pPr>
                          <a:r>
                            <a:rPr lang="es-EC" sz="1400">
                              <a:effectLst/>
                            </a:rPr>
                            <a:t>Área de transferencia</a:t>
                          </a:r>
                          <a:endParaRPr lang="es-EC" sz="1400" b="1">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es-EC"/>
                        </a:p>
                      </a:txBody>
                      <a:tcPr marL="68580" marR="68580" marT="0" marB="0">
                        <a:blipFill>
                          <a:blip r:embed="rId2"/>
                          <a:stretch>
                            <a:fillRect l="-100575" t="-114286" r="-862" b="-641071"/>
                          </a:stretch>
                        </a:blipFill>
                      </a:tcPr>
                    </a:tc>
                    <a:extLst>
                      <a:ext uri="{0D108BD9-81ED-4DB2-BD59-A6C34878D82A}">
                        <a16:rowId xmlns:a16="http://schemas.microsoft.com/office/drawing/2014/main" val="10001"/>
                      </a:ext>
                    </a:extLst>
                  </a:tr>
                  <a:tr h="341186">
                    <a:tc>
                      <a:txBody>
                        <a:bodyPr/>
                        <a:lstStyle/>
                        <a:p>
                          <a:pPr algn="l">
                            <a:lnSpc>
                              <a:spcPct val="107000"/>
                            </a:lnSpc>
                            <a:spcAft>
                              <a:spcPts val="800"/>
                            </a:spcAft>
                          </a:pPr>
                          <a:r>
                            <a:rPr lang="es-EC" sz="1400">
                              <a:effectLst/>
                            </a:rPr>
                            <a:t>Numero de tubos</a:t>
                          </a:r>
                          <a:endParaRPr lang="es-EC" sz="1400" b="1">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400">
                              <a:effectLst/>
                            </a:rPr>
                            <a:t>12</a:t>
                          </a:r>
                          <a:endParaRPr lang="es-EC" sz="1400" b="1">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341186">
                    <a:tc>
                      <a:txBody>
                        <a:bodyPr/>
                        <a:lstStyle/>
                        <a:p>
                          <a:pPr algn="l">
                            <a:lnSpc>
                              <a:spcPct val="107000"/>
                            </a:lnSpc>
                            <a:spcAft>
                              <a:spcPts val="800"/>
                            </a:spcAft>
                          </a:pPr>
                          <a:r>
                            <a:rPr lang="es-EC" sz="1400">
                              <a:effectLst/>
                            </a:rPr>
                            <a:t>Diámetro de tubos</a:t>
                          </a:r>
                          <a:endParaRPr lang="es-EC" sz="1400" b="1">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400">
                              <a:effectLst/>
                            </a:rPr>
                            <a:t>0,038 m</a:t>
                          </a:r>
                          <a:endParaRPr lang="es-EC" sz="1400" b="1">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610930">
                    <a:tc>
                      <a:txBody>
                        <a:bodyPr/>
                        <a:lstStyle/>
                        <a:p>
                          <a:pPr algn="l">
                            <a:lnSpc>
                              <a:spcPct val="107000"/>
                            </a:lnSpc>
                            <a:spcAft>
                              <a:spcPts val="800"/>
                            </a:spcAft>
                          </a:pPr>
                          <a:r>
                            <a:rPr lang="es-EC" sz="1400">
                              <a:effectLst/>
                            </a:rPr>
                            <a:t>Flujo másico del aire a la entrada</a:t>
                          </a:r>
                          <a:endParaRPr lang="es-EC" sz="1400" b="1">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400">
                              <a:effectLst/>
                            </a:rPr>
                            <a:t>12350,99 kg/h</a:t>
                          </a:r>
                          <a:endParaRPr lang="es-EC" sz="1400" b="1">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446469">
                    <a:tc>
                      <a:txBody>
                        <a:bodyPr/>
                        <a:lstStyle/>
                        <a:p>
                          <a:pPr algn="l">
                            <a:lnSpc>
                              <a:spcPct val="107000"/>
                            </a:lnSpc>
                            <a:spcAft>
                              <a:spcPts val="800"/>
                            </a:spcAft>
                          </a:pPr>
                          <a:r>
                            <a:rPr lang="es-EC" sz="1400">
                              <a:effectLst/>
                            </a:rPr>
                            <a:t>Flujo másico del aire a la salida </a:t>
                          </a:r>
                          <a:endParaRPr lang="es-EC" sz="1400" b="1">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400" dirty="0">
                              <a:effectLst/>
                            </a:rPr>
                            <a:t>12476,67 kg/h</a:t>
                          </a:r>
                          <a:endParaRPr lang="es-EC" sz="1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r h="428246">
                    <a:tc>
                      <a:txBody>
                        <a:bodyPr/>
                        <a:lstStyle/>
                        <a:p>
                          <a:pPr algn="just">
                            <a:lnSpc>
                              <a:spcPct val="150000"/>
                            </a:lnSpc>
                            <a:spcBef>
                              <a:spcPts val="1200"/>
                            </a:spcBef>
                            <a:spcAft>
                              <a:spcPts val="0"/>
                            </a:spcAft>
                          </a:pPr>
                          <a:r>
                            <a:rPr lang="es-EC" sz="1400">
                              <a:effectLst/>
                            </a:rPr>
                            <a:t>Flujo de Calor transferido</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1200"/>
                            </a:spcBef>
                            <a:spcAft>
                              <a:spcPts val="0"/>
                            </a:spcAft>
                          </a:pPr>
                          <a:r>
                            <a:rPr lang="es-EC" sz="1400" dirty="0">
                              <a:effectLst/>
                            </a:rPr>
                            <a:t>1994,24 KW</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6"/>
                      </a:ext>
                    </a:extLst>
                  </a:tr>
                </a:tbl>
              </a:graphicData>
            </a:graphic>
          </p:graphicFrame>
        </mc:Fallback>
      </mc:AlternateContent>
      <p:pic>
        <p:nvPicPr>
          <p:cNvPr id="4" name="Imagen 3">
            <a:extLst>
              <a:ext uri="{FF2B5EF4-FFF2-40B4-BE49-F238E27FC236}">
                <a16:creationId xmlns:a16="http://schemas.microsoft.com/office/drawing/2014/main" id="{245EF1C7-4D5E-4BA5-856E-8C1DD542A962}"/>
              </a:ext>
            </a:extLst>
          </p:cNvPr>
          <p:cNvPicPr>
            <a:picLocks noChangeAspect="1"/>
          </p:cNvPicPr>
          <p:nvPr/>
        </p:nvPicPr>
        <p:blipFill rotWithShape="1">
          <a:blip r:embed="rId3"/>
          <a:srcRect l="7846" r="23696" b="14263"/>
          <a:stretch/>
        </p:blipFill>
        <p:spPr>
          <a:xfrm>
            <a:off x="6592384" y="1987881"/>
            <a:ext cx="4412983" cy="31088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796144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946967" y="311655"/>
            <a:ext cx="10058400" cy="1450757"/>
          </a:xfrm>
        </p:spPr>
        <p:txBody>
          <a:bodyPr/>
          <a:lstStyle/>
          <a:p>
            <a:r>
              <a:rPr lang="es-EC" dirty="0"/>
              <a:t>Extractor</a:t>
            </a:r>
          </a:p>
        </p:txBody>
      </p:sp>
      <p:pic>
        <p:nvPicPr>
          <p:cNvPr id="2" name="Imagen 1">
            <a:extLst>
              <a:ext uri="{FF2B5EF4-FFF2-40B4-BE49-F238E27FC236}">
                <a16:creationId xmlns:a16="http://schemas.microsoft.com/office/drawing/2014/main" id="{C5A6AE99-D69B-4A8C-85FA-0C9E8520B632}"/>
              </a:ext>
            </a:extLst>
          </p:cNvPr>
          <p:cNvPicPr>
            <a:picLocks noChangeAspect="1"/>
          </p:cNvPicPr>
          <p:nvPr/>
        </p:nvPicPr>
        <p:blipFill rotWithShape="1">
          <a:blip r:embed="rId2"/>
          <a:srcRect l="47905" t="25391" r="30369" b="21666"/>
          <a:stretch/>
        </p:blipFill>
        <p:spPr>
          <a:xfrm>
            <a:off x="9565839" y="1333718"/>
            <a:ext cx="1799314" cy="24663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Imagen 9"/>
          <p:cNvPicPr>
            <a:picLocks noChangeAspect="1"/>
          </p:cNvPicPr>
          <p:nvPr/>
        </p:nvPicPr>
        <p:blipFill>
          <a:blip r:embed="rId3"/>
          <a:stretch>
            <a:fillRect/>
          </a:stretch>
        </p:blipFill>
        <p:spPr>
          <a:xfrm>
            <a:off x="5976167" y="1115941"/>
            <a:ext cx="3183288" cy="3549618"/>
          </a:xfrm>
          <a:prstGeom prst="rect">
            <a:avLst/>
          </a:prstGeom>
        </p:spPr>
      </p:pic>
      <mc:AlternateContent xmlns:mc="http://schemas.openxmlformats.org/markup-compatibility/2006" xmlns:a14="http://schemas.microsoft.com/office/drawing/2010/main">
        <mc:Choice Requires="a14">
          <p:graphicFrame>
            <p:nvGraphicFramePr>
              <p:cNvPr id="11" name="Tabla 10"/>
              <p:cNvGraphicFramePr>
                <a:graphicFrameLocks noGrp="1"/>
              </p:cNvGraphicFramePr>
              <p:nvPr>
                <p:extLst>
                  <p:ext uri="{D42A27DB-BD31-4B8C-83A1-F6EECF244321}">
                    <p14:modId xmlns:p14="http://schemas.microsoft.com/office/powerpoint/2010/main" val="1640680531"/>
                  </p:ext>
                </p:extLst>
              </p:nvPr>
            </p:nvGraphicFramePr>
            <p:xfrm>
              <a:off x="1186633" y="1641618"/>
              <a:ext cx="4634164" cy="3353943"/>
            </p:xfrm>
            <a:graphic>
              <a:graphicData uri="http://schemas.openxmlformats.org/drawingml/2006/table">
                <a:tbl>
                  <a:tblPr firstRow="1" firstCol="1" bandRow="1">
                    <a:tableStyleId>{8799B23B-EC83-4686-B30A-512413B5E67A}</a:tableStyleId>
                  </a:tblPr>
                  <a:tblGrid>
                    <a:gridCol w="2317082">
                      <a:extLst>
                        <a:ext uri="{9D8B030D-6E8A-4147-A177-3AD203B41FA5}">
                          <a16:colId xmlns:a16="http://schemas.microsoft.com/office/drawing/2014/main" val="20000"/>
                        </a:ext>
                      </a:extLst>
                    </a:gridCol>
                    <a:gridCol w="2317082">
                      <a:extLst>
                        <a:ext uri="{9D8B030D-6E8A-4147-A177-3AD203B41FA5}">
                          <a16:colId xmlns:a16="http://schemas.microsoft.com/office/drawing/2014/main" val="20001"/>
                        </a:ext>
                      </a:extLst>
                    </a:gridCol>
                  </a:tblGrid>
                  <a:tr h="288172">
                    <a:tc>
                      <a:txBody>
                        <a:bodyPr/>
                        <a:lstStyle/>
                        <a:p>
                          <a:pPr algn="ctr">
                            <a:lnSpc>
                              <a:spcPct val="150000"/>
                            </a:lnSpc>
                            <a:spcBef>
                              <a:spcPts val="1200"/>
                            </a:spcBef>
                            <a:spcAft>
                              <a:spcPts val="0"/>
                            </a:spcAft>
                          </a:pPr>
                          <a:r>
                            <a:rPr lang="es-EC" sz="1400" dirty="0">
                              <a:effectLst/>
                            </a:rPr>
                            <a:t>CARACTERÍSTICAS</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2">
                            <a:lumMod val="75000"/>
                          </a:schemeClr>
                        </a:solidFill>
                      </a:tcPr>
                    </a:tc>
                    <a:tc>
                      <a:txBody>
                        <a:bodyPr/>
                        <a:lstStyle/>
                        <a:p>
                          <a:pPr algn="ctr">
                            <a:lnSpc>
                              <a:spcPct val="150000"/>
                            </a:lnSpc>
                            <a:spcBef>
                              <a:spcPts val="1200"/>
                            </a:spcBef>
                            <a:spcAft>
                              <a:spcPts val="0"/>
                            </a:spcAft>
                          </a:pPr>
                          <a:r>
                            <a:rPr lang="es-EC" sz="1400" dirty="0">
                              <a:effectLst/>
                            </a:rPr>
                            <a:t>MEDIDAS</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2">
                            <a:lumMod val="75000"/>
                          </a:schemeClr>
                        </a:solidFill>
                      </a:tcPr>
                    </a:tc>
                    <a:extLst>
                      <a:ext uri="{0D108BD9-81ED-4DB2-BD59-A6C34878D82A}">
                        <a16:rowId xmlns:a16="http://schemas.microsoft.com/office/drawing/2014/main" val="10000"/>
                      </a:ext>
                    </a:extLst>
                  </a:tr>
                  <a:tr h="288172">
                    <a:tc>
                      <a:txBody>
                        <a:bodyPr/>
                        <a:lstStyle/>
                        <a:p>
                          <a:pPr algn="l">
                            <a:lnSpc>
                              <a:spcPct val="150000"/>
                            </a:lnSpc>
                            <a:spcBef>
                              <a:spcPts val="1200"/>
                            </a:spcBef>
                            <a:spcAft>
                              <a:spcPts val="0"/>
                            </a:spcAft>
                          </a:pPr>
                          <a:r>
                            <a:rPr lang="es-EC" sz="1400">
                              <a:effectLst/>
                            </a:rPr>
                            <a:t>Numero de Extractores</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1200"/>
                            </a:spcBef>
                            <a:spcAft>
                              <a:spcPts val="0"/>
                            </a:spcAft>
                          </a:pPr>
                          <a:r>
                            <a:rPr lang="es-EC" sz="1400">
                              <a:effectLst/>
                            </a:rPr>
                            <a:t>2</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323397">
                    <a:tc>
                      <a:txBody>
                        <a:bodyPr/>
                        <a:lstStyle/>
                        <a:p>
                          <a:pPr algn="l">
                            <a:lnSpc>
                              <a:spcPct val="150000"/>
                            </a:lnSpc>
                            <a:spcBef>
                              <a:spcPts val="1200"/>
                            </a:spcBef>
                            <a:spcAft>
                              <a:spcPts val="0"/>
                            </a:spcAft>
                          </a:pPr>
                          <a:r>
                            <a:rPr lang="es-EC" sz="1400" dirty="0">
                              <a:effectLst/>
                            </a:rPr>
                            <a:t>Volumen</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1200"/>
                            </a:spcBef>
                            <a:spcAft>
                              <a:spcPts val="0"/>
                            </a:spcAft>
                          </a:pPr>
                          <a:r>
                            <a:rPr lang="es-EC" sz="1400">
                              <a:effectLst/>
                            </a:rPr>
                            <a:t>3,78 </a:t>
                          </a:r>
                          <a14:m>
                            <m:oMath xmlns:m="http://schemas.openxmlformats.org/officeDocument/2006/math">
                              <m:sSup>
                                <m:sSupPr>
                                  <m:ctrlPr>
                                    <a:rPr lang="es-EC" sz="1400" i="1">
                                      <a:effectLst/>
                                      <a:latin typeface="Cambria Math" panose="02040503050406030204" pitchFamily="18" charset="0"/>
                                    </a:rPr>
                                  </m:ctrlPr>
                                </m:sSupPr>
                                <m:e>
                                  <m:r>
                                    <m:rPr>
                                      <m:nor/>
                                    </m:rPr>
                                    <a:rPr lang="es-EC" sz="1400">
                                      <a:effectLst/>
                                    </a:rPr>
                                    <m:t>m</m:t>
                                  </m:r>
                                </m:e>
                                <m:sup>
                                  <m:r>
                                    <m:rPr>
                                      <m:nor/>
                                    </m:rPr>
                                    <a:rPr lang="es-EC" sz="1400">
                                      <a:effectLst/>
                                    </a:rPr>
                                    <m:t>3</m:t>
                                  </m:r>
                                </m:sup>
                              </m:sSup>
                            </m:oMath>
                          </a14:m>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288172">
                    <a:tc>
                      <a:txBody>
                        <a:bodyPr/>
                        <a:lstStyle/>
                        <a:p>
                          <a:pPr algn="l">
                            <a:lnSpc>
                              <a:spcPct val="150000"/>
                            </a:lnSpc>
                            <a:spcBef>
                              <a:spcPts val="1200"/>
                            </a:spcBef>
                            <a:spcAft>
                              <a:spcPts val="0"/>
                            </a:spcAft>
                          </a:pPr>
                          <a:r>
                            <a:rPr lang="es-EC" sz="1400">
                              <a:effectLst/>
                            </a:rPr>
                            <a:t>Diámetro</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1200"/>
                            </a:spcBef>
                            <a:spcAft>
                              <a:spcPts val="0"/>
                            </a:spcAft>
                          </a:pPr>
                          <a:r>
                            <a:rPr lang="es-EC" sz="1400">
                              <a:effectLst/>
                            </a:rPr>
                            <a:t>1,5 m</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288172">
                    <a:tc>
                      <a:txBody>
                        <a:bodyPr/>
                        <a:lstStyle/>
                        <a:p>
                          <a:pPr algn="l">
                            <a:lnSpc>
                              <a:spcPct val="150000"/>
                            </a:lnSpc>
                            <a:spcBef>
                              <a:spcPts val="1200"/>
                            </a:spcBef>
                            <a:spcAft>
                              <a:spcPts val="0"/>
                            </a:spcAft>
                          </a:pPr>
                          <a:r>
                            <a:rPr lang="es-EC" sz="1400">
                              <a:effectLst/>
                            </a:rPr>
                            <a:t>Altura</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1200"/>
                            </a:spcBef>
                            <a:spcAft>
                              <a:spcPts val="0"/>
                            </a:spcAft>
                          </a:pPr>
                          <a:r>
                            <a:rPr lang="es-EC" sz="1400">
                              <a:effectLst/>
                            </a:rPr>
                            <a:t>2,14 m</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288172">
                    <a:tc>
                      <a:txBody>
                        <a:bodyPr/>
                        <a:lstStyle/>
                        <a:p>
                          <a:pPr algn="l">
                            <a:lnSpc>
                              <a:spcPct val="150000"/>
                            </a:lnSpc>
                            <a:spcBef>
                              <a:spcPts val="1200"/>
                            </a:spcBef>
                            <a:spcAft>
                              <a:spcPts val="0"/>
                            </a:spcAft>
                          </a:pPr>
                          <a:r>
                            <a:rPr lang="es-EC" sz="1400">
                              <a:effectLst/>
                            </a:rPr>
                            <a:t>Flujo másico cachaza</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1200"/>
                            </a:spcBef>
                            <a:spcAft>
                              <a:spcPts val="0"/>
                            </a:spcAft>
                          </a:pPr>
                          <a:r>
                            <a:rPr lang="es-EC" sz="1400">
                              <a:effectLst/>
                            </a:rPr>
                            <a:t>344.75 kg/h</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r h="288172">
                    <a:tc>
                      <a:txBody>
                        <a:bodyPr/>
                        <a:lstStyle/>
                        <a:p>
                          <a:pPr algn="l">
                            <a:lnSpc>
                              <a:spcPct val="150000"/>
                            </a:lnSpc>
                            <a:spcBef>
                              <a:spcPts val="1200"/>
                            </a:spcBef>
                            <a:spcAft>
                              <a:spcPts val="0"/>
                            </a:spcAft>
                          </a:pPr>
                          <a:r>
                            <a:rPr lang="es-EC" sz="1400">
                              <a:effectLst/>
                            </a:rPr>
                            <a:t>Flujo másico solvente</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1200"/>
                            </a:spcBef>
                            <a:spcAft>
                              <a:spcPts val="0"/>
                            </a:spcAft>
                          </a:pPr>
                          <a:r>
                            <a:rPr lang="es-EC" sz="1400">
                              <a:effectLst/>
                            </a:rPr>
                            <a:t>1725 kg/h</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6"/>
                      </a:ext>
                    </a:extLst>
                  </a:tr>
                  <a:tr h="288172">
                    <a:tc>
                      <a:txBody>
                        <a:bodyPr/>
                        <a:lstStyle/>
                        <a:p>
                          <a:pPr algn="l">
                            <a:lnSpc>
                              <a:spcPct val="150000"/>
                            </a:lnSpc>
                            <a:spcBef>
                              <a:spcPts val="1200"/>
                            </a:spcBef>
                            <a:spcAft>
                              <a:spcPts val="0"/>
                            </a:spcAft>
                          </a:pPr>
                          <a:r>
                            <a:rPr lang="es-EC" sz="1400">
                              <a:effectLst/>
                            </a:rPr>
                            <a:t>Temperatura entrada solido</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1200"/>
                            </a:spcBef>
                            <a:spcAft>
                              <a:spcPts val="0"/>
                            </a:spcAft>
                          </a:pPr>
                          <a:r>
                            <a:rPr lang="es-EC" sz="1400" dirty="0">
                              <a:effectLst/>
                            </a:rPr>
                            <a:t>50°C</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7"/>
                      </a:ext>
                    </a:extLst>
                  </a:tr>
                  <a:tr h="288172">
                    <a:tc>
                      <a:txBody>
                        <a:bodyPr/>
                        <a:lstStyle/>
                        <a:p>
                          <a:pPr algn="l">
                            <a:lnSpc>
                              <a:spcPct val="100000"/>
                            </a:lnSpc>
                            <a:spcBef>
                              <a:spcPts val="1200"/>
                            </a:spcBef>
                            <a:spcAft>
                              <a:spcPts val="0"/>
                            </a:spcAft>
                          </a:pPr>
                          <a:r>
                            <a:rPr lang="es-EC" sz="1400" dirty="0">
                              <a:effectLst/>
                            </a:rPr>
                            <a:t>Temperatura entrada solvente</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0000"/>
                            </a:lnSpc>
                            <a:spcBef>
                              <a:spcPts val="1200"/>
                            </a:spcBef>
                            <a:spcAft>
                              <a:spcPts val="0"/>
                            </a:spcAft>
                          </a:pPr>
                          <a:r>
                            <a:rPr lang="es-EC" sz="1400" dirty="0">
                              <a:effectLst/>
                            </a:rPr>
                            <a:t>96°C</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8"/>
                      </a:ext>
                    </a:extLst>
                  </a:tr>
                  <a:tr h="288172">
                    <a:tc>
                      <a:txBody>
                        <a:bodyPr/>
                        <a:lstStyle/>
                        <a:p>
                          <a:pPr algn="l">
                            <a:lnSpc>
                              <a:spcPct val="150000"/>
                            </a:lnSpc>
                            <a:spcBef>
                              <a:spcPts val="1200"/>
                            </a:spcBef>
                            <a:spcAft>
                              <a:spcPts val="0"/>
                            </a:spcAft>
                          </a:pPr>
                          <a:r>
                            <a:rPr lang="es-EC" sz="1400">
                              <a:effectLst/>
                            </a:rPr>
                            <a:t>Flujo de solución a la salida</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1200"/>
                            </a:spcBef>
                            <a:spcAft>
                              <a:spcPts val="0"/>
                            </a:spcAft>
                          </a:pPr>
                          <a:r>
                            <a:rPr lang="es-EC" sz="1400" dirty="0">
                              <a:effectLst/>
                            </a:rPr>
                            <a:t>192.90 kg/h</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9"/>
                      </a:ext>
                    </a:extLst>
                  </a:tr>
                </a:tbl>
              </a:graphicData>
            </a:graphic>
          </p:graphicFrame>
        </mc:Choice>
        <mc:Fallback xmlns="">
          <p:graphicFrame>
            <p:nvGraphicFramePr>
              <p:cNvPr id="11" name="Tabla 10"/>
              <p:cNvGraphicFramePr>
                <a:graphicFrameLocks noGrp="1"/>
              </p:cNvGraphicFramePr>
              <p:nvPr>
                <p:extLst>
                  <p:ext uri="{D42A27DB-BD31-4B8C-83A1-F6EECF244321}">
                    <p14:modId xmlns:p14="http://schemas.microsoft.com/office/powerpoint/2010/main" val="1640680531"/>
                  </p:ext>
                </p:extLst>
              </p:nvPr>
            </p:nvGraphicFramePr>
            <p:xfrm>
              <a:off x="1186633" y="1641618"/>
              <a:ext cx="4634164" cy="3055493"/>
            </p:xfrm>
            <a:graphic>
              <a:graphicData uri="http://schemas.openxmlformats.org/drawingml/2006/table">
                <a:tbl>
                  <a:tblPr firstRow="1" firstCol="1" bandRow="1">
                    <a:tableStyleId>{8799B23B-EC83-4686-B30A-512413B5E67A}</a:tableStyleId>
                  </a:tblPr>
                  <a:tblGrid>
                    <a:gridCol w="2317082">
                      <a:extLst>
                        <a:ext uri="{9D8B030D-6E8A-4147-A177-3AD203B41FA5}">
                          <a16:colId xmlns:a16="http://schemas.microsoft.com/office/drawing/2014/main" val="20000"/>
                        </a:ext>
                      </a:extLst>
                    </a:gridCol>
                    <a:gridCol w="2317082">
                      <a:extLst>
                        <a:ext uri="{9D8B030D-6E8A-4147-A177-3AD203B41FA5}">
                          <a16:colId xmlns:a16="http://schemas.microsoft.com/office/drawing/2014/main" val="20001"/>
                        </a:ext>
                      </a:extLst>
                    </a:gridCol>
                  </a:tblGrid>
                  <a:tr h="288172">
                    <a:tc>
                      <a:txBody>
                        <a:bodyPr/>
                        <a:lstStyle/>
                        <a:p>
                          <a:pPr algn="ctr">
                            <a:lnSpc>
                              <a:spcPct val="150000"/>
                            </a:lnSpc>
                            <a:spcBef>
                              <a:spcPts val="1200"/>
                            </a:spcBef>
                            <a:spcAft>
                              <a:spcPts val="0"/>
                            </a:spcAft>
                          </a:pPr>
                          <a:r>
                            <a:rPr lang="es-EC" sz="1400" dirty="0">
                              <a:effectLst/>
                            </a:rPr>
                            <a:t>CARACTERÍSTICAS</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2">
                            <a:lumMod val="75000"/>
                          </a:schemeClr>
                        </a:solidFill>
                      </a:tcPr>
                    </a:tc>
                    <a:tc>
                      <a:txBody>
                        <a:bodyPr/>
                        <a:lstStyle/>
                        <a:p>
                          <a:pPr algn="ctr">
                            <a:lnSpc>
                              <a:spcPct val="150000"/>
                            </a:lnSpc>
                            <a:spcBef>
                              <a:spcPts val="1200"/>
                            </a:spcBef>
                            <a:spcAft>
                              <a:spcPts val="0"/>
                            </a:spcAft>
                          </a:pPr>
                          <a:r>
                            <a:rPr lang="es-EC" sz="1400" dirty="0">
                              <a:effectLst/>
                            </a:rPr>
                            <a:t>MEDIDAS</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2">
                            <a:lumMod val="75000"/>
                          </a:schemeClr>
                        </a:solidFill>
                      </a:tcPr>
                    </a:tc>
                    <a:extLst>
                      <a:ext uri="{0D108BD9-81ED-4DB2-BD59-A6C34878D82A}">
                        <a16:rowId xmlns:a16="http://schemas.microsoft.com/office/drawing/2014/main" val="10000"/>
                      </a:ext>
                    </a:extLst>
                  </a:tr>
                  <a:tr h="288172">
                    <a:tc>
                      <a:txBody>
                        <a:bodyPr/>
                        <a:lstStyle/>
                        <a:p>
                          <a:pPr algn="l">
                            <a:lnSpc>
                              <a:spcPct val="150000"/>
                            </a:lnSpc>
                            <a:spcBef>
                              <a:spcPts val="1200"/>
                            </a:spcBef>
                            <a:spcAft>
                              <a:spcPts val="0"/>
                            </a:spcAft>
                          </a:pPr>
                          <a:r>
                            <a:rPr lang="es-EC" sz="1400">
                              <a:effectLst/>
                            </a:rPr>
                            <a:t>Numero de Extractores</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1200"/>
                            </a:spcBef>
                            <a:spcAft>
                              <a:spcPts val="0"/>
                            </a:spcAft>
                          </a:pPr>
                          <a:r>
                            <a:rPr lang="es-EC" sz="1400">
                              <a:effectLst/>
                            </a:rPr>
                            <a:t>2</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323397">
                    <a:tc>
                      <a:txBody>
                        <a:bodyPr/>
                        <a:lstStyle/>
                        <a:p>
                          <a:pPr algn="l">
                            <a:lnSpc>
                              <a:spcPct val="150000"/>
                            </a:lnSpc>
                            <a:spcBef>
                              <a:spcPts val="1200"/>
                            </a:spcBef>
                            <a:spcAft>
                              <a:spcPts val="0"/>
                            </a:spcAft>
                          </a:pPr>
                          <a:r>
                            <a:rPr lang="es-EC" sz="1400" dirty="0">
                              <a:effectLst/>
                            </a:rPr>
                            <a:t>Volumen</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endParaRPr lang="es-EC"/>
                        </a:p>
                      </a:txBody>
                      <a:tcPr marL="68580" marR="68580" marT="0" marB="0">
                        <a:blipFill>
                          <a:blip r:embed="rId4"/>
                          <a:stretch>
                            <a:fillRect l="-100526" t="-181132" r="-789" b="-700000"/>
                          </a:stretch>
                        </a:blipFill>
                      </a:tcPr>
                    </a:tc>
                    <a:extLst>
                      <a:ext uri="{0D108BD9-81ED-4DB2-BD59-A6C34878D82A}">
                        <a16:rowId xmlns:a16="http://schemas.microsoft.com/office/drawing/2014/main" val="10002"/>
                      </a:ext>
                    </a:extLst>
                  </a:tr>
                  <a:tr h="288172">
                    <a:tc>
                      <a:txBody>
                        <a:bodyPr/>
                        <a:lstStyle/>
                        <a:p>
                          <a:pPr algn="l">
                            <a:lnSpc>
                              <a:spcPct val="150000"/>
                            </a:lnSpc>
                            <a:spcBef>
                              <a:spcPts val="1200"/>
                            </a:spcBef>
                            <a:spcAft>
                              <a:spcPts val="0"/>
                            </a:spcAft>
                          </a:pPr>
                          <a:r>
                            <a:rPr lang="es-EC" sz="1400">
                              <a:effectLst/>
                            </a:rPr>
                            <a:t>Diámetro</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1200"/>
                            </a:spcBef>
                            <a:spcAft>
                              <a:spcPts val="0"/>
                            </a:spcAft>
                          </a:pPr>
                          <a:r>
                            <a:rPr lang="es-EC" sz="1400">
                              <a:effectLst/>
                            </a:rPr>
                            <a:t>1,5 m</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288172">
                    <a:tc>
                      <a:txBody>
                        <a:bodyPr/>
                        <a:lstStyle/>
                        <a:p>
                          <a:pPr algn="l">
                            <a:lnSpc>
                              <a:spcPct val="150000"/>
                            </a:lnSpc>
                            <a:spcBef>
                              <a:spcPts val="1200"/>
                            </a:spcBef>
                            <a:spcAft>
                              <a:spcPts val="0"/>
                            </a:spcAft>
                          </a:pPr>
                          <a:r>
                            <a:rPr lang="es-EC" sz="1400">
                              <a:effectLst/>
                            </a:rPr>
                            <a:t>Altura</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1200"/>
                            </a:spcBef>
                            <a:spcAft>
                              <a:spcPts val="0"/>
                            </a:spcAft>
                          </a:pPr>
                          <a:r>
                            <a:rPr lang="es-EC" sz="1400">
                              <a:effectLst/>
                            </a:rPr>
                            <a:t>2,14 m</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288172">
                    <a:tc>
                      <a:txBody>
                        <a:bodyPr/>
                        <a:lstStyle/>
                        <a:p>
                          <a:pPr algn="l">
                            <a:lnSpc>
                              <a:spcPct val="150000"/>
                            </a:lnSpc>
                            <a:spcBef>
                              <a:spcPts val="1200"/>
                            </a:spcBef>
                            <a:spcAft>
                              <a:spcPts val="0"/>
                            </a:spcAft>
                          </a:pPr>
                          <a:r>
                            <a:rPr lang="es-EC" sz="1400">
                              <a:effectLst/>
                            </a:rPr>
                            <a:t>Flujo másico cachaza</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1200"/>
                            </a:spcBef>
                            <a:spcAft>
                              <a:spcPts val="0"/>
                            </a:spcAft>
                          </a:pPr>
                          <a:r>
                            <a:rPr lang="es-EC" sz="1400">
                              <a:effectLst/>
                            </a:rPr>
                            <a:t>344.75 kg/h</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r h="288172">
                    <a:tc>
                      <a:txBody>
                        <a:bodyPr/>
                        <a:lstStyle/>
                        <a:p>
                          <a:pPr algn="l">
                            <a:lnSpc>
                              <a:spcPct val="150000"/>
                            </a:lnSpc>
                            <a:spcBef>
                              <a:spcPts val="1200"/>
                            </a:spcBef>
                            <a:spcAft>
                              <a:spcPts val="0"/>
                            </a:spcAft>
                          </a:pPr>
                          <a:r>
                            <a:rPr lang="es-EC" sz="1400">
                              <a:effectLst/>
                            </a:rPr>
                            <a:t>Flujo másico solvente</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1200"/>
                            </a:spcBef>
                            <a:spcAft>
                              <a:spcPts val="0"/>
                            </a:spcAft>
                          </a:pPr>
                          <a:r>
                            <a:rPr lang="es-EC" sz="1400">
                              <a:effectLst/>
                            </a:rPr>
                            <a:t>1725 kg/h</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6"/>
                      </a:ext>
                    </a:extLst>
                  </a:tr>
                  <a:tr h="288172">
                    <a:tc>
                      <a:txBody>
                        <a:bodyPr/>
                        <a:lstStyle/>
                        <a:p>
                          <a:pPr algn="l">
                            <a:lnSpc>
                              <a:spcPct val="150000"/>
                            </a:lnSpc>
                            <a:spcBef>
                              <a:spcPts val="1200"/>
                            </a:spcBef>
                            <a:spcAft>
                              <a:spcPts val="0"/>
                            </a:spcAft>
                          </a:pPr>
                          <a:r>
                            <a:rPr lang="es-EC" sz="1400">
                              <a:effectLst/>
                            </a:rPr>
                            <a:t>Temperatura entrada solido</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1200"/>
                            </a:spcBef>
                            <a:spcAft>
                              <a:spcPts val="0"/>
                            </a:spcAft>
                          </a:pPr>
                          <a:r>
                            <a:rPr lang="es-EC" sz="1400" dirty="0">
                              <a:effectLst/>
                            </a:rPr>
                            <a:t>50°C</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7"/>
                      </a:ext>
                    </a:extLst>
                  </a:tr>
                  <a:tr h="426720">
                    <a:tc>
                      <a:txBody>
                        <a:bodyPr/>
                        <a:lstStyle/>
                        <a:p>
                          <a:pPr algn="l">
                            <a:lnSpc>
                              <a:spcPct val="100000"/>
                            </a:lnSpc>
                            <a:spcBef>
                              <a:spcPts val="1200"/>
                            </a:spcBef>
                            <a:spcAft>
                              <a:spcPts val="0"/>
                            </a:spcAft>
                          </a:pPr>
                          <a:r>
                            <a:rPr lang="es-EC" sz="1400" dirty="0">
                              <a:effectLst/>
                            </a:rPr>
                            <a:t>Temperatura entrada solvente</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0000"/>
                            </a:lnSpc>
                            <a:spcBef>
                              <a:spcPts val="1200"/>
                            </a:spcBef>
                            <a:spcAft>
                              <a:spcPts val="0"/>
                            </a:spcAft>
                          </a:pPr>
                          <a:r>
                            <a:rPr lang="es-EC" sz="1400" dirty="0">
                              <a:effectLst/>
                            </a:rPr>
                            <a:t>96°C</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8"/>
                      </a:ext>
                    </a:extLst>
                  </a:tr>
                  <a:tr h="288172">
                    <a:tc>
                      <a:txBody>
                        <a:bodyPr/>
                        <a:lstStyle/>
                        <a:p>
                          <a:pPr algn="l">
                            <a:lnSpc>
                              <a:spcPct val="150000"/>
                            </a:lnSpc>
                            <a:spcBef>
                              <a:spcPts val="1200"/>
                            </a:spcBef>
                            <a:spcAft>
                              <a:spcPts val="0"/>
                            </a:spcAft>
                          </a:pPr>
                          <a:r>
                            <a:rPr lang="es-EC" sz="1400">
                              <a:effectLst/>
                            </a:rPr>
                            <a:t>Flujo de solución a la salida</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1200"/>
                            </a:spcBef>
                            <a:spcAft>
                              <a:spcPts val="0"/>
                            </a:spcAft>
                          </a:pPr>
                          <a:r>
                            <a:rPr lang="es-EC" sz="1400" dirty="0">
                              <a:effectLst/>
                            </a:rPr>
                            <a:t>192.90 kg/h</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9"/>
                      </a:ext>
                    </a:extLst>
                  </a:tr>
                </a:tbl>
              </a:graphicData>
            </a:graphic>
          </p:graphicFrame>
        </mc:Fallback>
      </mc:AlternateContent>
    </p:spTree>
    <p:extLst>
      <p:ext uri="{BB962C8B-B14F-4D97-AF65-F5344CB8AC3E}">
        <p14:creationId xmlns:p14="http://schemas.microsoft.com/office/powerpoint/2010/main" val="546046666"/>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24417" y="386712"/>
            <a:ext cx="10058400" cy="1152395"/>
          </a:xfrm>
        </p:spPr>
        <p:txBody>
          <a:bodyPr/>
          <a:lstStyle/>
          <a:p>
            <a:r>
              <a:rPr lang="es-EC" dirty="0"/>
              <a:t>Evaporador</a:t>
            </a:r>
          </a:p>
        </p:txBody>
      </p:sp>
      <p:pic>
        <p:nvPicPr>
          <p:cNvPr id="8194" name="Picture 2" descr="http://image.slidesharecdn.com/evaporatorbyom-140929043559-phpapp02/95/evaporator-by-om-4-638.jpg?cb=1411965397"/>
          <p:cNvPicPr>
            <a:picLocks noChangeAspect="1" noChangeArrowheads="1"/>
          </p:cNvPicPr>
          <p:nvPr/>
        </p:nvPicPr>
        <p:blipFill rotWithShape="1">
          <a:blip r:embed="rId2">
            <a:duotone>
              <a:prstClr val="black"/>
              <a:schemeClr val="bg1">
                <a:tint val="45000"/>
                <a:satMod val="400000"/>
              </a:schemeClr>
            </a:duotone>
            <a:extLst>
              <a:ext uri="{28A0092B-C50C-407E-A947-70E740481C1C}">
                <a14:useLocalDpi xmlns:a14="http://schemas.microsoft.com/office/drawing/2010/main" val="0"/>
              </a:ext>
            </a:extLst>
          </a:blip>
          <a:srcRect l="16603" t="15472" r="3515" b="4066"/>
          <a:stretch/>
        </p:blipFill>
        <p:spPr bwMode="auto">
          <a:xfrm>
            <a:off x="7677151" y="4010732"/>
            <a:ext cx="3012793" cy="22783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 name="Imagen 4">
            <a:extLst>
              <a:ext uri="{FF2B5EF4-FFF2-40B4-BE49-F238E27FC236}">
                <a16:creationId xmlns:a16="http://schemas.microsoft.com/office/drawing/2014/main" id="{38389CC1-46CE-4B3C-8AFC-F1A29A87049E}"/>
              </a:ext>
            </a:extLst>
          </p:cNvPr>
          <p:cNvPicPr/>
          <p:nvPr/>
        </p:nvPicPr>
        <p:blipFill rotWithShape="1">
          <a:blip r:embed="rId3"/>
          <a:srcRect l="27753" t="4727" r="29205" b="14911"/>
          <a:stretch/>
        </p:blipFill>
        <p:spPr bwMode="auto">
          <a:xfrm>
            <a:off x="7677151" y="838200"/>
            <a:ext cx="3190432" cy="27210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graphicFrame>
            <p:nvGraphicFramePr>
              <p:cNvPr id="6" name="Marcador de contenido 5"/>
              <p:cNvGraphicFramePr>
                <a:graphicFrameLocks noGrp="1"/>
              </p:cNvGraphicFramePr>
              <p:nvPr>
                <p:ph idx="1"/>
                <p:extLst>
                  <p:ext uri="{D42A27DB-BD31-4B8C-83A1-F6EECF244321}">
                    <p14:modId xmlns:p14="http://schemas.microsoft.com/office/powerpoint/2010/main" val="909778647"/>
                  </p:ext>
                </p:extLst>
              </p:nvPr>
            </p:nvGraphicFramePr>
            <p:xfrm>
              <a:off x="2036539" y="1553741"/>
              <a:ext cx="4145186" cy="4725495"/>
            </p:xfrm>
            <a:graphic>
              <a:graphicData uri="http://schemas.openxmlformats.org/drawingml/2006/table">
                <a:tbl>
                  <a:tblPr firstRow="1" firstCol="1" bandRow="1">
                    <a:tableStyleId>{8799B23B-EC83-4686-B30A-512413B5E67A}</a:tableStyleId>
                  </a:tblPr>
                  <a:tblGrid>
                    <a:gridCol w="2072593">
                      <a:extLst>
                        <a:ext uri="{9D8B030D-6E8A-4147-A177-3AD203B41FA5}">
                          <a16:colId xmlns:a16="http://schemas.microsoft.com/office/drawing/2014/main" val="20000"/>
                        </a:ext>
                      </a:extLst>
                    </a:gridCol>
                    <a:gridCol w="2072593">
                      <a:extLst>
                        <a:ext uri="{9D8B030D-6E8A-4147-A177-3AD203B41FA5}">
                          <a16:colId xmlns:a16="http://schemas.microsoft.com/office/drawing/2014/main" val="20001"/>
                        </a:ext>
                      </a:extLst>
                    </a:gridCol>
                  </a:tblGrid>
                  <a:tr h="195409">
                    <a:tc>
                      <a:txBody>
                        <a:bodyPr/>
                        <a:lstStyle/>
                        <a:p>
                          <a:pPr algn="ctr">
                            <a:lnSpc>
                              <a:spcPct val="107000"/>
                            </a:lnSpc>
                            <a:spcAft>
                              <a:spcPts val="800"/>
                            </a:spcAft>
                          </a:pPr>
                          <a:r>
                            <a:rPr lang="es-EC" sz="1400" dirty="0">
                              <a:effectLst/>
                            </a:rPr>
                            <a:t>CARACTERÍSTICAS</a:t>
                          </a:r>
                          <a:endParaRPr lang="es-EC" sz="1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chemeClr val="bg2">
                            <a:lumMod val="75000"/>
                          </a:schemeClr>
                        </a:solidFill>
                      </a:tcPr>
                    </a:tc>
                    <a:tc>
                      <a:txBody>
                        <a:bodyPr/>
                        <a:lstStyle/>
                        <a:p>
                          <a:pPr algn="ctr">
                            <a:lnSpc>
                              <a:spcPct val="107000"/>
                            </a:lnSpc>
                            <a:spcAft>
                              <a:spcPts val="800"/>
                            </a:spcAft>
                          </a:pPr>
                          <a:r>
                            <a:rPr lang="es-EC" sz="1400" dirty="0">
                              <a:effectLst/>
                            </a:rPr>
                            <a:t>MEDIDAS</a:t>
                          </a:r>
                          <a:endParaRPr lang="es-EC" sz="1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chemeClr val="bg2">
                            <a:lumMod val="75000"/>
                          </a:schemeClr>
                        </a:solidFill>
                      </a:tcPr>
                    </a:tc>
                    <a:extLst>
                      <a:ext uri="{0D108BD9-81ED-4DB2-BD59-A6C34878D82A}">
                        <a16:rowId xmlns:a16="http://schemas.microsoft.com/office/drawing/2014/main" val="10000"/>
                      </a:ext>
                    </a:extLst>
                  </a:tr>
                  <a:tr h="246043">
                    <a:tc>
                      <a:txBody>
                        <a:bodyPr/>
                        <a:lstStyle/>
                        <a:p>
                          <a:pPr algn="l">
                            <a:lnSpc>
                              <a:spcPct val="107000"/>
                            </a:lnSpc>
                            <a:spcAft>
                              <a:spcPts val="800"/>
                            </a:spcAft>
                          </a:pPr>
                          <a:r>
                            <a:rPr lang="es-EC" sz="1400">
                              <a:effectLst/>
                            </a:rPr>
                            <a:t>Volumen</a:t>
                          </a:r>
                          <a:endParaRPr lang="es-EC" sz="1400" b="1">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400" dirty="0">
                              <a:effectLst/>
                            </a:rPr>
                            <a:t>55,39 </a:t>
                          </a:r>
                          <a14:m>
                            <m:oMath xmlns:m="http://schemas.openxmlformats.org/officeDocument/2006/math">
                              <m:sSup>
                                <m:sSupPr>
                                  <m:ctrlPr>
                                    <a:rPr lang="es-EC" sz="1400" i="1">
                                      <a:effectLst/>
                                      <a:latin typeface="Cambria Math" panose="02040503050406030204" pitchFamily="18" charset="0"/>
                                    </a:rPr>
                                  </m:ctrlPr>
                                </m:sSupPr>
                                <m:e>
                                  <m:r>
                                    <m:rPr>
                                      <m:sty m:val="p"/>
                                    </m:rPr>
                                    <a:rPr lang="es-EC" sz="1400">
                                      <a:effectLst/>
                                      <a:latin typeface="Cambria Math" panose="02040503050406030204" pitchFamily="18" charset="0"/>
                                    </a:rPr>
                                    <m:t>m</m:t>
                                  </m:r>
                                </m:e>
                                <m:sup>
                                  <m:r>
                                    <a:rPr lang="es-EC" sz="1400">
                                      <a:effectLst/>
                                      <a:latin typeface="Cambria Math" panose="02040503050406030204" pitchFamily="18" charset="0"/>
                                    </a:rPr>
                                    <m:t>3</m:t>
                                  </m:r>
                                </m:sup>
                              </m:sSup>
                            </m:oMath>
                          </a14:m>
                          <a:endParaRPr lang="es-EC" sz="1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246043">
                    <a:tc>
                      <a:txBody>
                        <a:bodyPr/>
                        <a:lstStyle/>
                        <a:p>
                          <a:pPr algn="l">
                            <a:lnSpc>
                              <a:spcPct val="107000"/>
                            </a:lnSpc>
                            <a:spcAft>
                              <a:spcPts val="800"/>
                            </a:spcAft>
                          </a:pPr>
                          <a:r>
                            <a:rPr lang="es-EC" sz="1400">
                              <a:effectLst/>
                            </a:rPr>
                            <a:t>Diámetro del evaporador</a:t>
                          </a:r>
                          <a:endParaRPr lang="es-EC" sz="1400" b="1">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400">
                              <a:effectLst/>
                            </a:rPr>
                            <a:t>3,50 m</a:t>
                          </a:r>
                          <a:endParaRPr lang="es-EC" sz="1400" b="1">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246043">
                    <a:tc>
                      <a:txBody>
                        <a:bodyPr/>
                        <a:lstStyle/>
                        <a:p>
                          <a:pPr algn="l">
                            <a:lnSpc>
                              <a:spcPct val="107000"/>
                            </a:lnSpc>
                            <a:spcAft>
                              <a:spcPts val="800"/>
                            </a:spcAft>
                          </a:pPr>
                          <a:r>
                            <a:rPr lang="es-EC" sz="1400">
                              <a:effectLst/>
                            </a:rPr>
                            <a:t>Altura del evaporador</a:t>
                          </a:r>
                          <a:endParaRPr lang="es-EC" sz="1400" b="1">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400">
                              <a:effectLst/>
                            </a:rPr>
                            <a:t>5,75 m</a:t>
                          </a:r>
                          <a:endParaRPr lang="es-EC" sz="1400" b="1">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246043">
                    <a:tc>
                      <a:txBody>
                        <a:bodyPr/>
                        <a:lstStyle/>
                        <a:p>
                          <a:pPr algn="l">
                            <a:lnSpc>
                              <a:spcPct val="107000"/>
                            </a:lnSpc>
                            <a:spcAft>
                              <a:spcPts val="800"/>
                            </a:spcAft>
                          </a:pPr>
                          <a:r>
                            <a:rPr lang="es-EC" sz="1400">
                              <a:effectLst/>
                            </a:rPr>
                            <a:t>Área de transferencia</a:t>
                          </a:r>
                          <a:endParaRPr lang="es-EC" sz="1400" b="1">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400">
                              <a:effectLst/>
                            </a:rPr>
                            <a:t>36,37 </a:t>
                          </a:r>
                          <a14:m>
                            <m:oMath xmlns:m="http://schemas.openxmlformats.org/officeDocument/2006/math">
                              <m:sSup>
                                <m:sSupPr>
                                  <m:ctrlPr>
                                    <a:rPr lang="es-EC" sz="1400" i="1">
                                      <a:effectLst/>
                                      <a:latin typeface="Cambria Math" panose="02040503050406030204" pitchFamily="18" charset="0"/>
                                    </a:rPr>
                                  </m:ctrlPr>
                                </m:sSupPr>
                                <m:e>
                                  <m:r>
                                    <m:rPr>
                                      <m:sty m:val="p"/>
                                    </m:rPr>
                                    <a:rPr lang="es-EC" sz="1400">
                                      <a:effectLst/>
                                      <a:latin typeface="Cambria Math" panose="02040503050406030204" pitchFamily="18" charset="0"/>
                                    </a:rPr>
                                    <m:t>m</m:t>
                                  </m:r>
                                </m:e>
                                <m:sup>
                                  <m:r>
                                    <a:rPr lang="es-EC" sz="1400">
                                      <a:effectLst/>
                                      <a:latin typeface="Cambria Math" panose="02040503050406030204" pitchFamily="18" charset="0"/>
                                    </a:rPr>
                                    <m:t>2</m:t>
                                  </m:r>
                                </m:sup>
                              </m:sSup>
                            </m:oMath>
                          </a14:m>
                          <a:endParaRPr lang="es-EC" sz="1400" b="1">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246043">
                    <a:tc>
                      <a:txBody>
                        <a:bodyPr/>
                        <a:lstStyle/>
                        <a:p>
                          <a:pPr algn="l">
                            <a:lnSpc>
                              <a:spcPct val="107000"/>
                            </a:lnSpc>
                            <a:spcAft>
                              <a:spcPts val="800"/>
                            </a:spcAft>
                          </a:pPr>
                          <a:r>
                            <a:rPr lang="es-EC" sz="1400">
                              <a:effectLst/>
                            </a:rPr>
                            <a:t>Numero de tubos</a:t>
                          </a:r>
                          <a:endParaRPr lang="es-EC" sz="1400" b="1">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400">
                              <a:effectLst/>
                            </a:rPr>
                            <a:t>16</a:t>
                          </a:r>
                          <a:endParaRPr lang="es-EC" sz="1400" b="1">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r h="246043">
                    <a:tc>
                      <a:txBody>
                        <a:bodyPr/>
                        <a:lstStyle/>
                        <a:p>
                          <a:pPr algn="l">
                            <a:lnSpc>
                              <a:spcPct val="107000"/>
                            </a:lnSpc>
                            <a:spcAft>
                              <a:spcPts val="800"/>
                            </a:spcAft>
                          </a:pPr>
                          <a:r>
                            <a:rPr lang="es-EC" sz="1400">
                              <a:effectLst/>
                            </a:rPr>
                            <a:t>Diámetro externo de tubos</a:t>
                          </a:r>
                          <a:endParaRPr lang="es-EC" sz="1400" b="1">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400">
                              <a:effectLst/>
                            </a:rPr>
                            <a:t>0,06 m</a:t>
                          </a:r>
                          <a:endParaRPr lang="es-EC" sz="1400" b="1">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6"/>
                      </a:ext>
                    </a:extLst>
                  </a:tr>
                  <a:tr h="246043">
                    <a:tc>
                      <a:txBody>
                        <a:bodyPr/>
                        <a:lstStyle/>
                        <a:p>
                          <a:pPr algn="l">
                            <a:lnSpc>
                              <a:spcPct val="107000"/>
                            </a:lnSpc>
                            <a:spcAft>
                              <a:spcPts val="800"/>
                            </a:spcAft>
                          </a:pPr>
                          <a:r>
                            <a:rPr lang="es-EC" sz="1400">
                              <a:effectLst/>
                            </a:rPr>
                            <a:t>Diámetro interno de tubos</a:t>
                          </a:r>
                          <a:endParaRPr lang="es-EC" sz="1400" b="1">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400">
                              <a:effectLst/>
                            </a:rPr>
                            <a:t>0.052m</a:t>
                          </a:r>
                          <a:endParaRPr lang="es-EC" sz="1400" b="1">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7"/>
                      </a:ext>
                    </a:extLst>
                  </a:tr>
                  <a:tr h="246043">
                    <a:tc>
                      <a:txBody>
                        <a:bodyPr/>
                        <a:lstStyle/>
                        <a:p>
                          <a:pPr algn="l">
                            <a:lnSpc>
                              <a:spcPct val="107000"/>
                            </a:lnSpc>
                            <a:spcAft>
                              <a:spcPts val="800"/>
                            </a:spcAft>
                          </a:pPr>
                          <a:r>
                            <a:rPr lang="es-EC" sz="1400">
                              <a:effectLst/>
                            </a:rPr>
                            <a:t>Diámetro de coraza</a:t>
                          </a:r>
                          <a:endParaRPr lang="es-EC" sz="1400" b="1">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400">
                              <a:effectLst/>
                            </a:rPr>
                            <a:t>2,02 m</a:t>
                          </a:r>
                          <a:endParaRPr lang="es-EC" sz="1400" b="1">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8"/>
                      </a:ext>
                    </a:extLst>
                  </a:tr>
                  <a:tr h="246043">
                    <a:tc>
                      <a:txBody>
                        <a:bodyPr/>
                        <a:lstStyle/>
                        <a:p>
                          <a:pPr algn="l">
                            <a:lnSpc>
                              <a:spcPct val="107000"/>
                            </a:lnSpc>
                            <a:spcAft>
                              <a:spcPts val="800"/>
                            </a:spcAft>
                          </a:pPr>
                          <a:r>
                            <a:rPr lang="es-EC" sz="1400">
                              <a:effectLst/>
                            </a:rPr>
                            <a:t>Longitud de coraza</a:t>
                          </a:r>
                          <a:endParaRPr lang="es-EC" sz="1400" b="1">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400" dirty="0">
                              <a:effectLst/>
                            </a:rPr>
                            <a:t>5 m</a:t>
                          </a:r>
                          <a:endParaRPr lang="es-EC" sz="1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9"/>
                      </a:ext>
                    </a:extLst>
                  </a:tr>
                  <a:tr h="428829">
                    <a:tc>
                      <a:txBody>
                        <a:bodyPr/>
                        <a:lstStyle/>
                        <a:p>
                          <a:pPr algn="l">
                            <a:lnSpc>
                              <a:spcPct val="107000"/>
                            </a:lnSpc>
                            <a:spcAft>
                              <a:spcPts val="800"/>
                            </a:spcAft>
                          </a:pPr>
                          <a:r>
                            <a:rPr lang="es-EC" sz="1400">
                              <a:effectLst/>
                            </a:rPr>
                            <a:t>Temperatura de entrada de la solución</a:t>
                          </a:r>
                          <a:endParaRPr lang="es-EC" sz="1400" b="1">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400" dirty="0">
                              <a:effectLst/>
                            </a:rPr>
                            <a:t>62°C</a:t>
                          </a:r>
                          <a:endParaRPr lang="es-EC" sz="1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10"/>
                      </a:ext>
                    </a:extLst>
                  </a:tr>
                  <a:tr h="428829">
                    <a:tc>
                      <a:txBody>
                        <a:bodyPr/>
                        <a:lstStyle/>
                        <a:p>
                          <a:pPr algn="l">
                            <a:lnSpc>
                              <a:spcPct val="107000"/>
                            </a:lnSpc>
                            <a:spcAft>
                              <a:spcPts val="800"/>
                            </a:spcAft>
                          </a:pPr>
                          <a:r>
                            <a:rPr lang="es-EC" sz="1400">
                              <a:effectLst/>
                            </a:rPr>
                            <a:t>Temperatura de salida de la solución</a:t>
                          </a:r>
                          <a:endParaRPr lang="es-EC" sz="1400" b="1">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400" dirty="0">
                              <a:effectLst/>
                            </a:rPr>
                            <a:t>81°C</a:t>
                          </a:r>
                          <a:endParaRPr lang="es-EC" sz="1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11"/>
                      </a:ext>
                    </a:extLst>
                  </a:tr>
                  <a:tr h="428829">
                    <a:tc>
                      <a:txBody>
                        <a:bodyPr/>
                        <a:lstStyle/>
                        <a:p>
                          <a:pPr algn="l">
                            <a:lnSpc>
                              <a:spcPct val="107000"/>
                            </a:lnSpc>
                            <a:spcAft>
                              <a:spcPts val="800"/>
                            </a:spcAft>
                          </a:pPr>
                          <a:r>
                            <a:rPr lang="es-EC" sz="1400">
                              <a:effectLst/>
                            </a:rPr>
                            <a:t>Flujo másico de entrada de la solución </a:t>
                          </a:r>
                          <a:endParaRPr lang="es-EC" sz="1400" b="1">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400">
                              <a:effectLst/>
                            </a:rPr>
                            <a:t> 371.3 Kg/h</a:t>
                          </a:r>
                          <a:endParaRPr lang="es-EC" sz="1400" b="1">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12"/>
                      </a:ext>
                    </a:extLst>
                  </a:tr>
                  <a:tr h="246043">
                    <a:tc>
                      <a:txBody>
                        <a:bodyPr/>
                        <a:lstStyle/>
                        <a:p>
                          <a:pPr algn="l">
                            <a:lnSpc>
                              <a:spcPct val="107000"/>
                            </a:lnSpc>
                            <a:spcAft>
                              <a:spcPts val="800"/>
                            </a:spcAft>
                          </a:pPr>
                          <a:r>
                            <a:rPr lang="es-EC" sz="1400">
                              <a:effectLst/>
                            </a:rPr>
                            <a:t>Presión </a:t>
                          </a:r>
                          <a:endParaRPr lang="es-EC" sz="1400" b="1">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400">
                              <a:effectLst/>
                            </a:rPr>
                            <a:t>1.4 atm</a:t>
                          </a:r>
                          <a:endParaRPr lang="es-EC" sz="1400" b="1">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13"/>
                      </a:ext>
                    </a:extLst>
                  </a:tr>
                  <a:tr h="246043">
                    <a:tc>
                      <a:txBody>
                        <a:bodyPr/>
                        <a:lstStyle/>
                        <a:p>
                          <a:pPr algn="l">
                            <a:lnSpc>
                              <a:spcPct val="107000"/>
                            </a:lnSpc>
                            <a:spcAft>
                              <a:spcPts val="800"/>
                            </a:spcAft>
                          </a:pPr>
                          <a:r>
                            <a:rPr lang="es-EC" sz="1400">
                              <a:effectLst/>
                            </a:rPr>
                            <a:t>Flujo de Calor</a:t>
                          </a:r>
                          <a:endParaRPr lang="es-EC" sz="1400" b="1">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400" dirty="0">
                              <a:effectLst/>
                            </a:rPr>
                            <a:t>278.49 KW</a:t>
                          </a:r>
                          <a:endParaRPr lang="es-EC" sz="1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14"/>
                      </a:ext>
                    </a:extLst>
                  </a:tr>
                </a:tbl>
              </a:graphicData>
            </a:graphic>
          </p:graphicFrame>
        </mc:Choice>
        <mc:Fallback xmlns="">
          <p:graphicFrame>
            <p:nvGraphicFramePr>
              <p:cNvPr id="6" name="Marcador de contenido 5"/>
              <p:cNvGraphicFramePr>
                <a:graphicFrameLocks noGrp="1"/>
              </p:cNvGraphicFramePr>
              <p:nvPr>
                <p:ph idx="1"/>
                <p:extLst>
                  <p:ext uri="{D42A27DB-BD31-4B8C-83A1-F6EECF244321}">
                    <p14:modId xmlns:p14="http://schemas.microsoft.com/office/powerpoint/2010/main" val="909778647"/>
                  </p:ext>
                </p:extLst>
              </p:nvPr>
            </p:nvGraphicFramePr>
            <p:xfrm>
              <a:off x="2036539" y="1553741"/>
              <a:ext cx="4145186" cy="4664918"/>
            </p:xfrm>
            <a:graphic>
              <a:graphicData uri="http://schemas.openxmlformats.org/drawingml/2006/table">
                <a:tbl>
                  <a:tblPr firstRow="1" firstCol="1" bandRow="1">
                    <a:tableStyleId>{8799B23B-EC83-4686-B30A-512413B5E67A}</a:tableStyleId>
                  </a:tblPr>
                  <a:tblGrid>
                    <a:gridCol w="2072593">
                      <a:extLst>
                        <a:ext uri="{9D8B030D-6E8A-4147-A177-3AD203B41FA5}">
                          <a16:colId xmlns:a16="http://schemas.microsoft.com/office/drawing/2014/main" val="20000"/>
                        </a:ext>
                      </a:extLst>
                    </a:gridCol>
                    <a:gridCol w="2072593">
                      <a:extLst>
                        <a:ext uri="{9D8B030D-6E8A-4147-A177-3AD203B41FA5}">
                          <a16:colId xmlns:a16="http://schemas.microsoft.com/office/drawing/2014/main" val="20001"/>
                        </a:ext>
                      </a:extLst>
                    </a:gridCol>
                  </a:tblGrid>
                  <a:tr h="218186">
                    <a:tc>
                      <a:txBody>
                        <a:bodyPr/>
                        <a:lstStyle/>
                        <a:p>
                          <a:pPr algn="ctr">
                            <a:lnSpc>
                              <a:spcPct val="107000"/>
                            </a:lnSpc>
                            <a:spcAft>
                              <a:spcPts val="800"/>
                            </a:spcAft>
                          </a:pPr>
                          <a:r>
                            <a:rPr lang="es-EC" sz="1400" dirty="0">
                              <a:effectLst/>
                            </a:rPr>
                            <a:t>CARACTERÍSTICAS</a:t>
                          </a:r>
                          <a:endParaRPr lang="es-EC" sz="1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chemeClr val="bg2">
                            <a:lumMod val="75000"/>
                          </a:schemeClr>
                        </a:solidFill>
                      </a:tcPr>
                    </a:tc>
                    <a:tc>
                      <a:txBody>
                        <a:bodyPr/>
                        <a:lstStyle/>
                        <a:p>
                          <a:pPr algn="ctr">
                            <a:lnSpc>
                              <a:spcPct val="107000"/>
                            </a:lnSpc>
                            <a:spcAft>
                              <a:spcPts val="800"/>
                            </a:spcAft>
                          </a:pPr>
                          <a:r>
                            <a:rPr lang="es-EC" sz="1400" dirty="0">
                              <a:effectLst/>
                            </a:rPr>
                            <a:t>MEDIDAS</a:t>
                          </a:r>
                          <a:endParaRPr lang="es-EC" sz="1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chemeClr val="bg2">
                            <a:lumMod val="75000"/>
                          </a:schemeClr>
                        </a:solidFill>
                      </a:tcPr>
                    </a:tc>
                    <a:extLst>
                      <a:ext uri="{0D108BD9-81ED-4DB2-BD59-A6C34878D82A}">
                        <a16:rowId xmlns:a16="http://schemas.microsoft.com/office/drawing/2014/main" val="10000"/>
                      </a:ext>
                    </a:extLst>
                  </a:tr>
                  <a:tr h="246043">
                    <a:tc>
                      <a:txBody>
                        <a:bodyPr/>
                        <a:lstStyle/>
                        <a:p>
                          <a:pPr algn="l">
                            <a:lnSpc>
                              <a:spcPct val="107000"/>
                            </a:lnSpc>
                            <a:spcAft>
                              <a:spcPts val="800"/>
                            </a:spcAft>
                          </a:pPr>
                          <a:r>
                            <a:rPr lang="es-EC" sz="1400">
                              <a:effectLst/>
                            </a:rPr>
                            <a:t>Volumen</a:t>
                          </a:r>
                          <a:endParaRPr lang="es-EC" sz="1400" b="1">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es-EC"/>
                        </a:p>
                      </a:txBody>
                      <a:tcPr marL="68580" marR="68580" marT="0" marB="0">
                        <a:blipFill>
                          <a:blip r:embed="rId4"/>
                          <a:stretch>
                            <a:fillRect l="-100588" t="-107500" r="-882" b="-1760000"/>
                          </a:stretch>
                        </a:blipFill>
                      </a:tcPr>
                    </a:tc>
                    <a:extLst>
                      <a:ext uri="{0D108BD9-81ED-4DB2-BD59-A6C34878D82A}">
                        <a16:rowId xmlns:a16="http://schemas.microsoft.com/office/drawing/2014/main" val="10001"/>
                      </a:ext>
                    </a:extLst>
                  </a:tr>
                  <a:tr h="246043">
                    <a:tc>
                      <a:txBody>
                        <a:bodyPr/>
                        <a:lstStyle/>
                        <a:p>
                          <a:pPr algn="l">
                            <a:lnSpc>
                              <a:spcPct val="107000"/>
                            </a:lnSpc>
                            <a:spcAft>
                              <a:spcPts val="800"/>
                            </a:spcAft>
                          </a:pPr>
                          <a:r>
                            <a:rPr lang="es-EC" sz="1400">
                              <a:effectLst/>
                            </a:rPr>
                            <a:t>Diámetro del evaporador</a:t>
                          </a:r>
                          <a:endParaRPr lang="es-EC" sz="1400" b="1">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400">
                              <a:effectLst/>
                            </a:rPr>
                            <a:t>3,50 m</a:t>
                          </a:r>
                          <a:endParaRPr lang="es-EC" sz="1400" b="1">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246043">
                    <a:tc>
                      <a:txBody>
                        <a:bodyPr/>
                        <a:lstStyle/>
                        <a:p>
                          <a:pPr algn="l">
                            <a:lnSpc>
                              <a:spcPct val="107000"/>
                            </a:lnSpc>
                            <a:spcAft>
                              <a:spcPts val="800"/>
                            </a:spcAft>
                          </a:pPr>
                          <a:r>
                            <a:rPr lang="es-EC" sz="1400">
                              <a:effectLst/>
                            </a:rPr>
                            <a:t>Altura del evaporador</a:t>
                          </a:r>
                          <a:endParaRPr lang="es-EC" sz="1400" b="1">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400">
                              <a:effectLst/>
                            </a:rPr>
                            <a:t>5,75 m</a:t>
                          </a:r>
                          <a:endParaRPr lang="es-EC" sz="1400" b="1">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246043">
                    <a:tc>
                      <a:txBody>
                        <a:bodyPr/>
                        <a:lstStyle/>
                        <a:p>
                          <a:pPr algn="l">
                            <a:lnSpc>
                              <a:spcPct val="107000"/>
                            </a:lnSpc>
                            <a:spcAft>
                              <a:spcPts val="800"/>
                            </a:spcAft>
                          </a:pPr>
                          <a:r>
                            <a:rPr lang="es-EC" sz="1400">
                              <a:effectLst/>
                            </a:rPr>
                            <a:t>Área de transferencia</a:t>
                          </a:r>
                          <a:endParaRPr lang="es-EC" sz="1400" b="1">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es-EC"/>
                        </a:p>
                      </a:txBody>
                      <a:tcPr marL="68580" marR="68580" marT="0" marB="0">
                        <a:blipFill>
                          <a:blip r:embed="rId4"/>
                          <a:stretch>
                            <a:fillRect l="-100588" t="-400000" r="-882" b="-1419512"/>
                          </a:stretch>
                        </a:blipFill>
                      </a:tcPr>
                    </a:tc>
                    <a:extLst>
                      <a:ext uri="{0D108BD9-81ED-4DB2-BD59-A6C34878D82A}">
                        <a16:rowId xmlns:a16="http://schemas.microsoft.com/office/drawing/2014/main" val="10004"/>
                      </a:ext>
                    </a:extLst>
                  </a:tr>
                  <a:tr h="246043">
                    <a:tc>
                      <a:txBody>
                        <a:bodyPr/>
                        <a:lstStyle/>
                        <a:p>
                          <a:pPr algn="l">
                            <a:lnSpc>
                              <a:spcPct val="107000"/>
                            </a:lnSpc>
                            <a:spcAft>
                              <a:spcPts val="800"/>
                            </a:spcAft>
                          </a:pPr>
                          <a:r>
                            <a:rPr lang="es-EC" sz="1400">
                              <a:effectLst/>
                            </a:rPr>
                            <a:t>Numero de tubos</a:t>
                          </a:r>
                          <a:endParaRPr lang="es-EC" sz="1400" b="1">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400">
                              <a:effectLst/>
                            </a:rPr>
                            <a:t>16</a:t>
                          </a:r>
                          <a:endParaRPr lang="es-EC" sz="1400" b="1">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r h="446469">
                    <a:tc>
                      <a:txBody>
                        <a:bodyPr/>
                        <a:lstStyle/>
                        <a:p>
                          <a:pPr algn="l">
                            <a:lnSpc>
                              <a:spcPct val="107000"/>
                            </a:lnSpc>
                            <a:spcAft>
                              <a:spcPts val="800"/>
                            </a:spcAft>
                          </a:pPr>
                          <a:r>
                            <a:rPr lang="es-EC" sz="1400">
                              <a:effectLst/>
                            </a:rPr>
                            <a:t>Diámetro externo de tubos</a:t>
                          </a:r>
                          <a:endParaRPr lang="es-EC" sz="1400" b="1">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400">
                              <a:effectLst/>
                            </a:rPr>
                            <a:t>0,06 m</a:t>
                          </a:r>
                          <a:endParaRPr lang="es-EC" sz="1400" b="1">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6"/>
                      </a:ext>
                    </a:extLst>
                  </a:tr>
                  <a:tr h="446469">
                    <a:tc>
                      <a:txBody>
                        <a:bodyPr/>
                        <a:lstStyle/>
                        <a:p>
                          <a:pPr algn="l">
                            <a:lnSpc>
                              <a:spcPct val="107000"/>
                            </a:lnSpc>
                            <a:spcAft>
                              <a:spcPts val="800"/>
                            </a:spcAft>
                          </a:pPr>
                          <a:r>
                            <a:rPr lang="es-EC" sz="1400">
                              <a:effectLst/>
                            </a:rPr>
                            <a:t>Diámetro interno de tubos</a:t>
                          </a:r>
                          <a:endParaRPr lang="es-EC" sz="1400" b="1">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400">
                              <a:effectLst/>
                            </a:rPr>
                            <a:t>0.052m</a:t>
                          </a:r>
                          <a:endParaRPr lang="es-EC" sz="1400" b="1">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7"/>
                      </a:ext>
                    </a:extLst>
                  </a:tr>
                  <a:tr h="246043">
                    <a:tc>
                      <a:txBody>
                        <a:bodyPr/>
                        <a:lstStyle/>
                        <a:p>
                          <a:pPr algn="l">
                            <a:lnSpc>
                              <a:spcPct val="107000"/>
                            </a:lnSpc>
                            <a:spcAft>
                              <a:spcPts val="800"/>
                            </a:spcAft>
                          </a:pPr>
                          <a:r>
                            <a:rPr lang="es-EC" sz="1400">
                              <a:effectLst/>
                            </a:rPr>
                            <a:t>Diámetro de coraza</a:t>
                          </a:r>
                          <a:endParaRPr lang="es-EC" sz="1400" b="1">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400">
                              <a:effectLst/>
                            </a:rPr>
                            <a:t>2,02 m</a:t>
                          </a:r>
                          <a:endParaRPr lang="es-EC" sz="1400" b="1">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8"/>
                      </a:ext>
                    </a:extLst>
                  </a:tr>
                  <a:tr h="246043">
                    <a:tc>
                      <a:txBody>
                        <a:bodyPr/>
                        <a:lstStyle/>
                        <a:p>
                          <a:pPr algn="l">
                            <a:lnSpc>
                              <a:spcPct val="107000"/>
                            </a:lnSpc>
                            <a:spcAft>
                              <a:spcPts val="800"/>
                            </a:spcAft>
                          </a:pPr>
                          <a:r>
                            <a:rPr lang="es-EC" sz="1400">
                              <a:effectLst/>
                            </a:rPr>
                            <a:t>Longitud de coraza</a:t>
                          </a:r>
                          <a:endParaRPr lang="es-EC" sz="1400" b="1">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400" dirty="0">
                              <a:effectLst/>
                            </a:rPr>
                            <a:t>5 m</a:t>
                          </a:r>
                          <a:endParaRPr lang="es-EC" sz="1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9"/>
                      </a:ext>
                    </a:extLst>
                  </a:tr>
                  <a:tr h="446469">
                    <a:tc>
                      <a:txBody>
                        <a:bodyPr/>
                        <a:lstStyle/>
                        <a:p>
                          <a:pPr algn="l">
                            <a:lnSpc>
                              <a:spcPct val="107000"/>
                            </a:lnSpc>
                            <a:spcAft>
                              <a:spcPts val="800"/>
                            </a:spcAft>
                          </a:pPr>
                          <a:r>
                            <a:rPr lang="es-EC" sz="1400">
                              <a:effectLst/>
                            </a:rPr>
                            <a:t>Temperatura de entrada de la solución</a:t>
                          </a:r>
                          <a:endParaRPr lang="es-EC" sz="1400" b="1">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400" dirty="0">
                              <a:effectLst/>
                            </a:rPr>
                            <a:t>62°C</a:t>
                          </a:r>
                          <a:endParaRPr lang="es-EC" sz="1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10"/>
                      </a:ext>
                    </a:extLst>
                  </a:tr>
                  <a:tr h="446469">
                    <a:tc>
                      <a:txBody>
                        <a:bodyPr/>
                        <a:lstStyle/>
                        <a:p>
                          <a:pPr algn="l">
                            <a:lnSpc>
                              <a:spcPct val="107000"/>
                            </a:lnSpc>
                            <a:spcAft>
                              <a:spcPts val="800"/>
                            </a:spcAft>
                          </a:pPr>
                          <a:r>
                            <a:rPr lang="es-EC" sz="1400">
                              <a:effectLst/>
                            </a:rPr>
                            <a:t>Temperatura de salida de la solución</a:t>
                          </a:r>
                          <a:endParaRPr lang="es-EC" sz="1400" b="1">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400" dirty="0">
                              <a:effectLst/>
                            </a:rPr>
                            <a:t>81°C</a:t>
                          </a:r>
                          <a:endParaRPr lang="es-EC" sz="1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11"/>
                      </a:ext>
                    </a:extLst>
                  </a:tr>
                  <a:tr h="446469">
                    <a:tc>
                      <a:txBody>
                        <a:bodyPr/>
                        <a:lstStyle/>
                        <a:p>
                          <a:pPr algn="l">
                            <a:lnSpc>
                              <a:spcPct val="107000"/>
                            </a:lnSpc>
                            <a:spcAft>
                              <a:spcPts val="800"/>
                            </a:spcAft>
                          </a:pPr>
                          <a:r>
                            <a:rPr lang="es-EC" sz="1400">
                              <a:effectLst/>
                            </a:rPr>
                            <a:t>Flujo másico de entrada de la solución </a:t>
                          </a:r>
                          <a:endParaRPr lang="es-EC" sz="1400" b="1">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400">
                              <a:effectLst/>
                            </a:rPr>
                            <a:t> 371.3 Kg/h</a:t>
                          </a:r>
                          <a:endParaRPr lang="es-EC" sz="1400" b="1">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12"/>
                      </a:ext>
                    </a:extLst>
                  </a:tr>
                  <a:tr h="246043">
                    <a:tc>
                      <a:txBody>
                        <a:bodyPr/>
                        <a:lstStyle/>
                        <a:p>
                          <a:pPr algn="l">
                            <a:lnSpc>
                              <a:spcPct val="107000"/>
                            </a:lnSpc>
                            <a:spcAft>
                              <a:spcPts val="800"/>
                            </a:spcAft>
                          </a:pPr>
                          <a:r>
                            <a:rPr lang="es-EC" sz="1400">
                              <a:effectLst/>
                            </a:rPr>
                            <a:t>Presión </a:t>
                          </a:r>
                          <a:endParaRPr lang="es-EC" sz="1400" b="1">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400">
                              <a:effectLst/>
                            </a:rPr>
                            <a:t>1.4 atm</a:t>
                          </a:r>
                          <a:endParaRPr lang="es-EC" sz="1400" b="1">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13"/>
                      </a:ext>
                    </a:extLst>
                  </a:tr>
                  <a:tr h="246043">
                    <a:tc>
                      <a:txBody>
                        <a:bodyPr/>
                        <a:lstStyle/>
                        <a:p>
                          <a:pPr algn="l">
                            <a:lnSpc>
                              <a:spcPct val="107000"/>
                            </a:lnSpc>
                            <a:spcAft>
                              <a:spcPts val="800"/>
                            </a:spcAft>
                          </a:pPr>
                          <a:r>
                            <a:rPr lang="es-EC" sz="1400">
                              <a:effectLst/>
                            </a:rPr>
                            <a:t>Flujo de Calor</a:t>
                          </a:r>
                          <a:endParaRPr lang="es-EC" sz="1400" b="1">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400" dirty="0">
                              <a:effectLst/>
                            </a:rPr>
                            <a:t>278.49 KW</a:t>
                          </a:r>
                          <a:endParaRPr lang="es-EC" sz="1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14"/>
                      </a:ext>
                    </a:extLst>
                  </a:tr>
                </a:tbl>
              </a:graphicData>
            </a:graphic>
          </p:graphicFrame>
        </mc:Fallback>
      </mc:AlternateContent>
    </p:spTree>
    <p:extLst>
      <p:ext uri="{BB962C8B-B14F-4D97-AF65-F5344CB8AC3E}">
        <p14:creationId xmlns:p14="http://schemas.microsoft.com/office/powerpoint/2010/main" val="480856689"/>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a:t>Condensador</a:t>
            </a:r>
          </a:p>
        </p:txBody>
      </p:sp>
      <mc:AlternateContent xmlns:mc="http://schemas.openxmlformats.org/markup-compatibility/2006" xmlns:a14="http://schemas.microsoft.com/office/drawing/2010/main">
        <mc:Choice Requires="a14">
          <p:graphicFrame>
            <p:nvGraphicFramePr>
              <p:cNvPr id="4" name="Marcador de contenido 3"/>
              <p:cNvGraphicFramePr>
                <a:graphicFrameLocks noGrp="1"/>
              </p:cNvGraphicFramePr>
              <p:nvPr>
                <p:ph idx="1"/>
                <p:extLst>
                  <p:ext uri="{D42A27DB-BD31-4B8C-83A1-F6EECF244321}">
                    <p14:modId xmlns:p14="http://schemas.microsoft.com/office/powerpoint/2010/main" val="4132290994"/>
                  </p:ext>
                </p:extLst>
              </p:nvPr>
            </p:nvGraphicFramePr>
            <p:xfrm>
              <a:off x="2013818" y="1849362"/>
              <a:ext cx="4260938" cy="3836410"/>
            </p:xfrm>
            <a:graphic>
              <a:graphicData uri="http://schemas.openxmlformats.org/drawingml/2006/table">
                <a:tbl>
                  <a:tblPr firstRow="1" firstCol="1" bandRow="1">
                    <a:tableStyleId>{8799B23B-EC83-4686-B30A-512413B5E67A}</a:tableStyleId>
                  </a:tblPr>
                  <a:tblGrid>
                    <a:gridCol w="2130469">
                      <a:extLst>
                        <a:ext uri="{9D8B030D-6E8A-4147-A177-3AD203B41FA5}">
                          <a16:colId xmlns:a16="http://schemas.microsoft.com/office/drawing/2014/main" val="20000"/>
                        </a:ext>
                      </a:extLst>
                    </a:gridCol>
                    <a:gridCol w="2130469">
                      <a:extLst>
                        <a:ext uri="{9D8B030D-6E8A-4147-A177-3AD203B41FA5}">
                          <a16:colId xmlns:a16="http://schemas.microsoft.com/office/drawing/2014/main" val="20001"/>
                        </a:ext>
                      </a:extLst>
                    </a:gridCol>
                  </a:tblGrid>
                  <a:tr h="290006">
                    <a:tc>
                      <a:txBody>
                        <a:bodyPr/>
                        <a:lstStyle/>
                        <a:p>
                          <a:pPr algn="ctr">
                            <a:lnSpc>
                              <a:spcPct val="107000"/>
                            </a:lnSpc>
                            <a:spcAft>
                              <a:spcPts val="800"/>
                            </a:spcAft>
                          </a:pPr>
                          <a:r>
                            <a:rPr lang="es-EC" sz="1400" dirty="0">
                              <a:effectLst/>
                            </a:rPr>
                            <a:t>CARACTERÍSTICAS</a:t>
                          </a:r>
                          <a:endParaRPr lang="es-EC" sz="1400" b="1" dirty="0">
                            <a:effectLst/>
                            <a:latin typeface="+mn-lt"/>
                            <a:ea typeface="Times New Roman" panose="02020603050405020304" pitchFamily="18" charset="0"/>
                            <a:cs typeface="Times New Roman" panose="02020603050405020304" pitchFamily="18" charset="0"/>
                          </a:endParaRPr>
                        </a:p>
                      </a:txBody>
                      <a:tcPr marL="68580" marR="68580" marT="0" marB="0">
                        <a:solidFill>
                          <a:schemeClr val="bg2">
                            <a:lumMod val="75000"/>
                          </a:schemeClr>
                        </a:solidFill>
                      </a:tcPr>
                    </a:tc>
                    <a:tc>
                      <a:txBody>
                        <a:bodyPr/>
                        <a:lstStyle/>
                        <a:p>
                          <a:pPr algn="ctr">
                            <a:lnSpc>
                              <a:spcPct val="107000"/>
                            </a:lnSpc>
                            <a:spcAft>
                              <a:spcPts val="800"/>
                            </a:spcAft>
                          </a:pPr>
                          <a:r>
                            <a:rPr lang="es-EC" sz="1400" dirty="0">
                              <a:effectLst/>
                            </a:rPr>
                            <a:t>MEDIDAS</a:t>
                          </a:r>
                          <a:endParaRPr lang="es-EC" sz="1400" b="1" dirty="0">
                            <a:effectLst/>
                            <a:latin typeface="+mn-lt"/>
                            <a:ea typeface="Times New Roman" panose="02020603050405020304" pitchFamily="18" charset="0"/>
                            <a:cs typeface="Times New Roman" panose="02020603050405020304" pitchFamily="18" charset="0"/>
                          </a:endParaRPr>
                        </a:p>
                      </a:txBody>
                      <a:tcPr marL="68580" marR="68580" marT="0" marB="0">
                        <a:solidFill>
                          <a:schemeClr val="bg2">
                            <a:lumMod val="75000"/>
                          </a:schemeClr>
                        </a:solidFill>
                      </a:tcPr>
                    </a:tc>
                    <a:extLst>
                      <a:ext uri="{0D108BD9-81ED-4DB2-BD59-A6C34878D82A}">
                        <a16:rowId xmlns:a16="http://schemas.microsoft.com/office/drawing/2014/main" val="10000"/>
                      </a:ext>
                    </a:extLst>
                  </a:tr>
                  <a:tr h="290006">
                    <a:tc>
                      <a:txBody>
                        <a:bodyPr/>
                        <a:lstStyle/>
                        <a:p>
                          <a:pPr algn="l">
                            <a:lnSpc>
                              <a:spcPct val="107000"/>
                            </a:lnSpc>
                            <a:spcAft>
                              <a:spcPts val="800"/>
                            </a:spcAft>
                          </a:pPr>
                          <a:r>
                            <a:rPr lang="es-EC" sz="1400">
                              <a:effectLst/>
                            </a:rPr>
                            <a:t>Área de transferencia</a:t>
                          </a:r>
                          <a:endParaRPr lang="es-EC" sz="1400" b="1">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400">
                              <a:effectLst/>
                            </a:rPr>
                            <a:t>2.68 </a:t>
                          </a:r>
                          <a14:m>
                            <m:oMath xmlns:m="http://schemas.openxmlformats.org/officeDocument/2006/math">
                              <m:sSup>
                                <m:sSupPr>
                                  <m:ctrlPr>
                                    <a:rPr lang="es-EC" sz="1400" i="1">
                                      <a:effectLst/>
                                      <a:latin typeface="Cambria Math" panose="02040503050406030204" pitchFamily="18" charset="0"/>
                                    </a:rPr>
                                  </m:ctrlPr>
                                </m:sSupPr>
                                <m:e>
                                  <m:r>
                                    <m:rPr>
                                      <m:sty m:val="p"/>
                                    </m:rPr>
                                    <a:rPr lang="es-EC" sz="1400">
                                      <a:effectLst/>
                                      <a:latin typeface="Cambria Math" panose="02040503050406030204" pitchFamily="18" charset="0"/>
                                    </a:rPr>
                                    <m:t>m</m:t>
                                  </m:r>
                                </m:e>
                                <m:sup>
                                  <m:r>
                                    <a:rPr lang="es-EC" sz="1400">
                                      <a:effectLst/>
                                      <a:latin typeface="Cambria Math" panose="02040503050406030204" pitchFamily="18" charset="0"/>
                                    </a:rPr>
                                    <m:t>2</m:t>
                                  </m:r>
                                </m:sup>
                              </m:sSup>
                            </m:oMath>
                          </a14:m>
                          <a:endParaRPr lang="es-EC" sz="1400" b="1">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290006">
                    <a:tc>
                      <a:txBody>
                        <a:bodyPr/>
                        <a:lstStyle/>
                        <a:p>
                          <a:pPr algn="l">
                            <a:lnSpc>
                              <a:spcPct val="107000"/>
                            </a:lnSpc>
                            <a:spcAft>
                              <a:spcPts val="800"/>
                            </a:spcAft>
                          </a:pPr>
                          <a:r>
                            <a:rPr lang="es-EC" sz="1400">
                              <a:effectLst/>
                            </a:rPr>
                            <a:t>Numero de tubos</a:t>
                          </a:r>
                          <a:endParaRPr lang="es-EC" sz="1400" b="1">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400">
                              <a:effectLst/>
                            </a:rPr>
                            <a:t>14</a:t>
                          </a:r>
                          <a:endParaRPr lang="es-EC" sz="1400" b="1">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290006">
                    <a:tc>
                      <a:txBody>
                        <a:bodyPr/>
                        <a:lstStyle/>
                        <a:p>
                          <a:pPr algn="l">
                            <a:lnSpc>
                              <a:spcPct val="107000"/>
                            </a:lnSpc>
                            <a:spcAft>
                              <a:spcPts val="800"/>
                            </a:spcAft>
                          </a:pPr>
                          <a:r>
                            <a:rPr lang="es-EC" sz="1400">
                              <a:effectLst/>
                            </a:rPr>
                            <a:t>Diámetro de tubos</a:t>
                          </a:r>
                          <a:endParaRPr lang="es-EC" sz="1400" b="1">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400">
                              <a:effectLst/>
                            </a:rPr>
                            <a:t>0,038 m</a:t>
                          </a:r>
                          <a:endParaRPr lang="es-EC" sz="1400" b="1">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290006">
                    <a:tc>
                      <a:txBody>
                        <a:bodyPr/>
                        <a:lstStyle/>
                        <a:p>
                          <a:pPr algn="l">
                            <a:lnSpc>
                              <a:spcPct val="107000"/>
                            </a:lnSpc>
                            <a:spcAft>
                              <a:spcPts val="800"/>
                            </a:spcAft>
                          </a:pPr>
                          <a:r>
                            <a:rPr lang="es-EC" sz="1400">
                              <a:effectLst/>
                            </a:rPr>
                            <a:t>Diámetro de carcaza</a:t>
                          </a:r>
                          <a:endParaRPr lang="es-EC" sz="1400" b="1">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400">
                              <a:effectLst/>
                            </a:rPr>
                            <a:t>0,25 m</a:t>
                          </a:r>
                          <a:endParaRPr lang="es-EC" sz="1400" b="1">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290006">
                    <a:tc>
                      <a:txBody>
                        <a:bodyPr/>
                        <a:lstStyle/>
                        <a:p>
                          <a:pPr algn="l">
                            <a:lnSpc>
                              <a:spcPct val="107000"/>
                            </a:lnSpc>
                            <a:spcAft>
                              <a:spcPts val="800"/>
                            </a:spcAft>
                          </a:pPr>
                          <a:r>
                            <a:rPr lang="es-EC" sz="1400">
                              <a:effectLst/>
                            </a:rPr>
                            <a:t>Longitud de carcaza</a:t>
                          </a:r>
                          <a:endParaRPr lang="es-EC" sz="1400" b="1">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400" dirty="0">
                              <a:effectLst/>
                            </a:rPr>
                            <a:t>1.5 m</a:t>
                          </a:r>
                          <a:endParaRPr lang="es-EC" sz="1400" b="1" dirty="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r h="290006">
                    <a:tc>
                      <a:txBody>
                        <a:bodyPr/>
                        <a:lstStyle/>
                        <a:p>
                          <a:pPr algn="l">
                            <a:lnSpc>
                              <a:spcPct val="107000"/>
                            </a:lnSpc>
                            <a:spcAft>
                              <a:spcPts val="800"/>
                            </a:spcAft>
                          </a:pPr>
                          <a:r>
                            <a:rPr lang="es-EC" sz="1400">
                              <a:effectLst/>
                            </a:rPr>
                            <a:t>Flujo de Calor Transferido</a:t>
                          </a:r>
                          <a:endParaRPr lang="es-EC" sz="1400" b="1">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400" dirty="0">
                              <a:effectLst/>
                            </a:rPr>
                            <a:t>      81.52 KW</a:t>
                          </a:r>
                          <a:endParaRPr lang="es-EC" sz="1400" b="1" dirty="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6"/>
                      </a:ext>
                    </a:extLst>
                  </a:tr>
                  <a:tr h="505454">
                    <a:tc>
                      <a:txBody>
                        <a:bodyPr/>
                        <a:lstStyle/>
                        <a:p>
                          <a:pPr algn="l">
                            <a:lnSpc>
                              <a:spcPct val="107000"/>
                            </a:lnSpc>
                            <a:spcAft>
                              <a:spcPts val="800"/>
                            </a:spcAft>
                          </a:pPr>
                          <a:r>
                            <a:rPr lang="es-EC" sz="1400">
                              <a:effectLst/>
                            </a:rPr>
                            <a:t>Flujo másico de refrigerante </a:t>
                          </a:r>
                          <a:endParaRPr lang="es-EC" sz="1400" b="1">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400">
                              <a:effectLst/>
                            </a:rPr>
                            <a:t>2436.02 Kg/h</a:t>
                          </a:r>
                          <a:endParaRPr lang="es-EC" sz="1400" b="1">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7"/>
                      </a:ext>
                    </a:extLst>
                  </a:tr>
                  <a:tr h="290006">
                    <a:tc>
                      <a:txBody>
                        <a:bodyPr/>
                        <a:lstStyle/>
                        <a:p>
                          <a:pPr algn="l">
                            <a:lnSpc>
                              <a:spcPct val="107000"/>
                            </a:lnSpc>
                            <a:spcAft>
                              <a:spcPts val="800"/>
                            </a:spcAft>
                          </a:pPr>
                          <a:r>
                            <a:rPr lang="es-EC" sz="1400">
                              <a:effectLst/>
                            </a:rPr>
                            <a:t>Flujo másico de solvente</a:t>
                          </a:r>
                          <a:endParaRPr lang="es-EC" sz="1400" b="1">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400">
                              <a:effectLst/>
                            </a:rPr>
                            <a:t>1565.65 Kg/h</a:t>
                          </a:r>
                          <a:endParaRPr lang="es-EC" sz="1400" b="1">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8"/>
                      </a:ext>
                    </a:extLst>
                  </a:tr>
                  <a:tr h="505454">
                    <a:tc>
                      <a:txBody>
                        <a:bodyPr/>
                        <a:lstStyle/>
                        <a:p>
                          <a:pPr algn="l">
                            <a:lnSpc>
                              <a:spcPct val="107000"/>
                            </a:lnSpc>
                            <a:spcAft>
                              <a:spcPts val="800"/>
                            </a:spcAft>
                          </a:pPr>
                          <a:r>
                            <a:rPr lang="es-EC" sz="1400">
                              <a:effectLst/>
                            </a:rPr>
                            <a:t>Temperatura de entrada solvente</a:t>
                          </a:r>
                          <a:endParaRPr lang="es-EC" sz="1400" b="1">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400" dirty="0">
                              <a:effectLst/>
                            </a:rPr>
                            <a:t>81°C</a:t>
                          </a:r>
                          <a:endParaRPr lang="es-EC" sz="1400" b="1" dirty="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9"/>
                      </a:ext>
                    </a:extLst>
                  </a:tr>
                  <a:tr h="505454">
                    <a:tc>
                      <a:txBody>
                        <a:bodyPr/>
                        <a:lstStyle/>
                        <a:p>
                          <a:pPr algn="l">
                            <a:lnSpc>
                              <a:spcPct val="107000"/>
                            </a:lnSpc>
                            <a:spcAft>
                              <a:spcPts val="800"/>
                            </a:spcAft>
                          </a:pPr>
                          <a:r>
                            <a:rPr lang="es-EC" sz="1400">
                              <a:effectLst/>
                            </a:rPr>
                            <a:t>Temperatura de salida solvente</a:t>
                          </a:r>
                          <a:endParaRPr lang="es-EC" sz="1400" b="1">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400" dirty="0">
                              <a:effectLst/>
                            </a:rPr>
                            <a:t>35°C</a:t>
                          </a:r>
                          <a:endParaRPr lang="es-EC" sz="1400" b="1" dirty="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10"/>
                      </a:ext>
                    </a:extLst>
                  </a:tr>
                </a:tbl>
              </a:graphicData>
            </a:graphic>
          </p:graphicFrame>
        </mc:Choice>
        <mc:Fallback xmlns="">
          <p:graphicFrame>
            <p:nvGraphicFramePr>
              <p:cNvPr id="4" name="Marcador de contenido 3"/>
              <p:cNvGraphicFramePr>
                <a:graphicFrameLocks noGrp="1"/>
              </p:cNvGraphicFramePr>
              <p:nvPr>
                <p:ph idx="1"/>
                <p:extLst>
                  <p:ext uri="{D42A27DB-BD31-4B8C-83A1-F6EECF244321}">
                    <p14:modId xmlns:p14="http://schemas.microsoft.com/office/powerpoint/2010/main" val="4132290994"/>
                  </p:ext>
                </p:extLst>
              </p:nvPr>
            </p:nvGraphicFramePr>
            <p:xfrm>
              <a:off x="2013818" y="1849362"/>
              <a:ext cx="4260938" cy="3836410"/>
            </p:xfrm>
            <a:graphic>
              <a:graphicData uri="http://schemas.openxmlformats.org/drawingml/2006/table">
                <a:tbl>
                  <a:tblPr firstRow="1" firstCol="1" bandRow="1">
                    <a:tableStyleId>{8799B23B-EC83-4686-B30A-512413B5E67A}</a:tableStyleId>
                  </a:tblPr>
                  <a:tblGrid>
                    <a:gridCol w="2130469">
                      <a:extLst>
                        <a:ext uri="{9D8B030D-6E8A-4147-A177-3AD203B41FA5}">
                          <a16:colId xmlns:a16="http://schemas.microsoft.com/office/drawing/2014/main" val="20000"/>
                        </a:ext>
                      </a:extLst>
                    </a:gridCol>
                    <a:gridCol w="2130469">
                      <a:extLst>
                        <a:ext uri="{9D8B030D-6E8A-4147-A177-3AD203B41FA5}">
                          <a16:colId xmlns:a16="http://schemas.microsoft.com/office/drawing/2014/main" val="20001"/>
                        </a:ext>
                      </a:extLst>
                    </a:gridCol>
                  </a:tblGrid>
                  <a:tr h="290006">
                    <a:tc>
                      <a:txBody>
                        <a:bodyPr/>
                        <a:lstStyle/>
                        <a:p>
                          <a:pPr algn="ctr">
                            <a:lnSpc>
                              <a:spcPct val="107000"/>
                            </a:lnSpc>
                            <a:spcAft>
                              <a:spcPts val="800"/>
                            </a:spcAft>
                          </a:pPr>
                          <a:r>
                            <a:rPr lang="es-EC" sz="1400" dirty="0">
                              <a:effectLst/>
                            </a:rPr>
                            <a:t>CARACTERÍSTICAS</a:t>
                          </a:r>
                          <a:endParaRPr lang="es-EC" sz="1400" b="1" dirty="0">
                            <a:effectLst/>
                            <a:latin typeface="+mn-lt"/>
                            <a:ea typeface="Times New Roman" panose="02020603050405020304" pitchFamily="18" charset="0"/>
                            <a:cs typeface="Times New Roman" panose="02020603050405020304" pitchFamily="18" charset="0"/>
                          </a:endParaRPr>
                        </a:p>
                      </a:txBody>
                      <a:tcPr marL="68580" marR="68580" marT="0" marB="0">
                        <a:solidFill>
                          <a:schemeClr val="bg2">
                            <a:lumMod val="75000"/>
                          </a:schemeClr>
                        </a:solidFill>
                      </a:tcPr>
                    </a:tc>
                    <a:tc>
                      <a:txBody>
                        <a:bodyPr/>
                        <a:lstStyle/>
                        <a:p>
                          <a:pPr algn="ctr">
                            <a:lnSpc>
                              <a:spcPct val="107000"/>
                            </a:lnSpc>
                            <a:spcAft>
                              <a:spcPts val="800"/>
                            </a:spcAft>
                          </a:pPr>
                          <a:r>
                            <a:rPr lang="es-EC" sz="1400" dirty="0">
                              <a:effectLst/>
                            </a:rPr>
                            <a:t>MEDIDAS</a:t>
                          </a:r>
                          <a:endParaRPr lang="es-EC" sz="1400" b="1" dirty="0">
                            <a:effectLst/>
                            <a:latin typeface="+mn-lt"/>
                            <a:ea typeface="Times New Roman" panose="02020603050405020304" pitchFamily="18" charset="0"/>
                            <a:cs typeface="Times New Roman" panose="02020603050405020304" pitchFamily="18" charset="0"/>
                          </a:endParaRPr>
                        </a:p>
                      </a:txBody>
                      <a:tcPr marL="68580" marR="68580" marT="0" marB="0">
                        <a:solidFill>
                          <a:schemeClr val="bg2">
                            <a:lumMod val="75000"/>
                          </a:schemeClr>
                        </a:solidFill>
                      </a:tcPr>
                    </a:tc>
                    <a:extLst>
                      <a:ext uri="{0D108BD9-81ED-4DB2-BD59-A6C34878D82A}">
                        <a16:rowId xmlns:a16="http://schemas.microsoft.com/office/drawing/2014/main" val="10000"/>
                      </a:ext>
                    </a:extLst>
                  </a:tr>
                  <a:tr h="290006">
                    <a:tc>
                      <a:txBody>
                        <a:bodyPr/>
                        <a:lstStyle/>
                        <a:p>
                          <a:pPr algn="l">
                            <a:lnSpc>
                              <a:spcPct val="107000"/>
                            </a:lnSpc>
                            <a:spcAft>
                              <a:spcPts val="800"/>
                            </a:spcAft>
                          </a:pPr>
                          <a:r>
                            <a:rPr lang="es-EC" sz="1400">
                              <a:effectLst/>
                            </a:rPr>
                            <a:t>Área de transferencia</a:t>
                          </a:r>
                          <a:endParaRPr lang="es-EC" sz="1400" b="1">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endParaRPr lang="es-EC"/>
                        </a:p>
                      </a:txBody>
                      <a:tcPr marL="68580" marR="68580" marT="0" marB="0">
                        <a:blipFill>
                          <a:blip r:embed="rId2"/>
                          <a:stretch>
                            <a:fillRect l="-100286" t="-119149" r="-857" b="-1157447"/>
                          </a:stretch>
                        </a:blipFill>
                      </a:tcPr>
                    </a:tc>
                    <a:extLst>
                      <a:ext uri="{0D108BD9-81ED-4DB2-BD59-A6C34878D82A}">
                        <a16:rowId xmlns:a16="http://schemas.microsoft.com/office/drawing/2014/main" val="10001"/>
                      </a:ext>
                    </a:extLst>
                  </a:tr>
                  <a:tr h="290006">
                    <a:tc>
                      <a:txBody>
                        <a:bodyPr/>
                        <a:lstStyle/>
                        <a:p>
                          <a:pPr algn="l">
                            <a:lnSpc>
                              <a:spcPct val="107000"/>
                            </a:lnSpc>
                            <a:spcAft>
                              <a:spcPts val="800"/>
                            </a:spcAft>
                          </a:pPr>
                          <a:r>
                            <a:rPr lang="es-EC" sz="1400">
                              <a:effectLst/>
                            </a:rPr>
                            <a:t>Numero de tubos</a:t>
                          </a:r>
                          <a:endParaRPr lang="es-EC" sz="1400" b="1">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400">
                              <a:effectLst/>
                            </a:rPr>
                            <a:t>14</a:t>
                          </a:r>
                          <a:endParaRPr lang="es-EC" sz="1400" b="1">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290006">
                    <a:tc>
                      <a:txBody>
                        <a:bodyPr/>
                        <a:lstStyle/>
                        <a:p>
                          <a:pPr algn="l">
                            <a:lnSpc>
                              <a:spcPct val="107000"/>
                            </a:lnSpc>
                            <a:spcAft>
                              <a:spcPts val="800"/>
                            </a:spcAft>
                          </a:pPr>
                          <a:r>
                            <a:rPr lang="es-EC" sz="1400">
                              <a:effectLst/>
                            </a:rPr>
                            <a:t>Diámetro de tubos</a:t>
                          </a:r>
                          <a:endParaRPr lang="es-EC" sz="1400" b="1">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400">
                              <a:effectLst/>
                            </a:rPr>
                            <a:t>0,038 m</a:t>
                          </a:r>
                          <a:endParaRPr lang="es-EC" sz="1400" b="1">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290006">
                    <a:tc>
                      <a:txBody>
                        <a:bodyPr/>
                        <a:lstStyle/>
                        <a:p>
                          <a:pPr algn="l">
                            <a:lnSpc>
                              <a:spcPct val="107000"/>
                            </a:lnSpc>
                            <a:spcAft>
                              <a:spcPts val="800"/>
                            </a:spcAft>
                          </a:pPr>
                          <a:r>
                            <a:rPr lang="es-EC" sz="1400">
                              <a:effectLst/>
                            </a:rPr>
                            <a:t>Diámetro de carcaza</a:t>
                          </a:r>
                          <a:endParaRPr lang="es-EC" sz="1400" b="1">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400">
                              <a:effectLst/>
                            </a:rPr>
                            <a:t>0,25 m</a:t>
                          </a:r>
                          <a:endParaRPr lang="es-EC" sz="1400" b="1">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290006">
                    <a:tc>
                      <a:txBody>
                        <a:bodyPr/>
                        <a:lstStyle/>
                        <a:p>
                          <a:pPr algn="l">
                            <a:lnSpc>
                              <a:spcPct val="107000"/>
                            </a:lnSpc>
                            <a:spcAft>
                              <a:spcPts val="800"/>
                            </a:spcAft>
                          </a:pPr>
                          <a:r>
                            <a:rPr lang="es-EC" sz="1400">
                              <a:effectLst/>
                            </a:rPr>
                            <a:t>Longitud de carcaza</a:t>
                          </a:r>
                          <a:endParaRPr lang="es-EC" sz="1400" b="1">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400" dirty="0">
                              <a:effectLst/>
                            </a:rPr>
                            <a:t>1.5 m</a:t>
                          </a:r>
                          <a:endParaRPr lang="es-EC" sz="1400" b="1" dirty="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r h="290006">
                    <a:tc>
                      <a:txBody>
                        <a:bodyPr/>
                        <a:lstStyle/>
                        <a:p>
                          <a:pPr algn="l">
                            <a:lnSpc>
                              <a:spcPct val="107000"/>
                            </a:lnSpc>
                            <a:spcAft>
                              <a:spcPts val="800"/>
                            </a:spcAft>
                          </a:pPr>
                          <a:r>
                            <a:rPr lang="es-EC" sz="1400">
                              <a:effectLst/>
                            </a:rPr>
                            <a:t>Flujo de Calor Transferido</a:t>
                          </a:r>
                          <a:endParaRPr lang="es-EC" sz="1400" b="1">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400" dirty="0">
                              <a:effectLst/>
                            </a:rPr>
                            <a:t>      81.52 KW</a:t>
                          </a:r>
                          <a:endParaRPr lang="es-EC" sz="1400" b="1" dirty="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6"/>
                      </a:ext>
                    </a:extLst>
                  </a:tr>
                  <a:tr h="505454">
                    <a:tc>
                      <a:txBody>
                        <a:bodyPr/>
                        <a:lstStyle/>
                        <a:p>
                          <a:pPr algn="l">
                            <a:lnSpc>
                              <a:spcPct val="107000"/>
                            </a:lnSpc>
                            <a:spcAft>
                              <a:spcPts val="800"/>
                            </a:spcAft>
                          </a:pPr>
                          <a:r>
                            <a:rPr lang="es-EC" sz="1400">
                              <a:effectLst/>
                            </a:rPr>
                            <a:t>Flujo másico de refrigerante </a:t>
                          </a:r>
                          <a:endParaRPr lang="es-EC" sz="1400" b="1">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400">
                              <a:effectLst/>
                            </a:rPr>
                            <a:t>2436.02 Kg/h</a:t>
                          </a:r>
                          <a:endParaRPr lang="es-EC" sz="1400" b="1">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7"/>
                      </a:ext>
                    </a:extLst>
                  </a:tr>
                  <a:tr h="290006">
                    <a:tc>
                      <a:txBody>
                        <a:bodyPr/>
                        <a:lstStyle/>
                        <a:p>
                          <a:pPr algn="l">
                            <a:lnSpc>
                              <a:spcPct val="107000"/>
                            </a:lnSpc>
                            <a:spcAft>
                              <a:spcPts val="800"/>
                            </a:spcAft>
                          </a:pPr>
                          <a:r>
                            <a:rPr lang="es-EC" sz="1400">
                              <a:effectLst/>
                            </a:rPr>
                            <a:t>Flujo másico de solvente</a:t>
                          </a:r>
                          <a:endParaRPr lang="es-EC" sz="1400" b="1">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400">
                              <a:effectLst/>
                            </a:rPr>
                            <a:t>1565.65 Kg/h</a:t>
                          </a:r>
                          <a:endParaRPr lang="es-EC" sz="1400" b="1">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8"/>
                      </a:ext>
                    </a:extLst>
                  </a:tr>
                  <a:tr h="505454">
                    <a:tc>
                      <a:txBody>
                        <a:bodyPr/>
                        <a:lstStyle/>
                        <a:p>
                          <a:pPr algn="l">
                            <a:lnSpc>
                              <a:spcPct val="107000"/>
                            </a:lnSpc>
                            <a:spcAft>
                              <a:spcPts val="800"/>
                            </a:spcAft>
                          </a:pPr>
                          <a:r>
                            <a:rPr lang="es-EC" sz="1400">
                              <a:effectLst/>
                            </a:rPr>
                            <a:t>Temperatura de entrada solvente</a:t>
                          </a:r>
                          <a:endParaRPr lang="es-EC" sz="1400" b="1">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400" dirty="0">
                              <a:effectLst/>
                            </a:rPr>
                            <a:t>81°C</a:t>
                          </a:r>
                          <a:endParaRPr lang="es-EC" sz="1400" b="1" dirty="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9"/>
                      </a:ext>
                    </a:extLst>
                  </a:tr>
                  <a:tr h="505454">
                    <a:tc>
                      <a:txBody>
                        <a:bodyPr/>
                        <a:lstStyle/>
                        <a:p>
                          <a:pPr algn="l">
                            <a:lnSpc>
                              <a:spcPct val="107000"/>
                            </a:lnSpc>
                            <a:spcAft>
                              <a:spcPts val="800"/>
                            </a:spcAft>
                          </a:pPr>
                          <a:r>
                            <a:rPr lang="es-EC" sz="1400">
                              <a:effectLst/>
                            </a:rPr>
                            <a:t>Temperatura de salida solvente</a:t>
                          </a:r>
                          <a:endParaRPr lang="es-EC" sz="1400" b="1">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400" dirty="0">
                              <a:effectLst/>
                            </a:rPr>
                            <a:t>35°C</a:t>
                          </a:r>
                          <a:endParaRPr lang="es-EC" sz="1400" b="1" dirty="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10"/>
                      </a:ext>
                    </a:extLst>
                  </a:tr>
                </a:tbl>
              </a:graphicData>
            </a:graphic>
          </p:graphicFrame>
        </mc:Fallback>
      </mc:AlternateContent>
      <p:pic>
        <p:nvPicPr>
          <p:cNvPr id="5" name="Imagen 4">
            <a:extLst>
              <a:ext uri="{FF2B5EF4-FFF2-40B4-BE49-F238E27FC236}">
                <a16:creationId xmlns:a16="http://schemas.microsoft.com/office/drawing/2014/main" id="{38389CC1-46CE-4B3C-8AFC-F1A29A87049E}"/>
              </a:ext>
            </a:extLst>
          </p:cNvPr>
          <p:cNvPicPr/>
          <p:nvPr/>
        </p:nvPicPr>
        <p:blipFill rotWithShape="1">
          <a:blip r:embed="rId3"/>
          <a:srcRect l="27753" t="4727" r="29205" b="14911"/>
          <a:stretch/>
        </p:blipFill>
        <p:spPr bwMode="auto">
          <a:xfrm>
            <a:off x="7754428" y="1690688"/>
            <a:ext cx="3239249" cy="29694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327663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a:t>Intercambiador de calor de tubo y carcaza</a:t>
            </a:r>
          </a:p>
        </p:txBody>
      </p:sp>
      <p:pic>
        <p:nvPicPr>
          <p:cNvPr id="9218" name="Picture 2" descr="https://encrypted-tbn2.gstatic.com/images?q=tbn:ANd9GcSCLEszbL_2urW0IBYSbby8B7WLZm1Bn7E-sZKvuDH59FXX4Msr"/>
          <p:cNvPicPr>
            <a:picLocks noGrp="1" noChangeAspect="1" noChangeArrowheads="1"/>
          </p:cNvPicPr>
          <p:nvPr>
            <p:ph idx="1"/>
          </p:nvPr>
        </p:nvPicPr>
        <p:blipFill>
          <a:blip r:embed="rId2">
            <a:duotone>
              <a:prstClr val="black"/>
              <a:schemeClr val="bg1">
                <a:tint val="45000"/>
                <a:satMod val="400000"/>
              </a:schemeClr>
            </a:duotone>
            <a:extLst>
              <a:ext uri="{28A0092B-C50C-407E-A947-70E740481C1C}">
                <a14:useLocalDpi xmlns:a14="http://schemas.microsoft.com/office/drawing/2010/main" val="0"/>
              </a:ext>
            </a:extLst>
          </a:blip>
          <a:stretch>
            <a:fillRect/>
          </a:stretch>
        </p:blipFill>
        <p:spPr bwMode="auto">
          <a:xfrm>
            <a:off x="6663940" y="4088952"/>
            <a:ext cx="3964912" cy="15224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graphicFrame>
            <p:nvGraphicFramePr>
              <p:cNvPr id="3" name="Tabla 2"/>
              <p:cNvGraphicFramePr>
                <a:graphicFrameLocks noGrp="1"/>
              </p:cNvGraphicFramePr>
              <p:nvPr>
                <p:extLst>
                  <p:ext uri="{D42A27DB-BD31-4B8C-83A1-F6EECF244321}">
                    <p14:modId xmlns:p14="http://schemas.microsoft.com/office/powerpoint/2010/main" val="1146954932"/>
                  </p:ext>
                </p:extLst>
              </p:nvPr>
            </p:nvGraphicFramePr>
            <p:xfrm>
              <a:off x="1460084" y="1832212"/>
              <a:ext cx="4586614" cy="3779179"/>
            </p:xfrm>
            <a:graphic>
              <a:graphicData uri="http://schemas.openxmlformats.org/drawingml/2006/table">
                <a:tbl>
                  <a:tblPr firstRow="1" firstCol="1" bandRow="1">
                    <a:tableStyleId>{8799B23B-EC83-4686-B30A-512413B5E67A}</a:tableStyleId>
                  </a:tblPr>
                  <a:tblGrid>
                    <a:gridCol w="2770340">
                      <a:extLst>
                        <a:ext uri="{9D8B030D-6E8A-4147-A177-3AD203B41FA5}">
                          <a16:colId xmlns:a16="http://schemas.microsoft.com/office/drawing/2014/main" val="20000"/>
                        </a:ext>
                      </a:extLst>
                    </a:gridCol>
                    <a:gridCol w="1816274">
                      <a:extLst>
                        <a:ext uri="{9D8B030D-6E8A-4147-A177-3AD203B41FA5}">
                          <a16:colId xmlns:a16="http://schemas.microsoft.com/office/drawing/2014/main" val="20001"/>
                        </a:ext>
                      </a:extLst>
                    </a:gridCol>
                  </a:tblGrid>
                  <a:tr h="206659">
                    <a:tc>
                      <a:txBody>
                        <a:bodyPr/>
                        <a:lstStyle/>
                        <a:p>
                          <a:pPr algn="ctr">
                            <a:lnSpc>
                              <a:spcPct val="107000"/>
                            </a:lnSpc>
                            <a:spcAft>
                              <a:spcPts val="800"/>
                            </a:spcAft>
                          </a:pPr>
                          <a:r>
                            <a:rPr lang="es-EC" sz="1600" dirty="0">
                              <a:effectLst/>
                            </a:rPr>
                            <a:t>CARACTERÍSTICAS</a:t>
                          </a:r>
                          <a:endParaRPr lang="es-EC" sz="16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bg2">
                            <a:lumMod val="75000"/>
                          </a:schemeClr>
                        </a:solidFill>
                      </a:tcPr>
                    </a:tc>
                    <a:tc>
                      <a:txBody>
                        <a:bodyPr/>
                        <a:lstStyle/>
                        <a:p>
                          <a:pPr algn="ctr">
                            <a:lnSpc>
                              <a:spcPct val="107000"/>
                            </a:lnSpc>
                            <a:spcAft>
                              <a:spcPts val="800"/>
                            </a:spcAft>
                          </a:pPr>
                          <a:r>
                            <a:rPr lang="es-EC" sz="1600" dirty="0">
                              <a:effectLst/>
                            </a:rPr>
                            <a:t>MEDIDAS</a:t>
                          </a:r>
                          <a:endParaRPr lang="es-EC" sz="16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bg2">
                            <a:lumMod val="75000"/>
                          </a:schemeClr>
                        </a:solidFill>
                      </a:tcPr>
                    </a:tc>
                    <a:extLst>
                      <a:ext uri="{0D108BD9-81ED-4DB2-BD59-A6C34878D82A}">
                        <a16:rowId xmlns:a16="http://schemas.microsoft.com/office/drawing/2014/main" val="10000"/>
                      </a:ext>
                    </a:extLst>
                  </a:tr>
                  <a:tr h="422951">
                    <a:tc>
                      <a:txBody>
                        <a:bodyPr/>
                        <a:lstStyle/>
                        <a:p>
                          <a:pPr algn="l">
                            <a:lnSpc>
                              <a:spcPct val="107000"/>
                            </a:lnSpc>
                            <a:spcAft>
                              <a:spcPts val="800"/>
                            </a:spcAft>
                          </a:pPr>
                          <a:r>
                            <a:rPr lang="es-EC" sz="1600">
                              <a:effectLst/>
                            </a:rPr>
                            <a:t>Área de transferencia</a:t>
                          </a:r>
                          <a:endParaRPr lang="es-EC" sz="1600" b="1">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600" dirty="0">
                              <a:effectLst/>
                            </a:rPr>
                            <a:t>3.86 </a:t>
                          </a:r>
                          <a14:m>
                            <m:oMath xmlns:m="http://schemas.openxmlformats.org/officeDocument/2006/math">
                              <m:sSup>
                                <m:sSupPr>
                                  <m:ctrlPr>
                                    <a:rPr lang="es-EC" sz="1600" i="1">
                                      <a:effectLst/>
                                      <a:latin typeface="Cambria Math" panose="02040503050406030204" pitchFamily="18" charset="0"/>
                                    </a:rPr>
                                  </m:ctrlPr>
                                </m:sSupPr>
                                <m:e>
                                  <m:r>
                                    <m:rPr>
                                      <m:sty m:val="p"/>
                                    </m:rPr>
                                    <a:rPr lang="es-EC" sz="1600">
                                      <a:effectLst/>
                                      <a:latin typeface="Cambria Math" panose="02040503050406030204" pitchFamily="18" charset="0"/>
                                    </a:rPr>
                                    <m:t>m</m:t>
                                  </m:r>
                                </m:e>
                                <m:sup>
                                  <m:r>
                                    <a:rPr lang="es-EC" sz="1600">
                                      <a:effectLst/>
                                      <a:latin typeface="Cambria Math" panose="02040503050406030204" pitchFamily="18" charset="0"/>
                                    </a:rPr>
                                    <m:t>2</m:t>
                                  </m:r>
                                </m:sup>
                              </m:sSup>
                            </m:oMath>
                          </a14:m>
                          <a:endParaRPr lang="es-EC" sz="16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206659">
                    <a:tc>
                      <a:txBody>
                        <a:bodyPr/>
                        <a:lstStyle/>
                        <a:p>
                          <a:pPr algn="l">
                            <a:lnSpc>
                              <a:spcPct val="107000"/>
                            </a:lnSpc>
                            <a:spcAft>
                              <a:spcPts val="800"/>
                            </a:spcAft>
                          </a:pPr>
                          <a:r>
                            <a:rPr lang="es-EC" sz="1600">
                              <a:effectLst/>
                            </a:rPr>
                            <a:t>Numero de tubos</a:t>
                          </a:r>
                          <a:endParaRPr lang="es-EC" sz="1600" b="1">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600">
                              <a:effectLst/>
                            </a:rPr>
                            <a:t>16</a:t>
                          </a:r>
                          <a:endParaRPr lang="es-EC" sz="1600" b="1">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422951">
                    <a:tc>
                      <a:txBody>
                        <a:bodyPr/>
                        <a:lstStyle/>
                        <a:p>
                          <a:pPr algn="l">
                            <a:lnSpc>
                              <a:spcPct val="107000"/>
                            </a:lnSpc>
                            <a:spcAft>
                              <a:spcPts val="800"/>
                            </a:spcAft>
                          </a:pPr>
                          <a:r>
                            <a:rPr lang="es-EC" sz="1600">
                              <a:effectLst/>
                            </a:rPr>
                            <a:t>Diámetro de tubos</a:t>
                          </a:r>
                          <a:endParaRPr lang="es-EC" sz="1600" b="1">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600" dirty="0">
                              <a:effectLst/>
                            </a:rPr>
                            <a:t>0,038 m</a:t>
                          </a:r>
                          <a:endParaRPr lang="es-EC" sz="16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422951">
                    <a:tc>
                      <a:txBody>
                        <a:bodyPr/>
                        <a:lstStyle/>
                        <a:p>
                          <a:pPr algn="l">
                            <a:lnSpc>
                              <a:spcPct val="107000"/>
                            </a:lnSpc>
                            <a:spcAft>
                              <a:spcPts val="800"/>
                            </a:spcAft>
                          </a:pPr>
                          <a:r>
                            <a:rPr lang="es-EC" sz="1600">
                              <a:effectLst/>
                            </a:rPr>
                            <a:t>Diámetro de coraza</a:t>
                          </a:r>
                          <a:endParaRPr lang="es-EC" sz="1600" b="1">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600">
                              <a:effectLst/>
                            </a:rPr>
                            <a:t>0,25 m</a:t>
                          </a:r>
                          <a:endParaRPr lang="es-EC" sz="1600" b="1">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r h="422951">
                    <a:tc>
                      <a:txBody>
                        <a:bodyPr/>
                        <a:lstStyle/>
                        <a:p>
                          <a:pPr algn="l">
                            <a:lnSpc>
                              <a:spcPct val="107000"/>
                            </a:lnSpc>
                            <a:spcAft>
                              <a:spcPts val="800"/>
                            </a:spcAft>
                          </a:pPr>
                          <a:r>
                            <a:rPr lang="es-EC" sz="1600">
                              <a:effectLst/>
                            </a:rPr>
                            <a:t>Longitud de coraza</a:t>
                          </a:r>
                          <a:endParaRPr lang="es-EC" sz="1600" b="1">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600">
                              <a:effectLst/>
                            </a:rPr>
                            <a:t>2 m</a:t>
                          </a:r>
                          <a:endParaRPr lang="es-EC" sz="1600" b="1">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5"/>
                      </a:ext>
                    </a:extLst>
                  </a:tr>
                  <a:tr h="206659">
                    <a:tc>
                      <a:txBody>
                        <a:bodyPr/>
                        <a:lstStyle/>
                        <a:p>
                          <a:pPr algn="l">
                            <a:lnSpc>
                              <a:spcPct val="107000"/>
                            </a:lnSpc>
                            <a:spcAft>
                              <a:spcPts val="800"/>
                            </a:spcAft>
                          </a:pPr>
                          <a:r>
                            <a:rPr lang="es-EC" sz="1600">
                              <a:effectLst/>
                            </a:rPr>
                            <a:t>Calor Transferido</a:t>
                          </a:r>
                          <a:endParaRPr lang="es-EC" sz="1600" b="1">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600" dirty="0">
                              <a:effectLst/>
                            </a:rPr>
                            <a:t>74.90 KW</a:t>
                          </a:r>
                          <a:endParaRPr lang="es-EC" sz="16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6"/>
                      </a:ext>
                    </a:extLst>
                  </a:tr>
                  <a:tr h="206659">
                    <a:tc>
                      <a:txBody>
                        <a:bodyPr/>
                        <a:lstStyle/>
                        <a:p>
                          <a:pPr algn="l">
                            <a:lnSpc>
                              <a:spcPct val="107000"/>
                            </a:lnSpc>
                            <a:spcAft>
                              <a:spcPts val="800"/>
                            </a:spcAft>
                          </a:pPr>
                          <a:r>
                            <a:rPr lang="es-EC" sz="1600" dirty="0">
                              <a:effectLst/>
                            </a:rPr>
                            <a:t>Presión</a:t>
                          </a:r>
                          <a:endParaRPr lang="es-EC" sz="16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600" dirty="0">
                              <a:effectLst/>
                            </a:rPr>
                            <a:t>1,4 atm</a:t>
                          </a:r>
                          <a:endParaRPr lang="es-EC" sz="16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7"/>
                      </a:ext>
                    </a:extLst>
                  </a:tr>
                  <a:tr h="372621">
                    <a:tc>
                      <a:txBody>
                        <a:bodyPr/>
                        <a:lstStyle/>
                        <a:p>
                          <a:pPr algn="l">
                            <a:lnSpc>
                              <a:spcPct val="107000"/>
                            </a:lnSpc>
                            <a:spcAft>
                              <a:spcPts val="800"/>
                            </a:spcAft>
                          </a:pPr>
                          <a:r>
                            <a:rPr lang="es-EC" sz="1600" dirty="0">
                              <a:effectLst/>
                            </a:rPr>
                            <a:t>Temperatura de entrada solvente</a:t>
                          </a:r>
                          <a:endParaRPr lang="es-EC" sz="16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600" dirty="0">
                              <a:effectLst/>
                            </a:rPr>
                            <a:t>25°C</a:t>
                          </a:r>
                          <a:endParaRPr lang="es-EC" sz="16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8"/>
                      </a:ext>
                    </a:extLst>
                  </a:tr>
                  <a:tr h="206659">
                    <a:tc>
                      <a:txBody>
                        <a:bodyPr/>
                        <a:lstStyle/>
                        <a:p>
                          <a:pPr marL="0" marR="0" indent="0" algn="l" defTabSz="914400" rtl="0" eaLnBrk="1" fontAlgn="auto" latinLnBrk="0" hangingPunct="1">
                            <a:lnSpc>
                              <a:spcPct val="107000"/>
                            </a:lnSpc>
                            <a:spcBef>
                              <a:spcPts val="0"/>
                            </a:spcBef>
                            <a:spcAft>
                              <a:spcPts val="800"/>
                            </a:spcAft>
                            <a:buClrTx/>
                            <a:buSzTx/>
                            <a:buFontTx/>
                            <a:buNone/>
                            <a:tabLst/>
                            <a:defRPr/>
                          </a:pPr>
                          <a:r>
                            <a:rPr lang="es-EC" sz="1600" dirty="0">
                              <a:effectLst/>
                            </a:rPr>
                            <a:t>Temperatura de salida solvente</a:t>
                          </a:r>
                          <a:endParaRPr lang="es-EC" sz="16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600" kern="1200" dirty="0">
                              <a:effectLst/>
                            </a:rPr>
                            <a:t>96</a:t>
                          </a:r>
                          <a:r>
                            <a:rPr lang="es-EC" sz="1600" dirty="0">
                              <a:effectLst/>
                            </a:rPr>
                            <a:t>°</a:t>
                          </a:r>
                          <a:r>
                            <a:rPr lang="es-EC" sz="1600" kern="1200" dirty="0">
                              <a:effectLst/>
                            </a:rPr>
                            <a:t>C</a:t>
                          </a:r>
                          <a:endParaRPr lang="es-EC" sz="16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9"/>
                      </a:ext>
                    </a:extLst>
                  </a:tr>
                  <a:tr h="206659">
                    <a:tc>
                      <a:txBody>
                        <a:bodyPr/>
                        <a:lstStyle/>
                        <a:p>
                          <a:pPr marL="0" marR="0" indent="0" algn="l" defTabSz="914400" rtl="0" eaLnBrk="1" fontAlgn="auto" latinLnBrk="0" hangingPunct="1">
                            <a:lnSpc>
                              <a:spcPct val="107000"/>
                            </a:lnSpc>
                            <a:spcBef>
                              <a:spcPts val="0"/>
                            </a:spcBef>
                            <a:spcAft>
                              <a:spcPts val="800"/>
                            </a:spcAft>
                            <a:buClrTx/>
                            <a:buSzTx/>
                            <a:buFontTx/>
                            <a:buNone/>
                            <a:tabLst/>
                            <a:defRPr/>
                          </a:pPr>
                          <a:r>
                            <a:rPr lang="es-EC" sz="1600" dirty="0">
                              <a:effectLst/>
                            </a:rPr>
                            <a:t>Temperatura de entrada vapor</a:t>
                          </a:r>
                          <a:endParaRPr lang="es-EC" sz="16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600" dirty="0">
                              <a:effectLst/>
                            </a:rPr>
                            <a:t>150°C</a:t>
                          </a:r>
                          <a:endParaRPr lang="es-EC" sz="16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10"/>
                      </a:ext>
                    </a:extLst>
                  </a:tr>
                </a:tbl>
              </a:graphicData>
            </a:graphic>
          </p:graphicFrame>
        </mc:Choice>
        <mc:Fallback xmlns="">
          <p:graphicFrame>
            <p:nvGraphicFramePr>
              <p:cNvPr id="3" name="Tabla 2"/>
              <p:cNvGraphicFramePr>
                <a:graphicFrameLocks noGrp="1"/>
              </p:cNvGraphicFramePr>
              <p:nvPr>
                <p:extLst>
                  <p:ext uri="{D42A27DB-BD31-4B8C-83A1-F6EECF244321}">
                    <p14:modId xmlns:p14="http://schemas.microsoft.com/office/powerpoint/2010/main" val="1146954932"/>
                  </p:ext>
                </p:extLst>
              </p:nvPr>
            </p:nvGraphicFramePr>
            <p:xfrm>
              <a:off x="1460084" y="1832212"/>
              <a:ext cx="4586614" cy="3697833"/>
            </p:xfrm>
            <a:graphic>
              <a:graphicData uri="http://schemas.openxmlformats.org/drawingml/2006/table">
                <a:tbl>
                  <a:tblPr firstRow="1" firstCol="1" bandRow="1">
                    <a:tableStyleId>{8799B23B-EC83-4686-B30A-512413B5E67A}</a:tableStyleId>
                  </a:tblPr>
                  <a:tblGrid>
                    <a:gridCol w="2770340">
                      <a:extLst>
                        <a:ext uri="{9D8B030D-6E8A-4147-A177-3AD203B41FA5}">
                          <a16:colId xmlns:a16="http://schemas.microsoft.com/office/drawing/2014/main" val="20000"/>
                        </a:ext>
                      </a:extLst>
                    </a:gridCol>
                    <a:gridCol w="1816274">
                      <a:extLst>
                        <a:ext uri="{9D8B030D-6E8A-4147-A177-3AD203B41FA5}">
                          <a16:colId xmlns:a16="http://schemas.microsoft.com/office/drawing/2014/main" val="20001"/>
                        </a:ext>
                      </a:extLst>
                    </a:gridCol>
                  </a:tblGrid>
                  <a:tr h="249301">
                    <a:tc>
                      <a:txBody>
                        <a:bodyPr/>
                        <a:lstStyle/>
                        <a:p>
                          <a:pPr algn="ctr">
                            <a:lnSpc>
                              <a:spcPct val="107000"/>
                            </a:lnSpc>
                            <a:spcAft>
                              <a:spcPts val="800"/>
                            </a:spcAft>
                          </a:pPr>
                          <a:r>
                            <a:rPr lang="es-EC" sz="1600" dirty="0">
                              <a:effectLst/>
                            </a:rPr>
                            <a:t>CARACTERÍSTICAS</a:t>
                          </a:r>
                          <a:endParaRPr lang="es-EC" sz="16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bg2">
                            <a:lumMod val="75000"/>
                          </a:schemeClr>
                        </a:solidFill>
                      </a:tcPr>
                    </a:tc>
                    <a:tc>
                      <a:txBody>
                        <a:bodyPr/>
                        <a:lstStyle/>
                        <a:p>
                          <a:pPr algn="ctr">
                            <a:lnSpc>
                              <a:spcPct val="107000"/>
                            </a:lnSpc>
                            <a:spcAft>
                              <a:spcPts val="800"/>
                            </a:spcAft>
                          </a:pPr>
                          <a:r>
                            <a:rPr lang="es-EC" sz="1600" dirty="0">
                              <a:effectLst/>
                            </a:rPr>
                            <a:t>MEDIDAS</a:t>
                          </a:r>
                          <a:endParaRPr lang="es-EC" sz="16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bg2">
                            <a:lumMod val="75000"/>
                          </a:schemeClr>
                        </a:solidFill>
                      </a:tcPr>
                    </a:tc>
                    <a:extLst>
                      <a:ext uri="{0D108BD9-81ED-4DB2-BD59-A6C34878D82A}">
                        <a16:rowId xmlns:a16="http://schemas.microsoft.com/office/drawing/2014/main" val="10000"/>
                      </a:ext>
                    </a:extLst>
                  </a:tr>
                  <a:tr h="422951">
                    <a:tc>
                      <a:txBody>
                        <a:bodyPr/>
                        <a:lstStyle/>
                        <a:p>
                          <a:pPr algn="l">
                            <a:lnSpc>
                              <a:spcPct val="107000"/>
                            </a:lnSpc>
                            <a:spcAft>
                              <a:spcPts val="800"/>
                            </a:spcAft>
                          </a:pPr>
                          <a:r>
                            <a:rPr lang="es-EC" sz="1600">
                              <a:effectLst/>
                            </a:rPr>
                            <a:t>Área de transferencia</a:t>
                          </a:r>
                          <a:endParaRPr lang="es-EC" sz="1600" b="1">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endParaRPr lang="es-EC"/>
                        </a:p>
                      </a:txBody>
                      <a:tcPr marL="68580" marR="68580" marT="0" marB="0" anchor="ctr">
                        <a:blipFill>
                          <a:blip r:embed="rId3"/>
                          <a:stretch>
                            <a:fillRect l="-153020" t="-71429" r="-1342" b="-738571"/>
                          </a:stretch>
                        </a:blipFill>
                      </a:tcPr>
                    </a:tc>
                    <a:extLst>
                      <a:ext uri="{0D108BD9-81ED-4DB2-BD59-A6C34878D82A}">
                        <a16:rowId xmlns:a16="http://schemas.microsoft.com/office/drawing/2014/main" val="10001"/>
                      </a:ext>
                    </a:extLst>
                  </a:tr>
                  <a:tr h="249301">
                    <a:tc>
                      <a:txBody>
                        <a:bodyPr/>
                        <a:lstStyle/>
                        <a:p>
                          <a:pPr algn="l">
                            <a:lnSpc>
                              <a:spcPct val="107000"/>
                            </a:lnSpc>
                            <a:spcAft>
                              <a:spcPts val="800"/>
                            </a:spcAft>
                          </a:pPr>
                          <a:r>
                            <a:rPr lang="es-EC" sz="1600">
                              <a:effectLst/>
                            </a:rPr>
                            <a:t>Numero de tubos</a:t>
                          </a:r>
                          <a:endParaRPr lang="es-EC" sz="1600" b="1">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600">
                              <a:effectLst/>
                            </a:rPr>
                            <a:t>16</a:t>
                          </a:r>
                          <a:endParaRPr lang="es-EC" sz="1600" b="1">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422951">
                    <a:tc>
                      <a:txBody>
                        <a:bodyPr/>
                        <a:lstStyle/>
                        <a:p>
                          <a:pPr algn="l">
                            <a:lnSpc>
                              <a:spcPct val="107000"/>
                            </a:lnSpc>
                            <a:spcAft>
                              <a:spcPts val="800"/>
                            </a:spcAft>
                          </a:pPr>
                          <a:r>
                            <a:rPr lang="es-EC" sz="1600">
                              <a:effectLst/>
                            </a:rPr>
                            <a:t>Diámetro de tubos</a:t>
                          </a:r>
                          <a:endParaRPr lang="es-EC" sz="1600" b="1">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600" dirty="0">
                              <a:effectLst/>
                            </a:rPr>
                            <a:t>0,038 m</a:t>
                          </a:r>
                          <a:endParaRPr lang="es-EC" sz="16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422951">
                    <a:tc>
                      <a:txBody>
                        <a:bodyPr/>
                        <a:lstStyle/>
                        <a:p>
                          <a:pPr algn="l">
                            <a:lnSpc>
                              <a:spcPct val="107000"/>
                            </a:lnSpc>
                            <a:spcAft>
                              <a:spcPts val="800"/>
                            </a:spcAft>
                          </a:pPr>
                          <a:r>
                            <a:rPr lang="es-EC" sz="1600">
                              <a:effectLst/>
                            </a:rPr>
                            <a:t>Diámetro de coraza</a:t>
                          </a:r>
                          <a:endParaRPr lang="es-EC" sz="1600" b="1">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600">
                              <a:effectLst/>
                            </a:rPr>
                            <a:t>0,25 m</a:t>
                          </a:r>
                          <a:endParaRPr lang="es-EC" sz="1600" b="1">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r h="422951">
                    <a:tc>
                      <a:txBody>
                        <a:bodyPr/>
                        <a:lstStyle/>
                        <a:p>
                          <a:pPr algn="l">
                            <a:lnSpc>
                              <a:spcPct val="107000"/>
                            </a:lnSpc>
                            <a:spcAft>
                              <a:spcPts val="800"/>
                            </a:spcAft>
                          </a:pPr>
                          <a:r>
                            <a:rPr lang="es-EC" sz="1600">
                              <a:effectLst/>
                            </a:rPr>
                            <a:t>Longitud de coraza</a:t>
                          </a:r>
                          <a:endParaRPr lang="es-EC" sz="1600" b="1">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600">
                              <a:effectLst/>
                            </a:rPr>
                            <a:t>2 m</a:t>
                          </a:r>
                          <a:endParaRPr lang="es-EC" sz="1600" b="1">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5"/>
                      </a:ext>
                    </a:extLst>
                  </a:tr>
                  <a:tr h="249301">
                    <a:tc>
                      <a:txBody>
                        <a:bodyPr/>
                        <a:lstStyle/>
                        <a:p>
                          <a:pPr algn="l">
                            <a:lnSpc>
                              <a:spcPct val="107000"/>
                            </a:lnSpc>
                            <a:spcAft>
                              <a:spcPts val="800"/>
                            </a:spcAft>
                          </a:pPr>
                          <a:r>
                            <a:rPr lang="es-EC" sz="1600">
                              <a:effectLst/>
                            </a:rPr>
                            <a:t>Calor Transferido</a:t>
                          </a:r>
                          <a:endParaRPr lang="es-EC" sz="1600" b="1">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600" dirty="0">
                              <a:effectLst/>
                            </a:rPr>
                            <a:t>74.90 KW</a:t>
                          </a:r>
                          <a:endParaRPr lang="es-EC" sz="16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6"/>
                      </a:ext>
                    </a:extLst>
                  </a:tr>
                  <a:tr h="249301">
                    <a:tc>
                      <a:txBody>
                        <a:bodyPr/>
                        <a:lstStyle/>
                        <a:p>
                          <a:pPr algn="l">
                            <a:lnSpc>
                              <a:spcPct val="107000"/>
                            </a:lnSpc>
                            <a:spcAft>
                              <a:spcPts val="800"/>
                            </a:spcAft>
                          </a:pPr>
                          <a:r>
                            <a:rPr lang="es-EC" sz="1600" dirty="0">
                              <a:effectLst/>
                            </a:rPr>
                            <a:t>Presión</a:t>
                          </a:r>
                          <a:endParaRPr lang="es-EC" sz="16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600" dirty="0">
                              <a:effectLst/>
                            </a:rPr>
                            <a:t>1,4 atm</a:t>
                          </a:r>
                          <a:endParaRPr lang="es-EC" sz="16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7"/>
                      </a:ext>
                    </a:extLst>
                  </a:tr>
                  <a:tr h="510223">
                    <a:tc>
                      <a:txBody>
                        <a:bodyPr/>
                        <a:lstStyle/>
                        <a:p>
                          <a:pPr algn="l">
                            <a:lnSpc>
                              <a:spcPct val="107000"/>
                            </a:lnSpc>
                            <a:spcAft>
                              <a:spcPts val="800"/>
                            </a:spcAft>
                          </a:pPr>
                          <a:r>
                            <a:rPr lang="es-EC" sz="1600" dirty="0">
                              <a:effectLst/>
                            </a:rPr>
                            <a:t>Temperatura de entrada solvente</a:t>
                          </a:r>
                          <a:endParaRPr lang="es-EC" sz="16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600" dirty="0">
                              <a:effectLst/>
                            </a:rPr>
                            <a:t>25°C</a:t>
                          </a:r>
                          <a:endParaRPr lang="es-EC" sz="16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8"/>
                      </a:ext>
                    </a:extLst>
                  </a:tr>
                  <a:tr h="249301">
                    <a:tc>
                      <a:txBody>
                        <a:bodyPr/>
                        <a:lstStyle/>
                        <a:p>
                          <a:pPr marL="0" marR="0" indent="0" algn="l" defTabSz="914400" rtl="0" eaLnBrk="1" fontAlgn="auto" latinLnBrk="0" hangingPunct="1">
                            <a:lnSpc>
                              <a:spcPct val="107000"/>
                            </a:lnSpc>
                            <a:spcBef>
                              <a:spcPts val="0"/>
                            </a:spcBef>
                            <a:spcAft>
                              <a:spcPts val="800"/>
                            </a:spcAft>
                            <a:buClrTx/>
                            <a:buSzTx/>
                            <a:buFontTx/>
                            <a:buNone/>
                            <a:tabLst/>
                            <a:defRPr/>
                          </a:pPr>
                          <a:r>
                            <a:rPr lang="es-EC" sz="1600" dirty="0">
                              <a:effectLst/>
                            </a:rPr>
                            <a:t>Temperatura de salida solvente</a:t>
                          </a:r>
                          <a:endParaRPr lang="es-EC" sz="16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600" kern="1200" dirty="0">
                              <a:effectLst/>
                            </a:rPr>
                            <a:t>96</a:t>
                          </a:r>
                          <a:r>
                            <a:rPr lang="es-EC" sz="1600" dirty="0">
                              <a:effectLst/>
                            </a:rPr>
                            <a:t>°</a:t>
                          </a:r>
                          <a:r>
                            <a:rPr lang="es-EC" sz="1600" kern="1200" dirty="0">
                              <a:effectLst/>
                            </a:rPr>
                            <a:t>C</a:t>
                          </a:r>
                          <a:endParaRPr lang="es-EC" sz="16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9"/>
                      </a:ext>
                    </a:extLst>
                  </a:tr>
                  <a:tr h="249301">
                    <a:tc>
                      <a:txBody>
                        <a:bodyPr/>
                        <a:lstStyle/>
                        <a:p>
                          <a:pPr marL="0" marR="0" indent="0" algn="l" defTabSz="914400" rtl="0" eaLnBrk="1" fontAlgn="auto" latinLnBrk="0" hangingPunct="1">
                            <a:lnSpc>
                              <a:spcPct val="107000"/>
                            </a:lnSpc>
                            <a:spcBef>
                              <a:spcPts val="0"/>
                            </a:spcBef>
                            <a:spcAft>
                              <a:spcPts val="800"/>
                            </a:spcAft>
                            <a:buClrTx/>
                            <a:buSzTx/>
                            <a:buFontTx/>
                            <a:buNone/>
                            <a:tabLst/>
                            <a:defRPr/>
                          </a:pPr>
                          <a:r>
                            <a:rPr lang="es-EC" sz="1600" dirty="0">
                              <a:effectLst/>
                            </a:rPr>
                            <a:t>Temperatura de entrada vapor</a:t>
                          </a:r>
                          <a:endParaRPr lang="es-EC" sz="16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600" dirty="0">
                              <a:effectLst/>
                            </a:rPr>
                            <a:t>150°C</a:t>
                          </a:r>
                          <a:endParaRPr lang="es-EC" sz="16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10"/>
                      </a:ext>
                    </a:extLst>
                  </a:tr>
                </a:tbl>
              </a:graphicData>
            </a:graphic>
          </p:graphicFrame>
        </mc:Fallback>
      </mc:AlternateContent>
      <p:pic>
        <p:nvPicPr>
          <p:cNvPr id="6" name="Imagen 5">
            <a:extLst>
              <a:ext uri="{FF2B5EF4-FFF2-40B4-BE49-F238E27FC236}">
                <a16:creationId xmlns:a16="http://schemas.microsoft.com/office/drawing/2014/main" id="{18956FAD-9C5B-4D86-AE69-4CAE159AA129}"/>
              </a:ext>
            </a:extLst>
          </p:cNvPr>
          <p:cNvPicPr/>
          <p:nvPr/>
        </p:nvPicPr>
        <p:blipFill rotWithShape="1">
          <a:blip r:embed="rId4"/>
          <a:srcRect l="40217" t="23931" r="9096" b="52433"/>
          <a:stretch/>
        </p:blipFill>
        <p:spPr bwMode="auto">
          <a:xfrm>
            <a:off x="6560876" y="2431623"/>
            <a:ext cx="4171040" cy="10789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1634553999"/>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a:t>Tanque de almacenamiento</a:t>
            </a:r>
          </a:p>
        </p:txBody>
      </p:sp>
      <mc:AlternateContent xmlns:mc="http://schemas.openxmlformats.org/markup-compatibility/2006" xmlns:a14="http://schemas.microsoft.com/office/drawing/2010/main">
        <mc:Choice Requires="a14">
          <p:graphicFrame>
            <p:nvGraphicFramePr>
              <p:cNvPr id="5" name="Marcador de contenido 4"/>
              <p:cNvGraphicFramePr>
                <a:graphicFrameLocks noGrp="1"/>
              </p:cNvGraphicFramePr>
              <p:nvPr>
                <p:ph idx="1"/>
                <p:extLst>
                  <p:ext uri="{D42A27DB-BD31-4B8C-83A1-F6EECF244321}">
                    <p14:modId xmlns:p14="http://schemas.microsoft.com/office/powerpoint/2010/main" val="3392294055"/>
                  </p:ext>
                </p:extLst>
              </p:nvPr>
            </p:nvGraphicFramePr>
            <p:xfrm>
              <a:off x="4248150" y="1760840"/>
              <a:ext cx="3522924" cy="2821021"/>
            </p:xfrm>
            <a:graphic>
              <a:graphicData uri="http://schemas.openxmlformats.org/drawingml/2006/table">
                <a:tbl>
                  <a:tblPr firstRow="1" firstCol="1" bandRow="1">
                    <a:tableStyleId>{8799B23B-EC83-4686-B30A-512413B5E67A}</a:tableStyleId>
                  </a:tblPr>
                  <a:tblGrid>
                    <a:gridCol w="1705685">
                      <a:extLst>
                        <a:ext uri="{9D8B030D-6E8A-4147-A177-3AD203B41FA5}">
                          <a16:colId xmlns:a16="http://schemas.microsoft.com/office/drawing/2014/main" val="20000"/>
                        </a:ext>
                      </a:extLst>
                    </a:gridCol>
                    <a:gridCol w="1817239">
                      <a:extLst>
                        <a:ext uri="{9D8B030D-6E8A-4147-A177-3AD203B41FA5}">
                          <a16:colId xmlns:a16="http://schemas.microsoft.com/office/drawing/2014/main" val="20001"/>
                        </a:ext>
                      </a:extLst>
                    </a:gridCol>
                  </a:tblGrid>
                  <a:tr h="386637">
                    <a:tc>
                      <a:txBody>
                        <a:bodyPr/>
                        <a:lstStyle/>
                        <a:p>
                          <a:pPr algn="ctr">
                            <a:lnSpc>
                              <a:spcPct val="107000"/>
                            </a:lnSpc>
                            <a:spcAft>
                              <a:spcPts val="800"/>
                            </a:spcAft>
                          </a:pPr>
                          <a:r>
                            <a:rPr lang="es-EC" sz="1600" dirty="0">
                              <a:effectLst/>
                            </a:rPr>
                            <a:t>CARACTERÍSTICAS</a:t>
                          </a:r>
                          <a:endParaRPr lang="es-EC" sz="16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bg2">
                            <a:lumMod val="75000"/>
                          </a:schemeClr>
                        </a:solidFill>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s-EC" sz="1600" dirty="0">
                              <a:effectLst/>
                            </a:rPr>
                            <a:t> MEDIDAS</a:t>
                          </a:r>
                          <a:endParaRPr lang="es-EC" sz="16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bg2">
                            <a:lumMod val="75000"/>
                          </a:schemeClr>
                        </a:solidFill>
                      </a:tcPr>
                    </a:tc>
                    <a:extLst>
                      <a:ext uri="{0D108BD9-81ED-4DB2-BD59-A6C34878D82A}">
                        <a16:rowId xmlns:a16="http://schemas.microsoft.com/office/drawing/2014/main" val="10000"/>
                      </a:ext>
                    </a:extLst>
                  </a:tr>
                  <a:tr h="608596">
                    <a:tc>
                      <a:txBody>
                        <a:bodyPr/>
                        <a:lstStyle/>
                        <a:p>
                          <a:pPr algn="ctr">
                            <a:lnSpc>
                              <a:spcPct val="107000"/>
                            </a:lnSpc>
                            <a:spcAft>
                              <a:spcPts val="800"/>
                            </a:spcAft>
                          </a:pPr>
                          <a:r>
                            <a:rPr lang="es-EC" sz="1600">
                              <a:effectLst/>
                            </a:rPr>
                            <a:t>Volumen requerido</a:t>
                          </a:r>
                          <a:endParaRPr lang="es-EC" sz="1600" b="1">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600" dirty="0">
                              <a:effectLst/>
                            </a:rPr>
                            <a:t>64,46 </a:t>
                          </a:r>
                          <a14:m>
                            <m:oMath xmlns:m="http://schemas.openxmlformats.org/officeDocument/2006/math">
                              <m:sSup>
                                <m:sSupPr>
                                  <m:ctrlPr>
                                    <a:rPr lang="es-EC" sz="1600" i="1">
                                      <a:effectLst/>
                                      <a:latin typeface="Cambria Math" panose="02040503050406030204" pitchFamily="18" charset="0"/>
                                    </a:rPr>
                                  </m:ctrlPr>
                                </m:sSupPr>
                                <m:e>
                                  <m:r>
                                    <m:rPr>
                                      <m:sty m:val="p"/>
                                    </m:rPr>
                                    <a:rPr lang="es-EC" sz="1600">
                                      <a:effectLst/>
                                      <a:latin typeface="Cambria Math" panose="02040503050406030204" pitchFamily="18" charset="0"/>
                                    </a:rPr>
                                    <m:t>m</m:t>
                                  </m:r>
                                </m:e>
                                <m:sup>
                                  <m:r>
                                    <a:rPr lang="es-EC" sz="1600">
                                      <a:effectLst/>
                                      <a:latin typeface="Cambria Math" panose="02040503050406030204" pitchFamily="18" charset="0"/>
                                    </a:rPr>
                                    <m:t>3</m:t>
                                  </m:r>
                                </m:sup>
                              </m:sSup>
                            </m:oMath>
                          </a14:m>
                          <a:endParaRPr lang="es-EC" sz="16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608596">
                    <a:tc>
                      <a:txBody>
                        <a:bodyPr/>
                        <a:lstStyle/>
                        <a:p>
                          <a:pPr algn="ctr">
                            <a:lnSpc>
                              <a:spcPct val="107000"/>
                            </a:lnSpc>
                            <a:spcAft>
                              <a:spcPts val="800"/>
                            </a:spcAft>
                          </a:pPr>
                          <a:r>
                            <a:rPr lang="es-EC" sz="1600" dirty="0">
                              <a:effectLst/>
                            </a:rPr>
                            <a:t>Volumen máximo</a:t>
                          </a:r>
                          <a:endParaRPr lang="es-EC" sz="16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600" dirty="0">
                              <a:effectLst/>
                            </a:rPr>
                            <a:t>80,57 </a:t>
                          </a:r>
                          <a14:m>
                            <m:oMath xmlns:m="http://schemas.openxmlformats.org/officeDocument/2006/math">
                              <m:sSup>
                                <m:sSupPr>
                                  <m:ctrlPr>
                                    <a:rPr lang="es-EC" sz="1600" i="1">
                                      <a:effectLst/>
                                      <a:latin typeface="Cambria Math" panose="02040503050406030204" pitchFamily="18" charset="0"/>
                                    </a:rPr>
                                  </m:ctrlPr>
                                </m:sSupPr>
                                <m:e>
                                  <m:r>
                                    <m:rPr>
                                      <m:sty m:val="p"/>
                                    </m:rPr>
                                    <a:rPr lang="es-EC" sz="1600">
                                      <a:effectLst/>
                                      <a:latin typeface="Cambria Math" panose="02040503050406030204" pitchFamily="18" charset="0"/>
                                    </a:rPr>
                                    <m:t>m</m:t>
                                  </m:r>
                                </m:e>
                                <m:sup>
                                  <m:r>
                                    <a:rPr lang="es-EC" sz="1600">
                                      <a:effectLst/>
                                      <a:latin typeface="Cambria Math" panose="02040503050406030204" pitchFamily="18" charset="0"/>
                                    </a:rPr>
                                    <m:t>3</m:t>
                                  </m:r>
                                </m:sup>
                              </m:sSup>
                            </m:oMath>
                          </a14:m>
                          <a:endParaRPr lang="es-EC" sz="16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608596">
                    <a:tc>
                      <a:txBody>
                        <a:bodyPr/>
                        <a:lstStyle/>
                        <a:p>
                          <a:pPr algn="ctr">
                            <a:lnSpc>
                              <a:spcPct val="107000"/>
                            </a:lnSpc>
                            <a:spcAft>
                              <a:spcPts val="800"/>
                            </a:spcAft>
                          </a:pPr>
                          <a:r>
                            <a:rPr lang="es-EC" sz="1600">
                              <a:effectLst/>
                            </a:rPr>
                            <a:t>Diámetro del tanque </a:t>
                          </a:r>
                          <a:endParaRPr lang="es-EC" sz="1600" b="1">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600" dirty="0">
                              <a:effectLst/>
                            </a:rPr>
                            <a:t>5 m</a:t>
                          </a:r>
                          <a:endParaRPr lang="es-EC" sz="16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608596">
                    <a:tc>
                      <a:txBody>
                        <a:bodyPr/>
                        <a:lstStyle/>
                        <a:p>
                          <a:pPr algn="ctr">
                            <a:lnSpc>
                              <a:spcPct val="107000"/>
                            </a:lnSpc>
                            <a:spcAft>
                              <a:spcPts val="800"/>
                            </a:spcAft>
                          </a:pPr>
                          <a:r>
                            <a:rPr lang="es-EC" sz="1600">
                              <a:effectLst/>
                            </a:rPr>
                            <a:t>Altura del tanque</a:t>
                          </a:r>
                          <a:endParaRPr lang="es-EC" sz="1600" b="1">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600" dirty="0">
                              <a:effectLst/>
                            </a:rPr>
                            <a:t>5,10 m</a:t>
                          </a:r>
                          <a:endParaRPr lang="es-EC" sz="16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bl>
              </a:graphicData>
            </a:graphic>
          </p:graphicFrame>
        </mc:Choice>
        <mc:Fallback xmlns="">
          <p:graphicFrame>
            <p:nvGraphicFramePr>
              <p:cNvPr id="5" name="Marcador de contenido 4"/>
              <p:cNvGraphicFramePr>
                <a:graphicFrameLocks noGrp="1"/>
              </p:cNvGraphicFramePr>
              <p:nvPr>
                <p:ph idx="1"/>
                <p:extLst>
                  <p:ext uri="{D42A27DB-BD31-4B8C-83A1-F6EECF244321}">
                    <p14:modId xmlns:p14="http://schemas.microsoft.com/office/powerpoint/2010/main" val="3392294055"/>
                  </p:ext>
                </p:extLst>
              </p:nvPr>
            </p:nvGraphicFramePr>
            <p:xfrm>
              <a:off x="4248150" y="1760840"/>
              <a:ext cx="3522924" cy="2821021"/>
            </p:xfrm>
            <a:graphic>
              <a:graphicData uri="http://schemas.openxmlformats.org/drawingml/2006/table">
                <a:tbl>
                  <a:tblPr firstRow="1" firstCol="1" bandRow="1">
                    <a:tableStyleId>{8799B23B-EC83-4686-B30A-512413B5E67A}</a:tableStyleId>
                  </a:tblPr>
                  <a:tblGrid>
                    <a:gridCol w="1705685">
                      <a:extLst>
                        <a:ext uri="{9D8B030D-6E8A-4147-A177-3AD203B41FA5}">
                          <a16:colId xmlns:a16="http://schemas.microsoft.com/office/drawing/2014/main" val="20000"/>
                        </a:ext>
                      </a:extLst>
                    </a:gridCol>
                    <a:gridCol w="1817239">
                      <a:extLst>
                        <a:ext uri="{9D8B030D-6E8A-4147-A177-3AD203B41FA5}">
                          <a16:colId xmlns:a16="http://schemas.microsoft.com/office/drawing/2014/main" val="20001"/>
                        </a:ext>
                      </a:extLst>
                    </a:gridCol>
                  </a:tblGrid>
                  <a:tr h="386637">
                    <a:tc>
                      <a:txBody>
                        <a:bodyPr/>
                        <a:lstStyle/>
                        <a:p>
                          <a:pPr algn="ctr">
                            <a:lnSpc>
                              <a:spcPct val="107000"/>
                            </a:lnSpc>
                            <a:spcAft>
                              <a:spcPts val="800"/>
                            </a:spcAft>
                          </a:pPr>
                          <a:r>
                            <a:rPr lang="es-EC" sz="1600" dirty="0">
                              <a:effectLst/>
                            </a:rPr>
                            <a:t>CARACTERÍSTICAS</a:t>
                          </a:r>
                          <a:endParaRPr lang="es-EC" sz="16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bg2">
                            <a:lumMod val="75000"/>
                          </a:schemeClr>
                        </a:solidFill>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s-EC" sz="1600" dirty="0">
                              <a:effectLst/>
                            </a:rPr>
                            <a:t> MEDIDAS</a:t>
                          </a:r>
                          <a:endParaRPr lang="es-EC" sz="16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bg2">
                            <a:lumMod val="75000"/>
                          </a:schemeClr>
                        </a:solidFill>
                      </a:tcPr>
                    </a:tc>
                    <a:extLst>
                      <a:ext uri="{0D108BD9-81ED-4DB2-BD59-A6C34878D82A}">
                        <a16:rowId xmlns:a16="http://schemas.microsoft.com/office/drawing/2014/main" val="10000"/>
                      </a:ext>
                    </a:extLst>
                  </a:tr>
                  <a:tr h="608596">
                    <a:tc>
                      <a:txBody>
                        <a:bodyPr/>
                        <a:lstStyle/>
                        <a:p>
                          <a:pPr algn="ctr">
                            <a:lnSpc>
                              <a:spcPct val="107000"/>
                            </a:lnSpc>
                            <a:spcAft>
                              <a:spcPts val="800"/>
                            </a:spcAft>
                          </a:pPr>
                          <a:r>
                            <a:rPr lang="es-EC" sz="1600">
                              <a:effectLst/>
                            </a:rPr>
                            <a:t>Volumen requerido</a:t>
                          </a:r>
                          <a:endParaRPr lang="es-EC" sz="1600" b="1">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endParaRPr lang="es-EC"/>
                        </a:p>
                      </a:txBody>
                      <a:tcPr marL="68580" marR="68580" marT="0" marB="0" anchor="ctr">
                        <a:blipFill>
                          <a:blip r:embed="rId2"/>
                          <a:stretch>
                            <a:fillRect l="-93980" t="-65000" r="-1003" b="-302000"/>
                          </a:stretch>
                        </a:blipFill>
                      </a:tcPr>
                    </a:tc>
                    <a:extLst>
                      <a:ext uri="{0D108BD9-81ED-4DB2-BD59-A6C34878D82A}">
                        <a16:rowId xmlns:a16="http://schemas.microsoft.com/office/drawing/2014/main" val="10001"/>
                      </a:ext>
                    </a:extLst>
                  </a:tr>
                  <a:tr h="608596">
                    <a:tc>
                      <a:txBody>
                        <a:bodyPr/>
                        <a:lstStyle/>
                        <a:p>
                          <a:pPr algn="ctr">
                            <a:lnSpc>
                              <a:spcPct val="107000"/>
                            </a:lnSpc>
                            <a:spcAft>
                              <a:spcPts val="800"/>
                            </a:spcAft>
                          </a:pPr>
                          <a:r>
                            <a:rPr lang="es-EC" sz="1600" dirty="0">
                              <a:effectLst/>
                            </a:rPr>
                            <a:t>Volumen máximo</a:t>
                          </a:r>
                          <a:endParaRPr lang="es-EC" sz="16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endParaRPr lang="es-EC"/>
                        </a:p>
                      </a:txBody>
                      <a:tcPr marL="68580" marR="68580" marT="0" marB="0" anchor="ctr">
                        <a:blipFill>
                          <a:blip r:embed="rId2"/>
                          <a:stretch>
                            <a:fillRect l="-93980" t="-165000" r="-1003" b="-202000"/>
                          </a:stretch>
                        </a:blipFill>
                      </a:tcPr>
                    </a:tc>
                    <a:extLst>
                      <a:ext uri="{0D108BD9-81ED-4DB2-BD59-A6C34878D82A}">
                        <a16:rowId xmlns:a16="http://schemas.microsoft.com/office/drawing/2014/main" val="10002"/>
                      </a:ext>
                    </a:extLst>
                  </a:tr>
                  <a:tr h="608596">
                    <a:tc>
                      <a:txBody>
                        <a:bodyPr/>
                        <a:lstStyle/>
                        <a:p>
                          <a:pPr algn="ctr">
                            <a:lnSpc>
                              <a:spcPct val="107000"/>
                            </a:lnSpc>
                            <a:spcAft>
                              <a:spcPts val="800"/>
                            </a:spcAft>
                          </a:pPr>
                          <a:r>
                            <a:rPr lang="es-EC" sz="1600">
                              <a:effectLst/>
                            </a:rPr>
                            <a:t>Diámetro del tanque </a:t>
                          </a:r>
                          <a:endParaRPr lang="es-EC" sz="1600" b="1">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600" dirty="0">
                              <a:effectLst/>
                            </a:rPr>
                            <a:t>5 m</a:t>
                          </a:r>
                          <a:endParaRPr lang="es-EC" sz="16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608596">
                    <a:tc>
                      <a:txBody>
                        <a:bodyPr/>
                        <a:lstStyle/>
                        <a:p>
                          <a:pPr algn="ctr">
                            <a:lnSpc>
                              <a:spcPct val="107000"/>
                            </a:lnSpc>
                            <a:spcAft>
                              <a:spcPts val="800"/>
                            </a:spcAft>
                          </a:pPr>
                          <a:r>
                            <a:rPr lang="es-EC" sz="1600">
                              <a:effectLst/>
                            </a:rPr>
                            <a:t>Altura del tanque</a:t>
                          </a:r>
                          <a:endParaRPr lang="es-EC" sz="1600" b="1">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600" dirty="0">
                              <a:effectLst/>
                            </a:rPr>
                            <a:t>5,10 m</a:t>
                          </a:r>
                          <a:endParaRPr lang="es-EC" sz="16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bl>
              </a:graphicData>
            </a:graphic>
          </p:graphicFrame>
        </mc:Fallback>
      </mc:AlternateContent>
      <p:pic>
        <p:nvPicPr>
          <p:cNvPr id="11266" name="Picture 2" descr="http://www.hse.gov.uk/safetybulletins/images/floating-roof-tank-pic1.gif"/>
          <p:cNvPicPr>
            <a:picLocks noChangeAspect="1" noChangeArrowheads="1"/>
          </p:cNvPicPr>
          <p:nvPr/>
        </p:nvPicPr>
        <p:blipFill>
          <a:blip r:embed="rId3">
            <a:duotone>
              <a:prstClr val="black"/>
              <a:schemeClr val="bg1">
                <a:tint val="45000"/>
                <a:satMod val="400000"/>
              </a:schemeClr>
            </a:duotone>
            <a:extLst>
              <a:ext uri="{28A0092B-C50C-407E-A947-70E740481C1C}">
                <a14:useLocalDpi xmlns:a14="http://schemas.microsoft.com/office/drawing/2010/main" val="0"/>
              </a:ext>
            </a:extLst>
          </a:blip>
          <a:srcRect/>
          <a:stretch>
            <a:fillRect/>
          </a:stretch>
        </p:blipFill>
        <p:spPr bwMode="auto">
          <a:xfrm>
            <a:off x="8268574" y="2401169"/>
            <a:ext cx="3236770" cy="24786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F5F618C6-4E7F-430D-A587-66E6A9D34D06}"/>
              </a:ext>
            </a:extLst>
          </p:cNvPr>
          <p:cNvPicPr/>
          <p:nvPr/>
        </p:nvPicPr>
        <p:blipFill rotWithShape="1">
          <a:blip r:embed="rId4"/>
          <a:srcRect l="30579" t="12705" r="34855" b="14319"/>
          <a:stretch/>
        </p:blipFill>
        <p:spPr bwMode="auto">
          <a:xfrm>
            <a:off x="1242343" y="2401169"/>
            <a:ext cx="2321653" cy="27520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1336567147"/>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a:t>Caldero </a:t>
            </a:r>
          </a:p>
        </p:txBody>
      </p:sp>
      <p:graphicFrame>
        <p:nvGraphicFramePr>
          <p:cNvPr id="4" name="Tabla 3"/>
          <p:cNvGraphicFramePr>
            <a:graphicFrameLocks noGrp="1"/>
          </p:cNvGraphicFramePr>
          <p:nvPr>
            <p:extLst>
              <p:ext uri="{D42A27DB-BD31-4B8C-83A1-F6EECF244321}">
                <p14:modId xmlns:p14="http://schemas.microsoft.com/office/powerpoint/2010/main" val="4040197292"/>
              </p:ext>
            </p:extLst>
          </p:nvPr>
        </p:nvGraphicFramePr>
        <p:xfrm>
          <a:off x="1326456" y="1495429"/>
          <a:ext cx="6112700" cy="2718143"/>
        </p:xfrm>
        <a:graphic>
          <a:graphicData uri="http://schemas.openxmlformats.org/drawingml/2006/table">
            <a:tbl>
              <a:tblPr firstRow="1" firstCol="1" bandRow="1">
                <a:tableStyleId>{8799B23B-EC83-4686-B30A-512413B5E67A}</a:tableStyleId>
              </a:tblPr>
              <a:tblGrid>
                <a:gridCol w="2681335">
                  <a:extLst>
                    <a:ext uri="{9D8B030D-6E8A-4147-A177-3AD203B41FA5}">
                      <a16:colId xmlns:a16="http://schemas.microsoft.com/office/drawing/2014/main" val="20000"/>
                    </a:ext>
                  </a:extLst>
                </a:gridCol>
                <a:gridCol w="3431365">
                  <a:extLst>
                    <a:ext uri="{9D8B030D-6E8A-4147-A177-3AD203B41FA5}">
                      <a16:colId xmlns:a16="http://schemas.microsoft.com/office/drawing/2014/main" val="20001"/>
                    </a:ext>
                  </a:extLst>
                </a:gridCol>
              </a:tblGrid>
              <a:tr h="273117">
                <a:tc>
                  <a:txBody>
                    <a:bodyPr/>
                    <a:lstStyle/>
                    <a:p>
                      <a:pPr algn="ctr">
                        <a:lnSpc>
                          <a:spcPct val="107000"/>
                        </a:lnSpc>
                        <a:spcAft>
                          <a:spcPts val="800"/>
                        </a:spcAft>
                      </a:pPr>
                      <a:r>
                        <a:rPr lang="es-EC" sz="1600" dirty="0">
                          <a:effectLst/>
                        </a:rPr>
                        <a:t>CARACTERÍSTICAS</a:t>
                      </a:r>
                      <a:endParaRPr lang="es-EC" sz="16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bg2">
                        <a:lumMod val="75000"/>
                      </a:schemeClr>
                    </a:solidFill>
                  </a:tcPr>
                </a:tc>
                <a:tc>
                  <a:txBody>
                    <a:bodyPr/>
                    <a:lstStyle/>
                    <a:p>
                      <a:pPr algn="ctr">
                        <a:lnSpc>
                          <a:spcPct val="107000"/>
                        </a:lnSpc>
                        <a:spcAft>
                          <a:spcPts val="800"/>
                        </a:spcAft>
                      </a:pPr>
                      <a:r>
                        <a:rPr lang="es-EC" sz="1600" dirty="0">
                          <a:effectLst/>
                        </a:rPr>
                        <a:t> </a:t>
                      </a:r>
                      <a:endParaRPr lang="es-EC" sz="16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bg2">
                        <a:lumMod val="75000"/>
                      </a:schemeClr>
                    </a:solidFill>
                  </a:tcPr>
                </a:tc>
                <a:extLst>
                  <a:ext uri="{0D108BD9-81ED-4DB2-BD59-A6C34878D82A}">
                    <a16:rowId xmlns:a16="http://schemas.microsoft.com/office/drawing/2014/main" val="10000"/>
                  </a:ext>
                </a:extLst>
              </a:tr>
              <a:tr h="273117">
                <a:tc>
                  <a:txBody>
                    <a:bodyPr/>
                    <a:lstStyle/>
                    <a:p>
                      <a:pPr algn="ctr">
                        <a:lnSpc>
                          <a:spcPct val="107000"/>
                        </a:lnSpc>
                        <a:spcAft>
                          <a:spcPts val="800"/>
                        </a:spcAft>
                      </a:pPr>
                      <a:r>
                        <a:rPr lang="es-EC" sz="1600">
                          <a:effectLst/>
                        </a:rPr>
                        <a:t>Fluido</a:t>
                      </a:r>
                      <a:endParaRPr lang="es-EC" sz="1600" b="1">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600" dirty="0">
                          <a:effectLst/>
                        </a:rPr>
                        <a:t>Vapor saturado</a:t>
                      </a:r>
                      <a:endParaRPr lang="es-EC" sz="16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533207">
                <a:tc>
                  <a:txBody>
                    <a:bodyPr/>
                    <a:lstStyle/>
                    <a:p>
                      <a:pPr algn="ctr">
                        <a:lnSpc>
                          <a:spcPct val="107000"/>
                        </a:lnSpc>
                        <a:spcAft>
                          <a:spcPts val="800"/>
                        </a:spcAft>
                      </a:pPr>
                      <a:r>
                        <a:rPr lang="es-EC" sz="1600">
                          <a:effectLst/>
                        </a:rPr>
                        <a:t>Tipo</a:t>
                      </a:r>
                      <a:endParaRPr lang="es-EC" sz="1600" b="1">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600">
                          <a:effectLst/>
                        </a:rPr>
                        <a:t>Generador de vapor pirotubular, horizontal</a:t>
                      </a:r>
                      <a:endParaRPr lang="es-EC" sz="1600" b="1">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273117">
                <a:tc>
                  <a:txBody>
                    <a:bodyPr/>
                    <a:lstStyle/>
                    <a:p>
                      <a:pPr algn="ctr">
                        <a:lnSpc>
                          <a:spcPct val="107000"/>
                        </a:lnSpc>
                        <a:spcAft>
                          <a:spcPts val="800"/>
                        </a:spcAft>
                      </a:pPr>
                      <a:r>
                        <a:rPr lang="es-EC" sz="1600">
                          <a:effectLst/>
                        </a:rPr>
                        <a:t>Producción</a:t>
                      </a:r>
                      <a:endParaRPr lang="es-EC" sz="1600" b="1">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600">
                          <a:effectLst/>
                        </a:rPr>
                        <a:t>De 175 a 4.200 kg/h</a:t>
                      </a:r>
                      <a:endParaRPr lang="es-EC" sz="1600" b="1">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273117">
                <a:tc>
                  <a:txBody>
                    <a:bodyPr/>
                    <a:lstStyle/>
                    <a:p>
                      <a:pPr algn="ctr">
                        <a:lnSpc>
                          <a:spcPct val="107000"/>
                        </a:lnSpc>
                        <a:spcAft>
                          <a:spcPts val="800"/>
                        </a:spcAft>
                      </a:pPr>
                      <a:r>
                        <a:rPr lang="es-EC" sz="1600">
                          <a:effectLst/>
                        </a:rPr>
                        <a:t>Temperatura máxima</a:t>
                      </a:r>
                      <a:endParaRPr lang="es-EC" sz="1600" b="1">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600">
                          <a:effectLst/>
                        </a:rPr>
                        <a:t>Hasta 204 ºC</a:t>
                      </a:r>
                      <a:endParaRPr lang="es-EC" sz="1600" b="1">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r h="273117">
                <a:tc>
                  <a:txBody>
                    <a:bodyPr/>
                    <a:lstStyle/>
                    <a:p>
                      <a:pPr algn="ctr">
                        <a:lnSpc>
                          <a:spcPct val="107000"/>
                        </a:lnSpc>
                        <a:spcAft>
                          <a:spcPts val="800"/>
                        </a:spcAft>
                      </a:pPr>
                      <a:r>
                        <a:rPr lang="es-EC" sz="1600">
                          <a:effectLst/>
                        </a:rPr>
                        <a:t>Combustible</a:t>
                      </a:r>
                      <a:endParaRPr lang="es-EC" sz="1600" b="1">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600">
                          <a:effectLst/>
                        </a:rPr>
                        <a:t>Gas, gasóleo (diésel)</a:t>
                      </a:r>
                      <a:endParaRPr lang="es-EC" sz="1600" b="1">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5"/>
                  </a:ext>
                </a:extLst>
              </a:tr>
              <a:tr h="273117">
                <a:tc>
                  <a:txBody>
                    <a:bodyPr/>
                    <a:lstStyle/>
                    <a:p>
                      <a:pPr algn="ctr">
                        <a:lnSpc>
                          <a:spcPct val="107000"/>
                        </a:lnSpc>
                        <a:spcAft>
                          <a:spcPts val="800"/>
                        </a:spcAft>
                      </a:pPr>
                      <a:r>
                        <a:rPr lang="es-EC" sz="1600">
                          <a:effectLst/>
                        </a:rPr>
                        <a:t>Consumo combustible</a:t>
                      </a:r>
                      <a:endParaRPr lang="es-EC" sz="1600" b="1">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600">
                          <a:effectLst/>
                        </a:rPr>
                        <a:t>14.79 gal/h</a:t>
                      </a:r>
                      <a:endParaRPr lang="es-EC" sz="1600" b="1">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6"/>
                  </a:ext>
                </a:extLst>
              </a:tr>
              <a:tr h="273117">
                <a:tc>
                  <a:txBody>
                    <a:bodyPr/>
                    <a:lstStyle/>
                    <a:p>
                      <a:pPr algn="ctr">
                        <a:lnSpc>
                          <a:spcPct val="107000"/>
                        </a:lnSpc>
                        <a:spcAft>
                          <a:spcPts val="800"/>
                        </a:spcAft>
                      </a:pPr>
                      <a:r>
                        <a:rPr lang="es-EC" sz="1600">
                          <a:effectLst/>
                        </a:rPr>
                        <a:t>Caudal masico de agua</a:t>
                      </a:r>
                      <a:endParaRPr lang="es-EC" sz="1600" b="1">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600">
                          <a:effectLst/>
                        </a:rPr>
                        <a:t>3761.87 kg/h</a:t>
                      </a:r>
                      <a:endParaRPr lang="es-EC" sz="1600" b="1">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7"/>
                  </a:ext>
                </a:extLst>
              </a:tr>
              <a:tr h="273117">
                <a:tc>
                  <a:txBody>
                    <a:bodyPr/>
                    <a:lstStyle/>
                    <a:p>
                      <a:pPr algn="ctr">
                        <a:lnSpc>
                          <a:spcPct val="107000"/>
                        </a:lnSpc>
                        <a:spcAft>
                          <a:spcPts val="800"/>
                        </a:spcAft>
                      </a:pPr>
                      <a:r>
                        <a:rPr lang="es-EC" sz="1600">
                          <a:effectLst/>
                        </a:rPr>
                        <a:t>Potencia</a:t>
                      </a:r>
                      <a:endParaRPr lang="es-EC" sz="1600" b="1">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600" dirty="0">
                          <a:effectLst/>
                        </a:rPr>
                        <a:t>559.91 KWh</a:t>
                      </a:r>
                      <a:endParaRPr lang="es-EC" sz="16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8"/>
                  </a:ext>
                </a:extLst>
              </a:tr>
            </a:tbl>
          </a:graphicData>
        </a:graphic>
      </p:graphicFrame>
      <p:pic>
        <p:nvPicPr>
          <p:cNvPr id="5" name="Imagen 4">
            <a:extLst>
              <a:ext uri="{FF2B5EF4-FFF2-40B4-BE49-F238E27FC236}">
                <a16:creationId xmlns:a16="http://schemas.microsoft.com/office/drawing/2014/main" id="{10FB5179-3002-4F9F-B9DE-477AD06B95A9}"/>
              </a:ext>
            </a:extLst>
          </p:cNvPr>
          <p:cNvPicPr>
            <a:picLocks noChangeAspect="1"/>
          </p:cNvPicPr>
          <p:nvPr/>
        </p:nvPicPr>
        <p:blipFill rotWithShape="1">
          <a:blip r:embed="rId2"/>
          <a:srcRect l="10880" t="24652" r="47343" b="22078"/>
          <a:stretch/>
        </p:blipFill>
        <p:spPr>
          <a:xfrm>
            <a:off x="7651056" y="1896755"/>
            <a:ext cx="3969444" cy="2847046"/>
          </a:xfrm>
          <a:prstGeom prst="rect">
            <a:avLst/>
          </a:prstGeom>
        </p:spPr>
      </p:pic>
    </p:spTree>
    <p:extLst>
      <p:ext uri="{BB962C8B-B14F-4D97-AF65-F5344CB8AC3E}">
        <p14:creationId xmlns:p14="http://schemas.microsoft.com/office/powerpoint/2010/main" val="292383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a 4">
            <a:extLst>
              <a:ext uri="{FF2B5EF4-FFF2-40B4-BE49-F238E27FC236}">
                <a16:creationId xmlns:a16="http://schemas.microsoft.com/office/drawing/2014/main" id="{FD081AD1-ED13-47AC-8790-3601ABD867B9}"/>
              </a:ext>
            </a:extLst>
          </p:cNvPr>
          <p:cNvGraphicFramePr/>
          <p:nvPr>
            <p:extLst>
              <p:ext uri="{D42A27DB-BD31-4B8C-83A1-F6EECF244321}">
                <p14:modId xmlns:p14="http://schemas.microsoft.com/office/powerpoint/2010/main" val="1731438061"/>
              </p:ext>
            </p:extLst>
          </p:nvPr>
        </p:nvGraphicFramePr>
        <p:xfrm>
          <a:off x="1019673" y="768486"/>
          <a:ext cx="10527058" cy="49551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313010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975AD67-5F3C-4C8B-A2AC-ADDA3A9B200A}"/>
              </a:ext>
            </a:extLst>
          </p:cNvPr>
          <p:cNvSpPr>
            <a:spLocks noGrp="1"/>
          </p:cNvSpPr>
          <p:nvPr>
            <p:ph type="title"/>
          </p:nvPr>
        </p:nvSpPr>
        <p:spPr/>
        <p:txBody>
          <a:bodyPr/>
          <a:lstStyle/>
          <a:p>
            <a:r>
              <a:rPr lang="es-EC" dirty="0"/>
              <a:t>Distribución de Áreas</a:t>
            </a:r>
          </a:p>
        </p:txBody>
      </p:sp>
      <mc:AlternateContent xmlns:mc="http://schemas.openxmlformats.org/markup-compatibility/2006" xmlns:a14="http://schemas.microsoft.com/office/drawing/2010/main">
        <mc:Choice Requires="a14">
          <p:graphicFrame>
            <p:nvGraphicFramePr>
              <p:cNvPr id="4" name="Tabla 3">
                <a:extLst>
                  <a:ext uri="{FF2B5EF4-FFF2-40B4-BE49-F238E27FC236}">
                    <a16:creationId xmlns:a16="http://schemas.microsoft.com/office/drawing/2014/main" id="{8182E802-88AA-4F99-8FE1-4958AA301605}"/>
                  </a:ext>
                </a:extLst>
              </p:cNvPr>
              <p:cNvGraphicFramePr>
                <a:graphicFrameLocks noGrp="1"/>
              </p:cNvGraphicFramePr>
              <p:nvPr>
                <p:extLst>
                  <p:ext uri="{D42A27DB-BD31-4B8C-83A1-F6EECF244321}">
                    <p14:modId xmlns:p14="http://schemas.microsoft.com/office/powerpoint/2010/main" val="2845132023"/>
                  </p:ext>
                </p:extLst>
              </p:nvPr>
            </p:nvGraphicFramePr>
            <p:xfrm>
              <a:off x="4829175" y="1800224"/>
              <a:ext cx="6334125" cy="4218139"/>
            </p:xfrm>
            <a:graphic>
              <a:graphicData uri="http://schemas.openxmlformats.org/drawingml/2006/table">
                <a:tbl>
                  <a:tblPr firstRow="1" firstCol="1" bandRow="1">
                    <a:tableStyleId>{8799B23B-EC83-4686-B30A-512413B5E67A}</a:tableStyleId>
                  </a:tblPr>
                  <a:tblGrid>
                    <a:gridCol w="2778463">
                      <a:extLst>
                        <a:ext uri="{9D8B030D-6E8A-4147-A177-3AD203B41FA5}">
                          <a16:colId xmlns:a16="http://schemas.microsoft.com/office/drawing/2014/main" val="20000"/>
                        </a:ext>
                      </a:extLst>
                    </a:gridCol>
                    <a:gridCol w="3555662">
                      <a:extLst>
                        <a:ext uri="{9D8B030D-6E8A-4147-A177-3AD203B41FA5}">
                          <a16:colId xmlns:a16="http://schemas.microsoft.com/office/drawing/2014/main" val="20001"/>
                        </a:ext>
                      </a:extLst>
                    </a:gridCol>
                  </a:tblGrid>
                  <a:tr h="426283">
                    <a:tc>
                      <a:txBody>
                        <a:bodyPr/>
                        <a:lstStyle/>
                        <a:p>
                          <a:pPr algn="ctr">
                            <a:lnSpc>
                              <a:spcPct val="107000"/>
                            </a:lnSpc>
                            <a:spcAft>
                              <a:spcPts val="800"/>
                            </a:spcAft>
                          </a:pPr>
                          <a:r>
                            <a:rPr lang="es-EC" sz="2000" b="1" dirty="0">
                              <a:effectLst/>
                              <a:latin typeface="Calibri" panose="020F0502020204030204" pitchFamily="34" charset="0"/>
                              <a:ea typeface="Times New Roman" panose="02020603050405020304" pitchFamily="18" charset="0"/>
                              <a:cs typeface="Times New Roman" panose="02020603050405020304" pitchFamily="18" charset="0"/>
                            </a:rPr>
                            <a:t>ÁREAS DE PRODUCCION</a:t>
                          </a:r>
                        </a:p>
                      </a:txBody>
                      <a:tcPr marL="68580" marR="68580" marT="0" marB="0" anchor="ctr">
                        <a:solidFill>
                          <a:schemeClr val="bg2">
                            <a:lumMod val="75000"/>
                          </a:schemeClr>
                        </a:solidFill>
                      </a:tcPr>
                    </a:tc>
                    <a:tc>
                      <a:txBody>
                        <a:bodyPr/>
                        <a:lstStyle/>
                        <a:p>
                          <a:pPr algn="ctr">
                            <a:lnSpc>
                              <a:spcPct val="107000"/>
                            </a:lnSpc>
                            <a:spcAft>
                              <a:spcPts val="800"/>
                            </a:spcAft>
                          </a:pPr>
                          <a14:m>
                            <m:oMath xmlns:m="http://schemas.openxmlformats.org/officeDocument/2006/math">
                              <m:sSup>
                                <m:sSupPr>
                                  <m:ctrlPr>
                                    <a:rPr lang="es-EC" sz="2000" i="1" kern="1200" smtClean="0">
                                      <a:solidFill>
                                        <a:schemeClr val="tx1"/>
                                      </a:solidFill>
                                      <a:effectLst/>
                                      <a:latin typeface="Cambria Math" panose="02040503050406030204" pitchFamily="18" charset="0"/>
                                      <a:ea typeface="+mn-ea"/>
                                      <a:cs typeface="+mn-cs"/>
                                    </a:rPr>
                                  </m:ctrlPr>
                                </m:sSupPr>
                                <m:e>
                                  <m:r>
                                    <m:rPr>
                                      <m:nor/>
                                    </m:rPr>
                                    <a:rPr lang="es-EC" sz="2000" kern="1200">
                                      <a:solidFill>
                                        <a:schemeClr val="tx1"/>
                                      </a:solidFill>
                                      <a:effectLst/>
                                      <a:latin typeface="+mn-lt"/>
                                      <a:ea typeface="+mn-ea"/>
                                      <a:cs typeface="+mn-cs"/>
                                    </a:rPr>
                                    <m:t>m</m:t>
                                  </m:r>
                                </m:e>
                                <m:sup>
                                  <m:r>
                                    <m:rPr>
                                      <m:nor/>
                                    </m:rPr>
                                    <a:rPr lang="es-EC" sz="2000" kern="1200">
                                      <a:solidFill>
                                        <a:schemeClr val="tx1"/>
                                      </a:solidFill>
                                      <a:effectLst/>
                                      <a:latin typeface="+mn-lt"/>
                                      <a:ea typeface="+mn-ea"/>
                                      <a:cs typeface="+mn-cs"/>
                                    </a:rPr>
                                    <m:t>2</m:t>
                                  </m:r>
                                </m:sup>
                              </m:sSup>
                            </m:oMath>
                          </a14:m>
                          <a:r>
                            <a:rPr lang="es-EC" sz="2000" dirty="0">
                              <a:effectLst/>
                            </a:rPr>
                            <a:t> DESTINADOS </a:t>
                          </a:r>
                          <a:endParaRPr lang="es-EC" sz="20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bg2">
                            <a:lumMod val="75000"/>
                          </a:schemeClr>
                        </a:solidFill>
                      </a:tcPr>
                    </a:tc>
                    <a:extLst>
                      <a:ext uri="{0D108BD9-81ED-4DB2-BD59-A6C34878D82A}">
                        <a16:rowId xmlns:a16="http://schemas.microsoft.com/office/drawing/2014/main" val="10000"/>
                      </a:ext>
                    </a:extLst>
                  </a:tr>
                  <a:tr h="723507">
                    <a:tc>
                      <a:txBody>
                        <a:bodyPr/>
                        <a:lstStyle/>
                        <a:p>
                          <a:pPr algn="l">
                            <a:lnSpc>
                              <a:spcPct val="107000"/>
                            </a:lnSpc>
                            <a:spcAft>
                              <a:spcPts val="800"/>
                            </a:spcAft>
                          </a:pPr>
                          <a:r>
                            <a:rPr lang="es-EC" sz="2400" b="0" kern="1200" dirty="0">
                              <a:solidFill>
                                <a:schemeClr val="tx1"/>
                              </a:solidFill>
                              <a:effectLst/>
                              <a:latin typeface="+mn-lt"/>
                              <a:ea typeface="+mn-ea"/>
                              <a:cs typeface="+mn-cs"/>
                            </a:rPr>
                            <a:t>Área de recepción de materia prima</a:t>
                          </a:r>
                          <a:endParaRPr lang="es-EC" sz="2000" b="0" dirty="0">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2400" kern="1200" dirty="0">
                              <a:solidFill>
                                <a:schemeClr val="tx1"/>
                              </a:solidFill>
                              <a:effectLst/>
                              <a:latin typeface="+mn-lt"/>
                              <a:ea typeface="+mn-ea"/>
                              <a:cs typeface="+mn-cs"/>
                            </a:rPr>
                            <a:t>36.4 </a:t>
                          </a:r>
                          <a14:m>
                            <m:oMath xmlns:m="http://schemas.openxmlformats.org/officeDocument/2006/math">
                              <m:sSup>
                                <m:sSupPr>
                                  <m:ctrlPr>
                                    <a:rPr lang="es-EC" sz="2400" i="1" kern="1200" smtClean="0">
                                      <a:solidFill>
                                        <a:schemeClr val="tx1"/>
                                      </a:solidFill>
                                      <a:effectLst/>
                                      <a:latin typeface="Cambria Math" panose="02040503050406030204" pitchFamily="18" charset="0"/>
                                      <a:ea typeface="+mn-ea"/>
                                      <a:cs typeface="+mn-cs"/>
                                    </a:rPr>
                                  </m:ctrlPr>
                                </m:sSupPr>
                                <m:e>
                                  <m:r>
                                    <m:rPr>
                                      <m:nor/>
                                    </m:rPr>
                                    <a:rPr lang="es-EC" sz="2400" kern="1200">
                                      <a:solidFill>
                                        <a:schemeClr val="tx1"/>
                                      </a:solidFill>
                                      <a:effectLst/>
                                      <a:latin typeface="+mn-lt"/>
                                      <a:ea typeface="+mn-ea"/>
                                      <a:cs typeface="+mn-cs"/>
                                    </a:rPr>
                                    <m:t>m</m:t>
                                  </m:r>
                                </m:e>
                                <m:sup>
                                  <m:r>
                                    <m:rPr>
                                      <m:nor/>
                                    </m:rPr>
                                    <a:rPr lang="es-EC" sz="2400" kern="1200">
                                      <a:solidFill>
                                        <a:schemeClr val="tx1"/>
                                      </a:solidFill>
                                      <a:effectLst/>
                                      <a:latin typeface="+mn-lt"/>
                                      <a:ea typeface="+mn-ea"/>
                                      <a:cs typeface="+mn-cs"/>
                                    </a:rPr>
                                    <m:t>2</m:t>
                                  </m:r>
                                </m:sup>
                              </m:sSup>
                            </m:oMath>
                          </a14:m>
                          <a:endParaRPr lang="es-EC" sz="20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603711">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s-EC" sz="2400" b="0" kern="1200" dirty="0">
                              <a:solidFill>
                                <a:schemeClr val="tx1"/>
                              </a:solidFill>
                              <a:effectLst/>
                              <a:latin typeface="+mn-lt"/>
                              <a:ea typeface="+mn-ea"/>
                              <a:cs typeface="+mn-cs"/>
                            </a:rPr>
                            <a:t>Área de Secado</a:t>
                          </a:r>
                        </a:p>
                      </a:txBody>
                      <a:tcPr marL="68580" marR="68580" marT="0" marB="0" anchor="ctr"/>
                    </a:tc>
                    <a:tc>
                      <a:txBody>
                        <a:bodyPr/>
                        <a:lstStyle/>
                        <a:p>
                          <a:pPr algn="ctr">
                            <a:lnSpc>
                              <a:spcPct val="107000"/>
                            </a:lnSpc>
                            <a:spcAft>
                              <a:spcPts val="800"/>
                            </a:spcAft>
                          </a:pPr>
                          <a:r>
                            <a:rPr lang="es-EC" sz="2400" kern="1200" dirty="0">
                              <a:solidFill>
                                <a:schemeClr val="tx1"/>
                              </a:solidFill>
                              <a:effectLst/>
                              <a:latin typeface="+mn-lt"/>
                              <a:ea typeface="+mn-ea"/>
                              <a:cs typeface="+mn-cs"/>
                            </a:rPr>
                            <a:t>66.96 </a:t>
                          </a:r>
                          <a14:m>
                            <m:oMath xmlns:m="http://schemas.openxmlformats.org/officeDocument/2006/math">
                              <m:sSup>
                                <m:sSupPr>
                                  <m:ctrlPr>
                                    <a:rPr lang="es-EC" sz="2400" i="1" kern="1200" smtClean="0">
                                      <a:solidFill>
                                        <a:schemeClr val="tx1"/>
                                      </a:solidFill>
                                      <a:effectLst/>
                                      <a:latin typeface="Cambria Math" panose="02040503050406030204" pitchFamily="18" charset="0"/>
                                      <a:ea typeface="+mn-ea"/>
                                      <a:cs typeface="+mn-cs"/>
                                    </a:rPr>
                                  </m:ctrlPr>
                                </m:sSupPr>
                                <m:e>
                                  <m:r>
                                    <m:rPr>
                                      <m:nor/>
                                    </m:rPr>
                                    <a:rPr lang="es-EC" sz="2400" kern="1200">
                                      <a:solidFill>
                                        <a:schemeClr val="tx1"/>
                                      </a:solidFill>
                                      <a:effectLst/>
                                      <a:latin typeface="+mn-lt"/>
                                      <a:ea typeface="+mn-ea"/>
                                      <a:cs typeface="+mn-cs"/>
                                    </a:rPr>
                                    <m:t>m</m:t>
                                  </m:r>
                                </m:e>
                                <m:sup>
                                  <m:r>
                                    <m:rPr>
                                      <m:nor/>
                                    </m:rPr>
                                    <a:rPr lang="es-EC" sz="2400" kern="1200">
                                      <a:solidFill>
                                        <a:schemeClr val="tx1"/>
                                      </a:solidFill>
                                      <a:effectLst/>
                                      <a:latin typeface="+mn-lt"/>
                                      <a:ea typeface="+mn-ea"/>
                                      <a:cs typeface="+mn-cs"/>
                                    </a:rPr>
                                    <m:t>2</m:t>
                                  </m:r>
                                </m:sup>
                              </m:sSup>
                            </m:oMath>
                          </a14:m>
                          <a:endParaRPr lang="es-EC" sz="20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723507">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s-EC" sz="2400" b="0" kern="1200" dirty="0">
                              <a:solidFill>
                                <a:schemeClr val="tx1"/>
                              </a:solidFill>
                              <a:effectLst/>
                              <a:latin typeface="+mn-lt"/>
                              <a:ea typeface="+mn-ea"/>
                              <a:cs typeface="+mn-cs"/>
                            </a:rPr>
                            <a:t>Área de Extracción y Filtrado</a:t>
                          </a:r>
                        </a:p>
                      </a:txBody>
                      <a:tcPr marL="68580" marR="68580" marT="0" marB="0" anchor="ctr"/>
                    </a:tc>
                    <a:tc>
                      <a:txBody>
                        <a:bodyPr/>
                        <a:lstStyle/>
                        <a:p>
                          <a:pPr algn="ctr">
                            <a:lnSpc>
                              <a:spcPct val="107000"/>
                            </a:lnSpc>
                            <a:spcAft>
                              <a:spcPts val="800"/>
                            </a:spcAft>
                          </a:pPr>
                          <a:r>
                            <a:rPr lang="es-EC" sz="2400" kern="1200" dirty="0">
                              <a:solidFill>
                                <a:schemeClr val="tx1"/>
                              </a:solidFill>
                              <a:effectLst/>
                              <a:latin typeface="+mn-lt"/>
                              <a:ea typeface="+mn-ea"/>
                              <a:cs typeface="+mn-cs"/>
                            </a:rPr>
                            <a:t>14.9 </a:t>
                          </a:r>
                          <a14:m>
                            <m:oMath xmlns:m="http://schemas.openxmlformats.org/officeDocument/2006/math">
                              <m:sSup>
                                <m:sSupPr>
                                  <m:ctrlPr>
                                    <a:rPr lang="es-EC" sz="2400" i="1" kern="1200" smtClean="0">
                                      <a:solidFill>
                                        <a:schemeClr val="tx1"/>
                                      </a:solidFill>
                                      <a:effectLst/>
                                      <a:latin typeface="Cambria Math" panose="02040503050406030204" pitchFamily="18" charset="0"/>
                                      <a:ea typeface="+mn-ea"/>
                                      <a:cs typeface="+mn-cs"/>
                                    </a:rPr>
                                  </m:ctrlPr>
                                </m:sSupPr>
                                <m:e>
                                  <m:r>
                                    <m:rPr>
                                      <m:nor/>
                                    </m:rPr>
                                    <a:rPr lang="es-EC" sz="2400" kern="1200">
                                      <a:solidFill>
                                        <a:schemeClr val="tx1"/>
                                      </a:solidFill>
                                      <a:effectLst/>
                                      <a:latin typeface="+mn-lt"/>
                                      <a:ea typeface="+mn-ea"/>
                                      <a:cs typeface="+mn-cs"/>
                                    </a:rPr>
                                    <m:t>m</m:t>
                                  </m:r>
                                </m:e>
                                <m:sup>
                                  <m:r>
                                    <m:rPr>
                                      <m:nor/>
                                    </m:rPr>
                                    <a:rPr lang="es-EC" sz="2400" kern="1200">
                                      <a:solidFill>
                                        <a:schemeClr val="tx1"/>
                                      </a:solidFill>
                                      <a:effectLst/>
                                      <a:latin typeface="+mn-lt"/>
                                      <a:ea typeface="+mn-ea"/>
                                      <a:cs typeface="+mn-cs"/>
                                    </a:rPr>
                                    <m:t>2</m:t>
                                  </m:r>
                                </m:sup>
                              </m:sSup>
                            </m:oMath>
                          </a14:m>
                          <a:r>
                            <a:rPr lang="es-EC" sz="2400" kern="1200" dirty="0">
                              <a:solidFill>
                                <a:schemeClr val="tx1"/>
                              </a:solidFill>
                              <a:effectLst/>
                              <a:latin typeface="+mn-lt"/>
                              <a:ea typeface="+mn-ea"/>
                              <a:cs typeface="+mn-cs"/>
                            </a:rPr>
                            <a:t> </a:t>
                          </a:r>
                          <a:endParaRPr lang="es-EC" sz="20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424151">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s-EC" sz="2400" b="0" kern="1200" dirty="0">
                              <a:solidFill>
                                <a:schemeClr val="tx1"/>
                              </a:solidFill>
                              <a:effectLst/>
                              <a:latin typeface="+mn-lt"/>
                              <a:ea typeface="+mn-ea"/>
                              <a:cs typeface="+mn-cs"/>
                            </a:rPr>
                            <a:t>Área de evaporación</a:t>
                          </a:r>
                        </a:p>
                      </a:txBody>
                      <a:tcPr marL="68580" marR="68580" marT="0" marB="0" anchor="ctr"/>
                    </a:tc>
                    <a:tc>
                      <a:txBody>
                        <a:bodyPr/>
                        <a:lstStyle/>
                        <a:p>
                          <a:pPr algn="ctr">
                            <a:lnSpc>
                              <a:spcPct val="107000"/>
                            </a:lnSpc>
                            <a:spcAft>
                              <a:spcPts val="800"/>
                            </a:spcAft>
                          </a:pPr>
                          <a:r>
                            <a:rPr lang="es-EC" sz="2400" b="0" dirty="0">
                              <a:effectLst/>
                              <a:latin typeface="Calibri" panose="020F0502020204030204" pitchFamily="34" charset="0"/>
                              <a:ea typeface="Times New Roman" panose="02020603050405020304" pitchFamily="18" charset="0"/>
                              <a:cs typeface="Times New Roman" panose="02020603050405020304" pitchFamily="18" charset="0"/>
                            </a:rPr>
                            <a:t>34.74</a:t>
                          </a:r>
                          <a14:m>
                            <m:oMath xmlns:m="http://schemas.openxmlformats.org/officeDocument/2006/math">
                              <m:sSup>
                                <m:sSupPr>
                                  <m:ctrlPr>
                                    <a:rPr lang="es-EC" sz="2400" i="1" kern="1200" smtClean="0">
                                      <a:solidFill>
                                        <a:schemeClr val="tx1"/>
                                      </a:solidFill>
                                      <a:effectLst/>
                                      <a:latin typeface="Cambria Math" panose="02040503050406030204" pitchFamily="18" charset="0"/>
                                      <a:ea typeface="+mn-ea"/>
                                      <a:cs typeface="+mn-cs"/>
                                    </a:rPr>
                                  </m:ctrlPr>
                                </m:sSupPr>
                                <m:e>
                                  <m:r>
                                    <m:rPr>
                                      <m:nor/>
                                    </m:rPr>
                                    <a:rPr lang="es-EC" sz="2400" kern="1200">
                                      <a:solidFill>
                                        <a:schemeClr val="tx1"/>
                                      </a:solidFill>
                                      <a:effectLst/>
                                      <a:latin typeface="+mn-lt"/>
                                      <a:ea typeface="+mn-ea"/>
                                      <a:cs typeface="+mn-cs"/>
                                    </a:rPr>
                                    <m:t>m</m:t>
                                  </m:r>
                                </m:e>
                                <m:sup>
                                  <m:r>
                                    <m:rPr>
                                      <m:nor/>
                                    </m:rPr>
                                    <a:rPr lang="es-EC" sz="2400" kern="1200">
                                      <a:solidFill>
                                        <a:schemeClr val="tx1"/>
                                      </a:solidFill>
                                      <a:effectLst/>
                                      <a:latin typeface="+mn-lt"/>
                                      <a:ea typeface="+mn-ea"/>
                                      <a:cs typeface="+mn-cs"/>
                                    </a:rPr>
                                    <m:t>2</m:t>
                                  </m:r>
                                </m:sup>
                              </m:sSup>
                            </m:oMath>
                          </a14:m>
                          <a:endParaRPr lang="es-EC" sz="24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r h="723507">
                    <a:tc>
                      <a:txBody>
                        <a:bodyPr/>
                        <a:lstStyle/>
                        <a:p>
                          <a:pPr algn="l">
                            <a:lnSpc>
                              <a:spcPct val="107000"/>
                            </a:lnSpc>
                            <a:spcAft>
                              <a:spcPts val="800"/>
                            </a:spcAft>
                          </a:pPr>
                          <a:r>
                            <a:rPr lang="es-EC" sz="2400" b="0" kern="1200" dirty="0">
                              <a:solidFill>
                                <a:schemeClr val="tx1"/>
                              </a:solidFill>
                              <a:effectLst/>
                              <a:latin typeface="+mn-lt"/>
                              <a:ea typeface="+mn-ea"/>
                              <a:cs typeface="+mn-cs"/>
                            </a:rPr>
                            <a:t>Área de almacenamiento y empacado</a:t>
                          </a:r>
                          <a:endParaRPr lang="es-EC" sz="2000" b="0" dirty="0">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2400" kern="1200" dirty="0">
                              <a:solidFill>
                                <a:schemeClr val="tx1"/>
                              </a:solidFill>
                              <a:effectLst/>
                              <a:latin typeface="+mn-lt"/>
                              <a:ea typeface="+mn-ea"/>
                              <a:cs typeface="+mn-cs"/>
                            </a:rPr>
                            <a:t>28.2</a:t>
                          </a:r>
                          <a14:m>
                            <m:oMath xmlns:m="http://schemas.openxmlformats.org/officeDocument/2006/math">
                              <m:sSup>
                                <m:sSupPr>
                                  <m:ctrlPr>
                                    <a:rPr lang="es-EC" sz="2400" i="1" kern="1200">
                                      <a:solidFill>
                                        <a:schemeClr val="tx1"/>
                                      </a:solidFill>
                                      <a:effectLst/>
                                      <a:latin typeface="Cambria Math" panose="02040503050406030204" pitchFamily="18" charset="0"/>
                                      <a:ea typeface="+mn-ea"/>
                                      <a:cs typeface="+mn-cs"/>
                                    </a:rPr>
                                  </m:ctrlPr>
                                </m:sSupPr>
                                <m:e>
                                  <m:r>
                                    <m:rPr>
                                      <m:nor/>
                                    </m:rPr>
                                    <a:rPr lang="es-EC" sz="2400" kern="1200">
                                      <a:solidFill>
                                        <a:schemeClr val="tx1"/>
                                      </a:solidFill>
                                      <a:effectLst/>
                                      <a:latin typeface="+mn-lt"/>
                                      <a:ea typeface="+mn-ea"/>
                                      <a:cs typeface="+mn-cs"/>
                                    </a:rPr>
                                    <m:t>m</m:t>
                                  </m:r>
                                </m:e>
                                <m:sup>
                                  <m:r>
                                    <m:rPr>
                                      <m:nor/>
                                    </m:rPr>
                                    <a:rPr lang="es-EC" sz="2400" kern="1200">
                                      <a:solidFill>
                                        <a:schemeClr val="tx1"/>
                                      </a:solidFill>
                                      <a:effectLst/>
                                      <a:latin typeface="+mn-lt"/>
                                      <a:ea typeface="+mn-ea"/>
                                      <a:cs typeface="+mn-cs"/>
                                    </a:rPr>
                                    <m:t>2</m:t>
                                  </m:r>
                                </m:sup>
                              </m:sSup>
                            </m:oMath>
                          </a14:m>
                          <a:endParaRPr lang="es-EC" sz="20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5"/>
                      </a:ext>
                    </a:extLst>
                  </a:tr>
                </a:tbl>
              </a:graphicData>
            </a:graphic>
          </p:graphicFrame>
        </mc:Choice>
        <mc:Fallback xmlns="">
          <p:graphicFrame>
            <p:nvGraphicFramePr>
              <p:cNvPr id="4" name="Tabla 3">
                <a:extLst>
                  <a:ext uri="{FF2B5EF4-FFF2-40B4-BE49-F238E27FC236}">
                    <a16:creationId xmlns:a16="http://schemas.microsoft.com/office/drawing/2014/main" id="{8182E802-88AA-4F99-8FE1-4958AA301605}"/>
                  </a:ext>
                </a:extLst>
              </p:cNvPr>
              <p:cNvGraphicFramePr>
                <a:graphicFrameLocks noGrp="1"/>
              </p:cNvGraphicFramePr>
              <p:nvPr>
                <p:extLst>
                  <p:ext uri="{D42A27DB-BD31-4B8C-83A1-F6EECF244321}">
                    <p14:modId xmlns:p14="http://schemas.microsoft.com/office/powerpoint/2010/main" val="2845132023"/>
                  </p:ext>
                </p:extLst>
              </p:nvPr>
            </p:nvGraphicFramePr>
            <p:xfrm>
              <a:off x="4829175" y="1800224"/>
              <a:ext cx="6334125" cy="4218139"/>
            </p:xfrm>
            <a:graphic>
              <a:graphicData uri="http://schemas.openxmlformats.org/drawingml/2006/table">
                <a:tbl>
                  <a:tblPr firstRow="1" firstCol="1" bandRow="1">
                    <a:tableStyleId>{8799B23B-EC83-4686-B30A-512413B5E67A}</a:tableStyleId>
                  </a:tblPr>
                  <a:tblGrid>
                    <a:gridCol w="2778463">
                      <a:extLst>
                        <a:ext uri="{9D8B030D-6E8A-4147-A177-3AD203B41FA5}">
                          <a16:colId xmlns:a16="http://schemas.microsoft.com/office/drawing/2014/main" val="20000"/>
                        </a:ext>
                      </a:extLst>
                    </a:gridCol>
                    <a:gridCol w="3555662">
                      <a:extLst>
                        <a:ext uri="{9D8B030D-6E8A-4147-A177-3AD203B41FA5}">
                          <a16:colId xmlns:a16="http://schemas.microsoft.com/office/drawing/2014/main" val="20001"/>
                        </a:ext>
                      </a:extLst>
                    </a:gridCol>
                  </a:tblGrid>
                  <a:tr h="426283">
                    <a:tc>
                      <a:txBody>
                        <a:bodyPr/>
                        <a:lstStyle/>
                        <a:p>
                          <a:pPr algn="ctr">
                            <a:lnSpc>
                              <a:spcPct val="107000"/>
                            </a:lnSpc>
                            <a:spcAft>
                              <a:spcPts val="800"/>
                            </a:spcAft>
                          </a:pPr>
                          <a:r>
                            <a:rPr lang="es-EC" sz="2000" b="1" dirty="0">
                              <a:effectLst/>
                              <a:latin typeface="Calibri" panose="020F0502020204030204" pitchFamily="34" charset="0"/>
                              <a:ea typeface="Times New Roman" panose="02020603050405020304" pitchFamily="18" charset="0"/>
                              <a:cs typeface="Times New Roman" panose="02020603050405020304" pitchFamily="18" charset="0"/>
                            </a:rPr>
                            <a:t>ÁREAS DE PRODUCCION</a:t>
                          </a:r>
                        </a:p>
                      </a:txBody>
                      <a:tcPr marL="68580" marR="68580" marT="0" marB="0" anchor="ctr">
                        <a:solidFill>
                          <a:schemeClr val="bg2">
                            <a:lumMod val="75000"/>
                          </a:schemeClr>
                        </a:solidFill>
                      </a:tcPr>
                    </a:tc>
                    <a:tc>
                      <a:txBody>
                        <a:bodyPr/>
                        <a:lstStyle/>
                        <a:p>
                          <a:endParaRPr lang="es-EC"/>
                        </a:p>
                      </a:txBody>
                      <a:tcPr marL="68580" marR="68580" marT="0" marB="0" anchor="ctr">
                        <a:blipFill>
                          <a:blip r:embed="rId2"/>
                          <a:stretch>
                            <a:fillRect l="-78253" t="-4286" r="-514" b="-928571"/>
                          </a:stretch>
                        </a:blipFill>
                      </a:tcPr>
                    </a:tc>
                    <a:extLst>
                      <a:ext uri="{0D108BD9-81ED-4DB2-BD59-A6C34878D82A}">
                        <a16:rowId xmlns:a16="http://schemas.microsoft.com/office/drawing/2014/main" val="10000"/>
                      </a:ext>
                    </a:extLst>
                  </a:tr>
                  <a:tr h="782701">
                    <a:tc>
                      <a:txBody>
                        <a:bodyPr/>
                        <a:lstStyle/>
                        <a:p>
                          <a:pPr algn="l">
                            <a:lnSpc>
                              <a:spcPct val="107000"/>
                            </a:lnSpc>
                            <a:spcAft>
                              <a:spcPts val="800"/>
                            </a:spcAft>
                          </a:pPr>
                          <a:r>
                            <a:rPr lang="es-EC" sz="2400" b="0" kern="1200" dirty="0">
                              <a:solidFill>
                                <a:schemeClr val="tx1"/>
                              </a:solidFill>
                              <a:effectLst/>
                              <a:latin typeface="+mn-lt"/>
                              <a:ea typeface="+mn-ea"/>
                              <a:cs typeface="+mn-cs"/>
                            </a:rPr>
                            <a:t>Área de recepción de materia prima</a:t>
                          </a:r>
                          <a:endParaRPr lang="es-EC" sz="2000" b="0" dirty="0">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endParaRPr lang="es-EC"/>
                        </a:p>
                      </a:txBody>
                      <a:tcPr marL="68580" marR="68580" marT="0" marB="0" anchor="ctr">
                        <a:blipFill>
                          <a:blip r:embed="rId2"/>
                          <a:stretch>
                            <a:fillRect l="-78253" t="-56589" r="-514" b="-403876"/>
                          </a:stretch>
                        </a:blipFill>
                      </a:tcPr>
                    </a:tc>
                    <a:extLst>
                      <a:ext uri="{0D108BD9-81ED-4DB2-BD59-A6C34878D82A}">
                        <a16:rowId xmlns:a16="http://schemas.microsoft.com/office/drawing/2014/main" val="10001"/>
                      </a:ext>
                    </a:extLst>
                  </a:tr>
                  <a:tr h="603711">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s-EC" sz="2400" b="0" kern="1200" dirty="0">
                              <a:solidFill>
                                <a:schemeClr val="tx1"/>
                              </a:solidFill>
                              <a:effectLst/>
                              <a:latin typeface="+mn-lt"/>
                              <a:ea typeface="+mn-ea"/>
                              <a:cs typeface="+mn-cs"/>
                            </a:rPr>
                            <a:t>Área de Secado</a:t>
                          </a:r>
                        </a:p>
                      </a:txBody>
                      <a:tcPr marL="68580" marR="68580" marT="0" marB="0" anchor="ctr"/>
                    </a:tc>
                    <a:tc>
                      <a:txBody>
                        <a:bodyPr/>
                        <a:lstStyle/>
                        <a:p>
                          <a:endParaRPr lang="es-EC"/>
                        </a:p>
                      </a:txBody>
                      <a:tcPr marL="68580" marR="68580" marT="0" marB="0" anchor="ctr">
                        <a:blipFill>
                          <a:blip r:embed="rId2"/>
                          <a:stretch>
                            <a:fillRect l="-78253" t="-204040" r="-514" b="-426263"/>
                          </a:stretch>
                        </a:blipFill>
                      </a:tcPr>
                    </a:tc>
                    <a:extLst>
                      <a:ext uri="{0D108BD9-81ED-4DB2-BD59-A6C34878D82A}">
                        <a16:rowId xmlns:a16="http://schemas.microsoft.com/office/drawing/2014/main" val="10002"/>
                      </a:ext>
                    </a:extLst>
                  </a:tr>
                  <a:tr h="782701">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s-EC" sz="2400" b="0" kern="1200" dirty="0">
                              <a:solidFill>
                                <a:schemeClr val="tx1"/>
                              </a:solidFill>
                              <a:effectLst/>
                              <a:latin typeface="+mn-lt"/>
                              <a:ea typeface="+mn-ea"/>
                              <a:cs typeface="+mn-cs"/>
                            </a:rPr>
                            <a:t>Área de Extracción y Filtrado</a:t>
                          </a:r>
                        </a:p>
                      </a:txBody>
                      <a:tcPr marL="68580" marR="68580" marT="0" marB="0" anchor="ctr"/>
                    </a:tc>
                    <a:tc>
                      <a:txBody>
                        <a:bodyPr/>
                        <a:lstStyle/>
                        <a:p>
                          <a:endParaRPr lang="es-EC"/>
                        </a:p>
                      </a:txBody>
                      <a:tcPr marL="68580" marR="68580" marT="0" marB="0" anchor="ctr">
                        <a:blipFill>
                          <a:blip r:embed="rId2"/>
                          <a:stretch>
                            <a:fillRect l="-78253" t="-235156" r="-514" b="-229688"/>
                          </a:stretch>
                        </a:blipFill>
                      </a:tcPr>
                    </a:tc>
                    <a:extLst>
                      <a:ext uri="{0D108BD9-81ED-4DB2-BD59-A6C34878D82A}">
                        <a16:rowId xmlns:a16="http://schemas.microsoft.com/office/drawing/2014/main" val="10003"/>
                      </a:ext>
                    </a:extLst>
                  </a:tr>
                  <a:tr h="448691">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s-EC" sz="2400" b="0" kern="1200" dirty="0">
                              <a:solidFill>
                                <a:schemeClr val="tx1"/>
                              </a:solidFill>
                              <a:effectLst/>
                              <a:latin typeface="+mn-lt"/>
                              <a:ea typeface="+mn-ea"/>
                              <a:cs typeface="+mn-cs"/>
                            </a:rPr>
                            <a:t>Área de evaporación</a:t>
                          </a:r>
                        </a:p>
                      </a:txBody>
                      <a:tcPr marL="68580" marR="68580" marT="0" marB="0" anchor="ctr"/>
                    </a:tc>
                    <a:tc>
                      <a:txBody>
                        <a:bodyPr/>
                        <a:lstStyle/>
                        <a:p>
                          <a:endParaRPr lang="es-EC"/>
                        </a:p>
                      </a:txBody>
                      <a:tcPr marL="68580" marR="68580" marT="0" marB="0" anchor="ctr">
                        <a:blipFill>
                          <a:blip r:embed="rId2"/>
                          <a:stretch>
                            <a:fillRect l="-78253" t="-579730" r="-514" b="-297297"/>
                          </a:stretch>
                        </a:blipFill>
                      </a:tcPr>
                    </a:tc>
                    <a:extLst>
                      <a:ext uri="{0D108BD9-81ED-4DB2-BD59-A6C34878D82A}">
                        <a16:rowId xmlns:a16="http://schemas.microsoft.com/office/drawing/2014/main" val="10004"/>
                      </a:ext>
                    </a:extLst>
                  </a:tr>
                  <a:tr h="1174052">
                    <a:tc>
                      <a:txBody>
                        <a:bodyPr/>
                        <a:lstStyle/>
                        <a:p>
                          <a:pPr algn="l">
                            <a:lnSpc>
                              <a:spcPct val="107000"/>
                            </a:lnSpc>
                            <a:spcAft>
                              <a:spcPts val="800"/>
                            </a:spcAft>
                          </a:pPr>
                          <a:r>
                            <a:rPr lang="es-EC" sz="2400" b="0" kern="1200" dirty="0">
                              <a:solidFill>
                                <a:schemeClr val="tx1"/>
                              </a:solidFill>
                              <a:effectLst/>
                              <a:latin typeface="+mn-lt"/>
                              <a:ea typeface="+mn-ea"/>
                              <a:cs typeface="+mn-cs"/>
                            </a:rPr>
                            <a:t>Área de almacenamiento y empacado</a:t>
                          </a:r>
                          <a:endParaRPr lang="es-EC" sz="2000" b="0" dirty="0">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endParaRPr lang="es-EC"/>
                        </a:p>
                      </a:txBody>
                      <a:tcPr marL="68580" marR="68580" marT="0" marB="0" anchor="ctr">
                        <a:blipFill>
                          <a:blip r:embed="rId2"/>
                          <a:stretch>
                            <a:fillRect l="-78253" t="-260622" r="-514" b="-13990"/>
                          </a:stretch>
                        </a:blipFill>
                      </a:tcPr>
                    </a:tc>
                    <a:extLst>
                      <a:ext uri="{0D108BD9-81ED-4DB2-BD59-A6C34878D82A}">
                        <a16:rowId xmlns:a16="http://schemas.microsoft.com/office/drawing/2014/main" val="10005"/>
                      </a:ext>
                    </a:extLst>
                  </a:tr>
                </a:tbl>
              </a:graphicData>
            </a:graphic>
          </p:graphicFrame>
        </mc:Fallback>
      </mc:AlternateContent>
      <p:pic>
        <p:nvPicPr>
          <p:cNvPr id="5" name="Imagen 4">
            <a:extLst>
              <a:ext uri="{FF2B5EF4-FFF2-40B4-BE49-F238E27FC236}">
                <a16:creationId xmlns:a16="http://schemas.microsoft.com/office/drawing/2014/main" id="{4E3ADD15-E4C5-4EC9-B9C3-BA4752475589}"/>
              </a:ext>
            </a:extLst>
          </p:cNvPr>
          <p:cNvPicPr/>
          <p:nvPr/>
        </p:nvPicPr>
        <p:blipFill rotWithShape="1">
          <a:blip r:embed="rId3">
            <a:extLst>
              <a:ext uri="{28A0092B-C50C-407E-A947-70E740481C1C}">
                <a14:useLocalDpi xmlns:a14="http://schemas.microsoft.com/office/drawing/2010/main" val="0"/>
              </a:ext>
            </a:extLst>
          </a:blip>
          <a:srcRect l="8070" t="8590"/>
          <a:stretch/>
        </p:blipFill>
        <p:spPr bwMode="auto">
          <a:xfrm>
            <a:off x="746661" y="2170917"/>
            <a:ext cx="4082514" cy="3313984"/>
          </a:xfrm>
          <a:prstGeom prst="rect">
            <a:avLst/>
          </a:prstGeom>
          <a:noFill/>
          <a:ln>
            <a:noFill/>
          </a:ln>
          <a:extLst>
            <a:ext uri="{53640926-AAD7-44D8-BBD7-CCE9431645EC}">
              <a14:shadowObscured xmlns:a14="http://schemas.microsoft.com/office/drawing/2010/main"/>
            </a:ext>
          </a:extLst>
        </p:spPr>
      </p:pic>
      <p:sp>
        <p:nvSpPr>
          <p:cNvPr id="6" name="CuadroTexto 5">
            <a:extLst>
              <a:ext uri="{FF2B5EF4-FFF2-40B4-BE49-F238E27FC236}">
                <a16:creationId xmlns:a16="http://schemas.microsoft.com/office/drawing/2014/main" id="{51727C73-9AB7-4626-B2A8-F2D9D20D87F8}"/>
              </a:ext>
            </a:extLst>
          </p:cNvPr>
          <p:cNvSpPr txBox="1"/>
          <p:nvPr/>
        </p:nvSpPr>
        <p:spPr>
          <a:xfrm>
            <a:off x="1552575" y="5625003"/>
            <a:ext cx="1114425" cy="369332"/>
          </a:xfrm>
          <a:prstGeom prst="rect">
            <a:avLst/>
          </a:prstGeom>
          <a:noFill/>
        </p:spPr>
        <p:txBody>
          <a:bodyPr wrap="square" rtlCol="0">
            <a:spAutoFit/>
          </a:bodyPr>
          <a:lstStyle/>
          <a:p>
            <a:r>
              <a:rPr lang="es-EC" dirty="0"/>
              <a:t>SLP</a:t>
            </a:r>
          </a:p>
        </p:txBody>
      </p:sp>
    </p:spTree>
    <p:extLst>
      <p:ext uri="{BB962C8B-B14F-4D97-AF65-F5344CB8AC3E}">
        <p14:creationId xmlns:p14="http://schemas.microsoft.com/office/powerpoint/2010/main" val="42692341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24349BCF-2C05-4798-B6E2-E016886B9592}"/>
              </a:ext>
            </a:extLst>
          </p:cNvPr>
          <p:cNvSpPr>
            <a:spLocks noGrp="1"/>
          </p:cNvSpPr>
          <p:nvPr>
            <p:ph type="title"/>
          </p:nvPr>
        </p:nvSpPr>
        <p:spPr>
          <a:prstGeom prst="rect">
            <a:avLst/>
          </a:prstGeom>
        </p:spPr>
        <p:txBody>
          <a:bodyPr wrap="square">
            <a:spAutoFit/>
          </a:bodyPr>
          <a:lstStyle/>
          <a:p>
            <a:pPr algn="ctr">
              <a:lnSpc>
                <a:spcPct val="107000"/>
              </a:lnSpc>
              <a:spcAft>
                <a:spcPts val="800"/>
              </a:spcAft>
            </a:pPr>
            <a:r>
              <a:rPr lang="es-EC" sz="3600" dirty="0">
                <a:solidFill>
                  <a:schemeClr val="tx1">
                    <a:lumMod val="75000"/>
                    <a:lumOff val="25000"/>
                  </a:schemeClr>
                </a:solidFill>
                <a:latin typeface="Arial" panose="020B0604020202020204" pitchFamily="34" charset="0"/>
                <a:ea typeface="Times New Roman" panose="02020603050405020304" pitchFamily="18" charset="0"/>
                <a:cs typeface="Times New Roman" panose="02020603050405020304" pitchFamily="18" charset="0"/>
              </a:rPr>
              <a:t>Resumen de inversiones</a:t>
            </a:r>
            <a:endParaRPr lang="es-EC" sz="3600" b="1" dirty="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p:txBody>
      </p:sp>
      <p:graphicFrame>
        <p:nvGraphicFramePr>
          <p:cNvPr id="5" name="Tabla 4">
            <a:extLst>
              <a:ext uri="{FF2B5EF4-FFF2-40B4-BE49-F238E27FC236}">
                <a16:creationId xmlns:a16="http://schemas.microsoft.com/office/drawing/2014/main" id="{ECF8DFEF-6937-4833-8541-5E948E44D052}"/>
              </a:ext>
            </a:extLst>
          </p:cNvPr>
          <p:cNvGraphicFramePr>
            <a:graphicFrameLocks noGrp="1"/>
          </p:cNvGraphicFramePr>
          <p:nvPr>
            <p:extLst>
              <p:ext uri="{D42A27DB-BD31-4B8C-83A1-F6EECF244321}">
                <p14:modId xmlns:p14="http://schemas.microsoft.com/office/powerpoint/2010/main" val="2086178585"/>
              </p:ext>
            </p:extLst>
          </p:nvPr>
        </p:nvGraphicFramePr>
        <p:xfrm>
          <a:off x="1785610" y="2003423"/>
          <a:ext cx="8787140" cy="2257425"/>
        </p:xfrm>
        <a:graphic>
          <a:graphicData uri="http://schemas.openxmlformats.org/drawingml/2006/table">
            <a:tbl>
              <a:tblPr firstRow="1" firstCol="1" bandRow="1">
                <a:tableStyleId>{5C22544A-7EE6-4342-B048-85BDC9FD1C3A}</a:tableStyleId>
              </a:tblPr>
              <a:tblGrid>
                <a:gridCol w="3016277">
                  <a:extLst>
                    <a:ext uri="{9D8B030D-6E8A-4147-A177-3AD203B41FA5}">
                      <a16:colId xmlns:a16="http://schemas.microsoft.com/office/drawing/2014/main" val="20000"/>
                    </a:ext>
                  </a:extLst>
                </a:gridCol>
                <a:gridCol w="2961707">
                  <a:extLst>
                    <a:ext uri="{9D8B030D-6E8A-4147-A177-3AD203B41FA5}">
                      <a16:colId xmlns:a16="http://schemas.microsoft.com/office/drawing/2014/main" val="20001"/>
                    </a:ext>
                  </a:extLst>
                </a:gridCol>
                <a:gridCol w="2809156">
                  <a:extLst>
                    <a:ext uri="{9D8B030D-6E8A-4147-A177-3AD203B41FA5}">
                      <a16:colId xmlns:a16="http://schemas.microsoft.com/office/drawing/2014/main" val="20002"/>
                    </a:ext>
                  </a:extLst>
                </a:gridCol>
              </a:tblGrid>
              <a:tr h="583932">
                <a:tc>
                  <a:txBody>
                    <a:bodyPr/>
                    <a:lstStyle/>
                    <a:p>
                      <a:pPr algn="ctr">
                        <a:lnSpc>
                          <a:spcPct val="150000"/>
                        </a:lnSpc>
                        <a:spcBef>
                          <a:spcPts val="1200"/>
                        </a:spcBef>
                        <a:spcAft>
                          <a:spcPts val="0"/>
                        </a:spcAft>
                      </a:pPr>
                      <a:r>
                        <a:rPr lang="es-EC" sz="1800" dirty="0">
                          <a:solidFill>
                            <a:schemeClr val="tx1"/>
                          </a:solidFill>
                          <a:effectLst/>
                        </a:rPr>
                        <a:t>RESUMEN DE INVERSIONES</a:t>
                      </a:r>
                      <a:endParaRPr lang="es-EC"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99"/>
                    </a:solidFill>
                  </a:tcPr>
                </a:tc>
                <a:tc>
                  <a:txBody>
                    <a:bodyPr/>
                    <a:lstStyle/>
                    <a:p>
                      <a:pPr algn="ctr">
                        <a:lnSpc>
                          <a:spcPct val="150000"/>
                        </a:lnSpc>
                        <a:spcBef>
                          <a:spcPts val="1200"/>
                        </a:spcBef>
                        <a:spcAft>
                          <a:spcPts val="0"/>
                        </a:spcAft>
                      </a:pPr>
                      <a:r>
                        <a:rPr lang="es-EC" sz="1800" dirty="0">
                          <a:solidFill>
                            <a:schemeClr val="tx1"/>
                          </a:solidFill>
                          <a:effectLst/>
                        </a:rPr>
                        <a:t>PORCENTAJE</a:t>
                      </a:r>
                      <a:endParaRPr lang="es-EC"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99"/>
                    </a:solidFill>
                  </a:tcPr>
                </a:tc>
                <a:tc>
                  <a:txBody>
                    <a:bodyPr/>
                    <a:lstStyle/>
                    <a:p>
                      <a:pPr algn="ctr">
                        <a:lnSpc>
                          <a:spcPct val="150000"/>
                        </a:lnSpc>
                        <a:spcBef>
                          <a:spcPts val="1200"/>
                        </a:spcBef>
                        <a:spcAft>
                          <a:spcPts val="0"/>
                        </a:spcAft>
                      </a:pPr>
                      <a:r>
                        <a:rPr lang="es-EC" sz="1800" dirty="0">
                          <a:solidFill>
                            <a:schemeClr val="tx1"/>
                          </a:solidFill>
                          <a:effectLst/>
                        </a:rPr>
                        <a:t>VALOR (DÓLARES)</a:t>
                      </a:r>
                      <a:endParaRPr lang="es-EC"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99"/>
                    </a:solidFill>
                  </a:tcPr>
                </a:tc>
                <a:extLst>
                  <a:ext uri="{0D108BD9-81ED-4DB2-BD59-A6C34878D82A}">
                    <a16:rowId xmlns:a16="http://schemas.microsoft.com/office/drawing/2014/main" val="10000"/>
                  </a:ext>
                </a:extLst>
              </a:tr>
              <a:tr h="557831">
                <a:tc>
                  <a:txBody>
                    <a:bodyPr/>
                    <a:lstStyle/>
                    <a:p>
                      <a:pPr algn="ctr">
                        <a:lnSpc>
                          <a:spcPct val="150000"/>
                        </a:lnSpc>
                        <a:spcBef>
                          <a:spcPts val="1200"/>
                        </a:spcBef>
                        <a:spcAft>
                          <a:spcPts val="0"/>
                        </a:spcAft>
                      </a:pPr>
                      <a:r>
                        <a:rPr lang="es-EC" sz="1800" dirty="0">
                          <a:solidFill>
                            <a:schemeClr val="tx1"/>
                          </a:solidFill>
                          <a:effectLst/>
                        </a:rPr>
                        <a:t>Inversiones Fijas</a:t>
                      </a:r>
                      <a:endParaRPr lang="es-EC"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1200"/>
                        </a:spcBef>
                        <a:spcAft>
                          <a:spcPts val="0"/>
                        </a:spcAft>
                      </a:pPr>
                      <a:r>
                        <a:rPr lang="es-EC" sz="1800" dirty="0">
                          <a:effectLst/>
                        </a:rPr>
                        <a:t>97,86</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1200"/>
                        </a:spcBef>
                        <a:spcAft>
                          <a:spcPts val="0"/>
                        </a:spcAft>
                      </a:pPr>
                      <a:r>
                        <a:rPr lang="es-EC" sz="1800" dirty="0">
                          <a:effectLst/>
                        </a:rPr>
                        <a:t>796.713,58</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557831">
                <a:tc>
                  <a:txBody>
                    <a:bodyPr/>
                    <a:lstStyle/>
                    <a:p>
                      <a:pPr algn="ctr">
                        <a:lnSpc>
                          <a:spcPct val="150000"/>
                        </a:lnSpc>
                        <a:spcBef>
                          <a:spcPts val="1200"/>
                        </a:spcBef>
                        <a:spcAft>
                          <a:spcPts val="0"/>
                        </a:spcAft>
                      </a:pPr>
                      <a:r>
                        <a:rPr lang="es-EC" sz="1800" dirty="0">
                          <a:solidFill>
                            <a:schemeClr val="tx1"/>
                          </a:solidFill>
                          <a:effectLst/>
                        </a:rPr>
                        <a:t>Inversiones Variables</a:t>
                      </a:r>
                      <a:endParaRPr lang="es-EC"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1200"/>
                        </a:spcBef>
                        <a:spcAft>
                          <a:spcPts val="0"/>
                        </a:spcAft>
                      </a:pPr>
                      <a:r>
                        <a:rPr lang="es-EC" sz="1800">
                          <a:effectLst/>
                        </a:rPr>
                        <a:t>2,14</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1200"/>
                        </a:spcBef>
                        <a:spcAft>
                          <a:spcPts val="0"/>
                        </a:spcAft>
                      </a:pPr>
                      <a:r>
                        <a:rPr lang="es-EC" sz="1800" dirty="0">
                          <a:effectLst/>
                        </a:rPr>
                        <a:t>17.424,98</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557831">
                <a:tc>
                  <a:txBody>
                    <a:bodyPr/>
                    <a:lstStyle/>
                    <a:p>
                      <a:pPr algn="ctr">
                        <a:lnSpc>
                          <a:spcPct val="150000"/>
                        </a:lnSpc>
                        <a:spcBef>
                          <a:spcPts val="1200"/>
                        </a:spcBef>
                        <a:spcAft>
                          <a:spcPts val="0"/>
                        </a:spcAft>
                      </a:pPr>
                      <a:r>
                        <a:rPr lang="es-EC" sz="1800" dirty="0">
                          <a:solidFill>
                            <a:schemeClr val="tx1"/>
                          </a:solidFill>
                          <a:effectLst/>
                        </a:rPr>
                        <a:t>         Total inversiones</a:t>
                      </a:r>
                      <a:endParaRPr lang="es-EC"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1200"/>
                        </a:spcBef>
                        <a:spcAft>
                          <a:spcPts val="0"/>
                        </a:spcAft>
                      </a:pPr>
                      <a:r>
                        <a:rPr lang="es-EC" sz="1800">
                          <a:effectLst/>
                        </a:rPr>
                        <a:t>100</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1200"/>
                        </a:spcBef>
                        <a:spcAft>
                          <a:spcPts val="0"/>
                        </a:spcAft>
                      </a:pPr>
                      <a:r>
                        <a:rPr lang="es-EC" sz="1800" dirty="0">
                          <a:effectLst/>
                        </a:rPr>
                        <a:t>814.138,56</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5284211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774719F8-F003-446F-A45F-A99BCD5995C5}"/>
              </a:ext>
            </a:extLst>
          </p:cNvPr>
          <p:cNvSpPr>
            <a:spLocks noGrp="1"/>
          </p:cNvSpPr>
          <p:nvPr>
            <p:ph type="title"/>
          </p:nvPr>
        </p:nvSpPr>
        <p:spPr/>
        <p:txBody>
          <a:bodyPr>
            <a:normAutofit/>
          </a:bodyPr>
          <a:lstStyle/>
          <a:p>
            <a:r>
              <a:rPr lang="es-EC" sz="5400" dirty="0"/>
              <a:t>Criterios de evaluación </a:t>
            </a:r>
          </a:p>
        </p:txBody>
      </p:sp>
      <p:graphicFrame>
        <p:nvGraphicFramePr>
          <p:cNvPr id="5" name="Tabla 4">
            <a:extLst>
              <a:ext uri="{FF2B5EF4-FFF2-40B4-BE49-F238E27FC236}">
                <a16:creationId xmlns:a16="http://schemas.microsoft.com/office/drawing/2014/main" id="{06A8F369-084F-4A08-A75C-D2D54105C212}"/>
              </a:ext>
            </a:extLst>
          </p:cNvPr>
          <p:cNvGraphicFramePr>
            <a:graphicFrameLocks noGrp="1"/>
          </p:cNvGraphicFramePr>
          <p:nvPr>
            <p:extLst>
              <p:ext uri="{D42A27DB-BD31-4B8C-83A1-F6EECF244321}">
                <p14:modId xmlns:p14="http://schemas.microsoft.com/office/powerpoint/2010/main" val="2013631346"/>
              </p:ext>
            </p:extLst>
          </p:nvPr>
        </p:nvGraphicFramePr>
        <p:xfrm>
          <a:off x="1835414" y="2107882"/>
          <a:ext cx="8337286" cy="2642236"/>
        </p:xfrm>
        <a:graphic>
          <a:graphicData uri="http://schemas.openxmlformats.org/drawingml/2006/table">
            <a:tbl>
              <a:tblPr firstRow="1" firstCol="1" bandRow="1">
                <a:tableStyleId>{10A1B5D5-9B99-4C35-A422-299274C87663}</a:tableStyleId>
              </a:tblPr>
              <a:tblGrid>
                <a:gridCol w="4307678">
                  <a:extLst>
                    <a:ext uri="{9D8B030D-6E8A-4147-A177-3AD203B41FA5}">
                      <a16:colId xmlns:a16="http://schemas.microsoft.com/office/drawing/2014/main" val="20000"/>
                    </a:ext>
                  </a:extLst>
                </a:gridCol>
                <a:gridCol w="4029608">
                  <a:extLst>
                    <a:ext uri="{9D8B030D-6E8A-4147-A177-3AD203B41FA5}">
                      <a16:colId xmlns:a16="http://schemas.microsoft.com/office/drawing/2014/main" val="20001"/>
                    </a:ext>
                  </a:extLst>
                </a:gridCol>
              </a:tblGrid>
              <a:tr h="660559">
                <a:tc>
                  <a:txBody>
                    <a:bodyPr/>
                    <a:lstStyle/>
                    <a:p>
                      <a:pPr algn="ctr">
                        <a:lnSpc>
                          <a:spcPct val="107000"/>
                        </a:lnSpc>
                        <a:spcAft>
                          <a:spcPts val="0"/>
                        </a:spcAft>
                      </a:pPr>
                      <a:r>
                        <a:rPr lang="es-EC" sz="2400" dirty="0">
                          <a:solidFill>
                            <a:schemeClr val="tx1"/>
                          </a:solidFill>
                          <a:effectLst/>
                        </a:rPr>
                        <a:t>CRITERIO</a:t>
                      </a:r>
                      <a:endParaRPr lang="es-EC" sz="2400" b="1"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2400" dirty="0">
                          <a:solidFill>
                            <a:schemeClr val="tx1"/>
                          </a:solidFill>
                          <a:effectLst/>
                        </a:rPr>
                        <a:t>VALOR</a:t>
                      </a:r>
                      <a:endParaRPr lang="es-EC" sz="2400" b="1"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660559">
                <a:tc>
                  <a:txBody>
                    <a:bodyPr/>
                    <a:lstStyle/>
                    <a:p>
                      <a:pPr algn="l">
                        <a:lnSpc>
                          <a:spcPct val="107000"/>
                        </a:lnSpc>
                        <a:spcAft>
                          <a:spcPts val="0"/>
                        </a:spcAft>
                      </a:pPr>
                      <a:r>
                        <a:rPr lang="es-EC" sz="2400" dirty="0">
                          <a:effectLst/>
                        </a:rPr>
                        <a:t>Tasa de descuento</a:t>
                      </a:r>
                      <a:endParaRPr lang="es-EC" sz="24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07000"/>
                        </a:lnSpc>
                        <a:spcAft>
                          <a:spcPts val="0"/>
                        </a:spcAft>
                      </a:pPr>
                      <a:r>
                        <a:rPr lang="es-EC" sz="2400" dirty="0">
                          <a:effectLst/>
                        </a:rPr>
                        <a:t>8.37%</a:t>
                      </a:r>
                      <a:endParaRPr lang="es-EC" sz="24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660559">
                <a:tc>
                  <a:txBody>
                    <a:bodyPr/>
                    <a:lstStyle/>
                    <a:p>
                      <a:pPr algn="l">
                        <a:lnSpc>
                          <a:spcPct val="107000"/>
                        </a:lnSpc>
                        <a:spcAft>
                          <a:spcPts val="0"/>
                        </a:spcAft>
                      </a:pPr>
                      <a:r>
                        <a:rPr lang="es-EC" sz="2400">
                          <a:effectLst/>
                        </a:rPr>
                        <a:t>VAN </a:t>
                      </a:r>
                      <a:endParaRPr lang="es-EC" sz="2400" b="1">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07000"/>
                        </a:lnSpc>
                        <a:spcAft>
                          <a:spcPts val="0"/>
                        </a:spcAft>
                      </a:pPr>
                      <a:r>
                        <a:rPr lang="es-EC" sz="2400" dirty="0">
                          <a:effectLst/>
                        </a:rPr>
                        <a:t>$ 311.985,66</a:t>
                      </a:r>
                      <a:endParaRPr lang="es-EC" sz="24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660559">
                <a:tc>
                  <a:txBody>
                    <a:bodyPr/>
                    <a:lstStyle/>
                    <a:p>
                      <a:pPr algn="l">
                        <a:lnSpc>
                          <a:spcPct val="107000"/>
                        </a:lnSpc>
                        <a:spcAft>
                          <a:spcPts val="0"/>
                        </a:spcAft>
                      </a:pPr>
                      <a:r>
                        <a:rPr lang="es-EC" sz="2400">
                          <a:effectLst/>
                        </a:rPr>
                        <a:t>TIR </a:t>
                      </a:r>
                      <a:endParaRPr lang="es-EC" sz="2400" b="1">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07000"/>
                        </a:lnSpc>
                        <a:spcAft>
                          <a:spcPts val="0"/>
                        </a:spcAft>
                      </a:pPr>
                      <a:r>
                        <a:rPr lang="es-EC" sz="2400" dirty="0">
                          <a:effectLst/>
                        </a:rPr>
                        <a:t>15%</a:t>
                      </a:r>
                      <a:endParaRPr lang="es-EC" sz="24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8300083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a:t>Conclusiones </a:t>
            </a:r>
          </a:p>
        </p:txBody>
      </p:sp>
      <p:sp>
        <p:nvSpPr>
          <p:cNvPr id="3" name="Marcador de contenido 2"/>
          <p:cNvSpPr>
            <a:spLocks noGrp="1"/>
          </p:cNvSpPr>
          <p:nvPr>
            <p:ph idx="1"/>
          </p:nvPr>
        </p:nvSpPr>
        <p:spPr/>
        <p:txBody>
          <a:bodyPr>
            <a:normAutofit/>
          </a:bodyPr>
          <a:lstStyle/>
          <a:p>
            <a:pPr lvl="0" algn="just">
              <a:buFont typeface="Wingdings" panose="05000000000000000000" pitchFamily="2" charset="2"/>
              <a:buChar char="§"/>
            </a:pPr>
            <a:r>
              <a:rPr lang="es-EC" sz="2800" dirty="0"/>
              <a:t>Los resultados del análisis de mercado de cera de caña de azúcar en el Ecuador determinan que no existe oferta o demanda en el país, en este trabajo se ha tomado en cuenta a la cera de carnauba como referente, debido a que tiene propiedades similares a la cera de caña de azúcar y es usada por las industrias de nuestro país la cual es importada en su totalidad proveniente de Brasil, Chile, Perú, Colombia, Alemania, Italia y Estados Unidos. </a:t>
            </a:r>
          </a:p>
        </p:txBody>
      </p:sp>
    </p:spTree>
    <p:extLst>
      <p:ext uri="{BB962C8B-B14F-4D97-AF65-F5344CB8AC3E}">
        <p14:creationId xmlns:p14="http://schemas.microsoft.com/office/powerpoint/2010/main" val="2532242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a:t>Conclusiones </a:t>
            </a:r>
          </a:p>
        </p:txBody>
      </p:sp>
      <p:sp>
        <p:nvSpPr>
          <p:cNvPr id="3" name="Marcador de contenido 2"/>
          <p:cNvSpPr>
            <a:spLocks noGrp="1"/>
          </p:cNvSpPr>
          <p:nvPr>
            <p:ph idx="1"/>
          </p:nvPr>
        </p:nvSpPr>
        <p:spPr/>
        <p:txBody>
          <a:bodyPr/>
          <a:lstStyle/>
          <a:p>
            <a:pPr lvl="0" algn="just"/>
            <a:r>
              <a:rPr lang="es-EC" sz="2800" dirty="0"/>
              <a:t>Se realizó el diseño del proceso productivo a partir de experimentación en laboratorio y también de acuerdo a fuentes bibliográficas consultadas, y en base al balance de materia realizado se obtiene un rendimiento del proceso del 2.63%, una producción de desechos del 64.87% y una pérdida de solvente en cada extracción del 10%.</a:t>
            </a:r>
          </a:p>
          <a:p>
            <a:endParaRPr lang="es-EC" dirty="0"/>
          </a:p>
        </p:txBody>
      </p:sp>
    </p:spTree>
    <p:extLst>
      <p:ext uri="{BB962C8B-B14F-4D97-AF65-F5344CB8AC3E}">
        <p14:creationId xmlns:p14="http://schemas.microsoft.com/office/powerpoint/2010/main" val="3505309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a:t>Conclusiones </a:t>
            </a:r>
          </a:p>
        </p:txBody>
      </p:sp>
      <p:sp>
        <p:nvSpPr>
          <p:cNvPr id="3" name="Marcador de contenido 2"/>
          <p:cNvSpPr>
            <a:spLocks noGrp="1"/>
          </p:cNvSpPr>
          <p:nvPr>
            <p:ph idx="1"/>
          </p:nvPr>
        </p:nvSpPr>
        <p:spPr/>
        <p:txBody>
          <a:bodyPr/>
          <a:lstStyle/>
          <a:p>
            <a:pPr lvl="0"/>
            <a:r>
              <a:rPr lang="es-EC" sz="2800" dirty="0"/>
              <a:t>En el presente trabajo se dimensionó los equipos y maquinaria que son necesarios en la producción determinando una capacidad máxima de producción 460.25 Kg de cera de caña de azúcar por semana, de igual manera se realizó el balance de energía para cada uno de los equipos que requieren un total de </a:t>
            </a:r>
            <a:r>
              <a:rPr lang="es-EC" dirty="0"/>
              <a:t>23 601.60 </a:t>
            </a:r>
            <a:r>
              <a:rPr lang="es-EC" sz="2800" dirty="0"/>
              <a:t>KW/día. </a:t>
            </a:r>
          </a:p>
          <a:p>
            <a:endParaRPr lang="es-EC" dirty="0"/>
          </a:p>
        </p:txBody>
      </p:sp>
    </p:spTree>
    <p:extLst>
      <p:ext uri="{BB962C8B-B14F-4D97-AF65-F5344CB8AC3E}">
        <p14:creationId xmlns:p14="http://schemas.microsoft.com/office/powerpoint/2010/main" val="1138594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a:t>Conclusiones </a:t>
            </a:r>
          </a:p>
        </p:txBody>
      </p:sp>
      <p:sp>
        <p:nvSpPr>
          <p:cNvPr id="6" name="Marcador de contenido 5"/>
          <p:cNvSpPr>
            <a:spLocks noGrp="1"/>
          </p:cNvSpPr>
          <p:nvPr>
            <p:ph idx="1"/>
          </p:nvPr>
        </p:nvSpPr>
        <p:spPr/>
        <p:txBody>
          <a:bodyPr>
            <a:normAutofit/>
          </a:bodyPr>
          <a:lstStyle/>
          <a:p>
            <a:pPr algn="just">
              <a:buFont typeface="Wingdings" panose="05000000000000000000" pitchFamily="2" charset="2"/>
              <a:buChar char="§"/>
            </a:pPr>
            <a:r>
              <a:rPr lang="es-EC" sz="2800" dirty="0"/>
              <a:t>Después de diseñar el layout y las edificaciones de la planta extractora de cera se concluye que la línea de producción tiene forma de “L” y el diseño de las edificaciones se realizó de acuerdo a las especificaciones técnicas necesarias para cada área de producción. </a:t>
            </a:r>
          </a:p>
          <a:p>
            <a:pPr>
              <a:buFont typeface="Wingdings" panose="05000000000000000000" pitchFamily="2" charset="2"/>
              <a:buChar char="§"/>
            </a:pPr>
            <a:endParaRPr lang="es-EC" dirty="0"/>
          </a:p>
        </p:txBody>
      </p:sp>
    </p:spTree>
    <p:extLst>
      <p:ext uri="{BB962C8B-B14F-4D97-AF65-F5344CB8AC3E}">
        <p14:creationId xmlns:p14="http://schemas.microsoft.com/office/powerpoint/2010/main" val="2420367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a:t>Conclusiones </a:t>
            </a:r>
          </a:p>
        </p:txBody>
      </p:sp>
      <p:sp>
        <p:nvSpPr>
          <p:cNvPr id="3" name="Marcador de contenido 2"/>
          <p:cNvSpPr>
            <a:spLocks noGrp="1"/>
          </p:cNvSpPr>
          <p:nvPr>
            <p:ph idx="1"/>
          </p:nvPr>
        </p:nvSpPr>
        <p:spPr/>
        <p:txBody>
          <a:bodyPr/>
          <a:lstStyle/>
          <a:p>
            <a:pPr algn="just">
              <a:buFont typeface="Wingdings" panose="05000000000000000000" pitchFamily="2" charset="2"/>
              <a:buChar char="§"/>
            </a:pPr>
            <a:r>
              <a:rPr lang="es-EC" sz="2800" dirty="0"/>
              <a:t>Se estableció el plan de manejo de residuos de acuerdo a lo que dicta la Norma INEN 2266 de manejo de materiales peligrosos del Ecuador para salvaguardar la seguridad del medio ambiente y personal que trabaja en la planta.</a:t>
            </a:r>
          </a:p>
          <a:p>
            <a:pPr>
              <a:buFont typeface="Wingdings" panose="05000000000000000000" pitchFamily="2" charset="2"/>
              <a:buChar char="§"/>
            </a:pPr>
            <a:endParaRPr lang="es-EC" dirty="0"/>
          </a:p>
          <a:p>
            <a:endParaRPr lang="es-EC" dirty="0"/>
          </a:p>
        </p:txBody>
      </p:sp>
    </p:spTree>
    <p:extLst>
      <p:ext uri="{BB962C8B-B14F-4D97-AF65-F5344CB8AC3E}">
        <p14:creationId xmlns:p14="http://schemas.microsoft.com/office/powerpoint/2010/main" val="2192834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a:t>Conclusiones </a:t>
            </a:r>
          </a:p>
        </p:txBody>
      </p:sp>
      <p:sp>
        <p:nvSpPr>
          <p:cNvPr id="3" name="Marcador de contenido 2"/>
          <p:cNvSpPr>
            <a:spLocks noGrp="1"/>
          </p:cNvSpPr>
          <p:nvPr>
            <p:ph idx="1"/>
          </p:nvPr>
        </p:nvSpPr>
        <p:spPr/>
        <p:txBody>
          <a:bodyPr/>
          <a:lstStyle/>
          <a:p>
            <a:pPr lvl="0"/>
            <a:r>
              <a:rPr lang="es-EC" sz="2800" dirty="0"/>
              <a:t>El estudio financiero revela que la inversión del proyecto es factible, debido a los valores positivos de la Taza Interna de Retorno es del 15%, y Valor Actual Neto de más de 311.985,66 dólares, estos indicadores demuestran la factibilidad del proyecto.</a:t>
            </a:r>
          </a:p>
          <a:p>
            <a:pPr>
              <a:buFont typeface="Wingdings" panose="05000000000000000000" pitchFamily="2" charset="2"/>
              <a:buChar char="§"/>
            </a:pPr>
            <a:endParaRPr lang="es-EC" dirty="0"/>
          </a:p>
          <a:p>
            <a:endParaRPr lang="es-EC" dirty="0"/>
          </a:p>
        </p:txBody>
      </p:sp>
    </p:spTree>
    <p:extLst>
      <p:ext uri="{BB962C8B-B14F-4D97-AF65-F5344CB8AC3E}">
        <p14:creationId xmlns:p14="http://schemas.microsoft.com/office/powerpoint/2010/main" val="2788355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a:t>Recomendaciones</a:t>
            </a:r>
          </a:p>
        </p:txBody>
      </p:sp>
      <p:sp>
        <p:nvSpPr>
          <p:cNvPr id="3" name="Marcador de contenido 2"/>
          <p:cNvSpPr>
            <a:spLocks noGrp="1"/>
          </p:cNvSpPr>
          <p:nvPr>
            <p:ph idx="1"/>
          </p:nvPr>
        </p:nvSpPr>
        <p:spPr/>
        <p:txBody>
          <a:bodyPr>
            <a:normAutofit/>
          </a:bodyPr>
          <a:lstStyle/>
          <a:p>
            <a:pPr algn="just">
              <a:buFont typeface="Wingdings" panose="05000000000000000000" pitchFamily="2" charset="2"/>
              <a:buChar char="§"/>
            </a:pPr>
            <a:r>
              <a:rPr lang="es-EC" sz="2800" dirty="0"/>
              <a:t>Aplicar un análisis de demanda a países que importan cera de carnauba, con mira a la exportación de este producto, debido a su amplia gama de aplicaciones en las diferentes industrias.</a:t>
            </a:r>
          </a:p>
          <a:p>
            <a:pPr>
              <a:buFont typeface="Wingdings" panose="05000000000000000000" pitchFamily="2" charset="2"/>
              <a:buChar char="§"/>
            </a:pPr>
            <a:endParaRPr lang="es-EC" dirty="0"/>
          </a:p>
        </p:txBody>
      </p:sp>
    </p:spTree>
    <p:extLst>
      <p:ext uri="{BB962C8B-B14F-4D97-AF65-F5344CB8AC3E}">
        <p14:creationId xmlns:p14="http://schemas.microsoft.com/office/powerpoint/2010/main" val="3579886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135E0696-8CD0-49EB-A7FD-A1D4FAF90BDD}"/>
              </a:ext>
            </a:extLst>
          </p:cNvPr>
          <p:cNvSpPr txBox="1">
            <a:spLocks/>
          </p:cNvSpPr>
          <p:nvPr/>
        </p:nvSpPr>
        <p:spPr>
          <a:xfrm>
            <a:off x="3882957" y="1147396"/>
            <a:ext cx="4426085" cy="1400530"/>
          </a:xfrm>
          <a:prstGeom prst="rect">
            <a:avLst/>
          </a:prstGeom>
        </p:spPr>
        <p:txBody>
          <a:bodyPr/>
          <a:lst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48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Objetivo General</a:t>
            </a:r>
          </a:p>
        </p:txBody>
      </p:sp>
      <p:sp>
        <p:nvSpPr>
          <p:cNvPr id="5" name="Marcador de contenido 2">
            <a:extLst>
              <a:ext uri="{FF2B5EF4-FFF2-40B4-BE49-F238E27FC236}">
                <a16:creationId xmlns:a16="http://schemas.microsoft.com/office/drawing/2014/main" id="{61349461-6967-45F7-B8E5-BEFE07B9CE7A}"/>
              </a:ext>
            </a:extLst>
          </p:cNvPr>
          <p:cNvSpPr txBox="1">
            <a:spLocks/>
          </p:cNvSpPr>
          <p:nvPr/>
        </p:nvSpPr>
        <p:spPr>
          <a:xfrm>
            <a:off x="2251662" y="2547926"/>
            <a:ext cx="7688676" cy="1762148"/>
          </a:xfrm>
          <a:prstGeom prst="rect">
            <a:avLst/>
          </a:prstGeom>
        </p:spPr>
        <p:style>
          <a:lnRef idx="1">
            <a:schemeClr val="accent3"/>
          </a:lnRef>
          <a:fillRef idx="2">
            <a:schemeClr val="accent3"/>
          </a:fillRef>
          <a:effectRef idx="1">
            <a:schemeClr val="accent3"/>
          </a:effectRef>
          <a:fontRef idx="minor">
            <a:schemeClr val="dk1"/>
          </a:fontRef>
        </p:style>
        <p:txBody>
          <a:bodyPr anchor="ctr">
            <a:noAutofit/>
          </a:bodyPr>
          <a:lst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buNone/>
            </a:pPr>
            <a:r>
              <a:rPr lang="es-EC" sz="2800" b="1" dirty="0"/>
              <a:t>Diseñar una planta extractora de cera proveniente de la cachaza de la industria azucarera de la zona 1</a:t>
            </a:r>
          </a:p>
        </p:txBody>
      </p:sp>
    </p:spTree>
    <p:extLst>
      <p:ext uri="{BB962C8B-B14F-4D97-AF65-F5344CB8AC3E}">
        <p14:creationId xmlns:p14="http://schemas.microsoft.com/office/powerpoint/2010/main" val="11001276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a:t>Recomendaciones</a:t>
            </a:r>
          </a:p>
        </p:txBody>
      </p:sp>
      <p:sp>
        <p:nvSpPr>
          <p:cNvPr id="3" name="Marcador de contenido 2"/>
          <p:cNvSpPr>
            <a:spLocks noGrp="1"/>
          </p:cNvSpPr>
          <p:nvPr>
            <p:ph idx="1"/>
          </p:nvPr>
        </p:nvSpPr>
        <p:spPr/>
        <p:txBody>
          <a:bodyPr>
            <a:normAutofit/>
          </a:bodyPr>
          <a:lstStyle/>
          <a:p>
            <a:pPr algn="just">
              <a:buFont typeface="Wingdings" panose="05000000000000000000" pitchFamily="2" charset="2"/>
              <a:buChar char="§"/>
            </a:pPr>
            <a:r>
              <a:rPr lang="es-EC" sz="2800" dirty="0"/>
              <a:t>Es necesario realizar un estudio para mejorar la producción de cera mediante otros procesos de extracción que no necesiten de solventes para la producción de cera y que sean amigables con el medio ambiente, que permitan la reutilización de los residuos generados.</a:t>
            </a:r>
          </a:p>
        </p:txBody>
      </p:sp>
    </p:spTree>
    <p:extLst>
      <p:ext uri="{BB962C8B-B14F-4D97-AF65-F5344CB8AC3E}">
        <p14:creationId xmlns:p14="http://schemas.microsoft.com/office/powerpoint/2010/main" val="4046346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a:t>Recomendaciones</a:t>
            </a:r>
          </a:p>
        </p:txBody>
      </p:sp>
      <p:sp>
        <p:nvSpPr>
          <p:cNvPr id="3" name="Marcador de contenido 2"/>
          <p:cNvSpPr>
            <a:spLocks noGrp="1"/>
          </p:cNvSpPr>
          <p:nvPr>
            <p:ph idx="1"/>
          </p:nvPr>
        </p:nvSpPr>
        <p:spPr/>
        <p:txBody>
          <a:bodyPr/>
          <a:lstStyle/>
          <a:p>
            <a:pPr algn="just">
              <a:buFont typeface="Wingdings" panose="05000000000000000000" pitchFamily="2" charset="2"/>
              <a:buChar char="§"/>
            </a:pPr>
            <a:r>
              <a:rPr lang="es-EC" sz="2800" dirty="0"/>
              <a:t>Se recomienda realizar un programa de capacitación y seguridad en el uso de la maquinaria y equipos con los que se va a trabajar en la planta extractora de cera al ejecutar el proyecto, para prevenir riesgos y accidentes laborales.</a:t>
            </a:r>
          </a:p>
          <a:p>
            <a:endParaRPr lang="es-EC" dirty="0"/>
          </a:p>
        </p:txBody>
      </p:sp>
    </p:spTree>
    <p:extLst>
      <p:ext uri="{BB962C8B-B14F-4D97-AF65-F5344CB8AC3E}">
        <p14:creationId xmlns:p14="http://schemas.microsoft.com/office/powerpoint/2010/main" val="3257237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a:t>Recomendaciones</a:t>
            </a:r>
          </a:p>
        </p:txBody>
      </p:sp>
      <p:sp>
        <p:nvSpPr>
          <p:cNvPr id="3" name="Marcador de contenido 2"/>
          <p:cNvSpPr>
            <a:spLocks noGrp="1"/>
          </p:cNvSpPr>
          <p:nvPr>
            <p:ph idx="1"/>
          </p:nvPr>
        </p:nvSpPr>
        <p:spPr/>
        <p:txBody>
          <a:bodyPr/>
          <a:lstStyle/>
          <a:p>
            <a:pPr algn="just">
              <a:buFont typeface="Wingdings" panose="05000000000000000000" pitchFamily="2" charset="2"/>
              <a:buChar char="§"/>
            </a:pPr>
            <a:r>
              <a:rPr lang="es-EC" sz="2800" dirty="0"/>
              <a:t>Realizar un estudio de los posibles usos de los residuos generados en la extracción de cera de caña de azúcar, debido a la gran cantidad que se genera en el proceso.</a:t>
            </a:r>
          </a:p>
          <a:p>
            <a:pPr>
              <a:buFont typeface="Wingdings" panose="05000000000000000000" pitchFamily="2" charset="2"/>
              <a:buChar char="§"/>
            </a:pPr>
            <a:endParaRPr lang="es-EC" dirty="0"/>
          </a:p>
          <a:p>
            <a:endParaRPr lang="es-EC" dirty="0"/>
          </a:p>
          <a:p>
            <a:endParaRPr lang="es-EC" dirty="0"/>
          </a:p>
        </p:txBody>
      </p:sp>
    </p:spTree>
    <p:extLst>
      <p:ext uri="{BB962C8B-B14F-4D97-AF65-F5344CB8AC3E}">
        <p14:creationId xmlns:p14="http://schemas.microsoft.com/office/powerpoint/2010/main" val="492399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122095B1-7869-4A36-92EB-B42815E059D3}"/>
              </a:ext>
            </a:extLst>
          </p:cNvPr>
          <p:cNvSpPr txBox="1">
            <a:spLocks/>
          </p:cNvSpPr>
          <p:nvPr/>
        </p:nvSpPr>
        <p:spPr>
          <a:xfrm>
            <a:off x="3962400" y="2603500"/>
            <a:ext cx="493395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8800" b="1" dirty="0">
                <a:effectLst>
                  <a:outerShdw blurRad="38100" dist="38100" dir="2700000" algn="tl">
                    <a:srgbClr val="000000">
                      <a:alpha val="43137"/>
                    </a:srgbClr>
                  </a:outerShdw>
                </a:effectLst>
              </a:rPr>
              <a:t>GRACIAS</a:t>
            </a:r>
          </a:p>
        </p:txBody>
      </p:sp>
    </p:spTree>
    <p:extLst>
      <p:ext uri="{BB962C8B-B14F-4D97-AF65-F5344CB8AC3E}">
        <p14:creationId xmlns:p14="http://schemas.microsoft.com/office/powerpoint/2010/main" val="14160480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5BC03FBF-64BA-48B2-BB64-98D9F0502CDA}"/>
              </a:ext>
            </a:extLst>
          </p:cNvPr>
          <p:cNvSpPr>
            <a:spLocks noGrp="1"/>
          </p:cNvSpPr>
          <p:nvPr>
            <p:ph idx="1"/>
          </p:nvPr>
        </p:nvSpPr>
        <p:spPr>
          <a:xfrm>
            <a:off x="1224094" y="1674113"/>
            <a:ext cx="9748706" cy="3509773"/>
          </a:xfrm>
          <a:prstGeom prst="roundRect">
            <a:avLst/>
          </a:prstGeom>
          <a:solidFill>
            <a:schemeClr val="bg1">
              <a:lumMod val="75000"/>
            </a:schemeClr>
          </a:solidFill>
        </p:spPr>
        <p:txBody>
          <a:bodyPr>
            <a:normAutofit fontScale="85000" lnSpcReduction="20000"/>
          </a:bodyPr>
          <a:lstStyle/>
          <a:p>
            <a:pPr lvl="0" algn="just"/>
            <a:r>
              <a:rPr lang="es-EC" dirty="0"/>
              <a:t>Determinar la oferta y demanda de la cera de caña de azúcar para el estudio de mercado.</a:t>
            </a:r>
          </a:p>
          <a:p>
            <a:pPr lvl="0" algn="just"/>
            <a:r>
              <a:rPr lang="es-EC" dirty="0"/>
              <a:t>Diseñar el proceso de producción de cera de caña de azúcar y desarrollar el balance de materia.</a:t>
            </a:r>
          </a:p>
          <a:p>
            <a:pPr lvl="0" algn="just"/>
            <a:r>
              <a:rPr lang="es-EC" dirty="0"/>
              <a:t>Dimensionar los equipos a emplear y realizar un balance de energía.</a:t>
            </a:r>
          </a:p>
          <a:p>
            <a:pPr lvl="0" algn="just"/>
            <a:r>
              <a:rPr lang="es-EC" dirty="0"/>
              <a:t>Diseñar el Layout y edificación de la planta extractora de cera.</a:t>
            </a:r>
          </a:p>
          <a:p>
            <a:pPr lvl="0" algn="just"/>
            <a:r>
              <a:rPr lang="es-EC" dirty="0"/>
              <a:t>Establecer un plan de manejo de residuos producidos en la extracción de cera de la cachaza.</a:t>
            </a:r>
          </a:p>
          <a:p>
            <a:pPr lvl="0" algn="just"/>
            <a:r>
              <a:rPr lang="es-EC" dirty="0"/>
              <a:t>Realizar el análisis económico financiero de la planta.</a:t>
            </a:r>
          </a:p>
          <a:p>
            <a:endParaRPr lang="es-EC" dirty="0"/>
          </a:p>
        </p:txBody>
      </p:sp>
      <p:sp>
        <p:nvSpPr>
          <p:cNvPr id="4" name="Título 3">
            <a:extLst>
              <a:ext uri="{FF2B5EF4-FFF2-40B4-BE49-F238E27FC236}">
                <a16:creationId xmlns:a16="http://schemas.microsoft.com/office/drawing/2014/main" id="{894F0CCB-7FCB-427E-A382-449A61E46713}"/>
              </a:ext>
            </a:extLst>
          </p:cNvPr>
          <p:cNvSpPr txBox="1">
            <a:spLocks noGrp="1"/>
          </p:cNvSpPr>
          <p:nvPr>
            <p:ph type="title"/>
          </p:nvPr>
        </p:nvSpPr>
        <p:spPr>
          <a:xfrm>
            <a:off x="1316372" y="532905"/>
            <a:ext cx="10515600" cy="1325563"/>
          </a:xfrm>
          <a:prstGeom prst="rect">
            <a:avLst/>
          </a:prstGeom>
        </p:spPr>
        <p:txBody>
          <a:bodyPr/>
          <a:lst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48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Objetivos Específicos</a:t>
            </a:r>
          </a:p>
        </p:txBody>
      </p:sp>
    </p:spTree>
    <p:extLst>
      <p:ext uri="{BB962C8B-B14F-4D97-AF65-F5344CB8AC3E}">
        <p14:creationId xmlns:p14="http://schemas.microsoft.com/office/powerpoint/2010/main" val="34304659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A3AF602-274C-4D1B-B8E7-C97D295839FF}"/>
              </a:ext>
            </a:extLst>
          </p:cNvPr>
          <p:cNvSpPr>
            <a:spLocks noGrp="1"/>
          </p:cNvSpPr>
          <p:nvPr>
            <p:ph type="title"/>
          </p:nvPr>
        </p:nvSpPr>
        <p:spPr/>
        <p:txBody>
          <a:bodyPr/>
          <a:lstStyle/>
          <a:p>
            <a:pPr algn="ctr"/>
            <a:r>
              <a:rPr lang="es-ES" dirty="0"/>
              <a:t>METODOLOGÍA</a:t>
            </a:r>
            <a:endParaRPr lang="es-EC" dirty="0"/>
          </a:p>
        </p:txBody>
      </p:sp>
      <p:grpSp>
        <p:nvGrpSpPr>
          <p:cNvPr id="4" name="Grupo 3">
            <a:extLst>
              <a:ext uri="{FF2B5EF4-FFF2-40B4-BE49-F238E27FC236}">
                <a16:creationId xmlns:a16="http://schemas.microsoft.com/office/drawing/2014/main" id="{CCF137FC-1F65-44B6-AB05-A2BFC089A1A7}"/>
              </a:ext>
            </a:extLst>
          </p:cNvPr>
          <p:cNvGrpSpPr/>
          <p:nvPr/>
        </p:nvGrpSpPr>
        <p:grpSpPr>
          <a:xfrm>
            <a:off x="1541103" y="1336435"/>
            <a:ext cx="2423400" cy="1747233"/>
            <a:chOff x="1117823" y="407356"/>
            <a:chExt cx="2423400" cy="2092565"/>
          </a:xfrm>
        </p:grpSpPr>
        <p:sp>
          <p:nvSpPr>
            <p:cNvPr id="20" name="Rectángulo 19">
              <a:extLst>
                <a:ext uri="{FF2B5EF4-FFF2-40B4-BE49-F238E27FC236}">
                  <a16:creationId xmlns:a16="http://schemas.microsoft.com/office/drawing/2014/main" id="{36179BB8-F3CF-437E-9AB4-C6C19D430E72}"/>
                </a:ext>
              </a:extLst>
            </p:cNvPr>
            <p:cNvSpPr/>
            <p:nvPr/>
          </p:nvSpPr>
          <p:spPr>
            <a:xfrm>
              <a:off x="1117823" y="407356"/>
              <a:ext cx="2423400" cy="2092565"/>
            </a:xfrm>
            <a:prstGeom prst="rect">
              <a:avLst/>
            </a:prstGeom>
          </p:spPr>
          <p:style>
            <a:lnRef idx="1">
              <a:schemeClr val="accent5"/>
            </a:lnRef>
            <a:fillRef idx="2">
              <a:schemeClr val="accent5"/>
            </a:fillRef>
            <a:effectRef idx="1">
              <a:schemeClr val="accent5"/>
            </a:effectRef>
            <a:fontRef idx="minor">
              <a:schemeClr val="dk1"/>
            </a:fontRef>
          </p:style>
        </p:sp>
        <p:sp>
          <p:nvSpPr>
            <p:cNvPr id="21" name="CuadroTexto 20">
              <a:extLst>
                <a:ext uri="{FF2B5EF4-FFF2-40B4-BE49-F238E27FC236}">
                  <a16:creationId xmlns:a16="http://schemas.microsoft.com/office/drawing/2014/main" id="{16FF71F9-ADEF-4606-A360-06E52F54C4BC}"/>
                </a:ext>
              </a:extLst>
            </p:cNvPr>
            <p:cNvSpPr txBox="1"/>
            <p:nvPr/>
          </p:nvSpPr>
          <p:spPr>
            <a:xfrm>
              <a:off x="1117823" y="407356"/>
              <a:ext cx="2423400" cy="2092565"/>
            </a:xfrm>
            <a:prstGeom prst="rect">
              <a:avLst/>
            </a:prstGeom>
          </p:spPr>
          <p:style>
            <a:lnRef idx="1">
              <a:schemeClr val="accent5"/>
            </a:lnRef>
            <a:fillRef idx="2">
              <a:schemeClr val="accent5"/>
            </a:fillRef>
            <a:effectRef idx="1">
              <a:schemeClr val="accent5"/>
            </a:effectRef>
            <a:fontRef idx="minor">
              <a:schemeClr val="dk1"/>
            </a:fontRef>
          </p:style>
          <p:txBody>
            <a:bodyPr spcFirstLastPara="0" vert="horz" wrap="square" lIns="137160" tIns="137160" rIns="137160" bIns="137160" numCol="1" spcCol="1270" anchor="ctr" anchorCtr="0">
              <a:noAutofit/>
            </a:bodyPr>
            <a:lstStyle/>
            <a:p>
              <a:pPr marL="0" lvl="0" indent="0" algn="just" defTabSz="1600200">
                <a:lnSpc>
                  <a:spcPct val="90000"/>
                </a:lnSpc>
                <a:spcBef>
                  <a:spcPct val="0"/>
                </a:spcBef>
                <a:spcAft>
                  <a:spcPct val="35000"/>
                </a:spcAft>
                <a:buNone/>
              </a:pPr>
              <a:r>
                <a:rPr lang="es-ES" sz="3600" kern="1200" dirty="0"/>
                <a:t>Estudio de oferta y demanda </a:t>
              </a:r>
            </a:p>
          </p:txBody>
        </p:sp>
      </p:grpSp>
      <p:grpSp>
        <p:nvGrpSpPr>
          <p:cNvPr id="5" name="Grupo 4">
            <a:extLst>
              <a:ext uri="{FF2B5EF4-FFF2-40B4-BE49-F238E27FC236}">
                <a16:creationId xmlns:a16="http://schemas.microsoft.com/office/drawing/2014/main" id="{21EF083D-2FE6-41FC-821D-31FF910BA737}"/>
              </a:ext>
            </a:extLst>
          </p:cNvPr>
          <p:cNvGrpSpPr/>
          <p:nvPr/>
        </p:nvGrpSpPr>
        <p:grpSpPr>
          <a:xfrm>
            <a:off x="5037056" y="1457068"/>
            <a:ext cx="2857189" cy="1747233"/>
            <a:chOff x="3889985" y="407356"/>
            <a:chExt cx="2857189" cy="2092565"/>
          </a:xfrm>
        </p:grpSpPr>
        <p:sp>
          <p:nvSpPr>
            <p:cNvPr id="18" name="Rectángulo 17">
              <a:extLst>
                <a:ext uri="{FF2B5EF4-FFF2-40B4-BE49-F238E27FC236}">
                  <a16:creationId xmlns:a16="http://schemas.microsoft.com/office/drawing/2014/main" id="{1C19E492-1510-4641-A82B-545D1C957A52}"/>
                </a:ext>
              </a:extLst>
            </p:cNvPr>
            <p:cNvSpPr/>
            <p:nvPr/>
          </p:nvSpPr>
          <p:spPr>
            <a:xfrm>
              <a:off x="3889985" y="407356"/>
              <a:ext cx="2857189" cy="2092565"/>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9" name="CuadroTexto 18">
              <a:extLst>
                <a:ext uri="{FF2B5EF4-FFF2-40B4-BE49-F238E27FC236}">
                  <a16:creationId xmlns:a16="http://schemas.microsoft.com/office/drawing/2014/main" id="{B06DFFBC-531A-46FC-AA68-3D49A536F2FC}"/>
                </a:ext>
              </a:extLst>
            </p:cNvPr>
            <p:cNvSpPr txBox="1"/>
            <p:nvPr/>
          </p:nvSpPr>
          <p:spPr>
            <a:xfrm>
              <a:off x="3889985" y="407356"/>
              <a:ext cx="2857189" cy="2092565"/>
            </a:xfrm>
            <a:prstGeom prst="rect">
              <a:avLst/>
            </a:prstGeom>
          </p:spPr>
          <p:style>
            <a:lnRef idx="1">
              <a:schemeClr val="accent3"/>
            </a:lnRef>
            <a:fillRef idx="2">
              <a:schemeClr val="accent3"/>
            </a:fillRef>
            <a:effectRef idx="1">
              <a:schemeClr val="accent3"/>
            </a:effectRef>
            <a:fontRef idx="minor">
              <a:schemeClr val="dk1"/>
            </a:fontRef>
          </p:style>
          <p:txBody>
            <a:bodyPr spcFirstLastPara="0" vert="horz" wrap="square" lIns="137160" tIns="137160" rIns="137160" bIns="137160" numCol="1" spcCol="1270" anchor="ctr" anchorCtr="0">
              <a:noAutofit/>
            </a:bodyPr>
            <a:lstStyle/>
            <a:p>
              <a:pPr marL="0" lvl="0" indent="0" algn="just" defTabSz="1600200">
                <a:lnSpc>
                  <a:spcPct val="90000"/>
                </a:lnSpc>
                <a:spcBef>
                  <a:spcPct val="0"/>
                </a:spcBef>
                <a:spcAft>
                  <a:spcPct val="35000"/>
                </a:spcAft>
                <a:buNone/>
              </a:pPr>
              <a:r>
                <a:rPr lang="es-ES" sz="3600" kern="1200" dirty="0"/>
                <a:t>Diseño de los procesos productivos</a:t>
              </a:r>
            </a:p>
          </p:txBody>
        </p:sp>
      </p:grpSp>
      <p:grpSp>
        <p:nvGrpSpPr>
          <p:cNvPr id="6" name="Grupo 5">
            <a:extLst>
              <a:ext uri="{FF2B5EF4-FFF2-40B4-BE49-F238E27FC236}">
                <a16:creationId xmlns:a16="http://schemas.microsoft.com/office/drawing/2014/main" id="{B8451907-FDBD-495D-878D-1732E466D0F5}"/>
              </a:ext>
            </a:extLst>
          </p:cNvPr>
          <p:cNvGrpSpPr/>
          <p:nvPr/>
        </p:nvGrpSpPr>
        <p:grpSpPr>
          <a:xfrm>
            <a:off x="8650416" y="1746023"/>
            <a:ext cx="2592026" cy="1567053"/>
            <a:chOff x="7095935" y="407356"/>
            <a:chExt cx="2592026" cy="2092565"/>
          </a:xfrm>
        </p:grpSpPr>
        <p:sp>
          <p:nvSpPr>
            <p:cNvPr id="16" name="Rectángulo 15">
              <a:extLst>
                <a:ext uri="{FF2B5EF4-FFF2-40B4-BE49-F238E27FC236}">
                  <a16:creationId xmlns:a16="http://schemas.microsoft.com/office/drawing/2014/main" id="{3354A991-F423-4AAF-9298-16F0F3810BCF}"/>
                </a:ext>
              </a:extLst>
            </p:cNvPr>
            <p:cNvSpPr/>
            <p:nvPr/>
          </p:nvSpPr>
          <p:spPr>
            <a:xfrm>
              <a:off x="7095935" y="407356"/>
              <a:ext cx="2592026" cy="2092565"/>
            </a:xfrm>
            <a:prstGeom prst="rect">
              <a:avLst/>
            </a:prstGeom>
          </p:spPr>
          <p:style>
            <a:lnRef idx="1">
              <a:schemeClr val="accent4"/>
            </a:lnRef>
            <a:fillRef idx="2">
              <a:schemeClr val="accent4"/>
            </a:fillRef>
            <a:effectRef idx="1">
              <a:schemeClr val="accent4"/>
            </a:effectRef>
            <a:fontRef idx="minor">
              <a:schemeClr val="dk1"/>
            </a:fontRef>
          </p:style>
        </p:sp>
        <p:sp>
          <p:nvSpPr>
            <p:cNvPr id="17" name="CuadroTexto 16">
              <a:extLst>
                <a:ext uri="{FF2B5EF4-FFF2-40B4-BE49-F238E27FC236}">
                  <a16:creationId xmlns:a16="http://schemas.microsoft.com/office/drawing/2014/main" id="{7D2615C0-554B-4254-AB4A-DABDC04CAC25}"/>
                </a:ext>
              </a:extLst>
            </p:cNvPr>
            <p:cNvSpPr txBox="1"/>
            <p:nvPr/>
          </p:nvSpPr>
          <p:spPr>
            <a:xfrm>
              <a:off x="7095935" y="407356"/>
              <a:ext cx="2592026" cy="2092565"/>
            </a:xfrm>
            <a:prstGeom prst="rect">
              <a:avLst/>
            </a:prstGeom>
          </p:spPr>
          <p:style>
            <a:lnRef idx="1">
              <a:schemeClr val="accent4"/>
            </a:lnRef>
            <a:fillRef idx="2">
              <a:schemeClr val="accent4"/>
            </a:fillRef>
            <a:effectRef idx="1">
              <a:schemeClr val="accent4"/>
            </a:effectRef>
            <a:fontRef idx="minor">
              <a:schemeClr val="dk1"/>
            </a:fontRef>
          </p:style>
          <p:txBody>
            <a:bodyPr spcFirstLastPara="0" vert="horz" wrap="square" lIns="137160" tIns="137160" rIns="137160" bIns="137160" numCol="1" spcCol="1270" anchor="ctr" anchorCtr="0">
              <a:noAutofit/>
            </a:bodyPr>
            <a:lstStyle/>
            <a:p>
              <a:pPr marL="0" lvl="0" indent="0" algn="just" defTabSz="1600200">
                <a:lnSpc>
                  <a:spcPct val="90000"/>
                </a:lnSpc>
                <a:spcBef>
                  <a:spcPct val="0"/>
                </a:spcBef>
                <a:spcAft>
                  <a:spcPct val="35000"/>
                </a:spcAft>
                <a:buNone/>
              </a:pPr>
              <a:r>
                <a:rPr lang="es-ES" sz="3600" kern="1200" dirty="0"/>
                <a:t>Balances de materia y energía</a:t>
              </a:r>
            </a:p>
          </p:txBody>
        </p:sp>
      </p:grpSp>
      <p:grpSp>
        <p:nvGrpSpPr>
          <p:cNvPr id="7" name="Grupo 6">
            <a:extLst>
              <a:ext uri="{FF2B5EF4-FFF2-40B4-BE49-F238E27FC236}">
                <a16:creationId xmlns:a16="http://schemas.microsoft.com/office/drawing/2014/main" id="{BF59B31B-B827-40C2-93BD-CC1EB14137AA}"/>
              </a:ext>
            </a:extLst>
          </p:cNvPr>
          <p:cNvGrpSpPr/>
          <p:nvPr/>
        </p:nvGrpSpPr>
        <p:grpSpPr>
          <a:xfrm>
            <a:off x="963038" y="3371442"/>
            <a:ext cx="3837200" cy="1747233"/>
            <a:chOff x="498" y="2848682"/>
            <a:chExt cx="3874489" cy="2092565"/>
          </a:xfrm>
        </p:grpSpPr>
        <p:sp>
          <p:nvSpPr>
            <p:cNvPr id="14" name="Rectángulo 13">
              <a:extLst>
                <a:ext uri="{FF2B5EF4-FFF2-40B4-BE49-F238E27FC236}">
                  <a16:creationId xmlns:a16="http://schemas.microsoft.com/office/drawing/2014/main" id="{5C4C2909-83CA-4C21-A77C-FD4D087B8B2F}"/>
                </a:ext>
              </a:extLst>
            </p:cNvPr>
            <p:cNvSpPr/>
            <p:nvPr/>
          </p:nvSpPr>
          <p:spPr>
            <a:xfrm>
              <a:off x="498" y="2848682"/>
              <a:ext cx="3874489" cy="2092565"/>
            </a:xfrm>
            <a:prstGeom prst="rect">
              <a:avLst/>
            </a:prstGeom>
          </p:spPr>
          <p:style>
            <a:lnRef idx="1">
              <a:schemeClr val="accent3"/>
            </a:lnRef>
            <a:fillRef idx="2">
              <a:schemeClr val="accent3"/>
            </a:fillRef>
            <a:effectRef idx="1">
              <a:schemeClr val="accent3"/>
            </a:effectRef>
            <a:fontRef idx="minor">
              <a:schemeClr val="dk1"/>
            </a:fontRef>
          </p:style>
        </p:sp>
        <p:sp>
          <p:nvSpPr>
            <p:cNvPr id="15" name="CuadroTexto 14">
              <a:extLst>
                <a:ext uri="{FF2B5EF4-FFF2-40B4-BE49-F238E27FC236}">
                  <a16:creationId xmlns:a16="http://schemas.microsoft.com/office/drawing/2014/main" id="{E3962F35-85CB-4626-BBDD-EBAACEA58574}"/>
                </a:ext>
              </a:extLst>
            </p:cNvPr>
            <p:cNvSpPr txBox="1"/>
            <p:nvPr/>
          </p:nvSpPr>
          <p:spPr>
            <a:xfrm>
              <a:off x="498" y="2848682"/>
              <a:ext cx="3874489" cy="2092565"/>
            </a:xfrm>
            <a:prstGeom prst="rect">
              <a:avLst/>
            </a:prstGeom>
          </p:spPr>
          <p:style>
            <a:lnRef idx="1">
              <a:schemeClr val="accent3"/>
            </a:lnRef>
            <a:fillRef idx="2">
              <a:schemeClr val="accent3"/>
            </a:fillRef>
            <a:effectRef idx="1">
              <a:schemeClr val="accent3"/>
            </a:effectRef>
            <a:fontRef idx="minor">
              <a:schemeClr val="dk1"/>
            </a:fontRef>
          </p:style>
          <p:txBody>
            <a:bodyPr spcFirstLastPara="0" vert="horz" wrap="square" lIns="137160" tIns="137160" rIns="137160" bIns="137160" numCol="1" spcCol="1270" anchor="ctr" anchorCtr="0">
              <a:noAutofit/>
            </a:bodyPr>
            <a:lstStyle/>
            <a:p>
              <a:pPr marL="0" lvl="0" indent="0" algn="just" defTabSz="1600200">
                <a:lnSpc>
                  <a:spcPct val="90000"/>
                </a:lnSpc>
                <a:spcBef>
                  <a:spcPct val="0"/>
                </a:spcBef>
                <a:spcAft>
                  <a:spcPct val="35000"/>
                </a:spcAft>
                <a:buNone/>
              </a:pPr>
              <a:r>
                <a:rPr lang="es-ES" sz="3200" kern="1200" dirty="0"/>
                <a:t>Capacidades de maquinaria, equipos y sistemas auxiliares</a:t>
              </a:r>
            </a:p>
          </p:txBody>
        </p:sp>
      </p:grpSp>
      <p:grpSp>
        <p:nvGrpSpPr>
          <p:cNvPr id="8" name="Grupo 7">
            <a:extLst>
              <a:ext uri="{FF2B5EF4-FFF2-40B4-BE49-F238E27FC236}">
                <a16:creationId xmlns:a16="http://schemas.microsoft.com/office/drawing/2014/main" id="{827010DE-48C0-4644-A22F-73CDB7795B4C}"/>
              </a:ext>
            </a:extLst>
          </p:cNvPr>
          <p:cNvGrpSpPr/>
          <p:nvPr/>
        </p:nvGrpSpPr>
        <p:grpSpPr>
          <a:xfrm>
            <a:off x="4878410" y="4040257"/>
            <a:ext cx="3553431" cy="1567053"/>
            <a:chOff x="4223748" y="2848682"/>
            <a:chExt cx="3035324" cy="2092565"/>
          </a:xfrm>
        </p:grpSpPr>
        <p:sp>
          <p:nvSpPr>
            <p:cNvPr id="12" name="Rectángulo 11">
              <a:extLst>
                <a:ext uri="{FF2B5EF4-FFF2-40B4-BE49-F238E27FC236}">
                  <a16:creationId xmlns:a16="http://schemas.microsoft.com/office/drawing/2014/main" id="{80E59283-2625-42FC-B42A-6B939DE39741}"/>
                </a:ext>
              </a:extLst>
            </p:cNvPr>
            <p:cNvSpPr/>
            <p:nvPr/>
          </p:nvSpPr>
          <p:spPr>
            <a:xfrm>
              <a:off x="4223749" y="2848682"/>
              <a:ext cx="3021699" cy="2092565"/>
            </a:xfrm>
            <a:prstGeom prst="rect">
              <a:avLst/>
            </a:prstGeom>
          </p:spPr>
          <p:style>
            <a:lnRef idx="1">
              <a:schemeClr val="accent6"/>
            </a:lnRef>
            <a:fillRef idx="2">
              <a:schemeClr val="accent6"/>
            </a:fillRef>
            <a:effectRef idx="1">
              <a:schemeClr val="accent6"/>
            </a:effectRef>
            <a:fontRef idx="minor">
              <a:schemeClr val="dk1"/>
            </a:fontRef>
          </p:style>
        </p:sp>
        <p:sp>
          <p:nvSpPr>
            <p:cNvPr id="13" name="CuadroTexto 12">
              <a:extLst>
                <a:ext uri="{FF2B5EF4-FFF2-40B4-BE49-F238E27FC236}">
                  <a16:creationId xmlns:a16="http://schemas.microsoft.com/office/drawing/2014/main" id="{D899B0C6-508C-444E-8486-FB5EFED3AADE}"/>
                </a:ext>
              </a:extLst>
            </p:cNvPr>
            <p:cNvSpPr txBox="1"/>
            <p:nvPr/>
          </p:nvSpPr>
          <p:spPr>
            <a:xfrm>
              <a:off x="4223748" y="2848682"/>
              <a:ext cx="3035324" cy="2092565"/>
            </a:xfrm>
            <a:prstGeom prst="rect">
              <a:avLst/>
            </a:prstGeom>
          </p:spPr>
          <p:style>
            <a:lnRef idx="1">
              <a:schemeClr val="accent6"/>
            </a:lnRef>
            <a:fillRef idx="2">
              <a:schemeClr val="accent6"/>
            </a:fillRef>
            <a:effectRef idx="1">
              <a:schemeClr val="accent6"/>
            </a:effectRef>
            <a:fontRef idx="minor">
              <a:schemeClr val="dk1"/>
            </a:fontRef>
          </p:style>
          <p:txBody>
            <a:bodyPr spcFirstLastPara="0" vert="horz" wrap="square" lIns="137160" tIns="137160" rIns="137160" bIns="137160" numCol="1" spcCol="1270" anchor="ctr" anchorCtr="0">
              <a:noAutofit/>
            </a:bodyPr>
            <a:lstStyle/>
            <a:p>
              <a:pPr marL="0" lvl="0" indent="0" algn="just" defTabSz="1600200">
                <a:lnSpc>
                  <a:spcPct val="90000"/>
                </a:lnSpc>
                <a:spcBef>
                  <a:spcPct val="0"/>
                </a:spcBef>
                <a:spcAft>
                  <a:spcPct val="35000"/>
                </a:spcAft>
                <a:buNone/>
              </a:pPr>
              <a:r>
                <a:rPr lang="es-ES" sz="3200" kern="1200" dirty="0"/>
                <a:t>Diseño de LayOut e infraestructura.</a:t>
              </a:r>
            </a:p>
          </p:txBody>
        </p:sp>
      </p:grpSp>
      <p:grpSp>
        <p:nvGrpSpPr>
          <p:cNvPr id="9" name="Grupo 8">
            <a:extLst>
              <a:ext uri="{FF2B5EF4-FFF2-40B4-BE49-F238E27FC236}">
                <a16:creationId xmlns:a16="http://schemas.microsoft.com/office/drawing/2014/main" id="{3B2E8E7F-B6E4-42DC-B18D-B8516236FC61}"/>
              </a:ext>
            </a:extLst>
          </p:cNvPr>
          <p:cNvGrpSpPr/>
          <p:nvPr/>
        </p:nvGrpSpPr>
        <p:grpSpPr>
          <a:xfrm>
            <a:off x="8510014" y="4717915"/>
            <a:ext cx="3114539" cy="1414907"/>
            <a:chOff x="7594708" y="2848682"/>
            <a:chExt cx="3211076" cy="2092565"/>
          </a:xfrm>
        </p:grpSpPr>
        <p:sp>
          <p:nvSpPr>
            <p:cNvPr id="10" name="Rectángulo 9">
              <a:extLst>
                <a:ext uri="{FF2B5EF4-FFF2-40B4-BE49-F238E27FC236}">
                  <a16:creationId xmlns:a16="http://schemas.microsoft.com/office/drawing/2014/main" id="{EDB94285-899A-49DE-ACE1-DA90F2DB25D6}"/>
                </a:ext>
              </a:extLst>
            </p:cNvPr>
            <p:cNvSpPr/>
            <p:nvPr/>
          </p:nvSpPr>
          <p:spPr>
            <a:xfrm>
              <a:off x="7594708" y="2848682"/>
              <a:ext cx="3211076" cy="2092565"/>
            </a:xfrm>
            <a:prstGeom prst="rect">
              <a:avLst/>
            </a:prstGeom>
          </p:spPr>
          <p:style>
            <a:lnRef idx="1">
              <a:schemeClr val="accent1"/>
            </a:lnRef>
            <a:fillRef idx="2">
              <a:schemeClr val="accent1"/>
            </a:fillRef>
            <a:effectRef idx="1">
              <a:schemeClr val="accent1"/>
            </a:effectRef>
            <a:fontRef idx="minor">
              <a:schemeClr val="dk1"/>
            </a:fontRef>
          </p:style>
        </p:sp>
        <p:sp>
          <p:nvSpPr>
            <p:cNvPr id="11" name="CuadroTexto 10">
              <a:extLst>
                <a:ext uri="{FF2B5EF4-FFF2-40B4-BE49-F238E27FC236}">
                  <a16:creationId xmlns:a16="http://schemas.microsoft.com/office/drawing/2014/main" id="{6A0C25AE-7B05-4089-B5D9-8E783C26F2B2}"/>
                </a:ext>
              </a:extLst>
            </p:cNvPr>
            <p:cNvSpPr txBox="1"/>
            <p:nvPr/>
          </p:nvSpPr>
          <p:spPr>
            <a:xfrm>
              <a:off x="7594708" y="2848682"/>
              <a:ext cx="3211076" cy="2092565"/>
            </a:xfrm>
            <a:prstGeom prst="rect">
              <a:avLst/>
            </a:prstGeom>
          </p:spPr>
          <p:style>
            <a:lnRef idx="1">
              <a:schemeClr val="accent1"/>
            </a:lnRef>
            <a:fillRef idx="2">
              <a:schemeClr val="accent1"/>
            </a:fillRef>
            <a:effectRef idx="1">
              <a:schemeClr val="accent1"/>
            </a:effectRef>
            <a:fontRef idx="minor">
              <a:schemeClr val="dk1"/>
            </a:fontRef>
          </p:style>
          <p:txBody>
            <a:bodyPr spcFirstLastPara="0" vert="horz" wrap="square" lIns="137160" tIns="137160" rIns="137160" bIns="137160" numCol="1" spcCol="1270" anchor="ctr" anchorCtr="0">
              <a:noAutofit/>
            </a:bodyPr>
            <a:lstStyle/>
            <a:p>
              <a:pPr marL="0" lvl="0" indent="0" defTabSz="1600200">
                <a:lnSpc>
                  <a:spcPct val="90000"/>
                </a:lnSpc>
                <a:spcBef>
                  <a:spcPct val="0"/>
                </a:spcBef>
                <a:spcAft>
                  <a:spcPct val="35000"/>
                </a:spcAft>
                <a:buNone/>
              </a:pPr>
              <a:r>
                <a:rPr lang="es-ES" sz="3200" kern="1200" dirty="0"/>
                <a:t>Costos de implementación de la planta.</a:t>
              </a:r>
            </a:p>
          </p:txBody>
        </p:sp>
      </p:grpSp>
    </p:spTree>
    <p:extLst>
      <p:ext uri="{BB962C8B-B14F-4D97-AF65-F5344CB8AC3E}">
        <p14:creationId xmlns:p14="http://schemas.microsoft.com/office/powerpoint/2010/main" val="40149374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descr="Resultado de imagen para synteco s.a">
            <a:extLst>
              <a:ext uri="{FF2B5EF4-FFF2-40B4-BE49-F238E27FC236}">
                <a16:creationId xmlns:a16="http://schemas.microsoft.com/office/drawing/2014/main" id="{B9569B06-308B-4D57-BA07-10CD77E7696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19953" y="4595653"/>
            <a:ext cx="2209225" cy="1380765"/>
          </a:xfrm>
          <a:prstGeom prst="rect">
            <a:avLst/>
          </a:prstGeom>
          <a:noFill/>
          <a:extLst>
            <a:ext uri="{909E8E84-426E-40DD-AFC4-6F175D3DCCD1}">
              <a14:hiddenFill xmlns:a14="http://schemas.microsoft.com/office/drawing/2010/main">
                <a:solidFill>
                  <a:srgbClr val="FFFFFF"/>
                </a:solidFill>
              </a14:hiddenFill>
            </a:ext>
          </a:extLst>
        </p:spPr>
      </p:pic>
      <p:sp>
        <p:nvSpPr>
          <p:cNvPr id="5" name="Título 1">
            <a:extLst>
              <a:ext uri="{FF2B5EF4-FFF2-40B4-BE49-F238E27FC236}">
                <a16:creationId xmlns:a16="http://schemas.microsoft.com/office/drawing/2014/main" id="{43F0C321-81E8-4DF0-AACA-263C4EF1DC57}"/>
              </a:ext>
            </a:extLst>
          </p:cNvPr>
          <p:cNvSpPr>
            <a:spLocks noGrp="1"/>
          </p:cNvSpPr>
          <p:nvPr>
            <p:ph type="title"/>
          </p:nvPr>
        </p:nvSpPr>
        <p:spPr>
          <a:xfrm>
            <a:off x="2008710" y="452718"/>
            <a:ext cx="7650761" cy="1400530"/>
          </a:xfrm>
        </p:spPr>
        <p:txBody>
          <a:bodyPr>
            <a:normAutofit/>
          </a:bodyPr>
          <a:lstStyle/>
          <a:p>
            <a:r>
              <a:rPr lang="es-EC" dirty="0"/>
              <a:t>Industrias Ecuatorianas que usan la cera carnauba.</a:t>
            </a:r>
          </a:p>
        </p:txBody>
      </p:sp>
      <p:pic>
        <p:nvPicPr>
          <p:cNvPr id="6" name="Picture 4" descr="Resultado de imagen para dimsa wax">
            <a:extLst>
              <a:ext uri="{FF2B5EF4-FFF2-40B4-BE49-F238E27FC236}">
                <a16:creationId xmlns:a16="http://schemas.microsoft.com/office/drawing/2014/main" id="{573CF338-8FD1-468C-AA11-9256B32FB53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28063" y="2834436"/>
            <a:ext cx="1838015" cy="147041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la 6">
            <a:extLst>
              <a:ext uri="{FF2B5EF4-FFF2-40B4-BE49-F238E27FC236}">
                <a16:creationId xmlns:a16="http://schemas.microsoft.com/office/drawing/2014/main" id="{C8CC11F9-4CB3-46CC-BBFF-4A7C56253C73}"/>
              </a:ext>
            </a:extLst>
          </p:cNvPr>
          <p:cNvGraphicFramePr>
            <a:graphicFrameLocks noGrp="1"/>
          </p:cNvGraphicFramePr>
          <p:nvPr>
            <p:extLst>
              <p:ext uri="{D42A27DB-BD31-4B8C-83A1-F6EECF244321}">
                <p14:modId xmlns:p14="http://schemas.microsoft.com/office/powerpoint/2010/main" val="1246135259"/>
              </p:ext>
            </p:extLst>
          </p:nvPr>
        </p:nvGraphicFramePr>
        <p:xfrm>
          <a:off x="2192663" y="1928968"/>
          <a:ext cx="7420121" cy="3859710"/>
        </p:xfrm>
        <a:graphic>
          <a:graphicData uri="http://schemas.openxmlformats.org/drawingml/2006/table">
            <a:tbl>
              <a:tblPr firstRow="1" firstCol="1" bandRow="1">
                <a:tableStyleId>{6E25E649-3F16-4E02-A733-19D2CDBF48F0}</a:tableStyleId>
              </a:tblPr>
              <a:tblGrid>
                <a:gridCol w="419764">
                  <a:extLst>
                    <a:ext uri="{9D8B030D-6E8A-4147-A177-3AD203B41FA5}">
                      <a16:colId xmlns:a16="http://schemas.microsoft.com/office/drawing/2014/main" val="20000"/>
                    </a:ext>
                  </a:extLst>
                </a:gridCol>
                <a:gridCol w="1482289">
                  <a:extLst>
                    <a:ext uri="{9D8B030D-6E8A-4147-A177-3AD203B41FA5}">
                      <a16:colId xmlns:a16="http://schemas.microsoft.com/office/drawing/2014/main" val="20001"/>
                    </a:ext>
                  </a:extLst>
                </a:gridCol>
                <a:gridCol w="1013787">
                  <a:extLst>
                    <a:ext uri="{9D8B030D-6E8A-4147-A177-3AD203B41FA5}">
                      <a16:colId xmlns:a16="http://schemas.microsoft.com/office/drawing/2014/main" val="20002"/>
                    </a:ext>
                  </a:extLst>
                </a:gridCol>
                <a:gridCol w="914870">
                  <a:extLst>
                    <a:ext uri="{9D8B030D-6E8A-4147-A177-3AD203B41FA5}">
                      <a16:colId xmlns:a16="http://schemas.microsoft.com/office/drawing/2014/main" val="20003"/>
                    </a:ext>
                  </a:extLst>
                </a:gridCol>
                <a:gridCol w="1653702">
                  <a:extLst>
                    <a:ext uri="{9D8B030D-6E8A-4147-A177-3AD203B41FA5}">
                      <a16:colId xmlns:a16="http://schemas.microsoft.com/office/drawing/2014/main" val="20004"/>
                    </a:ext>
                  </a:extLst>
                </a:gridCol>
                <a:gridCol w="1935709">
                  <a:extLst>
                    <a:ext uri="{9D8B030D-6E8A-4147-A177-3AD203B41FA5}">
                      <a16:colId xmlns:a16="http://schemas.microsoft.com/office/drawing/2014/main" val="20005"/>
                    </a:ext>
                  </a:extLst>
                </a:gridCol>
              </a:tblGrid>
              <a:tr h="546657">
                <a:tc rowSpan="7">
                  <a:txBody>
                    <a:bodyPr/>
                    <a:lstStyle/>
                    <a:p>
                      <a:pPr marR="31115" algn="ctr">
                        <a:lnSpc>
                          <a:spcPct val="150000"/>
                        </a:lnSpc>
                        <a:spcBef>
                          <a:spcPts val="1200"/>
                        </a:spcBef>
                        <a:spcAft>
                          <a:spcPts val="0"/>
                        </a:spcAft>
                      </a:pPr>
                      <a:r>
                        <a:rPr lang="es-EC" sz="1800" dirty="0">
                          <a:effectLst/>
                        </a:rPr>
                        <a:t>INDUSTRIAS</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7677" marR="17677" marT="0" marB="0" vert="vert270"/>
                </a:tc>
                <a:tc gridSpan="5">
                  <a:txBody>
                    <a:bodyPr/>
                    <a:lstStyle/>
                    <a:p>
                      <a:pPr marR="31115" algn="ctr">
                        <a:lnSpc>
                          <a:spcPct val="150000"/>
                        </a:lnSpc>
                        <a:spcBef>
                          <a:spcPts val="1200"/>
                        </a:spcBef>
                        <a:spcAft>
                          <a:spcPts val="0"/>
                        </a:spcAft>
                        <a:tabLst>
                          <a:tab pos="133350" algn="l"/>
                          <a:tab pos="2934970" algn="ctr"/>
                        </a:tabLst>
                      </a:pPr>
                      <a:r>
                        <a:rPr lang="es-EC" sz="1800" dirty="0">
                          <a:effectLst/>
                        </a:rPr>
                        <a:t>USOS</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7677" marR="17677" marT="0"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0000"/>
                  </a:ext>
                </a:extLst>
              </a:tr>
              <a:tr h="843557">
                <a:tc vMerge="1">
                  <a:txBody>
                    <a:bodyPr/>
                    <a:lstStyle/>
                    <a:p>
                      <a:endParaRPr lang="es-EC"/>
                    </a:p>
                  </a:txBody>
                  <a:tcPr/>
                </a:tc>
                <a:tc>
                  <a:txBody>
                    <a:bodyPr/>
                    <a:lstStyle/>
                    <a:p>
                      <a:pPr marR="31115" algn="ctr">
                        <a:lnSpc>
                          <a:spcPct val="150000"/>
                        </a:lnSpc>
                        <a:spcBef>
                          <a:spcPts val="1200"/>
                        </a:spcBef>
                        <a:spcAft>
                          <a:spcPts val="0"/>
                        </a:spcAft>
                      </a:pPr>
                      <a:r>
                        <a:rPr lang="es-EC" sz="1200" b="1" dirty="0">
                          <a:effectLst/>
                        </a:rPr>
                        <a:t>Ceras para pisos</a:t>
                      </a:r>
                      <a:endParaRPr lang="es-EC"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7677" marR="17677" marT="0" marB="0" anchor="ctr"/>
                </a:tc>
                <a:tc>
                  <a:txBody>
                    <a:bodyPr/>
                    <a:lstStyle/>
                    <a:p>
                      <a:pPr marR="31115" algn="ctr">
                        <a:lnSpc>
                          <a:spcPct val="150000"/>
                        </a:lnSpc>
                        <a:spcBef>
                          <a:spcPts val="1200"/>
                        </a:spcBef>
                        <a:spcAft>
                          <a:spcPts val="0"/>
                        </a:spcAft>
                      </a:pPr>
                      <a:r>
                        <a:rPr lang="es-EC" sz="1200" b="1" dirty="0">
                          <a:effectLst/>
                        </a:rPr>
                        <a:t>Cosméticos</a:t>
                      </a:r>
                      <a:endParaRPr lang="es-EC"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7677" marR="17677" marT="0" marB="0" anchor="ctr"/>
                </a:tc>
                <a:tc>
                  <a:txBody>
                    <a:bodyPr/>
                    <a:lstStyle/>
                    <a:p>
                      <a:pPr marR="31115" algn="ctr">
                        <a:lnSpc>
                          <a:spcPct val="150000"/>
                        </a:lnSpc>
                        <a:spcBef>
                          <a:spcPts val="1200"/>
                        </a:spcBef>
                        <a:spcAft>
                          <a:spcPts val="0"/>
                        </a:spcAft>
                      </a:pPr>
                      <a:r>
                        <a:rPr lang="es-EC" sz="1200" b="1" dirty="0">
                          <a:effectLst/>
                        </a:rPr>
                        <a:t>Betunes</a:t>
                      </a:r>
                      <a:endParaRPr lang="es-EC"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7677" marR="17677" marT="0" marB="0" anchor="ctr"/>
                </a:tc>
                <a:tc>
                  <a:txBody>
                    <a:bodyPr/>
                    <a:lstStyle/>
                    <a:p>
                      <a:pPr marR="31115" algn="ctr">
                        <a:lnSpc>
                          <a:spcPct val="150000"/>
                        </a:lnSpc>
                        <a:spcBef>
                          <a:spcPts val="1200"/>
                        </a:spcBef>
                        <a:spcAft>
                          <a:spcPts val="0"/>
                        </a:spcAft>
                      </a:pPr>
                      <a:r>
                        <a:rPr lang="es-EC" sz="1200" b="1" dirty="0">
                          <a:effectLst/>
                        </a:rPr>
                        <a:t>Abrillantadores de autos</a:t>
                      </a:r>
                      <a:endParaRPr lang="es-EC"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7677" marR="17677" marT="0" marB="0" anchor="ctr"/>
                </a:tc>
                <a:tc>
                  <a:txBody>
                    <a:bodyPr/>
                    <a:lstStyle/>
                    <a:p>
                      <a:pPr marR="31115" algn="ctr">
                        <a:lnSpc>
                          <a:spcPct val="150000"/>
                        </a:lnSpc>
                        <a:spcBef>
                          <a:spcPts val="1200"/>
                        </a:spcBef>
                        <a:spcAft>
                          <a:spcPts val="0"/>
                        </a:spcAft>
                      </a:pPr>
                      <a:r>
                        <a:rPr lang="es-EC" sz="1200" b="1" dirty="0">
                          <a:effectLst/>
                        </a:rPr>
                        <a:t>Agente Abrillantador Alimentos</a:t>
                      </a:r>
                      <a:endParaRPr lang="es-EC"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7677" marR="17677" marT="0" marB="0" anchor="ctr"/>
                </a:tc>
                <a:extLst>
                  <a:ext uri="{0D108BD9-81ED-4DB2-BD59-A6C34878D82A}">
                    <a16:rowId xmlns:a16="http://schemas.microsoft.com/office/drawing/2014/main" val="10001"/>
                  </a:ext>
                </a:extLst>
              </a:tr>
              <a:tr h="379482">
                <a:tc vMerge="1">
                  <a:txBody>
                    <a:bodyPr/>
                    <a:lstStyle/>
                    <a:p>
                      <a:endParaRPr lang="es-EC"/>
                    </a:p>
                  </a:txBody>
                  <a:tcPr/>
                </a:tc>
                <a:tc>
                  <a:txBody>
                    <a:bodyPr/>
                    <a:lstStyle/>
                    <a:p>
                      <a:pPr marR="31115" algn="ctr">
                        <a:lnSpc>
                          <a:spcPct val="150000"/>
                        </a:lnSpc>
                        <a:spcBef>
                          <a:spcPts val="1200"/>
                        </a:spcBef>
                        <a:spcAft>
                          <a:spcPts val="0"/>
                        </a:spcAft>
                      </a:pPr>
                      <a:r>
                        <a:rPr lang="es-EC" sz="1200" dirty="0">
                          <a:effectLst/>
                        </a:rPr>
                        <a:t>Synteco</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7677" marR="17677" marT="0" marB="0" anchor="ctr"/>
                </a:tc>
                <a:tc>
                  <a:txBody>
                    <a:bodyPr/>
                    <a:lstStyle/>
                    <a:p>
                      <a:pPr marR="31115" algn="ctr">
                        <a:lnSpc>
                          <a:spcPct val="150000"/>
                        </a:lnSpc>
                        <a:spcBef>
                          <a:spcPts val="1200"/>
                        </a:spcBef>
                        <a:spcAft>
                          <a:spcPts val="0"/>
                        </a:spcAft>
                      </a:pPr>
                      <a:r>
                        <a:rPr lang="es-EC" sz="1200" dirty="0">
                          <a:effectLst/>
                        </a:rPr>
                        <a:t>SABIJER'S </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7677" marR="17677" marT="0" marB="0" anchor="ctr"/>
                </a:tc>
                <a:tc>
                  <a:txBody>
                    <a:bodyPr/>
                    <a:lstStyle/>
                    <a:p>
                      <a:pPr marR="31115" algn="ctr">
                        <a:lnSpc>
                          <a:spcPct val="150000"/>
                        </a:lnSpc>
                        <a:spcBef>
                          <a:spcPts val="1200"/>
                        </a:spcBef>
                        <a:spcAft>
                          <a:spcPts val="0"/>
                        </a:spcAft>
                      </a:pPr>
                      <a:r>
                        <a:rPr lang="es-EC" sz="1200" dirty="0">
                          <a:effectLst/>
                        </a:rPr>
                        <a:t>Zeus</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7677" marR="17677" marT="0" marB="0" anchor="ctr"/>
                </a:tc>
                <a:tc>
                  <a:txBody>
                    <a:bodyPr/>
                    <a:lstStyle/>
                    <a:p>
                      <a:pPr marR="31115" algn="ctr">
                        <a:lnSpc>
                          <a:spcPct val="150000"/>
                        </a:lnSpc>
                        <a:spcBef>
                          <a:spcPts val="1200"/>
                        </a:spcBef>
                        <a:spcAft>
                          <a:spcPts val="0"/>
                        </a:spcAft>
                      </a:pPr>
                      <a:r>
                        <a:rPr lang="es-EC" sz="1200" dirty="0">
                          <a:effectLst/>
                        </a:rPr>
                        <a:t>Qualco</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7677" marR="17677" marT="0" marB="0" anchor="ctr"/>
                </a:tc>
                <a:tc>
                  <a:txBody>
                    <a:bodyPr/>
                    <a:lstStyle/>
                    <a:p>
                      <a:pPr marR="31115" algn="ctr">
                        <a:lnSpc>
                          <a:spcPct val="150000"/>
                        </a:lnSpc>
                        <a:spcBef>
                          <a:spcPts val="1200"/>
                        </a:spcBef>
                        <a:spcAft>
                          <a:spcPts val="0"/>
                        </a:spcAft>
                      </a:pPr>
                      <a:r>
                        <a:rPr lang="es-EC" sz="1200" dirty="0">
                          <a:effectLst/>
                        </a:rPr>
                        <a:t>Confiteca</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7677" marR="17677" marT="0" marB="0" anchor="ctr"/>
                </a:tc>
                <a:extLst>
                  <a:ext uri="{0D108BD9-81ED-4DB2-BD59-A6C34878D82A}">
                    <a16:rowId xmlns:a16="http://schemas.microsoft.com/office/drawing/2014/main" val="10002"/>
                  </a:ext>
                </a:extLst>
              </a:tr>
              <a:tr h="575259">
                <a:tc vMerge="1">
                  <a:txBody>
                    <a:bodyPr/>
                    <a:lstStyle/>
                    <a:p>
                      <a:endParaRPr lang="es-EC"/>
                    </a:p>
                  </a:txBody>
                  <a:tcPr/>
                </a:tc>
                <a:tc>
                  <a:txBody>
                    <a:bodyPr/>
                    <a:lstStyle/>
                    <a:p>
                      <a:pPr marR="31115" algn="ctr">
                        <a:lnSpc>
                          <a:spcPct val="150000"/>
                        </a:lnSpc>
                        <a:spcBef>
                          <a:spcPts val="1200"/>
                        </a:spcBef>
                        <a:spcAft>
                          <a:spcPts val="0"/>
                        </a:spcAft>
                      </a:pPr>
                      <a:r>
                        <a:rPr lang="es-EC" sz="1200" dirty="0">
                          <a:effectLst/>
                        </a:rPr>
                        <a:t>DIMSA</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7677" marR="17677" marT="0" marB="0" anchor="ctr"/>
                </a:tc>
                <a:tc>
                  <a:txBody>
                    <a:bodyPr/>
                    <a:lstStyle/>
                    <a:p>
                      <a:pPr marR="31115" algn="ctr">
                        <a:lnSpc>
                          <a:spcPct val="150000"/>
                        </a:lnSpc>
                        <a:spcBef>
                          <a:spcPts val="1200"/>
                        </a:spcBef>
                        <a:spcAft>
                          <a:spcPts val="0"/>
                        </a:spcAft>
                      </a:pP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7677" marR="17677" marT="0" marB="0" anchor="ctr"/>
                </a:tc>
                <a:tc>
                  <a:txBody>
                    <a:bodyPr/>
                    <a:lstStyle/>
                    <a:p>
                      <a:pPr marR="31115" algn="ctr">
                        <a:lnSpc>
                          <a:spcPct val="150000"/>
                        </a:lnSpc>
                        <a:spcBef>
                          <a:spcPts val="1200"/>
                        </a:spcBef>
                        <a:spcAft>
                          <a:spcPts val="0"/>
                        </a:spcAft>
                      </a:pPr>
                      <a:r>
                        <a:rPr lang="es-EC" sz="1200" dirty="0">
                          <a:effectLst/>
                        </a:rPr>
                        <a:t>DISMA</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7677" marR="17677" marT="0" marB="0" anchor="ctr"/>
                </a:tc>
                <a:tc>
                  <a:txBody>
                    <a:bodyPr/>
                    <a:lstStyle/>
                    <a:p>
                      <a:pPr marR="31115" algn="ctr">
                        <a:lnSpc>
                          <a:spcPct val="150000"/>
                        </a:lnSpc>
                        <a:spcBef>
                          <a:spcPts val="1200"/>
                        </a:spcBef>
                        <a:spcAft>
                          <a:spcPts val="0"/>
                        </a:spcAft>
                      </a:pPr>
                      <a:r>
                        <a:rPr lang="es-EC" sz="1200" dirty="0">
                          <a:effectLst/>
                        </a:rPr>
                        <a:t>LabFarmaWeir</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7677" marR="17677" marT="0" marB="0" anchor="ctr"/>
                </a:tc>
                <a:tc>
                  <a:txBody>
                    <a:bodyPr/>
                    <a:lstStyle/>
                    <a:p>
                      <a:pPr marR="31115" algn="ctr">
                        <a:lnSpc>
                          <a:spcPct val="150000"/>
                        </a:lnSpc>
                        <a:spcBef>
                          <a:spcPts val="1200"/>
                        </a:spcBef>
                        <a:spcAft>
                          <a:spcPts val="0"/>
                        </a:spcAft>
                      </a:pPr>
                      <a:r>
                        <a:rPr lang="en-US" sz="1200" dirty="0">
                          <a:effectLst/>
                        </a:rPr>
                        <a:t>Bonanza Fruit Company S.A.</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7677" marR="17677" marT="0" marB="0" anchor="ctr"/>
                </a:tc>
                <a:extLst>
                  <a:ext uri="{0D108BD9-81ED-4DB2-BD59-A6C34878D82A}">
                    <a16:rowId xmlns:a16="http://schemas.microsoft.com/office/drawing/2014/main" val="10003"/>
                  </a:ext>
                </a:extLst>
              </a:tr>
              <a:tr h="450960">
                <a:tc vMerge="1">
                  <a:txBody>
                    <a:bodyPr/>
                    <a:lstStyle/>
                    <a:p>
                      <a:endParaRPr lang="es-EC"/>
                    </a:p>
                  </a:txBody>
                  <a:tcPr/>
                </a:tc>
                <a:tc>
                  <a:txBody>
                    <a:bodyPr/>
                    <a:lstStyle/>
                    <a:p>
                      <a:pPr marR="31115" algn="ctr">
                        <a:lnSpc>
                          <a:spcPct val="150000"/>
                        </a:lnSpc>
                        <a:spcBef>
                          <a:spcPts val="1200"/>
                        </a:spcBef>
                        <a:spcAft>
                          <a:spcPts val="0"/>
                        </a:spcAft>
                      </a:pPr>
                      <a:r>
                        <a:rPr lang="es-EC" sz="1200" dirty="0">
                          <a:effectLst/>
                        </a:rPr>
                        <a:t>DIMABRU</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7677" marR="17677" marT="0" marB="0" anchor="ctr"/>
                </a:tc>
                <a:tc>
                  <a:txBody>
                    <a:bodyPr/>
                    <a:lstStyle/>
                    <a:p>
                      <a:pPr marR="31115" algn="ctr">
                        <a:lnSpc>
                          <a:spcPct val="150000"/>
                        </a:lnSpc>
                        <a:spcBef>
                          <a:spcPts val="1200"/>
                        </a:spcBef>
                        <a:spcAft>
                          <a:spcPts val="0"/>
                        </a:spcAft>
                      </a:pP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7677" marR="17677" marT="0" marB="0" anchor="ctr"/>
                </a:tc>
                <a:tc>
                  <a:txBody>
                    <a:bodyPr/>
                    <a:lstStyle/>
                    <a:p>
                      <a:pPr algn="ctr"/>
                      <a:endParaRPr lang="es-EC" sz="1200" dirty="0">
                        <a:effectLst/>
                        <a:latin typeface="Calibri" panose="020F0502020204030204" pitchFamily="34" charset="0"/>
                      </a:endParaRPr>
                    </a:p>
                  </a:txBody>
                  <a:tcPr marL="17677" marR="17677" marT="0" marB="0" anchor="ctr"/>
                </a:tc>
                <a:tc>
                  <a:txBody>
                    <a:bodyPr/>
                    <a:lstStyle/>
                    <a:p>
                      <a:pPr algn="ctr"/>
                      <a:r>
                        <a:rPr lang="es-EC" sz="1200" dirty="0">
                          <a:effectLst/>
                        </a:rPr>
                        <a:t>VISTONY</a:t>
                      </a:r>
                      <a:endParaRPr lang="es-EC" sz="1200" dirty="0">
                        <a:effectLst/>
                        <a:latin typeface="Century Gothic" panose="020B0502020202020204" pitchFamily="34" charset="0"/>
                      </a:endParaRPr>
                    </a:p>
                  </a:txBody>
                  <a:tcPr marL="17677" marR="17677" marT="0" marB="0" anchor="ctr"/>
                </a:tc>
                <a:tc>
                  <a:txBody>
                    <a:bodyPr/>
                    <a:lstStyle/>
                    <a:p>
                      <a:pPr marR="31115" algn="ctr">
                        <a:lnSpc>
                          <a:spcPct val="150000"/>
                        </a:lnSpc>
                        <a:spcBef>
                          <a:spcPts val="1200"/>
                        </a:spcBef>
                        <a:spcAft>
                          <a:spcPts val="0"/>
                        </a:spcAft>
                      </a:pPr>
                      <a:r>
                        <a:rPr lang="es-EC" sz="1200" dirty="0">
                          <a:effectLst/>
                        </a:rPr>
                        <a:t>FERRERO</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7677" marR="17677" marT="0" marB="0" anchor="ctr"/>
                </a:tc>
                <a:extLst>
                  <a:ext uri="{0D108BD9-81ED-4DB2-BD59-A6C34878D82A}">
                    <a16:rowId xmlns:a16="http://schemas.microsoft.com/office/drawing/2014/main" val="10004"/>
                  </a:ext>
                </a:extLst>
              </a:tr>
              <a:tr h="528033">
                <a:tc vMerge="1">
                  <a:txBody>
                    <a:bodyPr/>
                    <a:lstStyle/>
                    <a:p>
                      <a:endParaRPr lang="es-EC"/>
                    </a:p>
                  </a:txBody>
                  <a:tcPr/>
                </a:tc>
                <a:tc>
                  <a:txBody>
                    <a:bodyPr/>
                    <a:lstStyle/>
                    <a:p>
                      <a:pPr marR="31115" algn="ctr">
                        <a:lnSpc>
                          <a:spcPct val="150000"/>
                        </a:lnSpc>
                        <a:spcBef>
                          <a:spcPts val="1200"/>
                        </a:spcBef>
                        <a:spcAft>
                          <a:spcPts val="0"/>
                        </a:spcAft>
                      </a:pPr>
                      <a:r>
                        <a:rPr lang="es-EC" sz="1200" dirty="0">
                          <a:effectLst/>
                        </a:rPr>
                        <a:t>Estrella</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7677" marR="17677" marT="0" marB="0" anchor="ctr"/>
                </a:tc>
                <a:tc>
                  <a:txBody>
                    <a:bodyPr/>
                    <a:lstStyle/>
                    <a:p>
                      <a:pPr marR="31115" algn="ctr">
                        <a:lnSpc>
                          <a:spcPct val="150000"/>
                        </a:lnSpc>
                        <a:spcBef>
                          <a:spcPts val="1200"/>
                        </a:spcBef>
                        <a:spcAft>
                          <a:spcPts val="0"/>
                        </a:spcAft>
                      </a:pP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7677" marR="17677" marT="0" marB="0" anchor="ctr"/>
                </a:tc>
                <a:tc>
                  <a:txBody>
                    <a:bodyPr/>
                    <a:lstStyle/>
                    <a:p>
                      <a:pPr algn="ctr"/>
                      <a:endParaRPr lang="es-EC" sz="1200" dirty="0">
                        <a:effectLst/>
                        <a:latin typeface="Calibri" panose="020F0502020204030204" pitchFamily="34" charset="0"/>
                      </a:endParaRPr>
                    </a:p>
                  </a:txBody>
                  <a:tcPr marL="17677" marR="17677" marT="0" marB="0" anchor="ctr"/>
                </a:tc>
                <a:tc>
                  <a:txBody>
                    <a:bodyPr/>
                    <a:lstStyle/>
                    <a:p>
                      <a:pPr algn="ctr"/>
                      <a:endParaRPr lang="es-EC" sz="1200" dirty="0">
                        <a:effectLst/>
                        <a:latin typeface="Calibri" panose="020F0502020204030204" pitchFamily="34" charset="0"/>
                      </a:endParaRPr>
                    </a:p>
                  </a:txBody>
                  <a:tcPr marL="17677" marR="17677" marT="0" marB="0" anchor="ctr"/>
                </a:tc>
                <a:tc>
                  <a:txBody>
                    <a:bodyPr/>
                    <a:lstStyle/>
                    <a:p>
                      <a:pPr marR="31115" algn="ctr">
                        <a:lnSpc>
                          <a:spcPct val="150000"/>
                        </a:lnSpc>
                        <a:spcBef>
                          <a:spcPts val="1200"/>
                        </a:spcBef>
                        <a:spcAft>
                          <a:spcPts val="0"/>
                        </a:spcAft>
                      </a:pPr>
                      <a:r>
                        <a:rPr lang="es-EC" sz="1200" dirty="0">
                          <a:effectLst/>
                        </a:rPr>
                        <a:t>Universal Sweet</a:t>
                      </a:r>
                      <a:r>
                        <a:rPr lang="es-EC" sz="1200" baseline="0" dirty="0">
                          <a:effectLst/>
                        </a:rPr>
                        <a:t> Industries S.A.</a:t>
                      </a:r>
                      <a:r>
                        <a:rPr lang="es-EC" sz="1200" dirty="0">
                          <a:effectLst/>
                        </a:rPr>
                        <a:t> </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7677" marR="17677" marT="0" marB="0" anchor="ctr"/>
                </a:tc>
                <a:extLst>
                  <a:ext uri="{0D108BD9-81ED-4DB2-BD59-A6C34878D82A}">
                    <a16:rowId xmlns:a16="http://schemas.microsoft.com/office/drawing/2014/main" val="10005"/>
                  </a:ext>
                </a:extLst>
              </a:tr>
              <a:tr h="515155">
                <a:tc vMerge="1">
                  <a:txBody>
                    <a:bodyPr/>
                    <a:lstStyle/>
                    <a:p>
                      <a:endParaRPr lang="es-EC"/>
                    </a:p>
                  </a:txBody>
                  <a:tcPr/>
                </a:tc>
                <a:tc>
                  <a:txBody>
                    <a:bodyPr/>
                    <a:lstStyle/>
                    <a:p>
                      <a:pPr marR="31115" algn="ctr">
                        <a:lnSpc>
                          <a:spcPct val="150000"/>
                        </a:lnSpc>
                        <a:spcBef>
                          <a:spcPts val="1200"/>
                        </a:spcBef>
                        <a:spcAft>
                          <a:spcPts val="0"/>
                        </a:spcAft>
                      </a:pPr>
                      <a:r>
                        <a:rPr lang="es-EC" sz="1200" dirty="0">
                          <a:effectLst/>
                        </a:rPr>
                        <a:t>Intradevco</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7677" marR="17677" marT="0" marB="0" anchor="ctr"/>
                </a:tc>
                <a:tc>
                  <a:txBody>
                    <a:bodyPr/>
                    <a:lstStyle/>
                    <a:p>
                      <a:pPr marR="31115" algn="ctr">
                        <a:lnSpc>
                          <a:spcPct val="150000"/>
                        </a:lnSpc>
                        <a:spcBef>
                          <a:spcPts val="1200"/>
                        </a:spcBef>
                        <a:spcAft>
                          <a:spcPts val="0"/>
                        </a:spcAft>
                      </a:pP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7677" marR="17677" marT="0" marB="0" anchor="ctr"/>
                </a:tc>
                <a:tc>
                  <a:txBody>
                    <a:bodyPr/>
                    <a:lstStyle/>
                    <a:p>
                      <a:pPr marR="31115" algn="ctr">
                        <a:lnSpc>
                          <a:spcPct val="150000"/>
                        </a:lnSpc>
                        <a:spcBef>
                          <a:spcPts val="1200"/>
                        </a:spcBef>
                        <a:spcAft>
                          <a:spcPts val="0"/>
                        </a:spcAft>
                      </a:pPr>
                      <a:r>
                        <a:rPr lang="es-EC" sz="1200" dirty="0">
                          <a:effectLst/>
                        </a:rPr>
                        <a:t> </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7677" marR="17677" marT="0" marB="0" anchor="ctr"/>
                </a:tc>
                <a:tc>
                  <a:txBody>
                    <a:bodyPr/>
                    <a:lstStyle/>
                    <a:p>
                      <a:pPr marR="31115" algn="ctr">
                        <a:lnSpc>
                          <a:spcPct val="150000"/>
                        </a:lnSpc>
                        <a:spcBef>
                          <a:spcPts val="1200"/>
                        </a:spcBef>
                        <a:spcAft>
                          <a:spcPts val="0"/>
                        </a:spcAft>
                      </a:pPr>
                      <a:r>
                        <a:rPr lang="es-EC" sz="1200" dirty="0">
                          <a:effectLst/>
                        </a:rPr>
                        <a:t> </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7677" marR="17677" marT="0" marB="0" anchor="ctr"/>
                </a:tc>
                <a:tc>
                  <a:txBody>
                    <a:bodyPr/>
                    <a:lstStyle/>
                    <a:p>
                      <a:pPr marR="31115" algn="ctr">
                        <a:lnSpc>
                          <a:spcPct val="150000"/>
                        </a:lnSpc>
                        <a:spcBef>
                          <a:spcPts val="1200"/>
                        </a:spcBef>
                        <a:spcAft>
                          <a:spcPts val="0"/>
                        </a:spcAft>
                      </a:pPr>
                      <a:r>
                        <a:rPr lang="es-EC" sz="1200" dirty="0">
                          <a:effectLst/>
                        </a:rPr>
                        <a:t> DUREXPORTA</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7677" marR="17677" marT="0" marB="0" anchor="ctr"/>
                </a:tc>
                <a:extLst>
                  <a:ext uri="{0D108BD9-81ED-4DB2-BD59-A6C34878D82A}">
                    <a16:rowId xmlns:a16="http://schemas.microsoft.com/office/drawing/2014/main" val="10006"/>
                  </a:ext>
                </a:extLst>
              </a:tr>
            </a:tbl>
          </a:graphicData>
        </a:graphic>
      </p:graphicFrame>
      <p:pic>
        <p:nvPicPr>
          <p:cNvPr id="8" name="Picture 2" descr="Resultado de imagen para cera para pisos estrella">
            <a:extLst>
              <a:ext uri="{FF2B5EF4-FFF2-40B4-BE49-F238E27FC236}">
                <a16:creationId xmlns:a16="http://schemas.microsoft.com/office/drawing/2014/main" id="{8D1CBEDD-8954-4271-8FF2-83A0C560E3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19953" y="985865"/>
            <a:ext cx="2061901" cy="206190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Resultado de imagen para disma cera">
            <a:extLst>
              <a:ext uri="{FF2B5EF4-FFF2-40B4-BE49-F238E27FC236}">
                <a16:creationId xmlns:a16="http://schemas.microsoft.com/office/drawing/2014/main" id="{E6BC3B7D-1DB2-46B0-A4A1-5CD48085BB3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396540" y="2962682"/>
            <a:ext cx="1427251" cy="142725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Resultado de imagen para disma vacerola">
            <a:extLst>
              <a:ext uri="{FF2B5EF4-FFF2-40B4-BE49-F238E27FC236}">
                <a16:creationId xmlns:a16="http://schemas.microsoft.com/office/drawing/2014/main" id="{D51CECE8-9BD9-4F5F-B71D-3F9AB00DC54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7327" y="4210383"/>
            <a:ext cx="1510386" cy="151038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Resultado de imagen para tic tac">
            <a:extLst>
              <a:ext uri="{FF2B5EF4-FFF2-40B4-BE49-F238E27FC236}">
                <a16:creationId xmlns:a16="http://schemas.microsoft.com/office/drawing/2014/main" id="{C53750B6-0194-4552-9C4E-59F7EEAD744B}"/>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3125" b="95139" l="9375" r="89931">
                        <a14:foregroundMark x1="22569" y1="12153" x2="28125" y2="93750"/>
                        <a14:foregroundMark x1="28125" y1="93750" x2="70139" y2="93056"/>
                        <a14:foregroundMark x1="70139" y1="93056" x2="75694" y2="13194"/>
                        <a14:foregroundMark x1="75694" y1="13194" x2="36458" y2="3472"/>
                        <a14:foregroundMark x1="36458" y1="3472" x2="23264" y2="10764"/>
                        <a14:foregroundMark x1="21528" y1="4514" x2="21528" y2="4514"/>
                        <a14:foregroundMark x1="22569" y1="3125" x2="22569" y2="3125"/>
                        <a14:foregroundMark x1="76736" y1="78819" x2="76736" y2="78819"/>
                        <a14:foregroundMark x1="77778" y1="26389" x2="77778" y2="26389"/>
                        <a14:foregroundMark x1="78125" y1="31597" x2="77083" y2="26736"/>
                        <a14:foregroundMark x1="77083" y1="45833" x2="78125" y2="59722"/>
                        <a14:foregroundMark x1="79167" y1="74653" x2="78472" y2="82639"/>
                        <a14:foregroundMark x1="77778" y1="87500" x2="78125" y2="88889"/>
                        <a14:foregroundMark x1="24306" y1="94097" x2="64931" y2="95139"/>
                        <a14:foregroundMark x1="64931" y1="95139" x2="77778" y2="92708"/>
                      </a14:backgroundRemoval>
                    </a14:imgEffect>
                  </a14:imgLayer>
                </a14:imgProps>
              </a:ext>
              <a:ext uri="{28A0092B-C50C-407E-A947-70E740481C1C}">
                <a14:useLocalDpi xmlns:a14="http://schemas.microsoft.com/office/drawing/2010/main" val="0"/>
              </a:ext>
            </a:extLst>
          </a:blip>
          <a:srcRect/>
          <a:stretch>
            <a:fillRect/>
          </a:stretch>
        </p:blipFill>
        <p:spPr bwMode="auto">
          <a:xfrm>
            <a:off x="868038" y="1413921"/>
            <a:ext cx="1194519" cy="119451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Resultado de imagen para confiteca agogo chicle bola">
            <a:extLst>
              <a:ext uri="{FF2B5EF4-FFF2-40B4-BE49-F238E27FC236}">
                <a16:creationId xmlns:a16="http://schemas.microsoft.com/office/drawing/2014/main" id="{D2AB0470-6EA1-402F-BABF-DA40F82D2C0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11295" y="2684160"/>
            <a:ext cx="1422451" cy="1422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20704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a:extLst>
              <a:ext uri="{FF2B5EF4-FFF2-40B4-BE49-F238E27FC236}">
                <a16:creationId xmlns:a16="http://schemas.microsoft.com/office/drawing/2014/main" id="{363033A5-D850-4957-A77B-C86C7AF9461B}"/>
              </a:ext>
            </a:extLst>
          </p:cNvPr>
          <p:cNvGraphicFramePr>
            <a:graphicFrameLocks noGrp="1"/>
          </p:cNvGraphicFramePr>
          <p:nvPr>
            <p:extLst>
              <p:ext uri="{D42A27DB-BD31-4B8C-83A1-F6EECF244321}">
                <p14:modId xmlns:p14="http://schemas.microsoft.com/office/powerpoint/2010/main" val="3893332883"/>
              </p:ext>
            </p:extLst>
          </p:nvPr>
        </p:nvGraphicFramePr>
        <p:xfrm>
          <a:off x="1264676" y="954910"/>
          <a:ext cx="3287715" cy="4754880"/>
        </p:xfrm>
        <a:graphic>
          <a:graphicData uri="http://schemas.openxmlformats.org/drawingml/2006/table">
            <a:tbl>
              <a:tblPr firstRow="1" firstCol="1" bandRow="1">
                <a:tableStyleId>{2A488322-F2BA-4B5B-9748-0D474271808F}</a:tableStyleId>
              </a:tblPr>
              <a:tblGrid>
                <a:gridCol w="1743349">
                  <a:extLst>
                    <a:ext uri="{9D8B030D-6E8A-4147-A177-3AD203B41FA5}">
                      <a16:colId xmlns:a16="http://schemas.microsoft.com/office/drawing/2014/main" val="20000"/>
                    </a:ext>
                  </a:extLst>
                </a:gridCol>
                <a:gridCol w="1544366">
                  <a:extLst>
                    <a:ext uri="{9D8B030D-6E8A-4147-A177-3AD203B41FA5}">
                      <a16:colId xmlns:a16="http://schemas.microsoft.com/office/drawing/2014/main" val="20001"/>
                    </a:ext>
                  </a:extLst>
                </a:gridCol>
              </a:tblGrid>
              <a:tr h="356159">
                <a:tc gridSpan="2">
                  <a:txBody>
                    <a:bodyPr/>
                    <a:lstStyle/>
                    <a:p>
                      <a:pPr marR="31115" algn="ctr">
                        <a:lnSpc>
                          <a:spcPct val="150000"/>
                        </a:lnSpc>
                        <a:spcBef>
                          <a:spcPts val="1200"/>
                        </a:spcBef>
                        <a:spcAft>
                          <a:spcPts val="0"/>
                        </a:spcAft>
                      </a:pPr>
                      <a:r>
                        <a:rPr lang="es-EC" sz="1600" dirty="0">
                          <a:solidFill>
                            <a:schemeClr val="tx1"/>
                          </a:solidFill>
                          <a:effectLst/>
                        </a:rPr>
                        <a:t>CERA DE CARNAUBA</a:t>
                      </a:r>
                      <a:endParaRPr lang="es-EC"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C"/>
                    </a:p>
                  </a:txBody>
                  <a:tcPr/>
                </a:tc>
                <a:extLst>
                  <a:ext uri="{0D108BD9-81ED-4DB2-BD59-A6C34878D82A}">
                    <a16:rowId xmlns:a16="http://schemas.microsoft.com/office/drawing/2014/main" val="10000"/>
                  </a:ext>
                </a:extLst>
              </a:tr>
              <a:tr h="0">
                <a:tc>
                  <a:txBody>
                    <a:bodyPr/>
                    <a:lstStyle/>
                    <a:p>
                      <a:pPr marR="31115" algn="ctr">
                        <a:lnSpc>
                          <a:spcPct val="150000"/>
                        </a:lnSpc>
                        <a:spcBef>
                          <a:spcPts val="1200"/>
                        </a:spcBef>
                        <a:spcAft>
                          <a:spcPts val="0"/>
                        </a:spcAft>
                      </a:pPr>
                      <a:r>
                        <a:rPr lang="es-EC" sz="1600" b="1" dirty="0">
                          <a:solidFill>
                            <a:schemeClr val="tx1"/>
                          </a:solidFill>
                          <a:effectLst/>
                        </a:rPr>
                        <a:t>Año</a:t>
                      </a:r>
                      <a:endParaRPr lang="es-EC"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R="31115" algn="ctr">
                        <a:lnSpc>
                          <a:spcPct val="150000"/>
                        </a:lnSpc>
                        <a:spcBef>
                          <a:spcPts val="1200"/>
                        </a:spcBef>
                        <a:spcAft>
                          <a:spcPts val="0"/>
                        </a:spcAft>
                      </a:pPr>
                      <a:r>
                        <a:rPr lang="es-EC" sz="1600" b="1" dirty="0">
                          <a:solidFill>
                            <a:schemeClr val="tx1"/>
                          </a:solidFill>
                          <a:effectLst/>
                        </a:rPr>
                        <a:t>Toneladas</a:t>
                      </a:r>
                      <a:endParaRPr lang="es-EC"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356271">
                <a:tc>
                  <a:txBody>
                    <a:bodyPr/>
                    <a:lstStyle/>
                    <a:p>
                      <a:pPr marR="31115" algn="ctr">
                        <a:lnSpc>
                          <a:spcPct val="150000"/>
                        </a:lnSpc>
                        <a:spcBef>
                          <a:spcPts val="1200"/>
                        </a:spcBef>
                        <a:spcAft>
                          <a:spcPts val="0"/>
                        </a:spcAft>
                      </a:pPr>
                      <a:r>
                        <a:rPr lang="es-EC" sz="1600" b="0" dirty="0">
                          <a:solidFill>
                            <a:schemeClr val="tx1"/>
                          </a:solidFill>
                          <a:effectLst/>
                        </a:rPr>
                        <a:t>2005</a:t>
                      </a:r>
                      <a:endParaRPr lang="es-EC" sz="24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R="31115" algn="ctr">
                        <a:lnSpc>
                          <a:spcPct val="150000"/>
                        </a:lnSpc>
                        <a:spcBef>
                          <a:spcPts val="1200"/>
                        </a:spcBef>
                        <a:spcAft>
                          <a:spcPts val="0"/>
                        </a:spcAft>
                      </a:pPr>
                      <a:r>
                        <a:rPr lang="es-EC" sz="1600" dirty="0">
                          <a:solidFill>
                            <a:schemeClr val="tx1"/>
                          </a:solidFill>
                          <a:effectLst/>
                        </a:rPr>
                        <a:t>28,25</a:t>
                      </a:r>
                      <a:endParaRPr lang="es-EC"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356271">
                <a:tc>
                  <a:txBody>
                    <a:bodyPr/>
                    <a:lstStyle/>
                    <a:p>
                      <a:pPr marR="31115" algn="ctr">
                        <a:lnSpc>
                          <a:spcPct val="150000"/>
                        </a:lnSpc>
                        <a:spcBef>
                          <a:spcPts val="1200"/>
                        </a:spcBef>
                        <a:spcAft>
                          <a:spcPts val="0"/>
                        </a:spcAft>
                      </a:pPr>
                      <a:r>
                        <a:rPr lang="es-EC" sz="1600" b="0" dirty="0">
                          <a:solidFill>
                            <a:schemeClr val="tx1"/>
                          </a:solidFill>
                          <a:effectLst/>
                        </a:rPr>
                        <a:t>2006</a:t>
                      </a:r>
                      <a:endParaRPr lang="es-EC" sz="24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R="31115" algn="ctr">
                        <a:lnSpc>
                          <a:spcPct val="150000"/>
                        </a:lnSpc>
                        <a:spcBef>
                          <a:spcPts val="1200"/>
                        </a:spcBef>
                        <a:spcAft>
                          <a:spcPts val="0"/>
                        </a:spcAft>
                      </a:pPr>
                      <a:r>
                        <a:rPr lang="es-EC" sz="1600" dirty="0">
                          <a:solidFill>
                            <a:schemeClr val="tx1"/>
                          </a:solidFill>
                          <a:effectLst/>
                        </a:rPr>
                        <a:t>57,21</a:t>
                      </a:r>
                      <a:endParaRPr lang="es-EC"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356271">
                <a:tc>
                  <a:txBody>
                    <a:bodyPr/>
                    <a:lstStyle/>
                    <a:p>
                      <a:pPr marR="31115" algn="ctr">
                        <a:lnSpc>
                          <a:spcPct val="150000"/>
                        </a:lnSpc>
                        <a:spcBef>
                          <a:spcPts val="1200"/>
                        </a:spcBef>
                        <a:spcAft>
                          <a:spcPts val="0"/>
                        </a:spcAft>
                      </a:pPr>
                      <a:r>
                        <a:rPr lang="es-EC" sz="1600" b="0" dirty="0">
                          <a:solidFill>
                            <a:schemeClr val="tx1"/>
                          </a:solidFill>
                          <a:effectLst/>
                        </a:rPr>
                        <a:t>2007</a:t>
                      </a:r>
                      <a:endParaRPr lang="es-EC" sz="24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R="31115" algn="ctr">
                        <a:lnSpc>
                          <a:spcPct val="150000"/>
                        </a:lnSpc>
                        <a:spcBef>
                          <a:spcPts val="1200"/>
                        </a:spcBef>
                        <a:spcAft>
                          <a:spcPts val="0"/>
                        </a:spcAft>
                      </a:pPr>
                      <a:r>
                        <a:rPr lang="es-EC" sz="1600" dirty="0">
                          <a:solidFill>
                            <a:schemeClr val="tx1"/>
                          </a:solidFill>
                          <a:effectLst/>
                        </a:rPr>
                        <a:t>50,76</a:t>
                      </a:r>
                      <a:endParaRPr lang="es-EC"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r h="356271">
                <a:tc>
                  <a:txBody>
                    <a:bodyPr/>
                    <a:lstStyle/>
                    <a:p>
                      <a:pPr marR="31115" algn="ctr">
                        <a:lnSpc>
                          <a:spcPct val="150000"/>
                        </a:lnSpc>
                        <a:spcBef>
                          <a:spcPts val="1200"/>
                        </a:spcBef>
                        <a:spcAft>
                          <a:spcPts val="0"/>
                        </a:spcAft>
                      </a:pPr>
                      <a:r>
                        <a:rPr lang="es-EC" sz="1600" b="0" dirty="0">
                          <a:solidFill>
                            <a:schemeClr val="tx1"/>
                          </a:solidFill>
                          <a:effectLst/>
                        </a:rPr>
                        <a:t>2008</a:t>
                      </a:r>
                      <a:endParaRPr lang="es-EC" sz="24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R="31115" algn="ctr">
                        <a:lnSpc>
                          <a:spcPct val="150000"/>
                        </a:lnSpc>
                        <a:spcBef>
                          <a:spcPts val="1200"/>
                        </a:spcBef>
                        <a:spcAft>
                          <a:spcPts val="0"/>
                        </a:spcAft>
                      </a:pPr>
                      <a:r>
                        <a:rPr lang="es-EC" sz="1600" dirty="0">
                          <a:solidFill>
                            <a:schemeClr val="tx1"/>
                          </a:solidFill>
                          <a:effectLst/>
                        </a:rPr>
                        <a:t>64,51</a:t>
                      </a:r>
                      <a:endParaRPr lang="es-EC"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5"/>
                  </a:ext>
                </a:extLst>
              </a:tr>
              <a:tr h="356271">
                <a:tc>
                  <a:txBody>
                    <a:bodyPr/>
                    <a:lstStyle/>
                    <a:p>
                      <a:pPr marR="31115" algn="ctr">
                        <a:lnSpc>
                          <a:spcPct val="150000"/>
                        </a:lnSpc>
                        <a:spcBef>
                          <a:spcPts val="1200"/>
                        </a:spcBef>
                        <a:spcAft>
                          <a:spcPts val="0"/>
                        </a:spcAft>
                      </a:pPr>
                      <a:r>
                        <a:rPr lang="es-EC" sz="1600" b="0" dirty="0">
                          <a:solidFill>
                            <a:schemeClr val="tx1"/>
                          </a:solidFill>
                          <a:effectLst/>
                        </a:rPr>
                        <a:t>2009</a:t>
                      </a:r>
                      <a:endParaRPr lang="es-EC" sz="24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R="31115" algn="ctr">
                        <a:lnSpc>
                          <a:spcPct val="150000"/>
                        </a:lnSpc>
                        <a:spcBef>
                          <a:spcPts val="1200"/>
                        </a:spcBef>
                        <a:spcAft>
                          <a:spcPts val="0"/>
                        </a:spcAft>
                      </a:pPr>
                      <a:r>
                        <a:rPr lang="es-EC" sz="1600" dirty="0">
                          <a:solidFill>
                            <a:schemeClr val="tx1"/>
                          </a:solidFill>
                          <a:effectLst/>
                        </a:rPr>
                        <a:t>62,55</a:t>
                      </a:r>
                      <a:endParaRPr lang="es-EC"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6"/>
                  </a:ext>
                </a:extLst>
              </a:tr>
              <a:tr h="356271">
                <a:tc>
                  <a:txBody>
                    <a:bodyPr/>
                    <a:lstStyle/>
                    <a:p>
                      <a:pPr marR="31115" algn="ctr">
                        <a:lnSpc>
                          <a:spcPct val="150000"/>
                        </a:lnSpc>
                        <a:spcBef>
                          <a:spcPts val="1200"/>
                        </a:spcBef>
                        <a:spcAft>
                          <a:spcPts val="0"/>
                        </a:spcAft>
                      </a:pPr>
                      <a:r>
                        <a:rPr lang="es-EC" sz="1600" b="0" dirty="0">
                          <a:solidFill>
                            <a:schemeClr val="tx1"/>
                          </a:solidFill>
                          <a:effectLst/>
                        </a:rPr>
                        <a:t>2010</a:t>
                      </a:r>
                      <a:endParaRPr lang="es-EC" sz="24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R="31115" algn="ctr">
                        <a:lnSpc>
                          <a:spcPct val="150000"/>
                        </a:lnSpc>
                        <a:spcBef>
                          <a:spcPts val="1200"/>
                        </a:spcBef>
                        <a:spcAft>
                          <a:spcPts val="0"/>
                        </a:spcAft>
                      </a:pPr>
                      <a:r>
                        <a:rPr lang="es-EC" sz="1600" dirty="0">
                          <a:solidFill>
                            <a:schemeClr val="tx1"/>
                          </a:solidFill>
                          <a:effectLst/>
                        </a:rPr>
                        <a:t>59,00</a:t>
                      </a:r>
                      <a:endParaRPr lang="es-EC"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7"/>
                  </a:ext>
                </a:extLst>
              </a:tr>
              <a:tr h="356271">
                <a:tc>
                  <a:txBody>
                    <a:bodyPr/>
                    <a:lstStyle/>
                    <a:p>
                      <a:pPr marR="31115" algn="ctr">
                        <a:lnSpc>
                          <a:spcPct val="150000"/>
                        </a:lnSpc>
                        <a:spcBef>
                          <a:spcPts val="1200"/>
                        </a:spcBef>
                        <a:spcAft>
                          <a:spcPts val="0"/>
                        </a:spcAft>
                      </a:pPr>
                      <a:r>
                        <a:rPr lang="es-EC" sz="1600" b="0" dirty="0">
                          <a:solidFill>
                            <a:schemeClr val="tx1"/>
                          </a:solidFill>
                          <a:effectLst/>
                        </a:rPr>
                        <a:t>2011</a:t>
                      </a:r>
                      <a:endParaRPr lang="es-EC" sz="24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R="31115" algn="ctr">
                        <a:lnSpc>
                          <a:spcPct val="150000"/>
                        </a:lnSpc>
                        <a:spcBef>
                          <a:spcPts val="1200"/>
                        </a:spcBef>
                        <a:spcAft>
                          <a:spcPts val="0"/>
                        </a:spcAft>
                      </a:pPr>
                      <a:r>
                        <a:rPr lang="es-EC" sz="1600" dirty="0">
                          <a:solidFill>
                            <a:schemeClr val="tx1"/>
                          </a:solidFill>
                          <a:effectLst/>
                        </a:rPr>
                        <a:t>39,34</a:t>
                      </a:r>
                      <a:endParaRPr lang="es-EC"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8"/>
                  </a:ext>
                </a:extLst>
              </a:tr>
              <a:tr h="356271">
                <a:tc>
                  <a:txBody>
                    <a:bodyPr/>
                    <a:lstStyle/>
                    <a:p>
                      <a:pPr marR="31115" algn="ctr">
                        <a:lnSpc>
                          <a:spcPct val="150000"/>
                        </a:lnSpc>
                        <a:spcBef>
                          <a:spcPts val="1200"/>
                        </a:spcBef>
                        <a:spcAft>
                          <a:spcPts val="0"/>
                        </a:spcAft>
                      </a:pPr>
                      <a:r>
                        <a:rPr lang="es-EC" sz="1600" b="0" dirty="0">
                          <a:solidFill>
                            <a:schemeClr val="tx1"/>
                          </a:solidFill>
                          <a:effectLst/>
                        </a:rPr>
                        <a:t>2012</a:t>
                      </a:r>
                      <a:endParaRPr lang="es-EC" sz="24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R="31115" algn="ctr">
                        <a:lnSpc>
                          <a:spcPct val="150000"/>
                        </a:lnSpc>
                        <a:spcBef>
                          <a:spcPts val="1200"/>
                        </a:spcBef>
                        <a:spcAft>
                          <a:spcPts val="0"/>
                        </a:spcAft>
                      </a:pPr>
                      <a:r>
                        <a:rPr lang="es-EC" sz="1600" dirty="0">
                          <a:solidFill>
                            <a:schemeClr val="tx1"/>
                          </a:solidFill>
                          <a:effectLst/>
                        </a:rPr>
                        <a:t>49,05</a:t>
                      </a:r>
                      <a:endParaRPr lang="es-EC"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9"/>
                  </a:ext>
                </a:extLst>
              </a:tr>
              <a:tr h="356271">
                <a:tc>
                  <a:txBody>
                    <a:bodyPr/>
                    <a:lstStyle/>
                    <a:p>
                      <a:pPr marR="31115" algn="ctr">
                        <a:lnSpc>
                          <a:spcPct val="150000"/>
                        </a:lnSpc>
                        <a:spcBef>
                          <a:spcPts val="1200"/>
                        </a:spcBef>
                        <a:spcAft>
                          <a:spcPts val="0"/>
                        </a:spcAft>
                      </a:pPr>
                      <a:r>
                        <a:rPr lang="es-EC" sz="1600" b="0" dirty="0">
                          <a:solidFill>
                            <a:schemeClr val="tx1"/>
                          </a:solidFill>
                          <a:effectLst/>
                        </a:rPr>
                        <a:t>2013</a:t>
                      </a:r>
                      <a:endParaRPr lang="es-EC" sz="24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R="31115" algn="ctr">
                        <a:lnSpc>
                          <a:spcPct val="150000"/>
                        </a:lnSpc>
                        <a:spcBef>
                          <a:spcPts val="1200"/>
                        </a:spcBef>
                        <a:spcAft>
                          <a:spcPts val="0"/>
                        </a:spcAft>
                      </a:pPr>
                      <a:r>
                        <a:rPr lang="es-EC" sz="1600" dirty="0">
                          <a:solidFill>
                            <a:schemeClr val="tx1"/>
                          </a:solidFill>
                          <a:effectLst/>
                        </a:rPr>
                        <a:t>34,09</a:t>
                      </a:r>
                      <a:endParaRPr lang="es-EC"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10"/>
                  </a:ext>
                </a:extLst>
              </a:tr>
              <a:tr h="356271">
                <a:tc>
                  <a:txBody>
                    <a:bodyPr/>
                    <a:lstStyle/>
                    <a:p>
                      <a:pPr marR="31115" algn="ctr">
                        <a:lnSpc>
                          <a:spcPct val="150000"/>
                        </a:lnSpc>
                        <a:spcBef>
                          <a:spcPts val="1200"/>
                        </a:spcBef>
                        <a:spcAft>
                          <a:spcPts val="0"/>
                        </a:spcAft>
                      </a:pPr>
                      <a:r>
                        <a:rPr lang="es-EC" sz="1600" b="0" dirty="0">
                          <a:solidFill>
                            <a:schemeClr val="tx1"/>
                          </a:solidFill>
                          <a:effectLst/>
                        </a:rPr>
                        <a:t>2014</a:t>
                      </a:r>
                      <a:endParaRPr lang="es-EC" sz="24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R="31115" algn="ctr">
                        <a:lnSpc>
                          <a:spcPct val="150000"/>
                        </a:lnSpc>
                        <a:spcBef>
                          <a:spcPts val="1200"/>
                        </a:spcBef>
                        <a:spcAft>
                          <a:spcPts val="0"/>
                        </a:spcAft>
                      </a:pPr>
                      <a:r>
                        <a:rPr lang="es-EC" sz="1600" dirty="0">
                          <a:solidFill>
                            <a:schemeClr val="tx1"/>
                          </a:solidFill>
                          <a:effectLst/>
                        </a:rPr>
                        <a:t>54,13</a:t>
                      </a:r>
                      <a:endParaRPr lang="es-EC"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11"/>
                  </a:ext>
                </a:extLst>
              </a:tr>
              <a:tr h="264339">
                <a:tc>
                  <a:txBody>
                    <a:bodyPr/>
                    <a:lstStyle/>
                    <a:p>
                      <a:pPr marL="0" marR="31115" lvl="0" indent="0" algn="ctr" defTabSz="457207" rtl="0" eaLnBrk="1" fontAlgn="auto" latinLnBrk="0" hangingPunct="1">
                        <a:lnSpc>
                          <a:spcPct val="150000"/>
                        </a:lnSpc>
                        <a:spcBef>
                          <a:spcPts val="1200"/>
                        </a:spcBef>
                        <a:spcAft>
                          <a:spcPts val="0"/>
                        </a:spcAft>
                        <a:buClrTx/>
                        <a:buSzTx/>
                        <a:buFontTx/>
                        <a:buNone/>
                        <a:tabLst/>
                        <a:defRPr/>
                      </a:pPr>
                      <a:r>
                        <a:rPr kumimoji="0" lang="es-EC" sz="1600" b="0" u="none" strike="noStrike" kern="1200" cap="none" spc="0" normalizeH="0" baseline="0" noProof="0" dirty="0">
                          <a:ln>
                            <a:noFill/>
                          </a:ln>
                          <a:solidFill>
                            <a:schemeClr val="tx1"/>
                          </a:solidFill>
                          <a:effectLst/>
                          <a:uLnTx/>
                          <a:uFillTx/>
                        </a:rPr>
                        <a:t>2015</a:t>
                      </a:r>
                      <a:endParaRPr kumimoji="0" lang="es-EC" sz="2400" b="0" i="0" u="none" strike="noStrike" kern="1200" cap="none" spc="0" normalizeH="0" baseline="0" noProof="0" dirty="0">
                        <a:ln>
                          <a:noFill/>
                        </a:ln>
                        <a:solidFill>
                          <a:schemeClr val="tx1"/>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31115" lvl="0" indent="0" algn="ctr" defTabSz="457207" rtl="0" eaLnBrk="1" fontAlgn="auto" latinLnBrk="0" hangingPunct="1">
                        <a:lnSpc>
                          <a:spcPct val="150000"/>
                        </a:lnSpc>
                        <a:spcBef>
                          <a:spcPts val="1200"/>
                        </a:spcBef>
                        <a:spcAft>
                          <a:spcPts val="0"/>
                        </a:spcAft>
                        <a:buClrTx/>
                        <a:buSzTx/>
                        <a:buFontTx/>
                        <a:buNone/>
                        <a:tabLst/>
                        <a:defRPr/>
                      </a:pPr>
                      <a:r>
                        <a:rPr kumimoji="0" lang="es-EC" sz="1600" u="none" strike="noStrike" kern="1200" cap="none" spc="0" normalizeH="0" baseline="0" noProof="0" dirty="0">
                          <a:ln>
                            <a:noFill/>
                          </a:ln>
                          <a:solidFill>
                            <a:schemeClr val="tx1"/>
                          </a:solidFill>
                          <a:effectLst/>
                          <a:uLnTx/>
                          <a:uFillTx/>
                        </a:rPr>
                        <a:t>538,37</a:t>
                      </a:r>
                      <a:endParaRPr kumimoji="0" lang="es-EC" sz="2400" b="0" i="0" u="none" strike="noStrike" kern="1200" cap="none" spc="0" normalizeH="0" baseline="0" noProof="0" dirty="0">
                        <a:ln>
                          <a:noFill/>
                        </a:ln>
                        <a:solidFill>
                          <a:schemeClr val="tx1"/>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12"/>
                  </a:ext>
                </a:extLst>
              </a:tr>
            </a:tbl>
          </a:graphicData>
        </a:graphic>
      </p:graphicFrame>
      <p:pic>
        <p:nvPicPr>
          <p:cNvPr id="5" name="Imagen 4">
            <a:extLst>
              <a:ext uri="{FF2B5EF4-FFF2-40B4-BE49-F238E27FC236}">
                <a16:creationId xmlns:a16="http://schemas.microsoft.com/office/drawing/2014/main" id="{2CBD9F00-E5B6-4759-B0F9-B7C1F177C9C4}"/>
              </a:ext>
            </a:extLst>
          </p:cNvPr>
          <p:cNvPicPr/>
          <p:nvPr/>
        </p:nvPicPr>
        <p:blipFill>
          <a:blip r:embed="rId2">
            <a:extLst>
              <a:ext uri="{BEBA8EAE-BF5A-486C-A8C5-ECC9F3942E4B}">
                <a14:imgProps xmlns:a14="http://schemas.microsoft.com/office/drawing/2010/main">
                  <a14:imgLayer r:embed="rId3">
                    <a14:imgEffect>
                      <a14:saturation sat="96000"/>
                    </a14:imgEffect>
                    <a14:imgEffect>
                      <a14:brightnessContrast contrast="51000"/>
                    </a14:imgEffect>
                  </a14:imgLayer>
                </a14:imgProps>
              </a:ext>
              <a:ext uri="{28A0092B-C50C-407E-A947-70E740481C1C}">
                <a14:useLocalDpi xmlns:a14="http://schemas.microsoft.com/office/drawing/2010/main" val="0"/>
              </a:ext>
            </a:extLst>
          </a:blip>
          <a:srcRect/>
          <a:stretch>
            <a:fillRect/>
          </a:stretch>
        </p:blipFill>
        <p:spPr bwMode="auto">
          <a:xfrm>
            <a:off x="5471851" y="2402977"/>
            <a:ext cx="5684073" cy="3030588"/>
          </a:xfrm>
          <a:prstGeom prst="rect">
            <a:avLst/>
          </a:prstGeom>
          <a:noFill/>
        </p:spPr>
      </p:pic>
      <p:sp>
        <p:nvSpPr>
          <p:cNvPr id="7" name="CuadroTexto 6">
            <a:extLst>
              <a:ext uri="{FF2B5EF4-FFF2-40B4-BE49-F238E27FC236}">
                <a16:creationId xmlns:a16="http://schemas.microsoft.com/office/drawing/2014/main" id="{F7C238F0-FF27-4C32-8E60-1C7F9D2BEF7E}"/>
              </a:ext>
            </a:extLst>
          </p:cNvPr>
          <p:cNvSpPr txBox="1"/>
          <p:nvPr/>
        </p:nvSpPr>
        <p:spPr>
          <a:xfrm>
            <a:off x="6397976" y="1851725"/>
            <a:ext cx="3936649" cy="646331"/>
          </a:xfrm>
          <a:prstGeom prst="rect">
            <a:avLst/>
          </a:prstGeom>
          <a:noFill/>
        </p:spPr>
        <p:txBody>
          <a:bodyPr wrap="square" rtlCol="0">
            <a:spAutoFit/>
          </a:bodyPr>
          <a:lstStyle/>
          <a:p>
            <a:r>
              <a:rPr lang="es-EC" dirty="0">
                <a:latin typeface="Century Gothic" panose="020B0502020202020204" pitchFamily="34" charset="0"/>
              </a:rPr>
              <a:t>500,05 </a:t>
            </a:r>
            <a:r>
              <a:rPr lang="es-EC" dirty="0" err="1">
                <a:latin typeface="Century Gothic" panose="020B0502020202020204" pitchFamily="34" charset="0"/>
              </a:rPr>
              <a:t>Tn</a:t>
            </a:r>
            <a:r>
              <a:rPr lang="es-EC" dirty="0">
                <a:latin typeface="Century Gothic" panose="020B0502020202020204" pitchFamily="34" charset="0"/>
              </a:rPr>
              <a:t> VISTONY y DUREXPORTA</a:t>
            </a:r>
          </a:p>
          <a:p>
            <a:endParaRPr lang="es-EC" dirty="0"/>
          </a:p>
        </p:txBody>
      </p:sp>
      <p:sp>
        <p:nvSpPr>
          <p:cNvPr id="8" name="CuadroTexto 7">
            <a:extLst>
              <a:ext uri="{FF2B5EF4-FFF2-40B4-BE49-F238E27FC236}">
                <a16:creationId xmlns:a16="http://schemas.microsoft.com/office/drawing/2014/main" id="{2C1153AF-83F5-4D2B-9CFB-548981DAEAA4}"/>
              </a:ext>
            </a:extLst>
          </p:cNvPr>
          <p:cNvSpPr txBox="1"/>
          <p:nvPr/>
        </p:nvSpPr>
        <p:spPr>
          <a:xfrm>
            <a:off x="6515099" y="1528559"/>
            <a:ext cx="3819526" cy="646331"/>
          </a:xfrm>
          <a:prstGeom prst="rect">
            <a:avLst/>
          </a:prstGeom>
          <a:noFill/>
        </p:spPr>
        <p:txBody>
          <a:bodyPr wrap="square" rtlCol="0">
            <a:spAutoFit/>
          </a:bodyPr>
          <a:lstStyle/>
          <a:p>
            <a:r>
              <a:rPr lang="es-EC" dirty="0">
                <a:latin typeface="Calibri" panose="020F0502020204030204" pitchFamily="34" charset="0"/>
              </a:rPr>
              <a:t>Promedio anual de </a:t>
            </a:r>
            <a:r>
              <a:rPr lang="es-EC" dirty="0">
                <a:solidFill>
                  <a:schemeClr val="dk1"/>
                </a:solidFill>
                <a:latin typeface="Calibri" panose="020F0502020204030204" pitchFamily="34" charset="0"/>
              </a:rPr>
              <a:t>94,29 toneladas.</a:t>
            </a:r>
          </a:p>
          <a:p>
            <a:endParaRPr lang="es-EC" dirty="0"/>
          </a:p>
        </p:txBody>
      </p:sp>
    </p:spTree>
    <p:extLst>
      <p:ext uri="{BB962C8B-B14F-4D97-AF65-F5344CB8AC3E}">
        <p14:creationId xmlns:p14="http://schemas.microsoft.com/office/powerpoint/2010/main" val="42274595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714B93B1-81D1-4626-8D4C-A64CE5D1C084}"/>
              </a:ext>
            </a:extLst>
          </p:cNvPr>
          <p:cNvSpPr/>
          <p:nvPr/>
        </p:nvSpPr>
        <p:spPr>
          <a:xfrm>
            <a:off x="2071689" y="1637941"/>
            <a:ext cx="1121569" cy="528638"/>
          </a:xfrm>
          <a:prstGeom prst="rect">
            <a:avLst/>
          </a:prstGeom>
          <a:ln/>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s-EC" sz="1500" b="1" dirty="0">
                <a:latin typeface="+mj-lt"/>
              </a:rPr>
              <a:t>Secado</a:t>
            </a:r>
          </a:p>
        </p:txBody>
      </p:sp>
      <p:sp>
        <p:nvSpPr>
          <p:cNvPr id="5" name="Rectángulo 4">
            <a:extLst>
              <a:ext uri="{FF2B5EF4-FFF2-40B4-BE49-F238E27FC236}">
                <a16:creationId xmlns:a16="http://schemas.microsoft.com/office/drawing/2014/main" id="{D7F56D6A-C8F5-4A1E-95B0-56F336EF2A9B}"/>
              </a:ext>
            </a:extLst>
          </p:cNvPr>
          <p:cNvSpPr/>
          <p:nvPr/>
        </p:nvSpPr>
        <p:spPr>
          <a:xfrm>
            <a:off x="2071689" y="2421437"/>
            <a:ext cx="1121569" cy="528638"/>
          </a:xfrm>
          <a:prstGeom prst="rect">
            <a:avLst/>
          </a:prstGeom>
          <a:ln/>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s-EC" sz="1500" b="1" dirty="0">
                <a:latin typeface="+mj-lt"/>
              </a:rPr>
              <a:t>Extracción con Heptano</a:t>
            </a:r>
          </a:p>
        </p:txBody>
      </p:sp>
      <p:sp>
        <p:nvSpPr>
          <p:cNvPr id="6" name="Rectángulo 5">
            <a:extLst>
              <a:ext uri="{FF2B5EF4-FFF2-40B4-BE49-F238E27FC236}">
                <a16:creationId xmlns:a16="http://schemas.microsoft.com/office/drawing/2014/main" id="{B567DCAE-D2A5-466C-AE26-7B97A73E8565}"/>
              </a:ext>
            </a:extLst>
          </p:cNvPr>
          <p:cNvSpPr/>
          <p:nvPr/>
        </p:nvSpPr>
        <p:spPr>
          <a:xfrm>
            <a:off x="2071689" y="3246759"/>
            <a:ext cx="1121569" cy="528638"/>
          </a:xfrm>
          <a:prstGeom prst="rect">
            <a:avLst/>
          </a:prstGeom>
          <a:ln/>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s-EC" sz="1500" b="1" dirty="0">
                <a:latin typeface="+mj-lt"/>
              </a:rPr>
              <a:t>Filtrado</a:t>
            </a:r>
          </a:p>
        </p:txBody>
      </p:sp>
      <p:sp>
        <p:nvSpPr>
          <p:cNvPr id="7" name="Rectángulo 6">
            <a:extLst>
              <a:ext uri="{FF2B5EF4-FFF2-40B4-BE49-F238E27FC236}">
                <a16:creationId xmlns:a16="http://schemas.microsoft.com/office/drawing/2014/main" id="{6D21ACB1-9A49-42AE-B049-FEE097FC6736}"/>
              </a:ext>
            </a:extLst>
          </p:cNvPr>
          <p:cNvSpPr/>
          <p:nvPr/>
        </p:nvSpPr>
        <p:spPr>
          <a:xfrm>
            <a:off x="2073473" y="4052395"/>
            <a:ext cx="1121569" cy="528638"/>
          </a:xfrm>
          <a:prstGeom prst="rect">
            <a:avLst/>
          </a:prstGeom>
          <a:ln/>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s-EC" sz="1350" b="1" dirty="0">
                <a:latin typeface="+mj-lt"/>
              </a:rPr>
              <a:t>Recuperación del solvente</a:t>
            </a:r>
          </a:p>
        </p:txBody>
      </p:sp>
      <p:cxnSp>
        <p:nvCxnSpPr>
          <p:cNvPr id="8" name="Conector recto de flecha 7">
            <a:extLst>
              <a:ext uri="{FF2B5EF4-FFF2-40B4-BE49-F238E27FC236}">
                <a16:creationId xmlns:a16="http://schemas.microsoft.com/office/drawing/2014/main" id="{A65E071F-919B-4958-BB13-96A13A0855CE}"/>
              </a:ext>
            </a:extLst>
          </p:cNvPr>
          <p:cNvCxnSpPr>
            <a:cxnSpLocks/>
            <a:endCxn id="5" idx="0"/>
          </p:cNvCxnSpPr>
          <p:nvPr/>
        </p:nvCxnSpPr>
        <p:spPr>
          <a:xfrm>
            <a:off x="2632474" y="2166580"/>
            <a:ext cx="0" cy="254858"/>
          </a:xfrm>
          <a:prstGeom prst="straightConnector1">
            <a:avLst/>
          </a:prstGeom>
          <a:ln>
            <a:solidFill>
              <a:schemeClr val="tx1"/>
            </a:solidFill>
            <a:tailEnd type="triangle"/>
          </a:ln>
        </p:spPr>
        <p:style>
          <a:lnRef idx="2">
            <a:schemeClr val="accent1"/>
          </a:lnRef>
          <a:fillRef idx="1">
            <a:schemeClr val="lt1"/>
          </a:fillRef>
          <a:effectRef idx="0">
            <a:schemeClr val="accent1"/>
          </a:effectRef>
          <a:fontRef idx="minor">
            <a:schemeClr val="dk1"/>
          </a:fontRef>
        </p:style>
      </p:cxnSp>
      <p:cxnSp>
        <p:nvCxnSpPr>
          <p:cNvPr id="9" name="Conector recto de flecha 8">
            <a:extLst>
              <a:ext uri="{FF2B5EF4-FFF2-40B4-BE49-F238E27FC236}">
                <a16:creationId xmlns:a16="http://schemas.microsoft.com/office/drawing/2014/main" id="{1414BAFF-47A8-4449-93C4-B4FDEDB5ED9F}"/>
              </a:ext>
            </a:extLst>
          </p:cNvPr>
          <p:cNvCxnSpPr>
            <a:stCxn id="5" idx="2"/>
            <a:endCxn id="6" idx="0"/>
          </p:cNvCxnSpPr>
          <p:nvPr/>
        </p:nvCxnSpPr>
        <p:spPr>
          <a:xfrm>
            <a:off x="2632474" y="2950075"/>
            <a:ext cx="0" cy="296684"/>
          </a:xfrm>
          <a:prstGeom prst="straightConnector1">
            <a:avLst/>
          </a:prstGeom>
          <a:ln>
            <a:solidFill>
              <a:schemeClr val="tx1"/>
            </a:solidFill>
            <a:tailEnd type="triangle"/>
          </a:ln>
        </p:spPr>
        <p:style>
          <a:lnRef idx="2">
            <a:schemeClr val="accent1"/>
          </a:lnRef>
          <a:fillRef idx="1">
            <a:schemeClr val="lt1"/>
          </a:fillRef>
          <a:effectRef idx="0">
            <a:schemeClr val="accent1"/>
          </a:effectRef>
          <a:fontRef idx="minor">
            <a:schemeClr val="dk1"/>
          </a:fontRef>
        </p:style>
      </p:cxnSp>
      <p:cxnSp>
        <p:nvCxnSpPr>
          <p:cNvPr id="10" name="Conector recto de flecha 9">
            <a:extLst>
              <a:ext uri="{FF2B5EF4-FFF2-40B4-BE49-F238E27FC236}">
                <a16:creationId xmlns:a16="http://schemas.microsoft.com/office/drawing/2014/main" id="{5A08697A-4DF9-4C49-A0F2-B7C05EE14E7B}"/>
              </a:ext>
            </a:extLst>
          </p:cNvPr>
          <p:cNvCxnSpPr>
            <a:cxnSpLocks/>
            <a:stCxn id="6" idx="2"/>
            <a:endCxn id="7" idx="0"/>
          </p:cNvCxnSpPr>
          <p:nvPr/>
        </p:nvCxnSpPr>
        <p:spPr>
          <a:xfrm>
            <a:off x="2632474" y="3775397"/>
            <a:ext cx="1784" cy="276999"/>
          </a:xfrm>
          <a:prstGeom prst="straightConnector1">
            <a:avLst/>
          </a:prstGeom>
          <a:ln>
            <a:solidFill>
              <a:schemeClr val="tx1"/>
            </a:solidFill>
            <a:tailEnd type="triangle"/>
          </a:ln>
        </p:spPr>
        <p:style>
          <a:lnRef idx="2">
            <a:schemeClr val="accent1"/>
          </a:lnRef>
          <a:fillRef idx="1">
            <a:schemeClr val="lt1"/>
          </a:fillRef>
          <a:effectRef idx="0">
            <a:schemeClr val="accent1"/>
          </a:effectRef>
          <a:fontRef idx="minor">
            <a:schemeClr val="dk1"/>
          </a:fontRef>
        </p:style>
      </p:cxnSp>
      <p:sp>
        <p:nvSpPr>
          <p:cNvPr id="11" name="Rectángulo 10">
            <a:extLst>
              <a:ext uri="{FF2B5EF4-FFF2-40B4-BE49-F238E27FC236}">
                <a16:creationId xmlns:a16="http://schemas.microsoft.com/office/drawing/2014/main" id="{EBDE879D-8C2D-496C-A91F-AAB94DF1A23D}"/>
              </a:ext>
            </a:extLst>
          </p:cNvPr>
          <p:cNvSpPr/>
          <p:nvPr/>
        </p:nvSpPr>
        <p:spPr>
          <a:xfrm>
            <a:off x="2071689" y="983928"/>
            <a:ext cx="1121569" cy="52863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s-EC" sz="1350" b="1" dirty="0">
                <a:latin typeface="+mj-lt"/>
              </a:rPr>
              <a:t>Recepción de Materia Prima</a:t>
            </a:r>
          </a:p>
        </p:txBody>
      </p:sp>
      <p:cxnSp>
        <p:nvCxnSpPr>
          <p:cNvPr id="12" name="Conector recto de flecha 11">
            <a:extLst>
              <a:ext uri="{FF2B5EF4-FFF2-40B4-BE49-F238E27FC236}">
                <a16:creationId xmlns:a16="http://schemas.microsoft.com/office/drawing/2014/main" id="{5C7EF149-5477-4194-8AC8-6670FE99A2CA}"/>
              </a:ext>
            </a:extLst>
          </p:cNvPr>
          <p:cNvCxnSpPr>
            <a:cxnSpLocks/>
            <a:endCxn id="4" idx="0"/>
          </p:cNvCxnSpPr>
          <p:nvPr/>
        </p:nvCxnSpPr>
        <p:spPr>
          <a:xfrm>
            <a:off x="2632473" y="1459348"/>
            <a:ext cx="1" cy="17859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Rectángulo 12">
            <a:extLst>
              <a:ext uri="{FF2B5EF4-FFF2-40B4-BE49-F238E27FC236}">
                <a16:creationId xmlns:a16="http://schemas.microsoft.com/office/drawing/2014/main" id="{2C75BDFB-FA30-4B84-B822-4F5817D03F67}"/>
              </a:ext>
            </a:extLst>
          </p:cNvPr>
          <p:cNvSpPr/>
          <p:nvPr/>
        </p:nvSpPr>
        <p:spPr>
          <a:xfrm>
            <a:off x="2071688" y="4752648"/>
            <a:ext cx="1121569" cy="52863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s-EC" sz="1350" b="1" dirty="0">
                <a:latin typeface="+mj-lt"/>
              </a:rPr>
              <a:t>Cera de Caña de azúcar </a:t>
            </a:r>
          </a:p>
        </p:txBody>
      </p:sp>
      <p:cxnSp>
        <p:nvCxnSpPr>
          <p:cNvPr id="14" name="Conector recto de flecha 13">
            <a:extLst>
              <a:ext uri="{FF2B5EF4-FFF2-40B4-BE49-F238E27FC236}">
                <a16:creationId xmlns:a16="http://schemas.microsoft.com/office/drawing/2014/main" id="{9CDBDBB6-8AFE-41EB-B7A5-210BD598D0AA}"/>
              </a:ext>
            </a:extLst>
          </p:cNvPr>
          <p:cNvCxnSpPr>
            <a:stCxn id="7" idx="2"/>
          </p:cNvCxnSpPr>
          <p:nvPr/>
        </p:nvCxnSpPr>
        <p:spPr>
          <a:xfrm flipH="1">
            <a:off x="2634256" y="4581033"/>
            <a:ext cx="2" cy="24873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5" name="Rectángulo 14">
            <a:extLst>
              <a:ext uri="{FF2B5EF4-FFF2-40B4-BE49-F238E27FC236}">
                <a16:creationId xmlns:a16="http://schemas.microsoft.com/office/drawing/2014/main" id="{0DE456C4-A21A-4C5D-9B9A-F08D6EEA1CF3}"/>
              </a:ext>
            </a:extLst>
          </p:cNvPr>
          <p:cNvSpPr/>
          <p:nvPr/>
        </p:nvSpPr>
        <p:spPr>
          <a:xfrm>
            <a:off x="1314450" y="2449963"/>
            <a:ext cx="625082" cy="52863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s-EC" sz="1050" b="1" dirty="0">
                <a:latin typeface="+mj-lt"/>
              </a:rPr>
              <a:t>Heptano</a:t>
            </a:r>
          </a:p>
          <a:p>
            <a:pPr algn="ctr"/>
            <a:r>
              <a:rPr lang="es-EC" sz="1050" b="1" dirty="0">
                <a:latin typeface="+mj-lt"/>
              </a:rPr>
              <a:t>380gr</a:t>
            </a:r>
          </a:p>
        </p:txBody>
      </p:sp>
      <p:cxnSp>
        <p:nvCxnSpPr>
          <p:cNvPr id="16" name="Conector recto 15">
            <a:extLst>
              <a:ext uri="{FF2B5EF4-FFF2-40B4-BE49-F238E27FC236}">
                <a16:creationId xmlns:a16="http://schemas.microsoft.com/office/drawing/2014/main" id="{27273F27-3B73-4F14-9CC1-21EE03847577}"/>
              </a:ext>
            </a:extLst>
          </p:cNvPr>
          <p:cNvCxnSpPr>
            <a:cxnSpLocks/>
          </p:cNvCxnSpPr>
          <p:nvPr/>
        </p:nvCxnSpPr>
        <p:spPr>
          <a:xfrm>
            <a:off x="1900239" y="2514728"/>
            <a:ext cx="0" cy="319371"/>
          </a:xfrm>
          <a:prstGeom prst="line">
            <a:avLst/>
          </a:prstGeom>
          <a:ln w="12700"/>
        </p:spPr>
        <p:style>
          <a:lnRef idx="1">
            <a:schemeClr val="dk1"/>
          </a:lnRef>
          <a:fillRef idx="0">
            <a:schemeClr val="dk1"/>
          </a:fillRef>
          <a:effectRef idx="0">
            <a:schemeClr val="dk1"/>
          </a:effectRef>
          <a:fontRef idx="minor">
            <a:schemeClr val="tx1"/>
          </a:fontRef>
        </p:style>
      </p:cxnSp>
      <p:cxnSp>
        <p:nvCxnSpPr>
          <p:cNvPr id="17" name="Conector recto 16">
            <a:extLst>
              <a:ext uri="{FF2B5EF4-FFF2-40B4-BE49-F238E27FC236}">
                <a16:creationId xmlns:a16="http://schemas.microsoft.com/office/drawing/2014/main" id="{9431689B-001A-4F11-8945-9324040CCD4A}"/>
              </a:ext>
            </a:extLst>
          </p:cNvPr>
          <p:cNvCxnSpPr>
            <a:endCxn id="5" idx="1"/>
          </p:cNvCxnSpPr>
          <p:nvPr/>
        </p:nvCxnSpPr>
        <p:spPr>
          <a:xfrm>
            <a:off x="1907383" y="2685756"/>
            <a:ext cx="164306"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18" name="Conector recto 17">
            <a:extLst>
              <a:ext uri="{FF2B5EF4-FFF2-40B4-BE49-F238E27FC236}">
                <a16:creationId xmlns:a16="http://schemas.microsoft.com/office/drawing/2014/main" id="{64D56AB0-0191-4B8E-9FE2-99B26009F199}"/>
              </a:ext>
            </a:extLst>
          </p:cNvPr>
          <p:cNvCxnSpPr>
            <a:cxnSpLocks/>
          </p:cNvCxnSpPr>
          <p:nvPr/>
        </p:nvCxnSpPr>
        <p:spPr>
          <a:xfrm>
            <a:off x="3314700" y="1742575"/>
            <a:ext cx="0" cy="319371"/>
          </a:xfrm>
          <a:prstGeom prst="line">
            <a:avLst/>
          </a:prstGeom>
          <a:ln w="12700"/>
        </p:spPr>
        <p:style>
          <a:lnRef idx="1">
            <a:schemeClr val="dk1"/>
          </a:lnRef>
          <a:fillRef idx="0">
            <a:schemeClr val="dk1"/>
          </a:fillRef>
          <a:effectRef idx="0">
            <a:schemeClr val="dk1"/>
          </a:effectRef>
          <a:fontRef idx="minor">
            <a:schemeClr val="tx1"/>
          </a:fontRef>
        </p:style>
      </p:cxnSp>
      <p:cxnSp>
        <p:nvCxnSpPr>
          <p:cNvPr id="19" name="Conector recto 18">
            <a:extLst>
              <a:ext uri="{FF2B5EF4-FFF2-40B4-BE49-F238E27FC236}">
                <a16:creationId xmlns:a16="http://schemas.microsoft.com/office/drawing/2014/main" id="{7B8659AF-63B1-4092-89E7-CE4CFC4933D6}"/>
              </a:ext>
            </a:extLst>
          </p:cNvPr>
          <p:cNvCxnSpPr>
            <a:cxnSpLocks/>
          </p:cNvCxnSpPr>
          <p:nvPr/>
        </p:nvCxnSpPr>
        <p:spPr>
          <a:xfrm>
            <a:off x="3193257" y="1902260"/>
            <a:ext cx="121444"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20" name="Conector recto 19">
            <a:extLst>
              <a:ext uri="{FF2B5EF4-FFF2-40B4-BE49-F238E27FC236}">
                <a16:creationId xmlns:a16="http://schemas.microsoft.com/office/drawing/2014/main" id="{71CE1200-BB73-4BA0-833D-62B683DBDDFC}"/>
              </a:ext>
            </a:extLst>
          </p:cNvPr>
          <p:cNvCxnSpPr>
            <a:cxnSpLocks/>
          </p:cNvCxnSpPr>
          <p:nvPr/>
        </p:nvCxnSpPr>
        <p:spPr>
          <a:xfrm>
            <a:off x="3314699" y="2526071"/>
            <a:ext cx="0" cy="319371"/>
          </a:xfrm>
          <a:prstGeom prst="line">
            <a:avLst/>
          </a:prstGeom>
          <a:ln w="12700"/>
        </p:spPr>
        <p:style>
          <a:lnRef idx="1">
            <a:schemeClr val="dk1"/>
          </a:lnRef>
          <a:fillRef idx="0">
            <a:schemeClr val="dk1"/>
          </a:fillRef>
          <a:effectRef idx="0">
            <a:schemeClr val="dk1"/>
          </a:effectRef>
          <a:fontRef idx="minor">
            <a:schemeClr val="tx1"/>
          </a:fontRef>
        </p:style>
      </p:cxnSp>
      <p:cxnSp>
        <p:nvCxnSpPr>
          <p:cNvPr id="21" name="Conector recto 20">
            <a:extLst>
              <a:ext uri="{FF2B5EF4-FFF2-40B4-BE49-F238E27FC236}">
                <a16:creationId xmlns:a16="http://schemas.microsoft.com/office/drawing/2014/main" id="{0E12B2F6-B6C9-4686-A9D4-025DC9880B9B}"/>
              </a:ext>
            </a:extLst>
          </p:cNvPr>
          <p:cNvCxnSpPr>
            <a:cxnSpLocks/>
          </p:cNvCxnSpPr>
          <p:nvPr/>
        </p:nvCxnSpPr>
        <p:spPr>
          <a:xfrm>
            <a:off x="3193256" y="2685756"/>
            <a:ext cx="121444"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22" name="Conector recto 21">
            <a:extLst>
              <a:ext uri="{FF2B5EF4-FFF2-40B4-BE49-F238E27FC236}">
                <a16:creationId xmlns:a16="http://schemas.microsoft.com/office/drawing/2014/main" id="{714298BB-A4D1-4B86-991C-2CF74F2276E7}"/>
              </a:ext>
            </a:extLst>
          </p:cNvPr>
          <p:cNvCxnSpPr>
            <a:cxnSpLocks/>
          </p:cNvCxnSpPr>
          <p:nvPr/>
        </p:nvCxnSpPr>
        <p:spPr>
          <a:xfrm>
            <a:off x="3314699" y="3351392"/>
            <a:ext cx="0" cy="319371"/>
          </a:xfrm>
          <a:prstGeom prst="line">
            <a:avLst/>
          </a:prstGeom>
          <a:ln w="12700"/>
        </p:spPr>
        <p:style>
          <a:lnRef idx="1">
            <a:schemeClr val="dk1"/>
          </a:lnRef>
          <a:fillRef idx="0">
            <a:schemeClr val="dk1"/>
          </a:fillRef>
          <a:effectRef idx="0">
            <a:schemeClr val="dk1"/>
          </a:effectRef>
          <a:fontRef idx="minor">
            <a:schemeClr val="tx1"/>
          </a:fontRef>
        </p:style>
      </p:cxnSp>
      <p:cxnSp>
        <p:nvCxnSpPr>
          <p:cNvPr id="23" name="Conector recto 22">
            <a:extLst>
              <a:ext uri="{FF2B5EF4-FFF2-40B4-BE49-F238E27FC236}">
                <a16:creationId xmlns:a16="http://schemas.microsoft.com/office/drawing/2014/main" id="{2E3100ED-6473-47DB-91A0-AB45C12D1E01}"/>
              </a:ext>
            </a:extLst>
          </p:cNvPr>
          <p:cNvCxnSpPr>
            <a:cxnSpLocks/>
          </p:cNvCxnSpPr>
          <p:nvPr/>
        </p:nvCxnSpPr>
        <p:spPr>
          <a:xfrm>
            <a:off x="3193256" y="3511078"/>
            <a:ext cx="121444"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24" name="Conector recto 23">
            <a:extLst>
              <a:ext uri="{FF2B5EF4-FFF2-40B4-BE49-F238E27FC236}">
                <a16:creationId xmlns:a16="http://schemas.microsoft.com/office/drawing/2014/main" id="{8D56438D-CC0F-4290-AFAF-2A8633302690}"/>
              </a:ext>
            </a:extLst>
          </p:cNvPr>
          <p:cNvCxnSpPr>
            <a:cxnSpLocks/>
          </p:cNvCxnSpPr>
          <p:nvPr/>
        </p:nvCxnSpPr>
        <p:spPr>
          <a:xfrm>
            <a:off x="3314699" y="4176714"/>
            <a:ext cx="0" cy="319371"/>
          </a:xfrm>
          <a:prstGeom prst="line">
            <a:avLst/>
          </a:prstGeom>
          <a:ln w="12700"/>
        </p:spPr>
        <p:style>
          <a:lnRef idx="1">
            <a:schemeClr val="dk1"/>
          </a:lnRef>
          <a:fillRef idx="0">
            <a:schemeClr val="dk1"/>
          </a:fillRef>
          <a:effectRef idx="0">
            <a:schemeClr val="dk1"/>
          </a:effectRef>
          <a:fontRef idx="minor">
            <a:schemeClr val="tx1"/>
          </a:fontRef>
        </p:style>
      </p:cxnSp>
      <p:cxnSp>
        <p:nvCxnSpPr>
          <p:cNvPr id="25" name="Conector recto 24">
            <a:extLst>
              <a:ext uri="{FF2B5EF4-FFF2-40B4-BE49-F238E27FC236}">
                <a16:creationId xmlns:a16="http://schemas.microsoft.com/office/drawing/2014/main" id="{EFA57BAE-D994-4411-B37A-BC74A4DB18AB}"/>
              </a:ext>
            </a:extLst>
          </p:cNvPr>
          <p:cNvCxnSpPr>
            <a:cxnSpLocks/>
          </p:cNvCxnSpPr>
          <p:nvPr/>
        </p:nvCxnSpPr>
        <p:spPr>
          <a:xfrm>
            <a:off x="3193256" y="4336400"/>
            <a:ext cx="121444" cy="0"/>
          </a:xfrm>
          <a:prstGeom prst="line">
            <a:avLst/>
          </a:prstGeom>
          <a:ln w="12700"/>
        </p:spPr>
        <p:style>
          <a:lnRef idx="1">
            <a:schemeClr val="dk1"/>
          </a:lnRef>
          <a:fillRef idx="0">
            <a:schemeClr val="dk1"/>
          </a:fillRef>
          <a:effectRef idx="0">
            <a:schemeClr val="dk1"/>
          </a:effectRef>
          <a:fontRef idx="minor">
            <a:schemeClr val="tx1"/>
          </a:fontRef>
        </p:style>
      </p:cxnSp>
      <p:sp>
        <p:nvSpPr>
          <p:cNvPr id="26" name="Rectángulo 25">
            <a:extLst>
              <a:ext uri="{FF2B5EF4-FFF2-40B4-BE49-F238E27FC236}">
                <a16:creationId xmlns:a16="http://schemas.microsoft.com/office/drawing/2014/main" id="{40AD90B2-AD0D-4079-96F8-70673C9C52AC}"/>
              </a:ext>
            </a:extLst>
          </p:cNvPr>
          <p:cNvSpPr/>
          <p:nvPr/>
        </p:nvSpPr>
        <p:spPr>
          <a:xfrm>
            <a:off x="3253977" y="1633211"/>
            <a:ext cx="1121569" cy="52863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s-EC" sz="1200" b="1" dirty="0">
                <a:latin typeface="+mj-lt"/>
              </a:rPr>
              <a:t>Agua 23,6 gr</a:t>
            </a:r>
          </a:p>
        </p:txBody>
      </p:sp>
      <p:sp>
        <p:nvSpPr>
          <p:cNvPr id="27" name="Rectángulo 26">
            <a:extLst>
              <a:ext uri="{FF2B5EF4-FFF2-40B4-BE49-F238E27FC236}">
                <a16:creationId xmlns:a16="http://schemas.microsoft.com/office/drawing/2014/main" id="{A88D3604-A7EE-4C9B-B3D6-ECCD34994857}"/>
              </a:ext>
            </a:extLst>
          </p:cNvPr>
          <p:cNvSpPr/>
          <p:nvPr/>
        </p:nvSpPr>
        <p:spPr>
          <a:xfrm>
            <a:off x="3253977" y="2383993"/>
            <a:ext cx="1121569" cy="52863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s-EC" sz="1200" b="1" dirty="0">
                <a:latin typeface="+mj-lt"/>
              </a:rPr>
              <a:t>Cachaza sin cera 49,3 gr</a:t>
            </a:r>
          </a:p>
        </p:txBody>
      </p:sp>
      <p:sp>
        <p:nvSpPr>
          <p:cNvPr id="28" name="Rectángulo 27">
            <a:extLst>
              <a:ext uri="{FF2B5EF4-FFF2-40B4-BE49-F238E27FC236}">
                <a16:creationId xmlns:a16="http://schemas.microsoft.com/office/drawing/2014/main" id="{306BF27F-FAA7-4954-9186-01B3FC7DDB4A}"/>
              </a:ext>
            </a:extLst>
          </p:cNvPr>
          <p:cNvSpPr/>
          <p:nvPr/>
        </p:nvSpPr>
        <p:spPr>
          <a:xfrm>
            <a:off x="3314700" y="3234079"/>
            <a:ext cx="935834" cy="738664"/>
          </a:xfrm>
          <a:prstGeom prst="rect">
            <a:avLst/>
          </a:prstGeom>
        </p:spPr>
        <p:txBody>
          <a:bodyPr wrap="square">
            <a:spAutoFit/>
          </a:bodyPr>
          <a:lstStyle/>
          <a:p>
            <a:pPr algn="ctr"/>
            <a:r>
              <a:rPr lang="es-EC" sz="1050" b="1" dirty="0"/>
              <a:t>Cachaza sin cera 1,1 gr </a:t>
            </a:r>
          </a:p>
          <a:p>
            <a:pPr algn="ctr"/>
            <a:r>
              <a:rPr lang="es-EC" sz="1050" b="1" dirty="0"/>
              <a:t>Heptano 38 gr</a:t>
            </a:r>
          </a:p>
        </p:txBody>
      </p:sp>
      <p:sp>
        <p:nvSpPr>
          <p:cNvPr id="29" name="Rectángulo 28">
            <a:extLst>
              <a:ext uri="{FF2B5EF4-FFF2-40B4-BE49-F238E27FC236}">
                <a16:creationId xmlns:a16="http://schemas.microsoft.com/office/drawing/2014/main" id="{15607E0F-C232-4377-8B2E-398DA611BDEE}"/>
              </a:ext>
            </a:extLst>
          </p:cNvPr>
          <p:cNvSpPr/>
          <p:nvPr/>
        </p:nvSpPr>
        <p:spPr>
          <a:xfrm>
            <a:off x="3118246" y="4109525"/>
            <a:ext cx="935834" cy="415498"/>
          </a:xfrm>
          <a:prstGeom prst="rect">
            <a:avLst/>
          </a:prstGeom>
        </p:spPr>
        <p:txBody>
          <a:bodyPr wrap="square">
            <a:spAutoFit/>
          </a:bodyPr>
          <a:lstStyle/>
          <a:p>
            <a:pPr algn="ctr"/>
            <a:r>
              <a:rPr lang="es-EC" sz="1050" b="1" dirty="0"/>
              <a:t>Heptano</a:t>
            </a:r>
          </a:p>
          <a:p>
            <a:pPr algn="ctr"/>
            <a:r>
              <a:rPr lang="es-EC" sz="1050" b="1" dirty="0"/>
              <a:t>342  gr</a:t>
            </a:r>
          </a:p>
        </p:txBody>
      </p:sp>
      <p:cxnSp>
        <p:nvCxnSpPr>
          <p:cNvPr id="30" name="Conector recto de flecha 29">
            <a:extLst>
              <a:ext uri="{FF2B5EF4-FFF2-40B4-BE49-F238E27FC236}">
                <a16:creationId xmlns:a16="http://schemas.microsoft.com/office/drawing/2014/main" id="{74BECC40-7A67-4DAA-94D6-8E560D5E50FA}"/>
              </a:ext>
            </a:extLst>
          </p:cNvPr>
          <p:cNvCxnSpPr>
            <a:cxnSpLocks/>
            <a:endCxn id="11" idx="2"/>
          </p:cNvCxnSpPr>
          <p:nvPr/>
        </p:nvCxnSpPr>
        <p:spPr>
          <a:xfrm flipH="1">
            <a:off x="2632474" y="1512566"/>
            <a:ext cx="417908"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1" name="Rectángulo 30">
            <a:extLst>
              <a:ext uri="{FF2B5EF4-FFF2-40B4-BE49-F238E27FC236}">
                <a16:creationId xmlns:a16="http://schemas.microsoft.com/office/drawing/2014/main" id="{EE3FEEFF-69F0-425C-84BF-6C096A1F325E}"/>
              </a:ext>
            </a:extLst>
          </p:cNvPr>
          <p:cNvSpPr/>
          <p:nvPr/>
        </p:nvSpPr>
        <p:spPr>
          <a:xfrm>
            <a:off x="2884289" y="1227548"/>
            <a:ext cx="1121569" cy="52863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s-EC" sz="1050" b="1" dirty="0">
                <a:latin typeface="+mj-lt"/>
              </a:rPr>
              <a:t>Cachaza 76 gr</a:t>
            </a:r>
          </a:p>
        </p:txBody>
      </p:sp>
      <p:sp>
        <p:nvSpPr>
          <p:cNvPr id="32" name="Rectángulo 31">
            <a:extLst>
              <a:ext uri="{FF2B5EF4-FFF2-40B4-BE49-F238E27FC236}">
                <a16:creationId xmlns:a16="http://schemas.microsoft.com/office/drawing/2014/main" id="{87FE897B-5AF1-4D80-B387-CED9CB6DDF54}"/>
              </a:ext>
            </a:extLst>
          </p:cNvPr>
          <p:cNvSpPr/>
          <p:nvPr/>
        </p:nvSpPr>
        <p:spPr>
          <a:xfrm>
            <a:off x="1510013" y="5313868"/>
            <a:ext cx="3080737" cy="330731"/>
          </a:xfrm>
          <a:prstGeom prst="rect">
            <a:avLst/>
          </a:prstGeom>
          <a:ln/>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s-EC" sz="1350" b="1" dirty="0">
                <a:latin typeface="+mj-lt"/>
              </a:rPr>
              <a:t>Rendimiento = (2gr/76gr)*100% = 2,63%</a:t>
            </a:r>
          </a:p>
        </p:txBody>
      </p:sp>
      <p:cxnSp>
        <p:nvCxnSpPr>
          <p:cNvPr id="33" name="Conector recto 32">
            <a:extLst>
              <a:ext uri="{FF2B5EF4-FFF2-40B4-BE49-F238E27FC236}">
                <a16:creationId xmlns:a16="http://schemas.microsoft.com/office/drawing/2014/main" id="{DDD49492-7A9A-40D0-A756-2B0F5643B1D0}"/>
              </a:ext>
            </a:extLst>
          </p:cNvPr>
          <p:cNvCxnSpPr>
            <a:cxnSpLocks/>
          </p:cNvCxnSpPr>
          <p:nvPr/>
        </p:nvCxnSpPr>
        <p:spPr>
          <a:xfrm>
            <a:off x="3193256" y="4883945"/>
            <a:ext cx="0" cy="319371"/>
          </a:xfrm>
          <a:prstGeom prst="line">
            <a:avLst/>
          </a:prstGeom>
          <a:ln w="12700"/>
        </p:spPr>
        <p:style>
          <a:lnRef idx="1">
            <a:schemeClr val="dk1"/>
          </a:lnRef>
          <a:fillRef idx="0">
            <a:schemeClr val="dk1"/>
          </a:fillRef>
          <a:effectRef idx="0">
            <a:schemeClr val="dk1"/>
          </a:effectRef>
          <a:fontRef idx="minor">
            <a:schemeClr val="tx1"/>
          </a:fontRef>
        </p:style>
      </p:cxnSp>
      <p:cxnSp>
        <p:nvCxnSpPr>
          <p:cNvPr id="34" name="Conector recto 33">
            <a:extLst>
              <a:ext uri="{FF2B5EF4-FFF2-40B4-BE49-F238E27FC236}">
                <a16:creationId xmlns:a16="http://schemas.microsoft.com/office/drawing/2014/main" id="{C4067BBB-FB1E-4913-BFBD-9B28968A873E}"/>
              </a:ext>
            </a:extLst>
          </p:cNvPr>
          <p:cNvCxnSpPr>
            <a:cxnSpLocks/>
          </p:cNvCxnSpPr>
          <p:nvPr/>
        </p:nvCxnSpPr>
        <p:spPr>
          <a:xfrm>
            <a:off x="3071812" y="5043631"/>
            <a:ext cx="121444" cy="0"/>
          </a:xfrm>
          <a:prstGeom prst="line">
            <a:avLst/>
          </a:prstGeom>
          <a:ln w="12700"/>
        </p:spPr>
        <p:style>
          <a:lnRef idx="1">
            <a:schemeClr val="dk1"/>
          </a:lnRef>
          <a:fillRef idx="0">
            <a:schemeClr val="dk1"/>
          </a:fillRef>
          <a:effectRef idx="0">
            <a:schemeClr val="dk1"/>
          </a:effectRef>
          <a:fontRef idx="minor">
            <a:schemeClr val="tx1"/>
          </a:fontRef>
        </p:style>
      </p:cxnSp>
      <p:sp>
        <p:nvSpPr>
          <p:cNvPr id="35" name="Rectángulo 34">
            <a:extLst>
              <a:ext uri="{FF2B5EF4-FFF2-40B4-BE49-F238E27FC236}">
                <a16:creationId xmlns:a16="http://schemas.microsoft.com/office/drawing/2014/main" id="{B8A1417F-45C9-4749-A7E7-036505C2BE2D}"/>
              </a:ext>
            </a:extLst>
          </p:cNvPr>
          <p:cNvSpPr/>
          <p:nvPr/>
        </p:nvSpPr>
        <p:spPr>
          <a:xfrm>
            <a:off x="3166244" y="4938366"/>
            <a:ext cx="753665" cy="253916"/>
          </a:xfrm>
          <a:prstGeom prst="rect">
            <a:avLst/>
          </a:prstGeom>
          <a:noFill/>
          <a:ln>
            <a:noFill/>
          </a:ln>
        </p:spPr>
        <p:txBody>
          <a:bodyPr wrap="square">
            <a:spAutoFit/>
          </a:bodyPr>
          <a:lstStyle/>
          <a:p>
            <a:pPr algn="ctr"/>
            <a:r>
              <a:rPr lang="es-EC" sz="1050" b="1" dirty="0"/>
              <a:t>Cera 2 gr</a:t>
            </a:r>
          </a:p>
        </p:txBody>
      </p:sp>
      <p:graphicFrame>
        <p:nvGraphicFramePr>
          <p:cNvPr id="36" name="Tabla 35">
            <a:extLst>
              <a:ext uri="{FF2B5EF4-FFF2-40B4-BE49-F238E27FC236}">
                <a16:creationId xmlns:a16="http://schemas.microsoft.com/office/drawing/2014/main" id="{E65DDA24-183D-4C09-9146-5A6E702A6406}"/>
              </a:ext>
            </a:extLst>
          </p:cNvPr>
          <p:cNvGraphicFramePr>
            <a:graphicFrameLocks noGrp="1"/>
          </p:cNvGraphicFramePr>
          <p:nvPr>
            <p:extLst>
              <p:ext uri="{D42A27DB-BD31-4B8C-83A1-F6EECF244321}">
                <p14:modId xmlns:p14="http://schemas.microsoft.com/office/powerpoint/2010/main" val="4232127384"/>
              </p:ext>
            </p:extLst>
          </p:nvPr>
        </p:nvGraphicFramePr>
        <p:xfrm>
          <a:off x="4344293" y="1174062"/>
          <a:ext cx="3891777" cy="3869565"/>
        </p:xfrm>
        <a:graphic>
          <a:graphicData uri="http://schemas.openxmlformats.org/drawingml/2006/table">
            <a:tbl>
              <a:tblPr firstRow="1" bandRow="1">
                <a:tableStyleId>{9D7B26C5-4107-4FEC-AEDC-1716B250A1EF}</a:tableStyleId>
              </a:tblPr>
              <a:tblGrid>
                <a:gridCol w="1146235">
                  <a:extLst>
                    <a:ext uri="{9D8B030D-6E8A-4147-A177-3AD203B41FA5}">
                      <a16:colId xmlns:a16="http://schemas.microsoft.com/office/drawing/2014/main" val="20001"/>
                    </a:ext>
                  </a:extLst>
                </a:gridCol>
                <a:gridCol w="942086">
                  <a:extLst>
                    <a:ext uri="{9D8B030D-6E8A-4147-A177-3AD203B41FA5}">
                      <a16:colId xmlns:a16="http://schemas.microsoft.com/office/drawing/2014/main" val="20002"/>
                    </a:ext>
                  </a:extLst>
                </a:gridCol>
                <a:gridCol w="1803456">
                  <a:extLst>
                    <a:ext uri="{9D8B030D-6E8A-4147-A177-3AD203B41FA5}">
                      <a16:colId xmlns:a16="http://schemas.microsoft.com/office/drawing/2014/main" val="20003"/>
                    </a:ext>
                  </a:extLst>
                </a:gridCol>
              </a:tblGrid>
              <a:tr h="542296">
                <a:tc>
                  <a:txBody>
                    <a:bodyPr/>
                    <a:lstStyle/>
                    <a:p>
                      <a:pPr algn="ctr"/>
                      <a:r>
                        <a:rPr lang="es-EC" sz="1400" dirty="0"/>
                        <a:t>Operación</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6B29"/>
                    </a:solidFill>
                  </a:tcPr>
                </a:tc>
                <a:tc>
                  <a:txBody>
                    <a:bodyPr/>
                    <a:lstStyle/>
                    <a:p>
                      <a:pPr algn="ctr"/>
                      <a:r>
                        <a:rPr lang="es-EC" sz="1400" dirty="0"/>
                        <a:t>Equipo Empleado</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6B29"/>
                    </a:solidFill>
                  </a:tcPr>
                </a:tc>
                <a:tc>
                  <a:txBody>
                    <a:bodyPr/>
                    <a:lstStyle/>
                    <a:p>
                      <a:pPr algn="ctr"/>
                      <a:r>
                        <a:rPr lang="es-EC" sz="1400" dirty="0"/>
                        <a:t>Condiciones</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B6B29"/>
                    </a:solidFill>
                  </a:tcPr>
                </a:tc>
                <a:extLst>
                  <a:ext uri="{0D108BD9-81ED-4DB2-BD59-A6C34878D82A}">
                    <a16:rowId xmlns:a16="http://schemas.microsoft.com/office/drawing/2014/main" val="10000"/>
                  </a:ext>
                </a:extLst>
              </a:tr>
              <a:tr h="688399">
                <a:tc>
                  <a:txBody>
                    <a:bodyPr/>
                    <a:lstStyle/>
                    <a:p>
                      <a:r>
                        <a:rPr lang="es-EC" sz="1400" dirty="0"/>
                        <a:t>Secado</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r>
                        <a:rPr lang="es-EC" sz="1400" dirty="0"/>
                        <a:t>Estufa</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r>
                        <a:rPr lang="es-EC" sz="1400" dirty="0"/>
                        <a:t>Secar hasta peso</a:t>
                      </a:r>
                      <a:r>
                        <a:rPr lang="es-EC" sz="1400" baseline="0" dirty="0"/>
                        <a:t> constante</a:t>
                      </a:r>
                      <a:endParaRPr lang="es-EC"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1"/>
                  </a:ext>
                </a:extLst>
              </a:tr>
              <a:tr h="1164913">
                <a:tc>
                  <a:txBody>
                    <a:bodyPr/>
                    <a:lstStyle/>
                    <a:p>
                      <a:r>
                        <a:rPr lang="es-EC" sz="1400" dirty="0"/>
                        <a:t>Extracción</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r>
                        <a:rPr lang="es-EC" sz="1400" dirty="0"/>
                        <a:t>Soxhlet</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r>
                        <a:rPr lang="es-EC" sz="1400" dirty="0"/>
                        <a:t>Relación</a:t>
                      </a:r>
                      <a:r>
                        <a:rPr lang="es-EC" sz="1400" baseline="0" dirty="0"/>
                        <a:t> cachaza-solvente 1:5</a:t>
                      </a:r>
                    </a:p>
                    <a:p>
                      <a:r>
                        <a:rPr lang="es-EC" sz="1400" baseline="0" dirty="0"/>
                        <a:t>Cinco recirculaciones</a:t>
                      </a:r>
                    </a:p>
                    <a:p>
                      <a:r>
                        <a:rPr lang="es-EC" sz="1400" baseline="0" dirty="0"/>
                        <a:t>Temperatura de 90-95°C</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2"/>
                  </a:ext>
                </a:extLst>
              </a:tr>
              <a:tr h="508184">
                <a:tc>
                  <a:txBody>
                    <a:bodyPr/>
                    <a:lstStyle/>
                    <a:p>
                      <a:r>
                        <a:rPr lang="es-EC" sz="1400" dirty="0"/>
                        <a:t>Filtrado</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r>
                        <a:rPr lang="es-EC" sz="1400" dirty="0"/>
                        <a:t>Papel filtro</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endParaRPr lang="es-EC"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3"/>
                  </a:ext>
                </a:extLst>
              </a:tr>
              <a:tr h="965773">
                <a:tc>
                  <a:txBody>
                    <a:bodyPr/>
                    <a:lstStyle/>
                    <a:p>
                      <a:r>
                        <a:rPr lang="es-EC" sz="1400" dirty="0"/>
                        <a:t>Recuperación del solvente</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r>
                        <a:rPr lang="es-EC" sz="1400" dirty="0"/>
                        <a:t>Equipo de destilación</a:t>
                      </a:r>
                      <a:r>
                        <a:rPr lang="es-EC" sz="1400" baseline="0" dirty="0"/>
                        <a:t> simple</a:t>
                      </a:r>
                      <a:endParaRPr lang="es-EC"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r>
                        <a:rPr lang="es-EC" sz="1400" dirty="0"/>
                        <a:t>Temperatura</a:t>
                      </a:r>
                      <a:r>
                        <a:rPr lang="es-EC" sz="1400" baseline="0" dirty="0"/>
                        <a:t> de 68-78°C</a:t>
                      </a:r>
                      <a:endParaRPr lang="es-EC"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4"/>
                  </a:ext>
                </a:extLst>
              </a:tr>
            </a:tbl>
          </a:graphicData>
        </a:graphic>
      </p:graphicFrame>
      <p:pic>
        <p:nvPicPr>
          <p:cNvPr id="37" name="Marcador de contenido 3">
            <a:extLst>
              <a:ext uri="{FF2B5EF4-FFF2-40B4-BE49-F238E27FC236}">
                <a16:creationId xmlns:a16="http://schemas.microsoft.com/office/drawing/2014/main" id="{43ED6965-1F1F-4729-8011-C57B779191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53057" y="668056"/>
            <a:ext cx="2786443" cy="3716030"/>
          </a:xfrm>
          <a:prstGeom prst="rect">
            <a:avLst/>
          </a:prstGeom>
        </p:spPr>
      </p:pic>
      <p:pic>
        <p:nvPicPr>
          <p:cNvPr id="38" name="Imagen 37">
            <a:extLst>
              <a:ext uri="{FF2B5EF4-FFF2-40B4-BE49-F238E27FC236}">
                <a16:creationId xmlns:a16="http://schemas.microsoft.com/office/drawing/2014/main" id="{6B9C452D-E6EC-464A-B1C8-1A9DDFCE4A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32853" y="4392227"/>
            <a:ext cx="1406648" cy="1126940"/>
          </a:xfrm>
          <a:prstGeom prst="rect">
            <a:avLst/>
          </a:prstGeom>
        </p:spPr>
      </p:pic>
      <p:pic>
        <p:nvPicPr>
          <p:cNvPr id="39" name="Imagen 38">
            <a:extLst>
              <a:ext uri="{FF2B5EF4-FFF2-40B4-BE49-F238E27FC236}">
                <a16:creationId xmlns:a16="http://schemas.microsoft.com/office/drawing/2014/main" id="{7B9428DA-B36C-4D55-B560-1FD6FCB24BE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3057" y="4391230"/>
            <a:ext cx="1503915" cy="1127937"/>
          </a:xfrm>
          <a:prstGeom prst="rect">
            <a:avLst/>
          </a:prstGeom>
        </p:spPr>
      </p:pic>
    </p:spTree>
    <p:extLst>
      <p:ext uri="{BB962C8B-B14F-4D97-AF65-F5344CB8AC3E}">
        <p14:creationId xmlns:p14="http://schemas.microsoft.com/office/powerpoint/2010/main" val="22040775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32B48F9A-B98B-4651-9523-0B481C2E71BB}"/>
              </a:ext>
            </a:extLst>
          </p:cNvPr>
          <p:cNvSpPr/>
          <p:nvPr/>
        </p:nvSpPr>
        <p:spPr>
          <a:xfrm>
            <a:off x="6544868" y="1870189"/>
            <a:ext cx="1643060" cy="468366"/>
          </a:xfrm>
          <a:prstGeom prst="rect">
            <a:avLst/>
          </a:prstGeom>
          <a:ln/>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s-EC" sz="2000" b="1" dirty="0">
                <a:latin typeface="+mj-lt"/>
              </a:rPr>
              <a:t>Secado</a:t>
            </a:r>
          </a:p>
        </p:txBody>
      </p:sp>
      <p:sp>
        <p:nvSpPr>
          <p:cNvPr id="5" name="Rectángulo 4">
            <a:extLst>
              <a:ext uri="{FF2B5EF4-FFF2-40B4-BE49-F238E27FC236}">
                <a16:creationId xmlns:a16="http://schemas.microsoft.com/office/drawing/2014/main" id="{B0083B1B-DAF0-492B-BDAB-011B8B22FA72}"/>
              </a:ext>
            </a:extLst>
          </p:cNvPr>
          <p:cNvSpPr/>
          <p:nvPr/>
        </p:nvSpPr>
        <p:spPr>
          <a:xfrm>
            <a:off x="6544862" y="2697662"/>
            <a:ext cx="1643061" cy="572616"/>
          </a:xfrm>
          <a:prstGeom prst="rect">
            <a:avLst/>
          </a:prstGeom>
          <a:ln/>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s-EC" sz="2000" b="1" dirty="0">
                <a:latin typeface="+mj-lt"/>
              </a:rPr>
              <a:t>Extracción con Heptano</a:t>
            </a:r>
          </a:p>
        </p:txBody>
      </p:sp>
      <p:sp>
        <p:nvSpPr>
          <p:cNvPr id="6" name="Rectángulo 5">
            <a:extLst>
              <a:ext uri="{FF2B5EF4-FFF2-40B4-BE49-F238E27FC236}">
                <a16:creationId xmlns:a16="http://schemas.microsoft.com/office/drawing/2014/main" id="{961B482F-73E1-4F4A-844C-5D31C747953D}"/>
              </a:ext>
            </a:extLst>
          </p:cNvPr>
          <p:cNvSpPr/>
          <p:nvPr/>
        </p:nvSpPr>
        <p:spPr>
          <a:xfrm>
            <a:off x="6544862" y="3663198"/>
            <a:ext cx="1643059" cy="459586"/>
          </a:xfrm>
          <a:prstGeom prst="rect">
            <a:avLst/>
          </a:prstGeom>
          <a:ln/>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s-EC" sz="2000" b="1" dirty="0">
                <a:latin typeface="+mj-lt"/>
              </a:rPr>
              <a:t>Filtrado</a:t>
            </a:r>
          </a:p>
        </p:txBody>
      </p:sp>
      <p:sp>
        <p:nvSpPr>
          <p:cNvPr id="7" name="Rectángulo 6">
            <a:extLst>
              <a:ext uri="{FF2B5EF4-FFF2-40B4-BE49-F238E27FC236}">
                <a16:creationId xmlns:a16="http://schemas.microsoft.com/office/drawing/2014/main" id="{8B497B59-3BAA-4A5D-B5CD-D3D09EFE8FF1}"/>
              </a:ext>
            </a:extLst>
          </p:cNvPr>
          <p:cNvSpPr/>
          <p:nvPr/>
        </p:nvSpPr>
        <p:spPr>
          <a:xfrm>
            <a:off x="6541289" y="4482817"/>
            <a:ext cx="1643058" cy="621640"/>
          </a:xfrm>
          <a:prstGeom prst="rect">
            <a:avLst/>
          </a:prstGeom>
          <a:ln/>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s-EC" sz="2000" b="1" dirty="0">
                <a:latin typeface="+mj-lt"/>
              </a:rPr>
              <a:t>Recuperación del solvente</a:t>
            </a:r>
          </a:p>
        </p:txBody>
      </p:sp>
      <p:cxnSp>
        <p:nvCxnSpPr>
          <p:cNvPr id="8" name="Conector recto de flecha 7">
            <a:extLst>
              <a:ext uri="{FF2B5EF4-FFF2-40B4-BE49-F238E27FC236}">
                <a16:creationId xmlns:a16="http://schemas.microsoft.com/office/drawing/2014/main" id="{9509FAB4-46E6-40B9-A26C-9EAE52479D01}"/>
              </a:ext>
            </a:extLst>
          </p:cNvPr>
          <p:cNvCxnSpPr>
            <a:cxnSpLocks/>
            <a:stCxn id="4" idx="2"/>
            <a:endCxn id="5" idx="0"/>
          </p:cNvCxnSpPr>
          <p:nvPr/>
        </p:nvCxnSpPr>
        <p:spPr>
          <a:xfrm flipH="1">
            <a:off x="7366393" y="2338555"/>
            <a:ext cx="5" cy="359107"/>
          </a:xfrm>
          <a:prstGeom prst="straightConnector1">
            <a:avLst/>
          </a:prstGeom>
          <a:ln>
            <a:solidFill>
              <a:schemeClr val="tx1"/>
            </a:solidFill>
            <a:tailEnd type="triangle"/>
          </a:ln>
        </p:spPr>
        <p:style>
          <a:lnRef idx="2">
            <a:schemeClr val="accent1"/>
          </a:lnRef>
          <a:fillRef idx="1">
            <a:schemeClr val="lt1"/>
          </a:fillRef>
          <a:effectRef idx="0">
            <a:schemeClr val="accent1"/>
          </a:effectRef>
          <a:fontRef idx="minor">
            <a:schemeClr val="dk1"/>
          </a:fontRef>
        </p:style>
      </p:cxnSp>
      <p:cxnSp>
        <p:nvCxnSpPr>
          <p:cNvPr id="9" name="Conector recto de flecha 8">
            <a:extLst>
              <a:ext uri="{FF2B5EF4-FFF2-40B4-BE49-F238E27FC236}">
                <a16:creationId xmlns:a16="http://schemas.microsoft.com/office/drawing/2014/main" id="{92A4D537-F315-45EB-8560-6E49CCDAE635}"/>
              </a:ext>
            </a:extLst>
          </p:cNvPr>
          <p:cNvCxnSpPr>
            <a:cxnSpLocks/>
            <a:stCxn id="5" idx="2"/>
            <a:endCxn id="6" idx="0"/>
          </p:cNvCxnSpPr>
          <p:nvPr/>
        </p:nvCxnSpPr>
        <p:spPr>
          <a:xfrm flipH="1">
            <a:off x="7366392" y="3270278"/>
            <a:ext cx="1" cy="392920"/>
          </a:xfrm>
          <a:prstGeom prst="straightConnector1">
            <a:avLst/>
          </a:prstGeom>
          <a:ln>
            <a:solidFill>
              <a:schemeClr val="tx1"/>
            </a:solidFill>
            <a:tailEnd type="triangle"/>
          </a:ln>
        </p:spPr>
        <p:style>
          <a:lnRef idx="2">
            <a:schemeClr val="accent1"/>
          </a:lnRef>
          <a:fillRef idx="1">
            <a:schemeClr val="lt1"/>
          </a:fillRef>
          <a:effectRef idx="0">
            <a:schemeClr val="accent1"/>
          </a:effectRef>
          <a:fontRef idx="minor">
            <a:schemeClr val="dk1"/>
          </a:fontRef>
        </p:style>
      </p:cxnSp>
      <p:cxnSp>
        <p:nvCxnSpPr>
          <p:cNvPr id="10" name="Conector recto de flecha 9">
            <a:extLst>
              <a:ext uri="{FF2B5EF4-FFF2-40B4-BE49-F238E27FC236}">
                <a16:creationId xmlns:a16="http://schemas.microsoft.com/office/drawing/2014/main" id="{7A3A33F7-8B34-42E0-8A87-F920C0F0E6B2}"/>
              </a:ext>
            </a:extLst>
          </p:cNvPr>
          <p:cNvCxnSpPr>
            <a:cxnSpLocks/>
            <a:stCxn id="6" idx="2"/>
            <a:endCxn id="7" idx="0"/>
          </p:cNvCxnSpPr>
          <p:nvPr/>
        </p:nvCxnSpPr>
        <p:spPr>
          <a:xfrm flipH="1">
            <a:off x="7362818" y="4122784"/>
            <a:ext cx="3574" cy="360033"/>
          </a:xfrm>
          <a:prstGeom prst="straightConnector1">
            <a:avLst/>
          </a:prstGeom>
          <a:ln>
            <a:solidFill>
              <a:schemeClr val="tx1"/>
            </a:solidFill>
            <a:tailEnd type="triangle"/>
          </a:ln>
        </p:spPr>
        <p:style>
          <a:lnRef idx="2">
            <a:schemeClr val="accent1"/>
          </a:lnRef>
          <a:fillRef idx="1">
            <a:schemeClr val="lt1"/>
          </a:fillRef>
          <a:effectRef idx="0">
            <a:schemeClr val="accent1"/>
          </a:effectRef>
          <a:fontRef idx="minor">
            <a:schemeClr val="dk1"/>
          </a:fontRef>
        </p:style>
      </p:cxnSp>
      <p:sp>
        <p:nvSpPr>
          <p:cNvPr id="11" name="Rectángulo 10">
            <a:extLst>
              <a:ext uri="{FF2B5EF4-FFF2-40B4-BE49-F238E27FC236}">
                <a16:creationId xmlns:a16="http://schemas.microsoft.com/office/drawing/2014/main" id="{E0565DD3-F523-4605-936E-3ED5236B7E7F}"/>
              </a:ext>
            </a:extLst>
          </p:cNvPr>
          <p:cNvSpPr/>
          <p:nvPr/>
        </p:nvSpPr>
        <p:spPr>
          <a:xfrm>
            <a:off x="6544867" y="956132"/>
            <a:ext cx="1643061" cy="57678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s-EC" b="1" dirty="0">
                <a:latin typeface="+mj-lt"/>
              </a:rPr>
              <a:t>Recepción de Materia Prima</a:t>
            </a:r>
          </a:p>
        </p:txBody>
      </p:sp>
      <p:cxnSp>
        <p:nvCxnSpPr>
          <p:cNvPr id="12" name="Conector recto de flecha 11">
            <a:extLst>
              <a:ext uri="{FF2B5EF4-FFF2-40B4-BE49-F238E27FC236}">
                <a16:creationId xmlns:a16="http://schemas.microsoft.com/office/drawing/2014/main" id="{ACFA1B07-BBAD-46DD-A9B8-08AC7E3B9D10}"/>
              </a:ext>
            </a:extLst>
          </p:cNvPr>
          <p:cNvCxnSpPr>
            <a:cxnSpLocks/>
            <a:stCxn id="11" idx="2"/>
            <a:endCxn id="4" idx="0"/>
          </p:cNvCxnSpPr>
          <p:nvPr/>
        </p:nvCxnSpPr>
        <p:spPr>
          <a:xfrm>
            <a:off x="7366398" y="1532920"/>
            <a:ext cx="0" cy="33726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ector recto de flecha 12">
            <a:extLst>
              <a:ext uri="{FF2B5EF4-FFF2-40B4-BE49-F238E27FC236}">
                <a16:creationId xmlns:a16="http://schemas.microsoft.com/office/drawing/2014/main" id="{85128545-C829-4CD8-A484-D2FF2CEB56E7}"/>
              </a:ext>
            </a:extLst>
          </p:cNvPr>
          <p:cNvCxnSpPr>
            <a:cxnSpLocks/>
            <a:stCxn id="7" idx="2"/>
            <a:endCxn id="51" idx="0"/>
          </p:cNvCxnSpPr>
          <p:nvPr/>
        </p:nvCxnSpPr>
        <p:spPr>
          <a:xfrm>
            <a:off x="7362818" y="5104457"/>
            <a:ext cx="0" cy="33426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4" name="Rectángulo 13">
            <a:extLst>
              <a:ext uri="{FF2B5EF4-FFF2-40B4-BE49-F238E27FC236}">
                <a16:creationId xmlns:a16="http://schemas.microsoft.com/office/drawing/2014/main" id="{CBFDA82B-92FD-4826-9685-470E1E7A4713}"/>
              </a:ext>
            </a:extLst>
          </p:cNvPr>
          <p:cNvSpPr/>
          <p:nvPr/>
        </p:nvSpPr>
        <p:spPr>
          <a:xfrm>
            <a:off x="5362583" y="2686319"/>
            <a:ext cx="935825" cy="52863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s-EC" sz="1400" b="1" dirty="0">
                <a:latin typeface="+mj-lt"/>
              </a:rPr>
              <a:t>Heptano</a:t>
            </a:r>
          </a:p>
          <a:p>
            <a:pPr algn="ctr"/>
            <a:r>
              <a:rPr lang="es-EC" sz="1400" b="1" dirty="0">
                <a:latin typeface="+mj-lt"/>
              </a:rPr>
              <a:t>1725 Kg</a:t>
            </a:r>
          </a:p>
        </p:txBody>
      </p:sp>
      <p:cxnSp>
        <p:nvCxnSpPr>
          <p:cNvPr id="15" name="Conector recto 14">
            <a:extLst>
              <a:ext uri="{FF2B5EF4-FFF2-40B4-BE49-F238E27FC236}">
                <a16:creationId xmlns:a16="http://schemas.microsoft.com/office/drawing/2014/main" id="{86A4394E-F37B-4B44-BD9B-7EA11F40871E}"/>
              </a:ext>
            </a:extLst>
          </p:cNvPr>
          <p:cNvCxnSpPr>
            <a:cxnSpLocks/>
          </p:cNvCxnSpPr>
          <p:nvPr/>
        </p:nvCxnSpPr>
        <p:spPr>
          <a:xfrm>
            <a:off x="6291264" y="2779610"/>
            <a:ext cx="0" cy="319371"/>
          </a:xfrm>
          <a:prstGeom prst="line">
            <a:avLst/>
          </a:prstGeom>
          <a:ln w="12700"/>
        </p:spPr>
        <p:style>
          <a:lnRef idx="1">
            <a:schemeClr val="dk1"/>
          </a:lnRef>
          <a:fillRef idx="0">
            <a:schemeClr val="dk1"/>
          </a:fillRef>
          <a:effectRef idx="0">
            <a:schemeClr val="dk1"/>
          </a:effectRef>
          <a:fontRef idx="minor">
            <a:schemeClr val="tx1"/>
          </a:fontRef>
        </p:style>
      </p:cxnSp>
      <p:cxnSp>
        <p:nvCxnSpPr>
          <p:cNvPr id="16" name="Conector recto 15">
            <a:extLst>
              <a:ext uri="{FF2B5EF4-FFF2-40B4-BE49-F238E27FC236}">
                <a16:creationId xmlns:a16="http://schemas.microsoft.com/office/drawing/2014/main" id="{C297E726-6893-482C-A75F-ADFFC426813D}"/>
              </a:ext>
            </a:extLst>
          </p:cNvPr>
          <p:cNvCxnSpPr>
            <a:cxnSpLocks/>
          </p:cNvCxnSpPr>
          <p:nvPr/>
        </p:nvCxnSpPr>
        <p:spPr>
          <a:xfrm>
            <a:off x="6298408" y="2950638"/>
            <a:ext cx="164306"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17" name="Conector recto 16">
            <a:extLst>
              <a:ext uri="{FF2B5EF4-FFF2-40B4-BE49-F238E27FC236}">
                <a16:creationId xmlns:a16="http://schemas.microsoft.com/office/drawing/2014/main" id="{7B1329DF-C1F0-4478-B6D0-1CFAD27AAA39}"/>
              </a:ext>
            </a:extLst>
          </p:cNvPr>
          <p:cNvCxnSpPr>
            <a:cxnSpLocks/>
          </p:cNvCxnSpPr>
          <p:nvPr/>
        </p:nvCxnSpPr>
        <p:spPr>
          <a:xfrm>
            <a:off x="8384380" y="1988499"/>
            <a:ext cx="0" cy="319371"/>
          </a:xfrm>
          <a:prstGeom prst="line">
            <a:avLst/>
          </a:prstGeom>
          <a:ln w="12700"/>
        </p:spPr>
        <p:style>
          <a:lnRef idx="1">
            <a:schemeClr val="dk1"/>
          </a:lnRef>
          <a:fillRef idx="0">
            <a:schemeClr val="dk1"/>
          </a:fillRef>
          <a:effectRef idx="0">
            <a:schemeClr val="dk1"/>
          </a:effectRef>
          <a:fontRef idx="minor">
            <a:schemeClr val="tx1"/>
          </a:fontRef>
        </p:style>
      </p:cxnSp>
      <p:cxnSp>
        <p:nvCxnSpPr>
          <p:cNvPr id="18" name="Conector recto 17">
            <a:extLst>
              <a:ext uri="{FF2B5EF4-FFF2-40B4-BE49-F238E27FC236}">
                <a16:creationId xmlns:a16="http://schemas.microsoft.com/office/drawing/2014/main" id="{8CC96A3E-58C8-4A13-9F15-0CA742746E8B}"/>
              </a:ext>
            </a:extLst>
          </p:cNvPr>
          <p:cNvCxnSpPr>
            <a:cxnSpLocks/>
          </p:cNvCxnSpPr>
          <p:nvPr/>
        </p:nvCxnSpPr>
        <p:spPr>
          <a:xfrm>
            <a:off x="8262937" y="2148184"/>
            <a:ext cx="121444"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19" name="Conector recto 18">
            <a:extLst>
              <a:ext uri="{FF2B5EF4-FFF2-40B4-BE49-F238E27FC236}">
                <a16:creationId xmlns:a16="http://schemas.microsoft.com/office/drawing/2014/main" id="{BEE57AC6-0295-4395-99CD-E981D908B5B4}"/>
              </a:ext>
            </a:extLst>
          </p:cNvPr>
          <p:cNvCxnSpPr>
            <a:cxnSpLocks/>
          </p:cNvCxnSpPr>
          <p:nvPr/>
        </p:nvCxnSpPr>
        <p:spPr>
          <a:xfrm>
            <a:off x="8393904" y="2790953"/>
            <a:ext cx="0" cy="319371"/>
          </a:xfrm>
          <a:prstGeom prst="line">
            <a:avLst/>
          </a:prstGeom>
          <a:ln w="12700"/>
        </p:spPr>
        <p:style>
          <a:lnRef idx="1">
            <a:schemeClr val="dk1"/>
          </a:lnRef>
          <a:fillRef idx="0">
            <a:schemeClr val="dk1"/>
          </a:fillRef>
          <a:effectRef idx="0">
            <a:schemeClr val="dk1"/>
          </a:effectRef>
          <a:fontRef idx="minor">
            <a:schemeClr val="tx1"/>
          </a:fontRef>
        </p:style>
      </p:cxnSp>
      <p:cxnSp>
        <p:nvCxnSpPr>
          <p:cNvPr id="20" name="Conector recto 19">
            <a:extLst>
              <a:ext uri="{FF2B5EF4-FFF2-40B4-BE49-F238E27FC236}">
                <a16:creationId xmlns:a16="http://schemas.microsoft.com/office/drawing/2014/main" id="{85BE38BF-1BD1-48E5-9485-4F7DC131F2EC}"/>
              </a:ext>
            </a:extLst>
          </p:cNvPr>
          <p:cNvCxnSpPr>
            <a:cxnSpLocks/>
          </p:cNvCxnSpPr>
          <p:nvPr/>
        </p:nvCxnSpPr>
        <p:spPr>
          <a:xfrm>
            <a:off x="8272461" y="2950638"/>
            <a:ext cx="121444"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21" name="Conector recto 20">
            <a:extLst>
              <a:ext uri="{FF2B5EF4-FFF2-40B4-BE49-F238E27FC236}">
                <a16:creationId xmlns:a16="http://schemas.microsoft.com/office/drawing/2014/main" id="{91D81C36-721A-4238-AA57-6E54D85138E7}"/>
              </a:ext>
            </a:extLst>
          </p:cNvPr>
          <p:cNvCxnSpPr>
            <a:cxnSpLocks/>
          </p:cNvCxnSpPr>
          <p:nvPr/>
        </p:nvCxnSpPr>
        <p:spPr>
          <a:xfrm>
            <a:off x="8420097" y="3663197"/>
            <a:ext cx="0" cy="319371"/>
          </a:xfrm>
          <a:prstGeom prst="line">
            <a:avLst/>
          </a:prstGeom>
          <a:ln w="12700"/>
        </p:spPr>
        <p:style>
          <a:lnRef idx="1">
            <a:schemeClr val="dk1"/>
          </a:lnRef>
          <a:fillRef idx="0">
            <a:schemeClr val="dk1"/>
          </a:fillRef>
          <a:effectRef idx="0">
            <a:schemeClr val="dk1"/>
          </a:effectRef>
          <a:fontRef idx="minor">
            <a:schemeClr val="tx1"/>
          </a:fontRef>
        </p:style>
      </p:cxnSp>
      <p:cxnSp>
        <p:nvCxnSpPr>
          <p:cNvPr id="22" name="Conector recto 21">
            <a:extLst>
              <a:ext uri="{FF2B5EF4-FFF2-40B4-BE49-F238E27FC236}">
                <a16:creationId xmlns:a16="http://schemas.microsoft.com/office/drawing/2014/main" id="{5324C7EF-FEB7-4B11-8F3C-FF92C354686A}"/>
              </a:ext>
            </a:extLst>
          </p:cNvPr>
          <p:cNvCxnSpPr>
            <a:cxnSpLocks/>
          </p:cNvCxnSpPr>
          <p:nvPr/>
        </p:nvCxnSpPr>
        <p:spPr>
          <a:xfrm>
            <a:off x="8298654" y="3822883"/>
            <a:ext cx="121444"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23" name="Conector recto 22">
            <a:extLst>
              <a:ext uri="{FF2B5EF4-FFF2-40B4-BE49-F238E27FC236}">
                <a16:creationId xmlns:a16="http://schemas.microsoft.com/office/drawing/2014/main" id="{02E057F3-2586-4CF1-9816-6BA7FDA97371}"/>
              </a:ext>
            </a:extLst>
          </p:cNvPr>
          <p:cNvCxnSpPr>
            <a:cxnSpLocks/>
          </p:cNvCxnSpPr>
          <p:nvPr/>
        </p:nvCxnSpPr>
        <p:spPr>
          <a:xfrm>
            <a:off x="8429621" y="4570174"/>
            <a:ext cx="0" cy="319371"/>
          </a:xfrm>
          <a:prstGeom prst="line">
            <a:avLst/>
          </a:prstGeom>
          <a:ln w="12700"/>
        </p:spPr>
        <p:style>
          <a:lnRef idx="1">
            <a:schemeClr val="dk1"/>
          </a:lnRef>
          <a:fillRef idx="0">
            <a:schemeClr val="dk1"/>
          </a:fillRef>
          <a:effectRef idx="0">
            <a:schemeClr val="dk1"/>
          </a:effectRef>
          <a:fontRef idx="minor">
            <a:schemeClr val="tx1"/>
          </a:fontRef>
        </p:style>
      </p:cxnSp>
      <p:cxnSp>
        <p:nvCxnSpPr>
          <p:cNvPr id="24" name="Conector recto 23">
            <a:extLst>
              <a:ext uri="{FF2B5EF4-FFF2-40B4-BE49-F238E27FC236}">
                <a16:creationId xmlns:a16="http://schemas.microsoft.com/office/drawing/2014/main" id="{13E09A05-A03D-41F8-B6E7-73F9058D4289}"/>
              </a:ext>
            </a:extLst>
          </p:cNvPr>
          <p:cNvCxnSpPr>
            <a:cxnSpLocks/>
          </p:cNvCxnSpPr>
          <p:nvPr/>
        </p:nvCxnSpPr>
        <p:spPr>
          <a:xfrm>
            <a:off x="8308178" y="4729860"/>
            <a:ext cx="121444" cy="0"/>
          </a:xfrm>
          <a:prstGeom prst="line">
            <a:avLst/>
          </a:prstGeom>
          <a:ln w="12700"/>
        </p:spPr>
        <p:style>
          <a:lnRef idx="1">
            <a:schemeClr val="dk1"/>
          </a:lnRef>
          <a:fillRef idx="0">
            <a:schemeClr val="dk1"/>
          </a:fillRef>
          <a:effectRef idx="0">
            <a:schemeClr val="dk1"/>
          </a:effectRef>
          <a:fontRef idx="minor">
            <a:schemeClr val="tx1"/>
          </a:fontRef>
        </p:style>
      </p:cxnSp>
      <p:sp>
        <p:nvSpPr>
          <p:cNvPr id="25" name="Rectángulo 24">
            <a:extLst>
              <a:ext uri="{FF2B5EF4-FFF2-40B4-BE49-F238E27FC236}">
                <a16:creationId xmlns:a16="http://schemas.microsoft.com/office/drawing/2014/main" id="{32F0ABD2-A413-43AA-AD73-0F70521A7DB3}"/>
              </a:ext>
            </a:extLst>
          </p:cNvPr>
          <p:cNvSpPr/>
          <p:nvPr/>
        </p:nvSpPr>
        <p:spPr>
          <a:xfrm>
            <a:off x="8000999" y="1911738"/>
            <a:ext cx="1679127" cy="52863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s-EC" sz="1400" b="1" dirty="0">
                <a:latin typeface="+mj-lt"/>
              </a:rPr>
              <a:t>155,25 kg</a:t>
            </a:r>
          </a:p>
        </p:txBody>
      </p:sp>
      <p:sp>
        <p:nvSpPr>
          <p:cNvPr id="26" name="Rectángulo 25">
            <a:extLst>
              <a:ext uri="{FF2B5EF4-FFF2-40B4-BE49-F238E27FC236}">
                <a16:creationId xmlns:a16="http://schemas.microsoft.com/office/drawing/2014/main" id="{36A4A725-CEF6-4E99-81E8-8C9B0467E0E8}"/>
              </a:ext>
            </a:extLst>
          </p:cNvPr>
          <p:cNvSpPr/>
          <p:nvPr/>
        </p:nvSpPr>
        <p:spPr>
          <a:xfrm>
            <a:off x="8123625" y="2783238"/>
            <a:ext cx="2143806" cy="52863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s-EC" sz="1400" b="1" dirty="0">
                <a:latin typeface="+mj-lt"/>
              </a:rPr>
              <a:t>324,35 Kg Residuos</a:t>
            </a:r>
          </a:p>
          <a:p>
            <a:pPr algn="ctr"/>
            <a:r>
              <a:rPr lang="es-EC" sz="1400" b="1" dirty="0">
                <a:latin typeface="+mj-lt"/>
              </a:rPr>
              <a:t>172,5 Kg Heptano</a:t>
            </a:r>
          </a:p>
        </p:txBody>
      </p:sp>
      <p:sp>
        <p:nvSpPr>
          <p:cNvPr id="27" name="Rectángulo 26">
            <a:extLst>
              <a:ext uri="{FF2B5EF4-FFF2-40B4-BE49-F238E27FC236}">
                <a16:creationId xmlns:a16="http://schemas.microsoft.com/office/drawing/2014/main" id="{939D3643-68F6-4FCC-95EF-C7DF50E8FD90}"/>
              </a:ext>
            </a:extLst>
          </p:cNvPr>
          <p:cNvSpPr/>
          <p:nvPr/>
        </p:nvSpPr>
        <p:spPr>
          <a:xfrm>
            <a:off x="8368899" y="3648459"/>
            <a:ext cx="1679124" cy="307777"/>
          </a:xfrm>
          <a:prstGeom prst="rect">
            <a:avLst/>
          </a:prstGeom>
        </p:spPr>
        <p:txBody>
          <a:bodyPr wrap="square">
            <a:spAutoFit/>
          </a:bodyPr>
          <a:lstStyle/>
          <a:p>
            <a:pPr algn="ctr"/>
            <a:r>
              <a:rPr lang="es-EC" sz="1400" b="1" dirty="0">
                <a:latin typeface="+mj-lt"/>
              </a:rPr>
              <a:t>7,25kg residuos</a:t>
            </a:r>
          </a:p>
        </p:txBody>
      </p:sp>
      <p:sp>
        <p:nvSpPr>
          <p:cNvPr id="29" name="Rectángulo 28">
            <a:extLst>
              <a:ext uri="{FF2B5EF4-FFF2-40B4-BE49-F238E27FC236}">
                <a16:creationId xmlns:a16="http://schemas.microsoft.com/office/drawing/2014/main" id="{8769FCB4-B72A-4494-8BF2-EE710A53FAF6}"/>
              </a:ext>
            </a:extLst>
          </p:cNvPr>
          <p:cNvSpPr/>
          <p:nvPr/>
        </p:nvSpPr>
        <p:spPr>
          <a:xfrm>
            <a:off x="5612605" y="978103"/>
            <a:ext cx="1121569" cy="52863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s-EC" sz="1400" b="1" dirty="0">
                <a:latin typeface="+mj-lt"/>
              </a:rPr>
              <a:t>500 kg</a:t>
            </a:r>
          </a:p>
        </p:txBody>
      </p:sp>
      <p:cxnSp>
        <p:nvCxnSpPr>
          <p:cNvPr id="30" name="Conector recto 29">
            <a:extLst>
              <a:ext uri="{FF2B5EF4-FFF2-40B4-BE49-F238E27FC236}">
                <a16:creationId xmlns:a16="http://schemas.microsoft.com/office/drawing/2014/main" id="{8748425E-4E17-4807-A599-2290FBD890A1}"/>
              </a:ext>
            </a:extLst>
          </p:cNvPr>
          <p:cNvCxnSpPr>
            <a:cxnSpLocks/>
          </p:cNvCxnSpPr>
          <p:nvPr/>
        </p:nvCxnSpPr>
        <p:spPr>
          <a:xfrm>
            <a:off x="8123625" y="5678524"/>
            <a:ext cx="121444" cy="0"/>
          </a:xfrm>
          <a:prstGeom prst="line">
            <a:avLst/>
          </a:prstGeom>
          <a:ln w="12700"/>
        </p:spPr>
        <p:style>
          <a:lnRef idx="1">
            <a:schemeClr val="dk1"/>
          </a:lnRef>
          <a:fillRef idx="0">
            <a:schemeClr val="dk1"/>
          </a:fillRef>
          <a:effectRef idx="0">
            <a:schemeClr val="dk1"/>
          </a:effectRef>
          <a:fontRef idx="minor">
            <a:schemeClr val="tx1"/>
          </a:fontRef>
        </p:style>
      </p:cxnSp>
      <p:sp>
        <p:nvSpPr>
          <p:cNvPr id="31" name="Rectángulo 30">
            <a:extLst>
              <a:ext uri="{FF2B5EF4-FFF2-40B4-BE49-F238E27FC236}">
                <a16:creationId xmlns:a16="http://schemas.microsoft.com/office/drawing/2014/main" id="{692AC776-278B-4013-92D5-B18DB1CA2791}"/>
              </a:ext>
            </a:extLst>
          </p:cNvPr>
          <p:cNvSpPr/>
          <p:nvPr/>
        </p:nvSpPr>
        <p:spPr>
          <a:xfrm>
            <a:off x="8236740" y="5509879"/>
            <a:ext cx="1557920" cy="307777"/>
          </a:xfrm>
          <a:prstGeom prst="rect">
            <a:avLst/>
          </a:prstGeom>
          <a:noFill/>
          <a:ln>
            <a:noFill/>
          </a:ln>
        </p:spPr>
        <p:txBody>
          <a:bodyPr wrap="square">
            <a:spAutoFit/>
          </a:bodyPr>
          <a:lstStyle/>
          <a:p>
            <a:pPr algn="ctr"/>
            <a:r>
              <a:rPr lang="es-EC" sz="1400" b="1" dirty="0">
                <a:latin typeface="+mj-lt"/>
              </a:rPr>
              <a:t>Cera 13,15 kg</a:t>
            </a:r>
          </a:p>
        </p:txBody>
      </p:sp>
      <p:sp>
        <p:nvSpPr>
          <p:cNvPr id="51" name="Rectángulo 50">
            <a:extLst>
              <a:ext uri="{FF2B5EF4-FFF2-40B4-BE49-F238E27FC236}">
                <a16:creationId xmlns:a16="http://schemas.microsoft.com/office/drawing/2014/main" id="{05D2E639-686B-484D-801F-93383FCE0493}"/>
              </a:ext>
            </a:extLst>
          </p:cNvPr>
          <p:cNvSpPr/>
          <p:nvPr/>
        </p:nvSpPr>
        <p:spPr>
          <a:xfrm>
            <a:off x="6541289" y="5438718"/>
            <a:ext cx="1643058" cy="63173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s-EC" sz="2000" b="1" dirty="0">
                <a:latin typeface="+mj-lt"/>
              </a:rPr>
              <a:t>Cera de Caña de azúcar </a:t>
            </a:r>
          </a:p>
        </p:txBody>
      </p:sp>
      <p:sp>
        <p:nvSpPr>
          <p:cNvPr id="59" name="Rectángulo 58">
            <a:extLst>
              <a:ext uri="{FF2B5EF4-FFF2-40B4-BE49-F238E27FC236}">
                <a16:creationId xmlns:a16="http://schemas.microsoft.com/office/drawing/2014/main" id="{AEBE00CA-1D03-48E0-91BE-1F622FBAEF3A}"/>
              </a:ext>
            </a:extLst>
          </p:cNvPr>
          <p:cNvSpPr/>
          <p:nvPr/>
        </p:nvSpPr>
        <p:spPr>
          <a:xfrm>
            <a:off x="8123625" y="4524415"/>
            <a:ext cx="2143806" cy="52863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s-EC" sz="1400" b="1" dirty="0">
                <a:latin typeface="+mj-lt"/>
              </a:rPr>
              <a:t>1552,5 Kg Heptano recuperado</a:t>
            </a:r>
          </a:p>
        </p:txBody>
      </p:sp>
      <p:cxnSp>
        <p:nvCxnSpPr>
          <p:cNvPr id="60" name="Conector recto 59">
            <a:extLst>
              <a:ext uri="{FF2B5EF4-FFF2-40B4-BE49-F238E27FC236}">
                <a16:creationId xmlns:a16="http://schemas.microsoft.com/office/drawing/2014/main" id="{C317AA19-5D19-40E0-9E0C-7BE56C909F4C}"/>
              </a:ext>
            </a:extLst>
          </p:cNvPr>
          <p:cNvCxnSpPr>
            <a:cxnSpLocks/>
          </p:cNvCxnSpPr>
          <p:nvPr/>
        </p:nvCxnSpPr>
        <p:spPr>
          <a:xfrm>
            <a:off x="8235540" y="5509879"/>
            <a:ext cx="0" cy="319371"/>
          </a:xfrm>
          <a:prstGeom prst="line">
            <a:avLst/>
          </a:prstGeom>
          <a:ln w="12700"/>
        </p:spPr>
        <p:style>
          <a:lnRef idx="1">
            <a:schemeClr val="dk1"/>
          </a:lnRef>
          <a:fillRef idx="0">
            <a:schemeClr val="dk1"/>
          </a:fillRef>
          <a:effectRef idx="0">
            <a:schemeClr val="dk1"/>
          </a:effectRef>
          <a:fontRef idx="minor">
            <a:schemeClr val="tx1"/>
          </a:fontRef>
        </p:style>
      </p:cxnSp>
      <p:sp>
        <p:nvSpPr>
          <p:cNvPr id="61" name="Rectángulo 60">
            <a:extLst>
              <a:ext uri="{FF2B5EF4-FFF2-40B4-BE49-F238E27FC236}">
                <a16:creationId xmlns:a16="http://schemas.microsoft.com/office/drawing/2014/main" id="{C63CBA83-3345-4EEA-B4AC-1FAAEFA4C66C}"/>
              </a:ext>
            </a:extLst>
          </p:cNvPr>
          <p:cNvSpPr/>
          <p:nvPr/>
        </p:nvSpPr>
        <p:spPr>
          <a:xfrm>
            <a:off x="7173500" y="2289126"/>
            <a:ext cx="1121569" cy="52863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s-EC" sz="1400" b="1" dirty="0">
                <a:latin typeface="+mj-lt"/>
              </a:rPr>
              <a:t>344,75 kg</a:t>
            </a:r>
          </a:p>
        </p:txBody>
      </p:sp>
      <p:sp>
        <p:nvSpPr>
          <p:cNvPr id="62" name="Rectángulo 61">
            <a:extLst>
              <a:ext uri="{FF2B5EF4-FFF2-40B4-BE49-F238E27FC236}">
                <a16:creationId xmlns:a16="http://schemas.microsoft.com/office/drawing/2014/main" id="{45EF32E0-D5CB-4DC9-9EF2-541E61890693}"/>
              </a:ext>
            </a:extLst>
          </p:cNvPr>
          <p:cNvSpPr/>
          <p:nvPr/>
        </p:nvSpPr>
        <p:spPr>
          <a:xfrm>
            <a:off x="7237807" y="3271693"/>
            <a:ext cx="1121569" cy="52863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s-EC" sz="1400" b="1" dirty="0">
                <a:latin typeface="+mj-lt"/>
              </a:rPr>
              <a:t>20,40 kg</a:t>
            </a:r>
          </a:p>
        </p:txBody>
      </p:sp>
      <p:sp>
        <p:nvSpPr>
          <p:cNvPr id="66" name="Título 1">
            <a:extLst>
              <a:ext uri="{FF2B5EF4-FFF2-40B4-BE49-F238E27FC236}">
                <a16:creationId xmlns:a16="http://schemas.microsoft.com/office/drawing/2014/main" id="{C86DBF60-9DE5-49E8-A339-564497ED7EB2}"/>
              </a:ext>
            </a:extLst>
          </p:cNvPr>
          <p:cNvSpPr txBox="1">
            <a:spLocks/>
          </p:cNvSpPr>
          <p:nvPr/>
        </p:nvSpPr>
        <p:spPr>
          <a:xfrm>
            <a:off x="1368320" y="1701554"/>
            <a:ext cx="4089432" cy="3652257"/>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6600" b="1" dirty="0">
                <a:ln w="12700">
                  <a:solidFill>
                    <a:schemeClr val="tx2">
                      <a:lumMod val="75000"/>
                    </a:schemeClr>
                  </a:solidFill>
                  <a:prstDash val="solid"/>
                </a:ln>
                <a:effectLst>
                  <a:outerShdw dist="38100" dir="2640000" algn="bl" rotWithShape="0">
                    <a:schemeClr val="tx2">
                      <a:lumMod val="75000"/>
                    </a:schemeClr>
                  </a:outerShdw>
                </a:effectLst>
              </a:rPr>
              <a:t>Balance de Materia a nivel Industrial</a:t>
            </a:r>
          </a:p>
        </p:txBody>
      </p:sp>
    </p:spTree>
    <p:extLst>
      <p:ext uri="{BB962C8B-B14F-4D97-AF65-F5344CB8AC3E}">
        <p14:creationId xmlns:p14="http://schemas.microsoft.com/office/powerpoint/2010/main" val="249227335"/>
      </p:ext>
    </p:extLst>
  </p:cSld>
  <p:clrMapOvr>
    <a:masterClrMapping/>
  </p:clrMapOvr>
</p:sld>
</file>

<file path=ppt/theme/theme1.xml><?xml version="1.0" encoding="utf-8"?>
<a:theme xmlns:a="http://schemas.openxmlformats.org/drawingml/2006/main" name="Tema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a1" id="{582EB1E5-89FE-4F4E-A9D1-66A7CB931EE2}" vid="{9DF0C584-802A-4BD3-956F-4470DF8BADF3}"/>
    </a:ext>
  </a:extLst>
</a:theme>
</file>

<file path=docProps/app.xml><?xml version="1.0" encoding="utf-8"?>
<Properties xmlns="http://schemas.openxmlformats.org/officeDocument/2006/extended-properties" xmlns:vt="http://schemas.openxmlformats.org/officeDocument/2006/docPropsVTypes">
  <Template>Tema1</Template>
  <TotalTime>112</TotalTime>
  <Words>1660</Words>
  <Application>Microsoft Office PowerPoint</Application>
  <PresentationFormat>Panorámica</PresentationFormat>
  <Paragraphs>436</Paragraphs>
  <Slides>33</Slides>
  <Notes>0</Notes>
  <HiddenSlides>0</HiddenSlides>
  <MMClips>0</MMClips>
  <ScaleCrop>false</ScaleCrop>
  <HeadingPairs>
    <vt:vector size="6" baseType="variant">
      <vt:variant>
        <vt:lpstr>Fuentes usadas</vt:lpstr>
      </vt:variant>
      <vt:variant>
        <vt:i4>10</vt:i4>
      </vt:variant>
      <vt:variant>
        <vt:lpstr>Tema</vt:lpstr>
      </vt:variant>
      <vt:variant>
        <vt:i4>1</vt:i4>
      </vt:variant>
      <vt:variant>
        <vt:lpstr>Títulos de diapositiva</vt:lpstr>
      </vt:variant>
      <vt:variant>
        <vt:i4>33</vt:i4>
      </vt:variant>
    </vt:vector>
  </HeadingPairs>
  <TitlesOfParts>
    <vt:vector size="44" baseType="lpstr">
      <vt:lpstr>Arial</vt:lpstr>
      <vt:lpstr>Bodoni MT</vt:lpstr>
      <vt:lpstr>Calibri</vt:lpstr>
      <vt:lpstr>Calibri Light</vt:lpstr>
      <vt:lpstr>Cambria Math</vt:lpstr>
      <vt:lpstr>Century Gothic</vt:lpstr>
      <vt:lpstr>Franklin Gothic Book</vt:lpstr>
      <vt:lpstr>Times New Roman</vt:lpstr>
      <vt:lpstr>Wingdings</vt:lpstr>
      <vt:lpstr>Wingdings 3</vt:lpstr>
      <vt:lpstr>Tema1</vt:lpstr>
      <vt:lpstr>Presentación de PowerPoint</vt:lpstr>
      <vt:lpstr>Presentación de PowerPoint</vt:lpstr>
      <vt:lpstr>Presentación de PowerPoint</vt:lpstr>
      <vt:lpstr>Objetivos Específicos</vt:lpstr>
      <vt:lpstr>METODOLOGÍA</vt:lpstr>
      <vt:lpstr>Industrias Ecuatorianas que usan la cera carnauba.</vt:lpstr>
      <vt:lpstr>Presentación de PowerPoint</vt:lpstr>
      <vt:lpstr>Presentación de PowerPoint</vt:lpstr>
      <vt:lpstr>Presentación de PowerPoint</vt:lpstr>
      <vt:lpstr>Balance de energía   </vt:lpstr>
      <vt:lpstr>Propiedades Psicométricas</vt:lpstr>
      <vt:lpstr>Presentación de PowerPoint</vt:lpstr>
      <vt:lpstr>Presentación de PowerPoint</vt:lpstr>
      <vt:lpstr>Extractor</vt:lpstr>
      <vt:lpstr>Evaporador</vt:lpstr>
      <vt:lpstr>Condensador</vt:lpstr>
      <vt:lpstr>Intercambiador de calor de tubo y carcaza</vt:lpstr>
      <vt:lpstr>Tanque de almacenamiento</vt:lpstr>
      <vt:lpstr>Caldero </vt:lpstr>
      <vt:lpstr>Distribución de Áreas</vt:lpstr>
      <vt:lpstr>Resumen de inversiones</vt:lpstr>
      <vt:lpstr>Criterios de evaluación </vt:lpstr>
      <vt:lpstr>Conclusiones </vt:lpstr>
      <vt:lpstr>Conclusiones </vt:lpstr>
      <vt:lpstr>Conclusiones </vt:lpstr>
      <vt:lpstr>Conclusiones </vt:lpstr>
      <vt:lpstr>Conclusiones </vt:lpstr>
      <vt:lpstr>Conclusiones </vt:lpstr>
      <vt:lpstr>Recomendaciones</vt:lpstr>
      <vt:lpstr>Recomendaciones</vt:lpstr>
      <vt:lpstr>Recomendaciones</vt:lpstr>
      <vt:lpstr>Recomendaciones</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francisco pozo</dc:creator>
  <cp:lastModifiedBy>francisco pozo</cp:lastModifiedBy>
  <cp:revision>14</cp:revision>
  <dcterms:created xsi:type="dcterms:W3CDTF">2017-11-21T04:49:53Z</dcterms:created>
  <dcterms:modified xsi:type="dcterms:W3CDTF">2017-11-21T12:56:52Z</dcterms:modified>
</cp:coreProperties>
</file>