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49"/>
  </p:notesMasterIdLst>
  <p:handoutMasterIdLst>
    <p:handoutMasterId r:id="rId50"/>
  </p:handoutMasterIdLst>
  <p:sldIdLst>
    <p:sldId id="392" r:id="rId2"/>
    <p:sldId id="393" r:id="rId3"/>
    <p:sldId id="394" r:id="rId4"/>
    <p:sldId id="395" r:id="rId5"/>
    <p:sldId id="376" r:id="rId6"/>
    <p:sldId id="377" r:id="rId7"/>
    <p:sldId id="381" r:id="rId8"/>
    <p:sldId id="426" r:id="rId9"/>
    <p:sldId id="427" r:id="rId10"/>
    <p:sldId id="428" r:id="rId11"/>
    <p:sldId id="380" r:id="rId12"/>
    <p:sldId id="379" r:id="rId13"/>
    <p:sldId id="382" r:id="rId14"/>
    <p:sldId id="383" r:id="rId15"/>
    <p:sldId id="384" r:id="rId16"/>
    <p:sldId id="397" r:id="rId17"/>
    <p:sldId id="385" r:id="rId18"/>
    <p:sldId id="386" r:id="rId19"/>
    <p:sldId id="387" r:id="rId20"/>
    <p:sldId id="389" r:id="rId21"/>
    <p:sldId id="390" r:id="rId22"/>
    <p:sldId id="391" r:id="rId23"/>
    <p:sldId id="399" r:id="rId24"/>
    <p:sldId id="400" r:id="rId25"/>
    <p:sldId id="423" r:id="rId26"/>
    <p:sldId id="401" r:id="rId27"/>
    <p:sldId id="402" r:id="rId28"/>
    <p:sldId id="403" r:id="rId29"/>
    <p:sldId id="405" r:id="rId30"/>
    <p:sldId id="407" r:id="rId31"/>
    <p:sldId id="408" r:id="rId32"/>
    <p:sldId id="410" r:id="rId33"/>
    <p:sldId id="409" r:id="rId34"/>
    <p:sldId id="411" r:id="rId35"/>
    <p:sldId id="412" r:id="rId36"/>
    <p:sldId id="413" r:id="rId37"/>
    <p:sldId id="414" r:id="rId38"/>
    <p:sldId id="415" r:id="rId39"/>
    <p:sldId id="420" r:id="rId40"/>
    <p:sldId id="422" r:id="rId41"/>
    <p:sldId id="416" r:id="rId42"/>
    <p:sldId id="417" r:id="rId43"/>
    <p:sldId id="425" r:id="rId44"/>
    <p:sldId id="418" r:id="rId45"/>
    <p:sldId id="419" r:id="rId46"/>
    <p:sldId id="424" r:id="rId47"/>
    <p:sldId id="37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91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3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CD9F-B9AE-4B60-970F-0451D3B5214E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6C46-8E1C-4958-9341-FF76185B23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7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AC8B-1AE9-4B2B-A084-27CAAF74865A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02EC-97C0-4E19-AA45-E904FCC1D11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D14705E-8D2D-40E8-B5D7-49CD0C976C6C}" type="datetime1">
              <a:rPr lang="en-US" smtClean="0"/>
              <a:t>12/7/2017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481812-CA6E-4CF7-A597-B03BE0D22F0C}" type="slidenum">
              <a:rPr lang="en-GB" smtClean="0"/>
              <a:t>‹Nº›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99773"/>
            <a:ext cx="9144000" cy="610054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7644727" y="4886711"/>
            <a:ext cx="1407282" cy="1348646"/>
          </a:xfrm>
          <a:custGeom>
            <a:avLst/>
            <a:gdLst>
              <a:gd name="T0" fmla="*/ 16 w 48"/>
              <a:gd name="T1" fmla="*/ 28 h 46"/>
              <a:gd name="T2" fmla="*/ 17 w 48"/>
              <a:gd name="T3" fmla="*/ 30 h 46"/>
              <a:gd name="T4" fmla="*/ 0 w 48"/>
              <a:gd name="T5" fmla="*/ 30 h 46"/>
              <a:gd name="T6" fmla="*/ 0 w 48"/>
              <a:gd name="T7" fmla="*/ 0 h 46"/>
              <a:gd name="T8" fmla="*/ 2 w 48"/>
              <a:gd name="T9" fmla="*/ 0 h 46"/>
              <a:gd name="T10" fmla="*/ 2 w 48"/>
              <a:gd name="T11" fmla="*/ 28 h 46"/>
              <a:gd name="T12" fmla="*/ 16 w 48"/>
              <a:gd name="T13" fmla="*/ 28 h 46"/>
              <a:gd name="T14" fmla="*/ 23 w 48"/>
              <a:gd name="T15" fmla="*/ 14 h 46"/>
              <a:gd name="T16" fmla="*/ 25 w 48"/>
              <a:gd name="T17" fmla="*/ 9 h 46"/>
              <a:gd name="T18" fmla="*/ 28 w 48"/>
              <a:gd name="T19" fmla="*/ 10 h 46"/>
              <a:gd name="T20" fmla="*/ 27 w 48"/>
              <a:gd name="T21" fmla="*/ 2 h 46"/>
              <a:gd name="T22" fmla="*/ 21 w 48"/>
              <a:gd name="T23" fmla="*/ 7 h 46"/>
              <a:gd name="T24" fmla="*/ 23 w 48"/>
              <a:gd name="T25" fmla="*/ 8 h 46"/>
              <a:gd name="T26" fmla="*/ 20 w 48"/>
              <a:gd name="T27" fmla="*/ 14 h 46"/>
              <a:gd name="T28" fmla="*/ 17 w 48"/>
              <a:gd name="T29" fmla="*/ 10 h 46"/>
              <a:gd name="T30" fmla="*/ 13 w 48"/>
              <a:gd name="T31" fmla="*/ 17 h 46"/>
              <a:gd name="T32" fmla="*/ 9 w 48"/>
              <a:gd name="T33" fmla="*/ 14 h 46"/>
              <a:gd name="T34" fmla="*/ 5 w 48"/>
              <a:gd name="T35" fmla="*/ 24 h 46"/>
              <a:gd name="T36" fmla="*/ 7 w 48"/>
              <a:gd name="T37" fmla="*/ 24 h 46"/>
              <a:gd name="T38" fmla="*/ 10 w 48"/>
              <a:gd name="T39" fmla="*/ 17 h 46"/>
              <a:gd name="T40" fmla="*/ 14 w 48"/>
              <a:gd name="T41" fmla="*/ 21 h 46"/>
              <a:gd name="T42" fmla="*/ 17 w 48"/>
              <a:gd name="T43" fmla="*/ 14 h 46"/>
              <a:gd name="T44" fmla="*/ 20 w 48"/>
              <a:gd name="T45" fmla="*/ 17 h 46"/>
              <a:gd name="T46" fmla="*/ 23 w 48"/>
              <a:gd name="T47" fmla="*/ 14 h 46"/>
              <a:gd name="T48" fmla="*/ 48 w 48"/>
              <a:gd name="T49" fmla="*/ 41 h 46"/>
              <a:gd name="T50" fmla="*/ 40 w 48"/>
              <a:gd name="T51" fmla="*/ 33 h 46"/>
              <a:gd name="T52" fmla="*/ 39 w 48"/>
              <a:gd name="T53" fmla="*/ 33 h 46"/>
              <a:gd name="T54" fmla="*/ 35 w 48"/>
              <a:gd name="T55" fmla="*/ 36 h 46"/>
              <a:gd name="T56" fmla="*/ 35 w 48"/>
              <a:gd name="T57" fmla="*/ 37 h 46"/>
              <a:gd name="T58" fmla="*/ 43 w 48"/>
              <a:gd name="T59" fmla="*/ 46 h 46"/>
              <a:gd name="T60" fmla="*/ 44 w 48"/>
              <a:gd name="T61" fmla="*/ 46 h 46"/>
              <a:gd name="T62" fmla="*/ 48 w 48"/>
              <a:gd name="T63" fmla="*/ 43 h 46"/>
              <a:gd name="T64" fmla="*/ 48 w 48"/>
              <a:gd name="T65" fmla="*/ 41 h 46"/>
              <a:gd name="T66" fmla="*/ 40 w 48"/>
              <a:gd name="T67" fmla="*/ 25 h 46"/>
              <a:gd name="T68" fmla="*/ 39 w 48"/>
              <a:gd name="T69" fmla="*/ 29 h 46"/>
              <a:gd name="T70" fmla="*/ 25 w 48"/>
              <a:gd name="T71" fmla="*/ 36 h 46"/>
              <a:gd name="T72" fmla="*/ 18 w 48"/>
              <a:gd name="T73" fmla="*/ 25 h 46"/>
              <a:gd name="T74" fmla="*/ 18 w 48"/>
              <a:gd name="T75" fmla="*/ 22 h 46"/>
              <a:gd name="T76" fmla="*/ 32 w 48"/>
              <a:gd name="T77" fmla="*/ 15 h 46"/>
              <a:gd name="T78" fmla="*/ 40 w 48"/>
              <a:gd name="T79" fmla="*/ 25 h 46"/>
              <a:gd name="T80" fmla="*/ 37 w 48"/>
              <a:gd name="T81" fmla="*/ 25 h 46"/>
              <a:gd name="T82" fmla="*/ 31 w 48"/>
              <a:gd name="T83" fmla="*/ 18 h 46"/>
              <a:gd name="T84" fmla="*/ 25 w 48"/>
              <a:gd name="T85" fmla="*/ 18 h 46"/>
              <a:gd name="T86" fmla="*/ 21 w 48"/>
              <a:gd name="T87" fmla="*/ 23 h 46"/>
              <a:gd name="T88" fmla="*/ 21 w 48"/>
              <a:gd name="T89" fmla="*/ 25 h 46"/>
              <a:gd name="T90" fmla="*/ 26 w 48"/>
              <a:gd name="T91" fmla="*/ 33 h 46"/>
              <a:gd name="T92" fmla="*/ 32 w 48"/>
              <a:gd name="T93" fmla="*/ 33 h 46"/>
              <a:gd name="T94" fmla="*/ 36 w 48"/>
              <a:gd name="T95" fmla="*/ 28 h 46"/>
              <a:gd name="T96" fmla="*/ 37 w 48"/>
              <a:gd name="T97" fmla="*/ 25 h 46"/>
              <a:gd name="T98" fmla="*/ 37 w 48"/>
              <a:gd name="T99" fmla="*/ 25 h 46"/>
              <a:gd name="T100" fmla="*/ 37 w 48"/>
              <a:gd name="T101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6">
                <a:moveTo>
                  <a:pt x="16" y="28"/>
                </a:moveTo>
                <a:cubicBezTo>
                  <a:pt x="16" y="29"/>
                  <a:pt x="16" y="29"/>
                  <a:pt x="17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8"/>
                  <a:pt x="2" y="28"/>
                  <a:pt x="2" y="28"/>
                </a:cubicBezTo>
                <a:lnTo>
                  <a:pt x="16" y="28"/>
                </a:lnTo>
                <a:close/>
                <a:moveTo>
                  <a:pt x="23" y="14"/>
                </a:moveTo>
                <a:cubicBezTo>
                  <a:pt x="25" y="9"/>
                  <a:pt x="25" y="9"/>
                  <a:pt x="25" y="9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4"/>
                  <a:pt x="20" y="14"/>
                  <a:pt x="20" y="14"/>
                </a:cubicBezTo>
                <a:cubicBezTo>
                  <a:pt x="17" y="10"/>
                  <a:pt x="17" y="10"/>
                  <a:pt x="17" y="10"/>
                </a:cubicBezTo>
                <a:cubicBezTo>
                  <a:pt x="13" y="17"/>
                  <a:pt x="13" y="17"/>
                  <a:pt x="13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0" y="17"/>
                  <a:pt x="10" y="17"/>
                  <a:pt x="10" y="17"/>
                </a:cubicBezTo>
                <a:cubicBezTo>
                  <a:pt x="14" y="21"/>
                  <a:pt x="14" y="21"/>
                  <a:pt x="14" y="21"/>
                </a:cubicBezTo>
                <a:cubicBezTo>
                  <a:pt x="17" y="14"/>
                  <a:pt x="17" y="14"/>
                  <a:pt x="17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6"/>
                  <a:pt x="22" y="15"/>
                  <a:pt x="23" y="14"/>
                </a:cubicBezTo>
                <a:close/>
                <a:moveTo>
                  <a:pt x="48" y="41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39" y="32"/>
                  <a:pt x="39" y="33"/>
                </a:cubicBezTo>
                <a:cubicBezTo>
                  <a:pt x="38" y="34"/>
                  <a:pt x="37" y="35"/>
                  <a:pt x="35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4" y="46"/>
                  <a:pt x="44" y="46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2"/>
                  <a:pt x="48" y="42"/>
                  <a:pt x="48" y="41"/>
                </a:cubicBezTo>
                <a:close/>
                <a:moveTo>
                  <a:pt x="40" y="25"/>
                </a:moveTo>
                <a:cubicBezTo>
                  <a:pt x="40" y="27"/>
                  <a:pt x="39" y="28"/>
                  <a:pt x="39" y="29"/>
                </a:cubicBezTo>
                <a:cubicBezTo>
                  <a:pt x="37" y="35"/>
                  <a:pt x="31" y="38"/>
                  <a:pt x="25" y="36"/>
                </a:cubicBezTo>
                <a:cubicBezTo>
                  <a:pt x="20" y="34"/>
                  <a:pt x="18" y="30"/>
                  <a:pt x="18" y="25"/>
                </a:cubicBezTo>
                <a:cubicBezTo>
                  <a:pt x="18" y="24"/>
                  <a:pt x="18" y="23"/>
                  <a:pt x="18" y="22"/>
                </a:cubicBezTo>
                <a:cubicBezTo>
                  <a:pt x="20" y="16"/>
                  <a:pt x="26" y="13"/>
                  <a:pt x="32" y="15"/>
                </a:cubicBezTo>
                <a:cubicBezTo>
                  <a:pt x="37" y="17"/>
                  <a:pt x="40" y="21"/>
                  <a:pt x="40" y="25"/>
                </a:cubicBezTo>
                <a:close/>
                <a:moveTo>
                  <a:pt x="37" y="25"/>
                </a:moveTo>
                <a:cubicBezTo>
                  <a:pt x="37" y="22"/>
                  <a:pt x="34" y="19"/>
                  <a:pt x="31" y="18"/>
                </a:cubicBezTo>
                <a:cubicBezTo>
                  <a:pt x="29" y="17"/>
                  <a:pt x="27" y="17"/>
                  <a:pt x="25" y="18"/>
                </a:cubicBezTo>
                <a:cubicBezTo>
                  <a:pt x="23" y="19"/>
                  <a:pt x="22" y="21"/>
                  <a:pt x="21" y="23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9"/>
                  <a:pt x="23" y="32"/>
                  <a:pt x="26" y="33"/>
                </a:cubicBezTo>
                <a:cubicBezTo>
                  <a:pt x="28" y="34"/>
                  <a:pt x="30" y="34"/>
                  <a:pt x="32" y="33"/>
                </a:cubicBezTo>
                <a:cubicBezTo>
                  <a:pt x="34" y="32"/>
                  <a:pt x="35" y="30"/>
                  <a:pt x="36" y="28"/>
                </a:cubicBezTo>
                <a:cubicBezTo>
                  <a:pt x="36" y="27"/>
                  <a:pt x="37" y="26"/>
                  <a:pt x="37" y="25"/>
                </a:cubicBezTo>
                <a:close/>
                <a:moveTo>
                  <a:pt x="37" y="25"/>
                </a:moveTo>
                <a:cubicBezTo>
                  <a:pt x="37" y="25"/>
                  <a:pt x="37" y="25"/>
                  <a:pt x="37" y="25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" name="TextBox 18"/>
          <p:cNvSpPr txBox="1"/>
          <p:nvPr/>
        </p:nvSpPr>
        <p:spPr>
          <a:xfrm>
            <a:off x="848773" y="399773"/>
            <a:ext cx="756509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/>
              <a:t>“PLAN DE ORDENAMIENTO FORESTAL PARTICIPATIVO DE LA PARROQUIA SAN JOSÉ DE AYORA, CANTÓN CAYAMBE, PROVINCIA PICHINCHA”</a:t>
            </a:r>
            <a:endParaRPr lang="es-EC" sz="3600" dirty="0"/>
          </a:p>
          <a:p>
            <a:pPr algn="ctr"/>
            <a:endParaRPr lang="en-GB" sz="33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233174" y="857251"/>
            <a:ext cx="2214188" cy="1941341"/>
            <a:chOff x="7809534" y="9076"/>
            <a:chExt cx="2952250" cy="258845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809534" y="694219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96637" y="4059409"/>
            <a:ext cx="2214188" cy="1941341"/>
            <a:chOff x="3590255" y="2528618"/>
            <a:chExt cx="2952250" cy="2588455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24" name="TextBox 18"/>
          <p:cNvSpPr txBox="1"/>
          <p:nvPr/>
        </p:nvSpPr>
        <p:spPr>
          <a:xfrm>
            <a:off x="1410378" y="4146564"/>
            <a:ext cx="6204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2"/>
                </a:solidFill>
                <a:latin typeface="+mj-lt"/>
              </a:rPr>
              <a:t>AUTORA:</a:t>
            </a:r>
          </a:p>
          <a:p>
            <a:pPr algn="ctr"/>
            <a:r>
              <a:rPr lang="en-GB" sz="2400" dirty="0" smtClean="0">
                <a:solidFill>
                  <a:schemeClr val="bg2"/>
                </a:solidFill>
                <a:latin typeface="+mj-lt"/>
              </a:rPr>
              <a:t>THALIA VALERIA ACURIO CRIOLLO</a:t>
            </a:r>
          </a:p>
          <a:p>
            <a:pPr algn="ctr"/>
            <a:r>
              <a:rPr lang="en-GB" sz="2400" dirty="0" smtClean="0">
                <a:solidFill>
                  <a:schemeClr val="bg2"/>
                </a:solidFill>
                <a:latin typeface="+mj-lt"/>
              </a:rPr>
              <a:t>DIRECTOR:</a:t>
            </a:r>
          </a:p>
          <a:p>
            <a:pPr algn="ctr"/>
            <a:r>
              <a:rPr lang="es-EC" sz="2400" dirty="0">
                <a:solidFill>
                  <a:schemeClr val="bg2"/>
                </a:solidFill>
                <a:latin typeface="+mj-lt"/>
              </a:rPr>
              <a:t>Ing. Hugo Vinicio Vallejos Álvarez, </a:t>
            </a:r>
            <a:r>
              <a:rPr lang="es-EC" sz="2400" dirty="0" err="1" smtClean="0">
                <a:solidFill>
                  <a:schemeClr val="bg2"/>
                </a:solidFill>
                <a:latin typeface="+mj-lt"/>
              </a:rPr>
              <a:t>MSc</a:t>
            </a:r>
            <a:endParaRPr lang="es-EC" sz="24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s-EC" sz="2400" dirty="0" smtClean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s-EC" sz="2400" dirty="0" smtClean="0">
                <a:solidFill>
                  <a:schemeClr val="bg2"/>
                </a:solidFill>
                <a:latin typeface="+mj-lt"/>
              </a:rPr>
              <a:t>IBARRA-ECUADOR</a:t>
            </a:r>
          </a:p>
          <a:p>
            <a:pPr algn="ctr"/>
            <a:r>
              <a:rPr lang="es-EC" sz="2400" dirty="0" smtClean="0">
                <a:solidFill>
                  <a:schemeClr val="bg2"/>
                </a:solidFill>
                <a:latin typeface="+mj-lt"/>
              </a:rPr>
              <a:t>2017</a:t>
            </a:r>
            <a:endParaRPr lang="en-GB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AutoShape 2" descr="Resultado de imagen para UT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UT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26" y="3169128"/>
            <a:ext cx="1206960" cy="120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95" y="3185528"/>
            <a:ext cx="1334639" cy="116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69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4" y="0"/>
            <a:ext cx="7315200" cy="1154097"/>
          </a:xfrm>
        </p:spPr>
        <p:txBody>
          <a:bodyPr/>
          <a:lstStyle/>
          <a:p>
            <a:r>
              <a:rPr lang="en-US" dirty="0" smtClean="0"/>
              <a:t>DIFUSIÓN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472332" y="2200101"/>
            <a:ext cx="3721289" cy="3696422"/>
            <a:chOff x="1134282" y="1929437"/>
            <a:chExt cx="4961718" cy="49285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19224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68822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24406" y="2016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51285" y="1785129"/>
            <a:ext cx="2832905" cy="830997"/>
            <a:chOff x="7183922" y="3575245"/>
            <a:chExt cx="2041563" cy="639178"/>
          </a:xfrm>
        </p:grpSpPr>
        <p:sp>
          <p:nvSpPr>
            <p:cNvPr id="83" name="Rectangle 82"/>
            <p:cNvSpPr/>
            <p:nvPr/>
          </p:nvSpPr>
          <p:spPr>
            <a:xfrm>
              <a:off x="7202120" y="3587057"/>
              <a:ext cx="2023365" cy="327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Content Placeholder 2"/>
            <p:cNvSpPr txBox="1">
              <a:spLocks/>
            </p:cNvSpPr>
            <p:nvPr/>
          </p:nvSpPr>
          <p:spPr>
            <a:xfrm>
              <a:off x="7183922" y="3575245"/>
              <a:ext cx="1884716" cy="63917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DIFERENCIADA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451285" y="5323998"/>
            <a:ext cx="2615262" cy="721960"/>
            <a:chOff x="7183922" y="5056502"/>
            <a:chExt cx="1684498" cy="533479"/>
          </a:xfrm>
        </p:grpSpPr>
        <p:sp>
          <p:nvSpPr>
            <p:cNvPr id="87" name="Rectangle 86"/>
            <p:cNvSpPr/>
            <p:nvPr/>
          </p:nvSpPr>
          <p:spPr>
            <a:xfrm>
              <a:off x="7202120" y="5066968"/>
              <a:ext cx="1666300" cy="3278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>
              <a:off x="7183922" y="5056502"/>
              <a:ext cx="1684498" cy="53347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INSTITUCIONAL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76537" y="4325426"/>
            <a:ext cx="2249806" cy="595242"/>
            <a:chOff x="7183923" y="4558935"/>
            <a:chExt cx="3033408" cy="492443"/>
          </a:xfrm>
        </p:grpSpPr>
        <p:sp>
          <p:nvSpPr>
            <p:cNvPr id="91" name="Rectangle 90"/>
            <p:cNvSpPr/>
            <p:nvPr/>
          </p:nvSpPr>
          <p:spPr>
            <a:xfrm>
              <a:off x="7202120" y="4570747"/>
              <a:ext cx="3015211" cy="3278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2" name="Content Placeholder 2"/>
            <p:cNvSpPr txBox="1">
              <a:spLocks/>
            </p:cNvSpPr>
            <p:nvPr/>
          </p:nvSpPr>
          <p:spPr>
            <a:xfrm>
              <a:off x="7183923" y="4558935"/>
              <a:ext cx="2041563" cy="49244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 smtClean="0">
                  <a:solidFill>
                    <a:schemeClr val="bg1"/>
                  </a:solidFill>
                </a:rPr>
                <a:t>SOCIAL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451287" y="3322328"/>
            <a:ext cx="2275056" cy="682297"/>
            <a:chOff x="7183922" y="4063200"/>
            <a:chExt cx="2398629" cy="533480"/>
          </a:xfrm>
        </p:grpSpPr>
        <p:sp>
          <p:nvSpPr>
            <p:cNvPr id="95" name="Rectangle 94"/>
            <p:cNvSpPr/>
            <p:nvPr/>
          </p:nvSpPr>
          <p:spPr>
            <a:xfrm>
              <a:off x="7202120" y="4075012"/>
              <a:ext cx="2380431" cy="3278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6" name="Content Placeholder 2"/>
            <p:cNvSpPr txBox="1">
              <a:spLocks/>
            </p:cNvSpPr>
            <p:nvPr/>
          </p:nvSpPr>
          <p:spPr>
            <a:xfrm>
              <a:off x="7183922" y="4063200"/>
              <a:ext cx="2398628" cy="5334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 smtClean="0">
                  <a:solidFill>
                    <a:schemeClr val="bg1"/>
                  </a:solidFill>
                </a:rPr>
                <a:t>ASAMBLEAS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782910" y="3226795"/>
            <a:ext cx="540127" cy="501607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8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9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0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1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2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3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841306" y="5147440"/>
            <a:ext cx="447569" cy="5311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5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6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7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594519" y="1723027"/>
            <a:ext cx="598698" cy="645765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0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1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98145" y="4235384"/>
            <a:ext cx="388847" cy="392784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3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4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8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116" y="2894737"/>
            <a:ext cx="3750326" cy="990600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11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953037" y="3412902"/>
            <a:ext cx="8190963" cy="1824752"/>
            <a:chOff x="7551981" y="4401398"/>
            <a:chExt cx="4640019" cy="1439140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41056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231"/>
            <a:ext cx="8229600" cy="990600"/>
          </a:xfrm>
        </p:spPr>
        <p:txBody>
          <a:bodyPr/>
          <a:lstStyle/>
          <a:p>
            <a:r>
              <a:rPr lang="en-US" dirty="0" smtClean="0"/>
              <a:t>DIAGNÓSTICO PARTICIPATIVO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87925" y="2936682"/>
            <a:ext cx="7568151" cy="1627632"/>
            <a:chOff x="1050566" y="2772576"/>
            <a:chExt cx="10090868" cy="2170176"/>
          </a:xfrm>
        </p:grpSpPr>
        <p:sp>
          <p:nvSpPr>
            <p:cNvPr id="50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54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03368" y="3288823"/>
            <a:ext cx="912800" cy="912800"/>
            <a:chOff x="7471157" y="3242097"/>
            <a:chExt cx="1217066" cy="1217066"/>
          </a:xfrm>
        </p:grpSpPr>
        <p:sp>
          <p:nvSpPr>
            <p:cNvPr id="59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91135" y="3288823"/>
            <a:ext cx="912800" cy="912800"/>
            <a:chOff x="9454847" y="3242097"/>
            <a:chExt cx="1217066" cy="1217066"/>
          </a:xfrm>
        </p:grpSpPr>
        <p:sp>
          <p:nvSpPr>
            <p:cNvPr id="60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27833" y="3288823"/>
            <a:ext cx="912800" cy="912800"/>
            <a:chOff x="3503777" y="3242097"/>
            <a:chExt cx="1217066" cy="1217066"/>
          </a:xfrm>
        </p:grpSpPr>
        <p:sp>
          <p:nvSpPr>
            <p:cNvPr id="57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5600" y="3288823"/>
            <a:ext cx="912800" cy="912800"/>
            <a:chOff x="5487467" y="3242097"/>
            <a:chExt cx="1217066" cy="1217066"/>
          </a:xfrm>
        </p:grpSpPr>
        <p:sp>
          <p:nvSpPr>
            <p:cNvPr id="58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1140065" y="3288823"/>
            <a:ext cx="912800" cy="912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9" name="Group 68"/>
          <p:cNvGrpSpPr/>
          <p:nvPr/>
        </p:nvGrpSpPr>
        <p:grpSpPr>
          <a:xfrm>
            <a:off x="1535645" y="4294654"/>
            <a:ext cx="112134" cy="394079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6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15933" y="4294654"/>
            <a:ext cx="112134" cy="394079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1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2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3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1467" y="4294654"/>
            <a:ext cx="112134" cy="394079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028165" y="2801713"/>
            <a:ext cx="112134" cy="394079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9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0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1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03701" y="2801713"/>
            <a:ext cx="112134" cy="394079"/>
            <a:chOff x="8243431" y="1672074"/>
            <a:chExt cx="199000" cy="69935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3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4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5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634131" y="4815613"/>
            <a:ext cx="191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dirty="0"/>
              <a:t>La parroquia San José de Ayora tiene una población de 11.255 </a:t>
            </a:r>
            <a:r>
              <a:rPr lang="es-EC" sz="1200" dirty="0" smtClean="0"/>
              <a:t>habitantes.</a:t>
            </a:r>
            <a:endParaRPr lang="en-GB" sz="1200" dirty="0"/>
          </a:p>
        </p:txBody>
      </p:sp>
      <p:sp>
        <p:nvSpPr>
          <p:cNvPr id="87" name="Rectangle 86"/>
          <p:cNvSpPr/>
          <p:nvPr/>
        </p:nvSpPr>
        <p:spPr>
          <a:xfrm>
            <a:off x="6589953" y="4815613"/>
            <a:ext cx="191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/>
              <a:t>ASTERACEAE (7) SOLANACEAE (3)</a:t>
            </a:r>
          </a:p>
          <a:p>
            <a:r>
              <a:rPr lang="es-ES" sz="1200" dirty="0" smtClean="0"/>
              <a:t>ROSACEA</a:t>
            </a:r>
            <a:r>
              <a:rPr lang="es-ES" sz="1200" dirty="0"/>
              <a:t>, PIPERACEAE, ERICACEAE Y ARALIACEAE, </a:t>
            </a:r>
            <a:r>
              <a:rPr lang="es-ES" sz="1200" dirty="0" smtClean="0"/>
              <a:t>(2)</a:t>
            </a:r>
            <a:endParaRPr lang="es-EC" sz="1200" dirty="0"/>
          </a:p>
        </p:txBody>
      </p:sp>
      <p:sp>
        <p:nvSpPr>
          <p:cNvPr id="88" name="Rectangle 87"/>
          <p:cNvSpPr/>
          <p:nvPr/>
        </p:nvSpPr>
        <p:spPr>
          <a:xfrm>
            <a:off x="3614419" y="4815613"/>
            <a:ext cx="1915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Agricultura</a:t>
            </a:r>
            <a:r>
              <a:rPr lang="es-ES" sz="1200" dirty="0"/>
              <a:t>, ganadería, silvicultura y pesca con 45.4</a:t>
            </a:r>
            <a:r>
              <a:rPr lang="es-ES" sz="1200" dirty="0" smtClean="0"/>
              <a:t>%, </a:t>
            </a:r>
          </a:p>
          <a:p>
            <a:pPr algn="ctr"/>
            <a:r>
              <a:rPr lang="es-ES" sz="1200" dirty="0" smtClean="0"/>
              <a:t>Comercio </a:t>
            </a:r>
            <a:r>
              <a:rPr lang="es-ES" sz="1200" dirty="0"/>
              <a:t>con </a:t>
            </a:r>
            <a:r>
              <a:rPr lang="es-ES" sz="1200" dirty="0" smtClean="0"/>
              <a:t>8.4%,</a:t>
            </a:r>
          </a:p>
          <a:p>
            <a:pPr algn="ctr"/>
            <a:r>
              <a:rPr lang="es-ES" sz="1200" dirty="0" smtClean="0"/>
              <a:t> </a:t>
            </a:r>
            <a:r>
              <a:rPr lang="es-ES" sz="1200" dirty="0"/>
              <a:t>C</a:t>
            </a:r>
            <a:r>
              <a:rPr lang="es-ES" sz="1200" dirty="0" smtClean="0"/>
              <a:t>onstrucción </a:t>
            </a:r>
            <a:r>
              <a:rPr lang="es-ES" sz="1200" dirty="0"/>
              <a:t>8</a:t>
            </a:r>
            <a:r>
              <a:rPr lang="es-ES" sz="1200" dirty="0" smtClean="0"/>
              <a:t>%, </a:t>
            </a:r>
          </a:p>
          <a:p>
            <a:pPr algn="ctr"/>
            <a:r>
              <a:rPr lang="es-ES" sz="1200" dirty="0" smtClean="0"/>
              <a:t> Industrias </a:t>
            </a:r>
            <a:r>
              <a:rPr lang="es-ES" sz="1200" dirty="0"/>
              <a:t>manufactureras 7.9%</a:t>
            </a:r>
            <a:endParaRPr lang="en-GB" sz="1200" dirty="0"/>
          </a:p>
        </p:txBody>
      </p:sp>
      <p:sp>
        <p:nvSpPr>
          <p:cNvPr id="89" name="Rectangle 88"/>
          <p:cNvSpPr/>
          <p:nvPr/>
        </p:nvSpPr>
        <p:spPr>
          <a:xfrm>
            <a:off x="4879460" y="1349831"/>
            <a:ext cx="2612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GAD </a:t>
            </a:r>
            <a:r>
              <a:rPr lang="en-GB" sz="1200" dirty="0" err="1" smtClean="0"/>
              <a:t>parroquial</a:t>
            </a:r>
            <a:r>
              <a:rPr lang="en-GB" sz="1200" dirty="0" smtClean="0"/>
              <a:t> (1), Barrios (16), </a:t>
            </a:r>
            <a:r>
              <a:rPr lang="en-GB" sz="1200" dirty="0" err="1" smtClean="0"/>
              <a:t>Comunidades</a:t>
            </a:r>
            <a:r>
              <a:rPr lang="en-GB" sz="1200" dirty="0" smtClean="0"/>
              <a:t> y </a:t>
            </a:r>
            <a:r>
              <a:rPr lang="en-GB" sz="1200" dirty="0" err="1" smtClean="0"/>
              <a:t>comunas</a:t>
            </a:r>
            <a:r>
              <a:rPr lang="en-GB" sz="1200" dirty="0" smtClean="0"/>
              <a:t> (15), </a:t>
            </a:r>
            <a:r>
              <a:rPr lang="en-GB" sz="1200" dirty="0" err="1" smtClean="0"/>
              <a:t>Aso</a:t>
            </a:r>
            <a:r>
              <a:rPr lang="en-GB" sz="1200" dirty="0" smtClean="0"/>
              <a:t>. y </a:t>
            </a:r>
            <a:r>
              <a:rPr lang="en-GB" sz="1200" dirty="0" err="1" smtClean="0"/>
              <a:t>grupos</a:t>
            </a:r>
            <a:r>
              <a:rPr lang="en-GB" sz="1200" dirty="0" smtClean="0"/>
              <a:t> de </a:t>
            </a:r>
            <a:r>
              <a:rPr lang="en-GB" sz="1200" dirty="0" err="1" smtClean="0"/>
              <a:t>mujeres</a:t>
            </a:r>
            <a:r>
              <a:rPr lang="en-GB" sz="1200" dirty="0" smtClean="0"/>
              <a:t> (20),  </a:t>
            </a:r>
            <a:r>
              <a:rPr lang="en-GB" sz="1200" dirty="0" err="1" smtClean="0"/>
              <a:t>Organizacion</a:t>
            </a:r>
            <a:r>
              <a:rPr lang="en-GB" sz="1200" dirty="0" smtClean="0"/>
              <a:t> de </a:t>
            </a:r>
            <a:r>
              <a:rPr lang="en-GB" sz="1200" dirty="0" err="1" smtClean="0"/>
              <a:t>segundo</a:t>
            </a:r>
            <a:r>
              <a:rPr lang="en-GB" sz="1200" dirty="0" smtClean="0"/>
              <a:t> </a:t>
            </a:r>
            <a:r>
              <a:rPr lang="en-GB" sz="1200" dirty="0" err="1" smtClean="0"/>
              <a:t>grado</a:t>
            </a:r>
            <a:r>
              <a:rPr lang="en-GB" sz="1200" dirty="0" smtClean="0"/>
              <a:t> (1), Juntas de </a:t>
            </a:r>
            <a:r>
              <a:rPr lang="en-GB" sz="1200" dirty="0" err="1" smtClean="0"/>
              <a:t>agua</a:t>
            </a:r>
            <a:r>
              <a:rPr lang="en-GB" sz="1200" dirty="0" smtClean="0"/>
              <a:t> y </a:t>
            </a:r>
            <a:r>
              <a:rPr lang="en-GB" sz="1200" dirty="0" err="1" smtClean="0"/>
              <a:t>consumo</a:t>
            </a:r>
            <a:r>
              <a:rPr lang="en-GB" sz="1200" dirty="0" smtClean="0"/>
              <a:t> </a:t>
            </a:r>
            <a:r>
              <a:rPr lang="en-GB" sz="1200" dirty="0" err="1" smtClean="0"/>
              <a:t>humano</a:t>
            </a:r>
            <a:r>
              <a:rPr lang="en-GB" sz="1200" dirty="0" smtClean="0"/>
              <a:t> (6), Juntas de </a:t>
            </a:r>
            <a:r>
              <a:rPr lang="en-GB" sz="1200" dirty="0" err="1" smtClean="0"/>
              <a:t>riego</a:t>
            </a:r>
            <a:r>
              <a:rPr lang="en-GB" sz="1200" dirty="0" smtClean="0"/>
              <a:t> (4), </a:t>
            </a:r>
            <a:r>
              <a:rPr lang="en-GB" sz="1200" dirty="0" err="1" smtClean="0"/>
              <a:t>Asociaciones</a:t>
            </a:r>
            <a:r>
              <a:rPr lang="en-GB" sz="1200" dirty="0" smtClean="0"/>
              <a:t> </a:t>
            </a:r>
            <a:r>
              <a:rPr lang="en-GB" sz="1200" dirty="0" err="1" smtClean="0"/>
              <a:t>productivas</a:t>
            </a:r>
            <a:r>
              <a:rPr lang="en-GB" sz="1200" dirty="0" smtClean="0"/>
              <a:t> (18)</a:t>
            </a:r>
            <a:endParaRPr lang="en-GB" sz="1200" dirty="0"/>
          </a:p>
        </p:txBody>
      </p:sp>
      <p:sp>
        <p:nvSpPr>
          <p:cNvPr id="90" name="Rectangle 89"/>
          <p:cNvSpPr/>
          <p:nvPr/>
        </p:nvSpPr>
        <p:spPr>
          <a:xfrm>
            <a:off x="1896901" y="1439725"/>
            <a:ext cx="2424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La </a:t>
            </a:r>
            <a:r>
              <a:rPr lang="es-ES" sz="1200" dirty="0" smtClean="0"/>
              <a:t>PEA </a:t>
            </a:r>
            <a:r>
              <a:rPr lang="es-ES" sz="1200" dirty="0"/>
              <a:t>corresponde al 44.4% del total de la </a:t>
            </a:r>
            <a:r>
              <a:rPr lang="es-ES" sz="1200" dirty="0" smtClean="0"/>
              <a:t>parroquia( 5005 habitantes). </a:t>
            </a:r>
          </a:p>
          <a:p>
            <a:pPr algn="ctr"/>
            <a:r>
              <a:rPr lang="es-ES" sz="1200" dirty="0" smtClean="0"/>
              <a:t>La PEI </a:t>
            </a:r>
            <a:r>
              <a:rPr lang="es-ES" sz="1200" dirty="0"/>
              <a:t>corresponde al 32.6% de la población </a:t>
            </a:r>
            <a:r>
              <a:rPr lang="es-ES" sz="1200" dirty="0" smtClean="0"/>
              <a:t>(3676 habitantes).</a:t>
            </a:r>
          </a:p>
          <a:p>
            <a:pPr algn="ctr"/>
            <a:r>
              <a:rPr lang="es-ES" sz="1200" dirty="0" smtClean="0"/>
              <a:t>Las PET </a:t>
            </a:r>
            <a:r>
              <a:rPr lang="es-ES" sz="1200" dirty="0"/>
              <a:t>corresponde al 77.2% </a:t>
            </a:r>
            <a:r>
              <a:rPr lang="es-ES" sz="1200" dirty="0" smtClean="0"/>
              <a:t>(8681).</a:t>
            </a:r>
            <a:endParaRPr lang="en-GB" sz="1200" dirty="0"/>
          </a:p>
        </p:txBody>
      </p:sp>
      <p:grpSp>
        <p:nvGrpSpPr>
          <p:cNvPr id="55" name="Group 137"/>
          <p:cNvGrpSpPr/>
          <p:nvPr/>
        </p:nvGrpSpPr>
        <p:grpSpPr>
          <a:xfrm>
            <a:off x="218559" y="5793251"/>
            <a:ext cx="1202490" cy="602721"/>
            <a:chOff x="1796811" y="4352016"/>
            <a:chExt cx="1603737" cy="803628"/>
          </a:xfrm>
        </p:grpSpPr>
        <p:grpSp>
          <p:nvGrpSpPr>
            <p:cNvPr id="91" name="Group 138"/>
            <p:cNvGrpSpPr/>
            <p:nvPr/>
          </p:nvGrpSpPr>
          <p:grpSpPr>
            <a:xfrm>
              <a:off x="1796811" y="4352016"/>
              <a:ext cx="1603736" cy="621719"/>
              <a:chOff x="1796811" y="4352016"/>
              <a:chExt cx="1603736" cy="621719"/>
            </a:xfrm>
          </p:grpSpPr>
          <p:grpSp>
            <p:nvGrpSpPr>
              <p:cNvPr id="93" name="Group 140"/>
              <p:cNvGrpSpPr/>
              <p:nvPr/>
            </p:nvGrpSpPr>
            <p:grpSpPr>
              <a:xfrm>
                <a:off x="1796811" y="4459323"/>
                <a:ext cx="233460" cy="503500"/>
                <a:chOff x="4395788" y="2198688"/>
                <a:chExt cx="344488" cy="742951"/>
              </a:xfrm>
              <a:solidFill>
                <a:schemeClr val="accent3"/>
              </a:solidFill>
            </p:grpSpPr>
            <p:sp>
              <p:nvSpPr>
                <p:cNvPr id="95" name="Oval 142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09538" cy="112713"/>
                </a:xfrm>
                <a:prstGeom prst="ellipse">
                  <a:avLst/>
                </a:prstGeom>
                <a:ln/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 dirty="0">
                    <a:latin typeface="Lato Light"/>
                  </a:endParaRPr>
                </a:p>
              </p:txBody>
            </p:sp>
            <p:sp>
              <p:nvSpPr>
                <p:cNvPr id="96" name="Freeform 7"/>
                <p:cNvSpPr>
                  <a:spLocks/>
                </p:cNvSpPr>
                <p:nvPr/>
              </p:nvSpPr>
              <p:spPr bwMode="auto">
                <a:xfrm>
                  <a:off x="4395788" y="2333626"/>
                  <a:ext cx="344488" cy="608013"/>
                </a:xfrm>
                <a:custGeom>
                  <a:avLst/>
                  <a:gdLst>
                    <a:gd name="T0" fmla="*/ 91 w 92"/>
                    <a:gd name="T1" fmla="*/ 60 h 162"/>
                    <a:gd name="T2" fmla="*/ 75 w 92"/>
                    <a:gd name="T3" fmla="*/ 10 h 162"/>
                    <a:gd name="T4" fmla="*/ 64 w 92"/>
                    <a:gd name="T5" fmla="*/ 0 h 162"/>
                    <a:gd name="T6" fmla="*/ 28 w 92"/>
                    <a:gd name="T7" fmla="*/ 0 h 162"/>
                    <a:gd name="T8" fmla="*/ 19 w 92"/>
                    <a:gd name="T9" fmla="*/ 5 h 162"/>
                    <a:gd name="T10" fmla="*/ 18 w 92"/>
                    <a:gd name="T11" fmla="*/ 7 h 162"/>
                    <a:gd name="T12" fmla="*/ 18 w 92"/>
                    <a:gd name="T13" fmla="*/ 7 h 162"/>
                    <a:gd name="T14" fmla="*/ 17 w 92"/>
                    <a:gd name="T15" fmla="*/ 8 h 162"/>
                    <a:gd name="T16" fmla="*/ 1 w 92"/>
                    <a:gd name="T17" fmla="*/ 60 h 162"/>
                    <a:gd name="T18" fmla="*/ 5 w 92"/>
                    <a:gd name="T19" fmla="*/ 68 h 162"/>
                    <a:gd name="T20" fmla="*/ 14 w 92"/>
                    <a:gd name="T21" fmla="*/ 64 h 162"/>
                    <a:gd name="T22" fmla="*/ 26 w 92"/>
                    <a:gd name="T23" fmla="*/ 23 h 162"/>
                    <a:gd name="T24" fmla="*/ 28 w 92"/>
                    <a:gd name="T25" fmla="*/ 23 h 162"/>
                    <a:gd name="T26" fmla="*/ 29 w 92"/>
                    <a:gd name="T27" fmla="*/ 23 h 162"/>
                    <a:gd name="T28" fmla="*/ 9 w 92"/>
                    <a:gd name="T29" fmla="*/ 96 h 162"/>
                    <a:gd name="T30" fmla="*/ 29 w 92"/>
                    <a:gd name="T31" fmla="*/ 96 h 162"/>
                    <a:gd name="T32" fmla="*/ 29 w 92"/>
                    <a:gd name="T33" fmla="*/ 154 h 162"/>
                    <a:gd name="T34" fmla="*/ 37 w 92"/>
                    <a:gd name="T35" fmla="*/ 162 h 162"/>
                    <a:gd name="T36" fmla="*/ 44 w 92"/>
                    <a:gd name="T37" fmla="*/ 154 h 162"/>
                    <a:gd name="T38" fmla="*/ 44 w 92"/>
                    <a:gd name="T39" fmla="*/ 96 h 162"/>
                    <a:gd name="T40" fmla="*/ 49 w 92"/>
                    <a:gd name="T41" fmla="*/ 96 h 162"/>
                    <a:gd name="T42" fmla="*/ 49 w 92"/>
                    <a:gd name="T43" fmla="*/ 154 h 162"/>
                    <a:gd name="T44" fmla="*/ 56 w 92"/>
                    <a:gd name="T45" fmla="*/ 162 h 162"/>
                    <a:gd name="T46" fmla="*/ 64 w 92"/>
                    <a:gd name="T47" fmla="*/ 154 h 162"/>
                    <a:gd name="T48" fmla="*/ 64 w 92"/>
                    <a:gd name="T49" fmla="*/ 96 h 162"/>
                    <a:gd name="T50" fmla="*/ 83 w 92"/>
                    <a:gd name="T51" fmla="*/ 96 h 162"/>
                    <a:gd name="T52" fmla="*/ 63 w 92"/>
                    <a:gd name="T53" fmla="*/ 23 h 162"/>
                    <a:gd name="T54" fmla="*/ 64 w 92"/>
                    <a:gd name="T55" fmla="*/ 23 h 162"/>
                    <a:gd name="T56" fmla="*/ 65 w 92"/>
                    <a:gd name="T57" fmla="*/ 23 h 162"/>
                    <a:gd name="T58" fmla="*/ 79 w 92"/>
                    <a:gd name="T59" fmla="*/ 64 h 162"/>
                    <a:gd name="T60" fmla="*/ 87 w 92"/>
                    <a:gd name="T61" fmla="*/ 68 h 162"/>
                    <a:gd name="T62" fmla="*/ 91 w 92"/>
                    <a:gd name="T63" fmla="*/ 6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2" h="162">
                      <a:moveTo>
                        <a:pt x="91" y="60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4" y="4"/>
                        <a:pt x="70" y="0"/>
                        <a:pt x="6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1" y="2"/>
                        <a:pt x="19" y="5"/>
                      </a:cubicBezTo>
                      <a:cubicBezTo>
                        <a:pt x="18" y="5"/>
                        <a:pt x="18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8"/>
                        <a:pt x="17" y="8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3"/>
                        <a:pt x="2" y="67"/>
                        <a:pt x="5" y="68"/>
                      </a:cubicBezTo>
                      <a:cubicBezTo>
                        <a:pt x="9" y="69"/>
                        <a:pt x="13" y="67"/>
                        <a:pt x="14" y="6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8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9" y="154"/>
                        <a:pt x="29" y="154"/>
                        <a:pt x="29" y="154"/>
                      </a:cubicBezTo>
                      <a:cubicBezTo>
                        <a:pt x="29" y="159"/>
                        <a:pt x="33" y="162"/>
                        <a:pt x="37" y="162"/>
                      </a:cubicBezTo>
                      <a:cubicBezTo>
                        <a:pt x="41" y="162"/>
                        <a:pt x="44" y="159"/>
                        <a:pt x="44" y="154"/>
                      </a:cubicBezTo>
                      <a:cubicBezTo>
                        <a:pt x="44" y="96"/>
                        <a:pt x="44" y="96"/>
                        <a:pt x="44" y="96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9" y="154"/>
                        <a:pt x="49" y="154"/>
                        <a:pt x="49" y="154"/>
                      </a:cubicBezTo>
                      <a:cubicBezTo>
                        <a:pt x="49" y="159"/>
                        <a:pt x="52" y="162"/>
                        <a:pt x="56" y="162"/>
                      </a:cubicBezTo>
                      <a:cubicBezTo>
                        <a:pt x="60" y="162"/>
                        <a:pt x="64" y="159"/>
                        <a:pt x="64" y="154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80" y="67"/>
                        <a:pt x="84" y="69"/>
                        <a:pt x="87" y="68"/>
                      </a:cubicBezTo>
                      <a:cubicBezTo>
                        <a:pt x="91" y="67"/>
                        <a:pt x="92" y="63"/>
                        <a:pt x="91" y="60"/>
                      </a:cubicBezTo>
                      <a:close/>
                    </a:path>
                  </a:pathLst>
                </a:custGeom>
                <a:ln/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endParaRPr lang="en-US" sz="675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latin typeface="Lato Light"/>
                  </a:endParaRPr>
                </a:p>
              </p:txBody>
            </p:sp>
          </p:grpSp>
          <p:sp>
            <p:nvSpPr>
              <p:cNvPr id="94" name="Content Placeholder 2"/>
              <p:cNvSpPr txBox="1">
                <a:spLocks/>
              </p:cNvSpPr>
              <p:nvPr/>
            </p:nvSpPr>
            <p:spPr>
              <a:xfrm>
                <a:off x="2015868" y="4352016"/>
                <a:ext cx="1384679" cy="621719"/>
              </a:xfrm>
              <a:prstGeom prst="rect">
                <a:avLst/>
              </a:prstGeom>
            </p:spPr>
            <p:txBody>
              <a:bodyPr vert="horz" lIns="34290" tIns="17145" rIns="34290" bIns="17145" rtlCol="0">
                <a:no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  <a:cs typeface="Lato Light"/>
                  </a:rPr>
                  <a:t>51,12%</a:t>
                </a:r>
                <a:endParaRPr lang="en-US" sz="21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cs typeface="Lato Light"/>
                </a:endParaRPr>
              </a:p>
            </p:txBody>
          </p:sp>
        </p:grpSp>
        <p:sp>
          <p:nvSpPr>
            <p:cNvPr id="92" name="Title 1"/>
            <p:cNvSpPr txBox="1">
              <a:spLocks/>
            </p:cNvSpPr>
            <p:nvPr/>
          </p:nvSpPr>
          <p:spPr>
            <a:xfrm>
              <a:off x="2030271" y="4662876"/>
              <a:ext cx="1370277" cy="492768"/>
            </a:xfrm>
            <a:prstGeom prst="rect">
              <a:avLst/>
            </a:prstGeom>
          </p:spPr>
          <p:txBody>
            <a:bodyPr vert="horz" lIns="34290" tIns="17145" rIns="34290" bIns="17145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050" dirty="0" err="1" smtClean="0">
                  <a:solidFill>
                    <a:schemeClr val="tx1"/>
                  </a:solidFill>
                  <a:latin typeface="+mn-lt"/>
                  <a:cs typeface="Lato Light"/>
                </a:rPr>
                <a:t>Mujeres</a:t>
              </a:r>
              <a:endParaRPr lang="en-US" sz="1050" dirty="0">
                <a:solidFill>
                  <a:schemeClr val="tx1"/>
                </a:solidFill>
                <a:latin typeface="+mn-lt"/>
                <a:cs typeface="Lato Light"/>
              </a:endParaRPr>
            </a:p>
          </p:txBody>
        </p:sp>
      </p:grpSp>
      <p:grpSp>
        <p:nvGrpSpPr>
          <p:cNvPr id="97" name="Group 144"/>
          <p:cNvGrpSpPr/>
          <p:nvPr/>
        </p:nvGrpSpPr>
        <p:grpSpPr>
          <a:xfrm>
            <a:off x="1457761" y="5800595"/>
            <a:ext cx="1186658" cy="602273"/>
            <a:chOff x="3532582" y="4352013"/>
            <a:chExt cx="1582623" cy="803031"/>
          </a:xfrm>
        </p:grpSpPr>
        <p:grpSp>
          <p:nvGrpSpPr>
            <p:cNvPr id="98" name="Group 145"/>
            <p:cNvGrpSpPr/>
            <p:nvPr/>
          </p:nvGrpSpPr>
          <p:grpSpPr>
            <a:xfrm>
              <a:off x="3532582" y="4352013"/>
              <a:ext cx="1582623" cy="621719"/>
              <a:chOff x="3532582" y="4352013"/>
              <a:chExt cx="1582623" cy="621719"/>
            </a:xfrm>
          </p:grpSpPr>
          <p:grpSp>
            <p:nvGrpSpPr>
              <p:cNvPr id="100" name="Group 147"/>
              <p:cNvGrpSpPr/>
              <p:nvPr/>
            </p:nvGrpSpPr>
            <p:grpSpPr>
              <a:xfrm>
                <a:off x="3532582" y="4443631"/>
                <a:ext cx="204213" cy="519412"/>
                <a:chOff x="4422775" y="2198688"/>
                <a:chExt cx="292100" cy="742950"/>
              </a:xfrm>
              <a:solidFill>
                <a:schemeClr val="accent2"/>
              </a:solidFill>
            </p:grpSpPr>
            <p:sp>
              <p:nvSpPr>
                <p:cNvPr id="102" name="Freeform 12"/>
                <p:cNvSpPr>
                  <a:spLocks/>
                </p:cNvSpPr>
                <p:nvPr/>
              </p:nvSpPr>
              <p:spPr bwMode="auto">
                <a:xfrm>
                  <a:off x="4422775" y="2325688"/>
                  <a:ext cx="292100" cy="615950"/>
                </a:xfrm>
                <a:custGeom>
                  <a:avLst/>
                  <a:gdLst>
                    <a:gd name="T0" fmla="*/ 59 w 78"/>
                    <a:gd name="T1" fmla="*/ 0 h 164"/>
                    <a:gd name="T2" fmla="*/ 20 w 78"/>
                    <a:gd name="T3" fmla="*/ 0 h 164"/>
                    <a:gd name="T4" fmla="*/ 0 w 78"/>
                    <a:gd name="T5" fmla="*/ 16 h 164"/>
                    <a:gd name="T6" fmla="*/ 0 w 78"/>
                    <a:gd name="T7" fmla="*/ 16 h 164"/>
                    <a:gd name="T8" fmla="*/ 0 w 78"/>
                    <a:gd name="T9" fmla="*/ 19 h 164"/>
                    <a:gd name="T10" fmla="*/ 0 w 78"/>
                    <a:gd name="T11" fmla="*/ 74 h 164"/>
                    <a:gd name="T12" fmla="*/ 7 w 78"/>
                    <a:gd name="T13" fmla="*/ 80 h 164"/>
                    <a:gd name="T14" fmla="*/ 13 w 78"/>
                    <a:gd name="T15" fmla="*/ 74 h 164"/>
                    <a:gd name="T16" fmla="*/ 13 w 78"/>
                    <a:gd name="T17" fmla="*/ 26 h 164"/>
                    <a:gd name="T18" fmla="*/ 19 w 78"/>
                    <a:gd name="T19" fmla="*/ 26 h 164"/>
                    <a:gd name="T20" fmla="*/ 19 w 78"/>
                    <a:gd name="T21" fmla="*/ 72 h 164"/>
                    <a:gd name="T22" fmla="*/ 19 w 78"/>
                    <a:gd name="T23" fmla="*/ 73 h 164"/>
                    <a:gd name="T24" fmla="*/ 19 w 78"/>
                    <a:gd name="T25" fmla="*/ 154 h 164"/>
                    <a:gd name="T26" fmla="*/ 28 w 78"/>
                    <a:gd name="T27" fmla="*/ 164 h 164"/>
                    <a:gd name="T28" fmla="*/ 37 w 78"/>
                    <a:gd name="T29" fmla="*/ 154 h 164"/>
                    <a:gd name="T30" fmla="*/ 37 w 78"/>
                    <a:gd name="T31" fmla="*/ 83 h 164"/>
                    <a:gd name="T32" fmla="*/ 41 w 78"/>
                    <a:gd name="T33" fmla="*/ 83 h 164"/>
                    <a:gd name="T34" fmla="*/ 41 w 78"/>
                    <a:gd name="T35" fmla="*/ 154 h 164"/>
                    <a:gd name="T36" fmla="*/ 50 w 78"/>
                    <a:gd name="T37" fmla="*/ 164 h 164"/>
                    <a:gd name="T38" fmla="*/ 59 w 78"/>
                    <a:gd name="T39" fmla="*/ 154 h 164"/>
                    <a:gd name="T40" fmla="*/ 59 w 78"/>
                    <a:gd name="T41" fmla="*/ 72 h 164"/>
                    <a:gd name="T42" fmla="*/ 59 w 78"/>
                    <a:gd name="T43" fmla="*/ 71 h 164"/>
                    <a:gd name="T44" fmla="*/ 59 w 78"/>
                    <a:gd name="T45" fmla="*/ 26 h 164"/>
                    <a:gd name="T46" fmla="*/ 64 w 78"/>
                    <a:gd name="T47" fmla="*/ 26 h 164"/>
                    <a:gd name="T48" fmla="*/ 64 w 78"/>
                    <a:gd name="T49" fmla="*/ 74 h 164"/>
                    <a:gd name="T50" fmla="*/ 71 w 78"/>
                    <a:gd name="T51" fmla="*/ 80 h 164"/>
                    <a:gd name="T52" fmla="*/ 78 w 78"/>
                    <a:gd name="T53" fmla="*/ 74 h 164"/>
                    <a:gd name="T54" fmla="*/ 78 w 78"/>
                    <a:gd name="T55" fmla="*/ 19 h 164"/>
                    <a:gd name="T56" fmla="*/ 78 w 78"/>
                    <a:gd name="T57" fmla="*/ 16 h 164"/>
                    <a:gd name="T58" fmla="*/ 78 w 78"/>
                    <a:gd name="T59" fmla="*/ 15 h 164"/>
                    <a:gd name="T60" fmla="*/ 59 w 78"/>
                    <a:gd name="T61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164">
                      <a:moveTo>
                        <a:pt x="59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" y="0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3" y="80"/>
                        <a:pt x="7" y="80"/>
                      </a:cubicBezTo>
                      <a:cubicBezTo>
                        <a:pt x="10" y="80"/>
                        <a:pt x="13" y="77"/>
                        <a:pt x="13" y="7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2"/>
                        <a:pt x="19" y="73"/>
                        <a:pt x="19" y="73"/>
                      </a:cubicBezTo>
                      <a:cubicBezTo>
                        <a:pt x="19" y="154"/>
                        <a:pt x="19" y="154"/>
                        <a:pt x="19" y="154"/>
                      </a:cubicBezTo>
                      <a:cubicBezTo>
                        <a:pt x="19" y="159"/>
                        <a:pt x="23" y="164"/>
                        <a:pt x="28" y="164"/>
                      </a:cubicBezTo>
                      <a:cubicBezTo>
                        <a:pt x="33" y="164"/>
                        <a:pt x="37" y="159"/>
                        <a:pt x="37" y="154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1" y="154"/>
                        <a:pt x="41" y="154"/>
                        <a:pt x="41" y="154"/>
                      </a:cubicBezTo>
                      <a:cubicBezTo>
                        <a:pt x="41" y="159"/>
                        <a:pt x="45" y="164"/>
                        <a:pt x="50" y="164"/>
                      </a:cubicBezTo>
                      <a:cubicBezTo>
                        <a:pt x="55" y="164"/>
                        <a:pt x="59" y="159"/>
                        <a:pt x="59" y="154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4" y="74"/>
                        <a:pt x="64" y="74"/>
                        <a:pt x="64" y="74"/>
                      </a:cubicBezTo>
                      <a:cubicBezTo>
                        <a:pt x="64" y="77"/>
                        <a:pt x="67" y="80"/>
                        <a:pt x="71" y="80"/>
                      </a:cubicBezTo>
                      <a:cubicBezTo>
                        <a:pt x="75" y="80"/>
                        <a:pt x="78" y="77"/>
                        <a:pt x="78" y="74"/>
                      </a:cubicBezTo>
                      <a:cubicBezTo>
                        <a:pt x="78" y="19"/>
                        <a:pt x="78" y="19"/>
                        <a:pt x="78" y="19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78" y="15"/>
                        <a:pt x="78" y="15"/>
                        <a:pt x="78" y="15"/>
                      </a:cubicBezTo>
                      <a:cubicBezTo>
                        <a:pt x="78" y="10"/>
                        <a:pt x="72" y="0"/>
                        <a:pt x="59" y="0"/>
                      </a:cubicBezTo>
                      <a:close/>
                    </a:path>
                  </a:pathLst>
                </a:custGeom>
                <a:ln/>
                <a:extLst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 dirty="0">
                    <a:latin typeface="Lato Light"/>
                  </a:endParaRPr>
                </a:p>
              </p:txBody>
            </p:sp>
            <p:sp>
              <p:nvSpPr>
                <p:cNvPr id="103" name="Oval 13"/>
                <p:cNvSpPr>
                  <a:spLocks noChangeArrowheads="1"/>
                </p:cNvSpPr>
                <p:nvPr/>
              </p:nvSpPr>
              <p:spPr bwMode="auto">
                <a:xfrm>
                  <a:off x="4511675" y="2198688"/>
                  <a:ext cx="115888" cy="115888"/>
                </a:xfrm>
                <a:prstGeom prst="ellipse">
                  <a:avLst/>
                </a:prstGeom>
                <a:ln/>
                <a:extLst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34290" tIns="17145" rIns="34290" bIns="1714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75" dirty="0">
                    <a:latin typeface="Lato Light"/>
                  </a:endParaRPr>
                </a:p>
              </p:txBody>
            </p:sp>
          </p:grpSp>
          <p:sp>
            <p:nvSpPr>
              <p:cNvPr id="101" name="Content Placeholder 2"/>
              <p:cNvSpPr txBox="1">
                <a:spLocks/>
              </p:cNvSpPr>
              <p:nvPr/>
            </p:nvSpPr>
            <p:spPr>
              <a:xfrm>
                <a:off x="3730526" y="4352013"/>
                <a:ext cx="1384679" cy="621719"/>
              </a:xfrm>
              <a:prstGeom prst="rect">
                <a:avLst/>
              </a:prstGeom>
            </p:spPr>
            <p:txBody>
              <a:bodyPr vert="horz" lIns="34290" tIns="17145" rIns="34290" bIns="17145" rtlCol="0">
                <a:no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b="1" dirty="0" smtClean="0">
                    <a:ln/>
                    <a:solidFill>
                      <a:schemeClr val="accent3"/>
                    </a:solidFill>
                    <a:cs typeface="Lato Light"/>
                  </a:rPr>
                  <a:t>48,88%</a:t>
                </a:r>
                <a:endParaRPr lang="en-US" sz="2100" b="1" dirty="0">
                  <a:ln/>
                  <a:solidFill>
                    <a:schemeClr val="accent3"/>
                  </a:solidFill>
                  <a:cs typeface="Lato Light"/>
                </a:endParaRPr>
              </a:p>
            </p:txBody>
          </p:sp>
        </p:grp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3744929" y="4662277"/>
              <a:ext cx="1370276" cy="492767"/>
            </a:xfrm>
            <a:prstGeom prst="rect">
              <a:avLst/>
            </a:prstGeom>
          </p:spPr>
          <p:txBody>
            <a:bodyPr vert="horz" lIns="34290" tIns="17145" rIns="34290" bIns="17145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050" dirty="0" smtClean="0">
                  <a:solidFill>
                    <a:schemeClr val="tx1"/>
                  </a:solidFill>
                  <a:latin typeface="+mn-lt"/>
                  <a:cs typeface="Lato Light"/>
                </a:rPr>
                <a:t>Hombres</a:t>
              </a:r>
              <a:endParaRPr lang="en-US" sz="1050" dirty="0">
                <a:solidFill>
                  <a:schemeClr val="tx1"/>
                </a:solidFill>
                <a:latin typeface="+mn-lt"/>
                <a:cs typeface="Lato Light"/>
              </a:endParaRPr>
            </a:p>
          </p:txBody>
        </p:sp>
      </p:grpSp>
      <p:sp>
        <p:nvSpPr>
          <p:cNvPr id="104" name="Freeform 526"/>
          <p:cNvSpPr>
            <a:spLocks/>
          </p:cNvSpPr>
          <p:nvPr/>
        </p:nvSpPr>
        <p:spPr bwMode="auto">
          <a:xfrm>
            <a:off x="1539223" y="3637468"/>
            <a:ext cx="103867" cy="101089"/>
          </a:xfrm>
          <a:custGeom>
            <a:avLst/>
            <a:gdLst>
              <a:gd name="T0" fmla="*/ 41 w 79"/>
              <a:gd name="T1" fmla="*/ 76 h 77"/>
              <a:gd name="T2" fmla="*/ 78 w 79"/>
              <a:gd name="T3" fmla="*/ 37 h 77"/>
              <a:gd name="T4" fmla="*/ 38 w 79"/>
              <a:gd name="T5" fmla="*/ 0 h 77"/>
              <a:gd name="T6" fmla="*/ 1 w 79"/>
              <a:gd name="T7" fmla="*/ 40 h 77"/>
              <a:gd name="T8" fmla="*/ 41 w 79"/>
              <a:gd name="T9" fmla="*/ 7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77">
                <a:moveTo>
                  <a:pt x="41" y="76"/>
                </a:moveTo>
                <a:cubicBezTo>
                  <a:pt x="62" y="76"/>
                  <a:pt x="79" y="58"/>
                  <a:pt x="78" y="37"/>
                </a:cubicBezTo>
                <a:cubicBezTo>
                  <a:pt x="78" y="16"/>
                  <a:pt x="60" y="0"/>
                  <a:pt x="38" y="0"/>
                </a:cubicBezTo>
                <a:cubicBezTo>
                  <a:pt x="17" y="1"/>
                  <a:pt x="0" y="19"/>
                  <a:pt x="1" y="40"/>
                </a:cubicBezTo>
                <a:cubicBezTo>
                  <a:pt x="2" y="61"/>
                  <a:pt x="20" y="77"/>
                  <a:pt x="41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5" name="Freeform 527"/>
          <p:cNvSpPr>
            <a:spLocks/>
          </p:cNvSpPr>
          <p:nvPr/>
        </p:nvSpPr>
        <p:spPr bwMode="auto">
          <a:xfrm>
            <a:off x="1489234" y="3745222"/>
            <a:ext cx="204956" cy="148301"/>
          </a:xfrm>
          <a:custGeom>
            <a:avLst/>
            <a:gdLst>
              <a:gd name="T0" fmla="*/ 119 w 156"/>
              <a:gd name="T1" fmla="*/ 0 h 113"/>
              <a:gd name="T2" fmla="*/ 80 w 156"/>
              <a:gd name="T3" fmla="*/ 46 h 113"/>
              <a:gd name="T4" fmla="*/ 37 w 156"/>
              <a:gd name="T5" fmla="*/ 1 h 113"/>
              <a:gd name="T6" fmla="*/ 1 w 156"/>
              <a:gd name="T7" fmla="*/ 50 h 113"/>
              <a:gd name="T8" fmla="*/ 3 w 156"/>
              <a:gd name="T9" fmla="*/ 113 h 113"/>
              <a:gd name="T10" fmla="*/ 156 w 156"/>
              <a:gd name="T11" fmla="*/ 113 h 113"/>
              <a:gd name="T12" fmla="*/ 154 w 156"/>
              <a:gd name="T13" fmla="*/ 45 h 113"/>
              <a:gd name="T14" fmla="*/ 119 w 156"/>
              <a:gd name="T1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6" h="113">
                <a:moveTo>
                  <a:pt x="119" y="0"/>
                </a:moveTo>
                <a:cubicBezTo>
                  <a:pt x="80" y="46"/>
                  <a:pt x="80" y="46"/>
                  <a:pt x="80" y="46"/>
                </a:cubicBezTo>
                <a:cubicBezTo>
                  <a:pt x="37" y="1"/>
                  <a:pt x="37" y="1"/>
                  <a:pt x="37" y="1"/>
                </a:cubicBezTo>
                <a:cubicBezTo>
                  <a:pt x="11" y="11"/>
                  <a:pt x="0" y="26"/>
                  <a:pt x="1" y="50"/>
                </a:cubicBezTo>
                <a:cubicBezTo>
                  <a:pt x="3" y="113"/>
                  <a:pt x="3" y="113"/>
                  <a:pt x="3" y="113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53" y="23"/>
                  <a:pt x="144" y="9"/>
                  <a:pt x="1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902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8" y="128788"/>
            <a:ext cx="6119683" cy="5913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CARACTERIZACIÓN AMBIENTAL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61" name="Group 50"/>
          <p:cNvGrpSpPr/>
          <p:nvPr/>
        </p:nvGrpSpPr>
        <p:grpSpPr>
          <a:xfrm>
            <a:off x="339597" y="4460745"/>
            <a:ext cx="4109523" cy="2035590"/>
            <a:chOff x="12321534" y="4831286"/>
            <a:chExt cx="6717122" cy="4098470"/>
          </a:xfrm>
        </p:grpSpPr>
        <p:sp>
          <p:nvSpPr>
            <p:cNvPr id="62" name="TextBox 51"/>
            <p:cNvSpPr txBox="1"/>
            <p:nvPr/>
          </p:nvSpPr>
          <p:spPr>
            <a:xfrm>
              <a:off x="12321534" y="6447063"/>
              <a:ext cx="6717122" cy="2482693"/>
            </a:xfrm>
            <a:prstGeom prst="rect">
              <a:avLst/>
            </a:prstGeom>
            <a:noFill/>
          </p:spPr>
          <p:txBody>
            <a:bodyPr wrap="square" lIns="68567" tIns="34283" rIns="68567" bIns="34283" rtlCol="0">
              <a:spAutoFit/>
            </a:bodyPr>
            <a:lstStyle/>
            <a:p>
              <a:r>
                <a:rPr lang="es-ES" sz="1400" dirty="0"/>
                <a:t>Z</a:t>
              </a:r>
              <a:r>
                <a:rPr lang="es-ES" sz="1400" dirty="0" smtClean="0"/>
                <a:t>onas </a:t>
              </a:r>
              <a:r>
                <a:rPr lang="es-ES" sz="1400" dirty="0"/>
                <a:t>con temperaturas que van desde 1ºC a </a:t>
              </a:r>
              <a:r>
                <a:rPr lang="es-ES" sz="1400" dirty="0" smtClean="0"/>
                <a:t>12ºC. </a:t>
              </a:r>
            </a:p>
            <a:p>
              <a:r>
                <a:rPr lang="es-ES" sz="1400" dirty="0" smtClean="0"/>
                <a:t>El </a:t>
              </a:r>
              <a:r>
                <a:rPr lang="es-ES" sz="1400" dirty="0"/>
                <a:t>mayor territorio con 3527,45 ha, tiene un rango de temperatura de </a:t>
              </a:r>
              <a:r>
                <a:rPr lang="es-ES" sz="1400" dirty="0" smtClean="0"/>
                <a:t>10-11ºC. </a:t>
              </a:r>
              <a:endParaRPr lang="es-EC" sz="1400" dirty="0"/>
            </a:p>
          </p:txBody>
        </p:sp>
        <p:sp>
          <p:nvSpPr>
            <p:cNvPr id="63" name="TextBox 52"/>
            <p:cNvSpPr txBox="1"/>
            <p:nvPr/>
          </p:nvSpPr>
          <p:spPr>
            <a:xfrm>
              <a:off x="12406229" y="4831286"/>
              <a:ext cx="5393274" cy="2154397"/>
            </a:xfrm>
            <a:prstGeom prst="rect">
              <a:avLst/>
            </a:prstGeom>
            <a:noFill/>
          </p:spPr>
          <p:txBody>
            <a:bodyPr wrap="none" lIns="68567" tIns="34283" rIns="68567" bIns="34283" rtlCol="0">
              <a:spAutoFit/>
            </a:bodyPr>
            <a:lstStyle/>
            <a:p>
              <a:r>
                <a:rPr lang="en-US" sz="2400" dirty="0" smtClean="0">
                  <a:solidFill>
                    <a:srgbClr val="B91382"/>
                  </a:solidFill>
                  <a:cs typeface="Lato Light"/>
                </a:rPr>
                <a:t>ISOTERMAS MEDIAS </a:t>
              </a:r>
            </a:p>
            <a:p>
              <a:r>
                <a:rPr lang="en-US" sz="2400" dirty="0" smtClean="0">
                  <a:solidFill>
                    <a:srgbClr val="B91382"/>
                  </a:solidFill>
                  <a:cs typeface="Lato Light"/>
                </a:rPr>
                <a:t>ANUALES</a:t>
              </a:r>
              <a:endParaRPr lang="id-ID" sz="2400" dirty="0">
                <a:solidFill>
                  <a:srgbClr val="B91382"/>
                </a:solidFill>
                <a:cs typeface="Lato Light"/>
              </a:endParaRPr>
            </a:p>
          </p:txBody>
        </p:sp>
      </p:grpSp>
      <p:grpSp>
        <p:nvGrpSpPr>
          <p:cNvPr id="64" name="Group 53"/>
          <p:cNvGrpSpPr/>
          <p:nvPr/>
        </p:nvGrpSpPr>
        <p:grpSpPr>
          <a:xfrm>
            <a:off x="49114" y="4544298"/>
            <a:ext cx="348258" cy="348258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65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7" name="Group 50"/>
          <p:cNvGrpSpPr/>
          <p:nvPr/>
        </p:nvGrpSpPr>
        <p:grpSpPr>
          <a:xfrm>
            <a:off x="4960152" y="1359093"/>
            <a:ext cx="4109524" cy="1998532"/>
            <a:chOff x="12321534" y="4831286"/>
            <a:chExt cx="6717122" cy="4105140"/>
          </a:xfrm>
        </p:grpSpPr>
        <p:sp>
          <p:nvSpPr>
            <p:cNvPr id="68" name="TextBox 51"/>
            <p:cNvSpPr txBox="1"/>
            <p:nvPr/>
          </p:nvSpPr>
          <p:spPr>
            <a:xfrm>
              <a:off x="12321534" y="6453734"/>
              <a:ext cx="6717122" cy="2482692"/>
            </a:xfrm>
            <a:prstGeom prst="rect">
              <a:avLst/>
            </a:prstGeom>
            <a:noFill/>
          </p:spPr>
          <p:txBody>
            <a:bodyPr wrap="square" lIns="68567" tIns="34283" rIns="68567" bIns="34283" rtlCol="0">
              <a:spAutoFit/>
            </a:bodyPr>
            <a:lstStyle/>
            <a:p>
              <a:r>
                <a:rPr lang="es-ES" sz="1400" dirty="0"/>
                <a:t>L</a:t>
              </a:r>
              <a:r>
                <a:rPr lang="es-ES" sz="1400" dirty="0" smtClean="0"/>
                <a:t>os </a:t>
              </a:r>
              <a:r>
                <a:rPr lang="es-ES" sz="1400" dirty="0"/>
                <a:t>rangos de precipitación (mm) presentes en la parroquia </a:t>
              </a:r>
              <a:r>
                <a:rPr lang="es-ES" sz="1400" dirty="0" smtClean="0"/>
                <a:t>van </a:t>
              </a:r>
              <a:r>
                <a:rPr lang="es-ES" sz="1400" dirty="0"/>
                <a:t>desde </a:t>
              </a:r>
              <a:r>
                <a:rPr lang="es-ES" sz="1400" dirty="0" smtClean="0"/>
                <a:t>800 mm </a:t>
              </a:r>
              <a:r>
                <a:rPr lang="es-ES" sz="1400" dirty="0"/>
                <a:t>hasta </a:t>
              </a:r>
              <a:r>
                <a:rPr lang="es-ES" sz="1400" dirty="0" smtClean="0"/>
                <a:t>1600 mm</a:t>
              </a:r>
              <a:r>
                <a:rPr lang="es-ES" sz="1400" dirty="0"/>
                <a:t>, con intervalos de </a:t>
              </a:r>
              <a:r>
                <a:rPr lang="es-ES" sz="1400" dirty="0" smtClean="0"/>
                <a:t>100 </a:t>
              </a:r>
              <a:r>
                <a:rPr lang="es-ES" sz="1400" dirty="0" err="1" smtClean="0"/>
                <a:t>mm</a:t>
              </a:r>
              <a:r>
                <a:rPr lang="es-ES" sz="1400" dirty="0" err="1"/>
                <a:t>.</a:t>
              </a:r>
              <a:r>
                <a:rPr lang="es-ES" sz="1400" dirty="0"/>
                <a:t> </a:t>
              </a:r>
              <a:endParaRPr lang="es-ES" sz="1400" dirty="0" smtClean="0"/>
            </a:p>
            <a:p>
              <a:r>
                <a:rPr lang="es-ES" sz="1400" dirty="0" smtClean="0"/>
                <a:t>Predomina el rango </a:t>
              </a:r>
              <a:r>
                <a:rPr lang="es-ES" sz="1400" dirty="0"/>
                <a:t>de 900-1000 con 7393,15 </a:t>
              </a:r>
              <a:r>
                <a:rPr lang="es-ES" sz="1400" dirty="0" smtClean="0"/>
                <a:t>ha</a:t>
              </a:r>
              <a:r>
                <a:rPr lang="es-ES" sz="1400" dirty="0"/>
                <a:t>.</a:t>
              </a:r>
              <a:endParaRPr lang="es-EC" sz="1400" dirty="0"/>
            </a:p>
          </p:txBody>
        </p:sp>
        <p:sp>
          <p:nvSpPr>
            <p:cNvPr id="69" name="TextBox 52"/>
            <p:cNvSpPr txBox="1"/>
            <p:nvPr/>
          </p:nvSpPr>
          <p:spPr>
            <a:xfrm>
              <a:off x="12406229" y="4831286"/>
              <a:ext cx="4907917" cy="2154397"/>
            </a:xfrm>
            <a:prstGeom prst="rect">
              <a:avLst/>
            </a:prstGeom>
            <a:noFill/>
          </p:spPr>
          <p:txBody>
            <a:bodyPr wrap="none" lIns="68567" tIns="34283" rIns="68567" bIns="34283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cs typeface="Lato Light"/>
                </a:rPr>
                <a:t>ISOYETAS MEDIAS </a:t>
              </a:r>
            </a:p>
            <a:p>
              <a:r>
                <a:rPr lang="en-US" sz="2400" dirty="0" smtClean="0">
                  <a:solidFill>
                    <a:srgbClr val="0070C0"/>
                  </a:solidFill>
                  <a:cs typeface="Lato Light"/>
                </a:rPr>
                <a:t>ANUALES</a:t>
              </a:r>
              <a:endParaRPr lang="id-ID" sz="2400" dirty="0">
                <a:solidFill>
                  <a:srgbClr val="0070C0"/>
                </a:solidFill>
                <a:cs typeface="Lato Light"/>
              </a:endParaRPr>
            </a:p>
          </p:txBody>
        </p:sp>
      </p:grpSp>
      <p:grpSp>
        <p:nvGrpSpPr>
          <p:cNvPr id="70" name="Group 53"/>
          <p:cNvGrpSpPr/>
          <p:nvPr/>
        </p:nvGrpSpPr>
        <p:grpSpPr>
          <a:xfrm>
            <a:off x="4686285" y="1460776"/>
            <a:ext cx="348258" cy="348258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7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" name="72 Rectángulo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pic>
        <p:nvPicPr>
          <p:cNvPr id="19" name="18 Imagen" descr="C:\Users\ka\Documents\Tesis\maps\temperatu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68" y="1045841"/>
            <a:ext cx="4618735" cy="34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9 Imagen" descr="C:\Users\ka\Documents\Tesis\maps\precipitac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09" y="3465453"/>
            <a:ext cx="4855191" cy="3392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7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49002" cy="6428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CARACTERIZACIÓN AMBIENTAL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3" name="TextBox 52"/>
          <p:cNvSpPr txBox="1"/>
          <p:nvPr/>
        </p:nvSpPr>
        <p:spPr>
          <a:xfrm>
            <a:off x="391415" y="4543841"/>
            <a:ext cx="2430767" cy="438567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cs typeface="Lato Light"/>
              </a:rPr>
              <a:t>ERODABILIDAD</a:t>
            </a:r>
            <a:endParaRPr lang="id-ID" sz="2400" dirty="0">
              <a:solidFill>
                <a:srgbClr val="C00000"/>
              </a:solidFill>
              <a:cs typeface="Lato Light"/>
            </a:endParaRPr>
          </a:p>
        </p:txBody>
      </p:sp>
      <p:grpSp>
        <p:nvGrpSpPr>
          <p:cNvPr id="64" name="Group 53"/>
          <p:cNvGrpSpPr/>
          <p:nvPr/>
        </p:nvGrpSpPr>
        <p:grpSpPr>
          <a:xfrm>
            <a:off x="59380" y="4627394"/>
            <a:ext cx="348258" cy="348258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65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9" name="TextBox 52"/>
          <p:cNvSpPr txBox="1"/>
          <p:nvPr/>
        </p:nvSpPr>
        <p:spPr>
          <a:xfrm>
            <a:off x="5001596" y="884718"/>
            <a:ext cx="1928259" cy="438567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Lato Light"/>
              </a:rPr>
              <a:t>FERTILIDAD</a:t>
            </a:r>
            <a:endParaRPr lang="id-ID" sz="2400" dirty="0">
              <a:solidFill>
                <a:schemeClr val="tx2">
                  <a:lumMod val="75000"/>
                </a:schemeClr>
              </a:solidFill>
              <a:cs typeface="Lato Light"/>
            </a:endParaRPr>
          </a:p>
        </p:txBody>
      </p:sp>
      <p:grpSp>
        <p:nvGrpSpPr>
          <p:cNvPr id="70" name="Group 53"/>
          <p:cNvGrpSpPr/>
          <p:nvPr/>
        </p:nvGrpSpPr>
        <p:grpSpPr>
          <a:xfrm>
            <a:off x="4613823" y="975027"/>
            <a:ext cx="348258" cy="348258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7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" name="72 Rectángulo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72970"/>
              </p:ext>
            </p:extLst>
          </p:nvPr>
        </p:nvGraphicFramePr>
        <p:xfrm>
          <a:off x="4837066" y="1559473"/>
          <a:ext cx="3855418" cy="1707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961"/>
                <a:gridCol w="702457"/>
              </a:tblGrid>
              <a:tr h="320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Índice de fertilidad del suelo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Área (ha)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8292,34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4082,44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3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Muy bajo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1296.98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1849"/>
              </p:ext>
            </p:extLst>
          </p:nvPr>
        </p:nvGraphicFramePr>
        <p:xfrm>
          <a:off x="240064" y="5116879"/>
          <a:ext cx="3938327" cy="1371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20763"/>
                <a:gridCol w="717564"/>
              </a:tblGrid>
              <a:tr h="24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Índice de susceptibilidad a la erosión hídrica  (ISE)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Área (ha)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susceptible a la erosión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1295,98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Susceptible a la erosión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6537,76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Resistente a la erosión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5837,02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16 Imagen" descr="C:\Users\ka\Documents\Tesis\maps\ERODABILID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553"/>
            <a:ext cx="4572000" cy="366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C:\Users\ka\Documents\Tesis\maps\fertilid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34" y="3420756"/>
            <a:ext cx="4705066" cy="3437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81801" cy="5655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CARACTERIZACIÓN AMBIENTAL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9" name="TextBox 52"/>
          <p:cNvSpPr txBox="1"/>
          <p:nvPr/>
        </p:nvSpPr>
        <p:spPr>
          <a:xfrm>
            <a:off x="616266" y="1151997"/>
            <a:ext cx="1900174" cy="438567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cs typeface="Lato Light"/>
              </a:rPr>
              <a:t>PENDIENTE</a:t>
            </a:r>
            <a:endParaRPr lang="id-ID" sz="2400" dirty="0">
              <a:solidFill>
                <a:schemeClr val="accent3">
                  <a:lumMod val="75000"/>
                </a:schemeClr>
              </a:solidFill>
              <a:cs typeface="Lato Light"/>
            </a:endParaRPr>
          </a:p>
        </p:txBody>
      </p:sp>
      <p:grpSp>
        <p:nvGrpSpPr>
          <p:cNvPr id="70" name="Group 53"/>
          <p:cNvGrpSpPr/>
          <p:nvPr/>
        </p:nvGrpSpPr>
        <p:grpSpPr>
          <a:xfrm>
            <a:off x="259971" y="1170892"/>
            <a:ext cx="348258" cy="348258"/>
            <a:chOff x="3510757" y="2582069"/>
            <a:chExt cx="464344" cy="464344"/>
          </a:xfrm>
          <a:solidFill>
            <a:schemeClr val="tx1"/>
          </a:solidFill>
        </p:grpSpPr>
        <p:sp>
          <p:nvSpPr>
            <p:cNvPr id="71" name="AutoShape 126"/>
            <p:cNvSpPr>
              <a:spLocks/>
            </p:cNvSpPr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127"/>
            <p:cNvSpPr>
              <a:spLocks/>
            </p:cNvSpPr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" name="72 Rectángulo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42375"/>
              </p:ext>
            </p:extLst>
          </p:nvPr>
        </p:nvGraphicFramePr>
        <p:xfrm>
          <a:off x="1257962" y="3493827"/>
          <a:ext cx="7038304" cy="329184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539706"/>
                <a:gridCol w="1250003"/>
                <a:gridCol w="1248595"/>
              </a:tblGrid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Tipo de pendiente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Rango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Área (ha)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Área urbana consolidada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-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107,78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Cuerpo de agua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-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17,8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Erial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-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70,94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Nieve y hielo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-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46,33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Plano a casi plano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0 – 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1282,16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Inclinado, ondulado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12 – 25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1393,18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Suave, ligeramente ondulado en microrelieve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5 – 12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346,08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Suave o ligeramente inclinado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5 – 12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1119,75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Moderadamente escarpado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25 – 50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2083,4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Escarpado, abrupto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50 – 70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3105,5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escarpado, muy abrupto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&gt; 70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4098,1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10 Imagen" descr="C:\Users\ka\Documents\Tesis\maps\PENDIEN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39" y="657140"/>
            <a:ext cx="5779827" cy="2836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6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21431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RECOPILACIÓN DE INFORMACIÓN PRIMARIA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16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33731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31"/>
            <a:ext cx="5872392" cy="52803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ACTIVIDADES ECONÓMICAS DE LA ZONA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14" name="Group 6"/>
          <p:cNvGrpSpPr/>
          <p:nvPr/>
        </p:nvGrpSpPr>
        <p:grpSpPr>
          <a:xfrm>
            <a:off x="965915" y="4893613"/>
            <a:ext cx="1493950" cy="1429914"/>
            <a:chOff x="1104949" y="2133708"/>
            <a:chExt cx="1991933" cy="1619915"/>
          </a:xfrm>
        </p:grpSpPr>
        <p:grpSp>
          <p:nvGrpSpPr>
            <p:cNvPr id="15" name="Group 5"/>
            <p:cNvGrpSpPr/>
            <p:nvPr/>
          </p:nvGrpSpPr>
          <p:grpSpPr>
            <a:xfrm>
              <a:off x="1104949" y="2133708"/>
              <a:ext cx="1991933" cy="1619915"/>
              <a:chOff x="2256920" y="3076243"/>
              <a:chExt cx="1991933" cy="161991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2256920" y="3076243"/>
                <a:ext cx="1991933" cy="16199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8" name="Rectangle 4"/>
              <p:cNvSpPr/>
              <p:nvPr/>
            </p:nvSpPr>
            <p:spPr>
              <a:xfrm>
                <a:off x="2256920" y="4220309"/>
                <a:ext cx="1991933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JEFE DE FAMILIA</a:t>
                </a:r>
                <a:endParaRPr lang="en-GB" sz="1350" b="1" dirty="0"/>
              </a:p>
            </p:txBody>
          </p:sp>
        </p:grpSp>
        <p:sp>
          <p:nvSpPr>
            <p:cNvPr id="16" name="TextBox 7"/>
            <p:cNvSpPr txBox="1"/>
            <p:nvPr/>
          </p:nvSpPr>
          <p:spPr>
            <a:xfrm>
              <a:off x="1456328" y="2272332"/>
              <a:ext cx="1381148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70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3819177" y="4893613"/>
            <a:ext cx="1728550" cy="1214936"/>
            <a:chOff x="3630270" y="2131362"/>
            <a:chExt cx="2304733" cy="1619915"/>
          </a:xfrm>
        </p:grpSpPr>
        <p:grpSp>
          <p:nvGrpSpPr>
            <p:cNvPr id="20" name="Group 11"/>
            <p:cNvGrpSpPr/>
            <p:nvPr/>
          </p:nvGrpSpPr>
          <p:grpSpPr>
            <a:xfrm>
              <a:off x="3630270" y="2131362"/>
              <a:ext cx="2304733" cy="1619915"/>
              <a:chOff x="2146505" y="3076243"/>
              <a:chExt cx="2304733" cy="1619915"/>
            </a:xfrm>
          </p:grpSpPr>
          <p:sp>
            <p:nvSpPr>
              <p:cNvPr id="22" name="Rectangle 13"/>
              <p:cNvSpPr/>
              <p:nvPr/>
            </p:nvSpPr>
            <p:spPr>
              <a:xfrm>
                <a:off x="2146505" y="3076243"/>
                <a:ext cx="2304732" cy="16199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5" name="Rectangle 14"/>
              <p:cNvSpPr/>
              <p:nvPr/>
            </p:nvSpPr>
            <p:spPr>
              <a:xfrm>
                <a:off x="2146505" y="4220309"/>
                <a:ext cx="2304733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PADRE O MADRE</a:t>
                </a:r>
                <a:endParaRPr lang="en-GB" sz="1350" b="1" dirty="0"/>
              </a:p>
            </p:txBody>
          </p:sp>
        </p:grpSp>
        <p:sp>
          <p:nvSpPr>
            <p:cNvPr id="21" name="TextBox 12"/>
            <p:cNvSpPr txBox="1"/>
            <p:nvPr/>
          </p:nvSpPr>
          <p:spPr>
            <a:xfrm>
              <a:off x="3630270" y="2269986"/>
              <a:ext cx="230473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71,11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9"/>
          <p:cNvGrpSpPr/>
          <p:nvPr/>
        </p:nvGrpSpPr>
        <p:grpSpPr>
          <a:xfrm>
            <a:off x="6774661" y="4867094"/>
            <a:ext cx="1757212" cy="1214936"/>
            <a:chOff x="6242393" y="2139530"/>
            <a:chExt cx="2342949" cy="1619915"/>
          </a:xfrm>
        </p:grpSpPr>
        <p:grpSp>
          <p:nvGrpSpPr>
            <p:cNvPr id="28" name="Group 16"/>
            <p:cNvGrpSpPr/>
            <p:nvPr/>
          </p:nvGrpSpPr>
          <p:grpSpPr>
            <a:xfrm>
              <a:off x="6242393" y="2139530"/>
              <a:ext cx="2316216" cy="1619915"/>
              <a:chOff x="2127399" y="3076243"/>
              <a:chExt cx="2316216" cy="1619915"/>
            </a:xfrm>
          </p:grpSpPr>
          <p:sp>
            <p:nvSpPr>
              <p:cNvPr id="33" name="Rectangle 18"/>
              <p:cNvSpPr/>
              <p:nvPr/>
            </p:nvSpPr>
            <p:spPr>
              <a:xfrm>
                <a:off x="2127399" y="3076243"/>
                <a:ext cx="2316216" cy="16199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7" name="Rectangle 19"/>
              <p:cNvSpPr/>
              <p:nvPr/>
            </p:nvSpPr>
            <p:spPr>
              <a:xfrm>
                <a:off x="2127399" y="4220309"/>
                <a:ext cx="2316216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1-6 MIEMBROS</a:t>
                </a:r>
                <a:endParaRPr lang="en-GB" sz="1350" b="1" dirty="0"/>
              </a:p>
            </p:txBody>
          </p:sp>
        </p:grpSp>
        <p:sp>
          <p:nvSpPr>
            <p:cNvPr id="30" name="TextBox 17"/>
            <p:cNvSpPr txBox="1"/>
            <p:nvPr/>
          </p:nvSpPr>
          <p:spPr>
            <a:xfrm>
              <a:off x="6242393" y="2278154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72,22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7250"/>
          <a:stretch/>
        </p:blipFill>
        <p:spPr bwMode="auto">
          <a:xfrm>
            <a:off x="265365" y="1201003"/>
            <a:ext cx="2895050" cy="3666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 b="6409"/>
          <a:stretch/>
        </p:blipFill>
        <p:spPr bwMode="auto">
          <a:xfrm>
            <a:off x="3398633" y="1201003"/>
            <a:ext cx="2838393" cy="3692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934"/>
          <a:stretch/>
        </p:blipFill>
        <p:spPr bwMode="auto">
          <a:xfrm>
            <a:off x="6496676" y="1201003"/>
            <a:ext cx="2647324" cy="3692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30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16" name="Group 6"/>
          <p:cNvGrpSpPr/>
          <p:nvPr/>
        </p:nvGrpSpPr>
        <p:grpSpPr>
          <a:xfrm>
            <a:off x="916525" y="5115538"/>
            <a:ext cx="1757212" cy="1361549"/>
            <a:chOff x="975428" y="2272332"/>
            <a:chExt cx="2342949" cy="1815399"/>
          </a:xfrm>
        </p:grpSpPr>
        <p:grpSp>
          <p:nvGrpSpPr>
            <p:cNvPr id="17" name="Group 5"/>
            <p:cNvGrpSpPr/>
            <p:nvPr/>
          </p:nvGrpSpPr>
          <p:grpSpPr>
            <a:xfrm>
              <a:off x="975428" y="2272332"/>
              <a:ext cx="2342949" cy="1815399"/>
              <a:chOff x="2127399" y="3214867"/>
              <a:chExt cx="2342949" cy="1815399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2127399" y="3214867"/>
                <a:ext cx="2342949" cy="181539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2127399" y="4554417"/>
                <a:ext cx="2342949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TRABAJAN</a:t>
                </a:r>
                <a:endParaRPr lang="en-GB" sz="1350" b="1" dirty="0"/>
              </a:p>
            </p:txBody>
          </p:sp>
        </p:grpSp>
        <p:sp>
          <p:nvSpPr>
            <p:cNvPr id="18" name="TextBox 7"/>
            <p:cNvSpPr txBox="1"/>
            <p:nvPr/>
          </p:nvSpPr>
          <p:spPr>
            <a:xfrm>
              <a:off x="975428" y="2272332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78,89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3804847" y="5124670"/>
            <a:ext cx="1757212" cy="1572344"/>
            <a:chOff x="3611163" y="2131362"/>
            <a:chExt cx="2342949" cy="2096459"/>
          </a:xfrm>
        </p:grpSpPr>
        <p:grpSp>
          <p:nvGrpSpPr>
            <p:cNvPr id="22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27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Rectangle 14"/>
              <p:cNvSpPr/>
              <p:nvPr/>
            </p:nvSpPr>
            <p:spPr>
              <a:xfrm>
                <a:off x="2146504" y="4220309"/>
                <a:ext cx="2304732" cy="9523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/>
                  <a:t>Floricultura, empresas privadas, educación, empresa pública</a:t>
                </a:r>
                <a:endParaRPr lang="en-GB" sz="1200" dirty="0"/>
              </a:p>
            </p:txBody>
          </p:sp>
        </p:grpSp>
        <p:sp>
          <p:nvSpPr>
            <p:cNvPr id="25" name="TextBox 12"/>
            <p:cNvSpPr txBox="1"/>
            <p:nvPr/>
          </p:nvSpPr>
          <p:spPr>
            <a:xfrm>
              <a:off x="3611163" y="2269986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62,22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6812956" y="5124670"/>
            <a:ext cx="1742881" cy="1343286"/>
            <a:chOff x="6242393" y="2139530"/>
            <a:chExt cx="2323841" cy="1791048"/>
          </a:xfrm>
        </p:grpSpPr>
        <p:grpSp>
          <p:nvGrpSpPr>
            <p:cNvPr id="33" name="Group 16"/>
            <p:cNvGrpSpPr/>
            <p:nvPr/>
          </p:nvGrpSpPr>
          <p:grpSpPr>
            <a:xfrm>
              <a:off x="6242393" y="2139530"/>
              <a:ext cx="2316216" cy="1791048"/>
              <a:chOff x="2127399" y="3076243"/>
              <a:chExt cx="2316216" cy="1791048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127399" y="3076243"/>
                <a:ext cx="2316216" cy="1791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146507" y="4220308"/>
                <a:ext cx="2297108" cy="64698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SUPERA LOS $300,00</a:t>
                </a:r>
                <a:endParaRPr lang="en-GB" sz="1350" b="1" dirty="0"/>
              </a:p>
            </p:txBody>
          </p:sp>
        </p:grpSp>
        <p:sp>
          <p:nvSpPr>
            <p:cNvPr id="34" name="TextBox 17"/>
            <p:cNvSpPr txBox="1"/>
            <p:nvPr/>
          </p:nvSpPr>
          <p:spPr>
            <a:xfrm>
              <a:off x="6261501" y="2278154"/>
              <a:ext cx="230473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71,11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6" b="6409"/>
          <a:stretch/>
        </p:blipFill>
        <p:spPr bwMode="auto">
          <a:xfrm>
            <a:off x="34911" y="1223494"/>
            <a:ext cx="2981244" cy="3892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 b="6509"/>
          <a:stretch/>
        </p:blipFill>
        <p:spPr bwMode="auto">
          <a:xfrm>
            <a:off x="3193918" y="1223494"/>
            <a:ext cx="2933927" cy="3892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6467"/>
          <a:stretch/>
        </p:blipFill>
        <p:spPr bwMode="auto">
          <a:xfrm>
            <a:off x="6428097" y="1223494"/>
            <a:ext cx="2715904" cy="3953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15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3701817" y="4681296"/>
            <a:ext cx="1757212" cy="1572344"/>
            <a:chOff x="3611164" y="2131362"/>
            <a:chExt cx="2342949" cy="2096459"/>
          </a:xfrm>
        </p:grpSpPr>
        <p:grpSp>
          <p:nvGrpSpPr>
            <p:cNvPr id="9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11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12" name="Rectangle 14"/>
              <p:cNvSpPr/>
              <p:nvPr/>
            </p:nvSpPr>
            <p:spPr>
              <a:xfrm>
                <a:off x="2146504" y="4220309"/>
                <a:ext cx="2304732" cy="9523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NO ES MIEMBRO DE NINGUNA ORGANIZACIÓN</a:t>
                </a:r>
                <a:endParaRPr lang="en-GB" sz="1200" dirty="0"/>
              </a:p>
            </p:txBody>
          </p:sp>
        </p:grpSp>
        <p:sp>
          <p:nvSpPr>
            <p:cNvPr id="10" name="TextBox 12"/>
            <p:cNvSpPr txBox="1"/>
            <p:nvPr/>
          </p:nvSpPr>
          <p:spPr>
            <a:xfrm>
              <a:off x="3611164" y="2269986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54,44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3" name="1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b="6819"/>
          <a:stretch/>
        </p:blipFill>
        <p:spPr bwMode="auto">
          <a:xfrm>
            <a:off x="2811780" y="777922"/>
            <a:ext cx="3520440" cy="4018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95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" y="0"/>
            <a:ext cx="7315200" cy="1154097"/>
          </a:xfrm>
        </p:spPr>
        <p:txBody>
          <a:bodyPr/>
          <a:lstStyle/>
          <a:p>
            <a:r>
              <a:rPr lang="en-US" dirty="0" smtClean="0"/>
              <a:t>OBJETIVOS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-38429" y="1505653"/>
            <a:ext cx="9143999" cy="4960918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/>
          <p:cNvSpPr/>
          <p:nvPr/>
        </p:nvSpPr>
        <p:spPr>
          <a:xfrm>
            <a:off x="992899" y="3345345"/>
            <a:ext cx="1835834" cy="2532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3683039" y="3273026"/>
            <a:ext cx="1835834" cy="2532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6363272" y="3273026"/>
            <a:ext cx="1835834" cy="2532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/>
          <p:cNvSpPr/>
          <p:nvPr/>
        </p:nvSpPr>
        <p:spPr>
          <a:xfrm>
            <a:off x="1140200" y="4518492"/>
            <a:ext cx="15412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/>
              <a:t>Realizar un diagnóstico participativo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10573" y="4364605"/>
            <a:ext cx="154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Difundir el modelo de zonificación forestal</a:t>
            </a:r>
            <a:r>
              <a:rPr lang="es-EC" sz="900" dirty="0"/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92171" y="4273440"/>
            <a:ext cx="154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Elaborar una zonificación forestal.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34048" y="1505653"/>
            <a:ext cx="7054951" cy="133400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635185" y="1398399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GENERAL</a:t>
            </a:r>
            <a:endParaRPr lang="en-GB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34049" y="1874334"/>
            <a:ext cx="705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Contribuir </a:t>
            </a:r>
            <a:r>
              <a:rPr lang="es-EC" dirty="0"/>
              <a:t>con el ordenamiento, manejo y desarrollo forestal sostenible, en la Parroquia San José de Ayora, cantón Cayambe, mediante la propuesta de </a:t>
            </a:r>
            <a:r>
              <a:rPr lang="es-EC" dirty="0" smtClean="0"/>
              <a:t>un ordenamiento </a:t>
            </a:r>
            <a:r>
              <a:rPr lang="es-EC" dirty="0"/>
              <a:t>forestal.</a:t>
            </a:r>
          </a:p>
          <a:p>
            <a:endParaRPr lang="es-EC" dirty="0"/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1574436" y="3511307"/>
            <a:ext cx="672760" cy="511967"/>
          </a:xfrm>
          <a:custGeom>
            <a:avLst/>
            <a:gdLst>
              <a:gd name="T0" fmla="*/ 147 w 190"/>
              <a:gd name="T1" fmla="*/ 0 h 172"/>
              <a:gd name="T2" fmla="*/ 156 w 190"/>
              <a:gd name="T3" fmla="*/ 6 h 172"/>
              <a:gd name="T4" fmla="*/ 140 w 190"/>
              <a:gd name="T5" fmla="*/ 49 h 172"/>
              <a:gd name="T6" fmla="*/ 33 w 190"/>
              <a:gd name="T7" fmla="*/ 13 h 172"/>
              <a:gd name="T8" fmla="*/ 41 w 190"/>
              <a:gd name="T9" fmla="*/ 21 h 172"/>
              <a:gd name="T10" fmla="*/ 54 w 190"/>
              <a:gd name="T11" fmla="*/ 32 h 172"/>
              <a:gd name="T12" fmla="*/ 33 w 190"/>
              <a:gd name="T13" fmla="*/ 41 h 172"/>
              <a:gd name="T14" fmla="*/ 41 w 190"/>
              <a:gd name="T15" fmla="*/ 45 h 172"/>
              <a:gd name="T16" fmla="*/ 54 w 190"/>
              <a:gd name="T17" fmla="*/ 56 h 172"/>
              <a:gd name="T18" fmla="*/ 33 w 190"/>
              <a:gd name="T19" fmla="*/ 65 h 172"/>
              <a:gd name="T20" fmla="*/ 41 w 190"/>
              <a:gd name="T21" fmla="*/ 71 h 172"/>
              <a:gd name="T22" fmla="*/ 54 w 190"/>
              <a:gd name="T23" fmla="*/ 82 h 172"/>
              <a:gd name="T24" fmla="*/ 33 w 190"/>
              <a:gd name="T25" fmla="*/ 90 h 172"/>
              <a:gd name="T26" fmla="*/ 41 w 190"/>
              <a:gd name="T27" fmla="*/ 95 h 172"/>
              <a:gd name="T28" fmla="*/ 54 w 190"/>
              <a:gd name="T29" fmla="*/ 105 h 172"/>
              <a:gd name="T30" fmla="*/ 33 w 190"/>
              <a:gd name="T31" fmla="*/ 114 h 172"/>
              <a:gd name="T32" fmla="*/ 41 w 190"/>
              <a:gd name="T33" fmla="*/ 121 h 172"/>
              <a:gd name="T34" fmla="*/ 54 w 190"/>
              <a:gd name="T35" fmla="*/ 131 h 172"/>
              <a:gd name="T36" fmla="*/ 33 w 190"/>
              <a:gd name="T37" fmla="*/ 140 h 172"/>
              <a:gd name="T38" fmla="*/ 33 w 190"/>
              <a:gd name="T39" fmla="*/ 157 h 172"/>
              <a:gd name="T40" fmla="*/ 140 w 190"/>
              <a:gd name="T41" fmla="*/ 125 h 172"/>
              <a:gd name="T42" fmla="*/ 156 w 190"/>
              <a:gd name="T43" fmla="*/ 164 h 172"/>
              <a:gd name="T44" fmla="*/ 147 w 190"/>
              <a:gd name="T45" fmla="*/ 172 h 172"/>
              <a:gd name="T46" fmla="*/ 18 w 190"/>
              <a:gd name="T47" fmla="*/ 172 h 172"/>
              <a:gd name="T48" fmla="*/ 18 w 190"/>
              <a:gd name="T49" fmla="*/ 153 h 172"/>
              <a:gd name="T50" fmla="*/ 0 w 190"/>
              <a:gd name="T51" fmla="*/ 138 h 172"/>
              <a:gd name="T52" fmla="*/ 18 w 190"/>
              <a:gd name="T53" fmla="*/ 127 h 172"/>
              <a:gd name="T54" fmla="*/ 0 w 190"/>
              <a:gd name="T55" fmla="*/ 112 h 172"/>
              <a:gd name="T56" fmla="*/ 18 w 190"/>
              <a:gd name="T57" fmla="*/ 103 h 172"/>
              <a:gd name="T58" fmla="*/ 0 w 190"/>
              <a:gd name="T59" fmla="*/ 88 h 172"/>
              <a:gd name="T60" fmla="*/ 18 w 190"/>
              <a:gd name="T61" fmla="*/ 77 h 172"/>
              <a:gd name="T62" fmla="*/ 0 w 190"/>
              <a:gd name="T63" fmla="*/ 62 h 172"/>
              <a:gd name="T64" fmla="*/ 18 w 190"/>
              <a:gd name="T65" fmla="*/ 54 h 172"/>
              <a:gd name="T66" fmla="*/ 0 w 190"/>
              <a:gd name="T67" fmla="*/ 39 h 172"/>
              <a:gd name="T68" fmla="*/ 18 w 190"/>
              <a:gd name="T69" fmla="*/ 6 h 172"/>
              <a:gd name="T70" fmla="*/ 26 w 190"/>
              <a:gd name="T71" fmla="*/ 0 h 172"/>
              <a:gd name="T72" fmla="*/ 67 w 190"/>
              <a:gd name="T73" fmla="*/ 82 h 172"/>
              <a:gd name="T74" fmla="*/ 87 w 190"/>
              <a:gd name="T75" fmla="*/ 90 h 172"/>
              <a:gd name="T76" fmla="*/ 67 w 190"/>
              <a:gd name="T77" fmla="*/ 82 h 172"/>
              <a:gd name="T78" fmla="*/ 67 w 190"/>
              <a:gd name="T79" fmla="*/ 65 h 172"/>
              <a:gd name="T80" fmla="*/ 104 w 190"/>
              <a:gd name="T81" fmla="*/ 71 h 172"/>
              <a:gd name="T82" fmla="*/ 67 w 190"/>
              <a:gd name="T83" fmla="*/ 65 h 172"/>
              <a:gd name="T84" fmla="*/ 67 w 190"/>
              <a:gd name="T85" fmla="*/ 45 h 172"/>
              <a:gd name="T86" fmla="*/ 121 w 190"/>
              <a:gd name="T87" fmla="*/ 54 h 172"/>
              <a:gd name="T88" fmla="*/ 67 w 190"/>
              <a:gd name="T89" fmla="*/ 45 h 172"/>
              <a:gd name="T90" fmla="*/ 67 w 190"/>
              <a:gd name="T91" fmla="*/ 28 h 172"/>
              <a:gd name="T92" fmla="*/ 121 w 190"/>
              <a:gd name="T93" fmla="*/ 36 h 172"/>
              <a:gd name="T94" fmla="*/ 67 w 190"/>
              <a:gd name="T95" fmla="*/ 28 h 172"/>
              <a:gd name="T96" fmla="*/ 89 w 190"/>
              <a:gd name="T97" fmla="*/ 138 h 172"/>
              <a:gd name="T98" fmla="*/ 112 w 190"/>
              <a:gd name="T99" fmla="*/ 136 h 172"/>
              <a:gd name="T100" fmla="*/ 91 w 190"/>
              <a:gd name="T101" fmla="*/ 112 h 172"/>
              <a:gd name="T102" fmla="*/ 89 w 190"/>
              <a:gd name="T103" fmla="*/ 138 h 172"/>
              <a:gd name="T104" fmla="*/ 169 w 190"/>
              <a:gd name="T105" fmla="*/ 36 h 172"/>
              <a:gd name="T106" fmla="*/ 121 w 190"/>
              <a:gd name="T107" fmla="*/ 127 h 172"/>
              <a:gd name="T108" fmla="*/ 169 w 190"/>
              <a:gd name="T109" fmla="*/ 3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0" h="172">
                <a:moveTo>
                  <a:pt x="26" y="0"/>
                </a:moveTo>
                <a:lnTo>
                  <a:pt x="147" y="0"/>
                </a:lnTo>
                <a:lnTo>
                  <a:pt x="156" y="0"/>
                </a:lnTo>
                <a:lnTo>
                  <a:pt x="156" y="6"/>
                </a:lnTo>
                <a:lnTo>
                  <a:pt x="156" y="34"/>
                </a:lnTo>
                <a:lnTo>
                  <a:pt x="140" y="49"/>
                </a:lnTo>
                <a:lnTo>
                  <a:pt x="140" y="13"/>
                </a:lnTo>
                <a:lnTo>
                  <a:pt x="33" y="13"/>
                </a:lnTo>
                <a:lnTo>
                  <a:pt x="33" y="24"/>
                </a:lnTo>
                <a:lnTo>
                  <a:pt x="41" y="21"/>
                </a:lnTo>
                <a:lnTo>
                  <a:pt x="48" y="17"/>
                </a:lnTo>
                <a:lnTo>
                  <a:pt x="54" y="32"/>
                </a:lnTo>
                <a:lnTo>
                  <a:pt x="46" y="34"/>
                </a:lnTo>
                <a:lnTo>
                  <a:pt x="33" y="41"/>
                </a:lnTo>
                <a:lnTo>
                  <a:pt x="33" y="47"/>
                </a:lnTo>
                <a:lnTo>
                  <a:pt x="41" y="45"/>
                </a:lnTo>
                <a:lnTo>
                  <a:pt x="48" y="41"/>
                </a:lnTo>
                <a:lnTo>
                  <a:pt x="54" y="56"/>
                </a:lnTo>
                <a:lnTo>
                  <a:pt x="46" y="58"/>
                </a:lnTo>
                <a:lnTo>
                  <a:pt x="33" y="65"/>
                </a:lnTo>
                <a:lnTo>
                  <a:pt x="33" y="73"/>
                </a:lnTo>
                <a:lnTo>
                  <a:pt x="41" y="71"/>
                </a:lnTo>
                <a:lnTo>
                  <a:pt x="48" y="67"/>
                </a:lnTo>
                <a:lnTo>
                  <a:pt x="54" y="82"/>
                </a:lnTo>
                <a:lnTo>
                  <a:pt x="46" y="84"/>
                </a:lnTo>
                <a:lnTo>
                  <a:pt x="33" y="90"/>
                </a:lnTo>
                <a:lnTo>
                  <a:pt x="33" y="97"/>
                </a:lnTo>
                <a:lnTo>
                  <a:pt x="41" y="95"/>
                </a:lnTo>
                <a:lnTo>
                  <a:pt x="48" y="90"/>
                </a:lnTo>
                <a:lnTo>
                  <a:pt x="54" y="105"/>
                </a:lnTo>
                <a:lnTo>
                  <a:pt x="46" y="108"/>
                </a:lnTo>
                <a:lnTo>
                  <a:pt x="33" y="114"/>
                </a:lnTo>
                <a:lnTo>
                  <a:pt x="33" y="123"/>
                </a:lnTo>
                <a:lnTo>
                  <a:pt x="41" y="121"/>
                </a:lnTo>
                <a:lnTo>
                  <a:pt x="48" y="118"/>
                </a:lnTo>
                <a:lnTo>
                  <a:pt x="54" y="131"/>
                </a:lnTo>
                <a:lnTo>
                  <a:pt x="46" y="133"/>
                </a:lnTo>
                <a:lnTo>
                  <a:pt x="33" y="140"/>
                </a:lnTo>
                <a:lnTo>
                  <a:pt x="33" y="153"/>
                </a:lnTo>
                <a:lnTo>
                  <a:pt x="33" y="157"/>
                </a:lnTo>
                <a:lnTo>
                  <a:pt x="140" y="157"/>
                </a:lnTo>
                <a:lnTo>
                  <a:pt x="140" y="125"/>
                </a:lnTo>
                <a:lnTo>
                  <a:pt x="156" y="110"/>
                </a:lnTo>
                <a:lnTo>
                  <a:pt x="156" y="164"/>
                </a:lnTo>
                <a:lnTo>
                  <a:pt x="156" y="172"/>
                </a:lnTo>
                <a:lnTo>
                  <a:pt x="147" y="172"/>
                </a:lnTo>
                <a:lnTo>
                  <a:pt x="26" y="172"/>
                </a:lnTo>
                <a:lnTo>
                  <a:pt x="18" y="172"/>
                </a:lnTo>
                <a:lnTo>
                  <a:pt x="18" y="164"/>
                </a:lnTo>
                <a:lnTo>
                  <a:pt x="18" y="153"/>
                </a:lnTo>
                <a:lnTo>
                  <a:pt x="2" y="153"/>
                </a:lnTo>
                <a:lnTo>
                  <a:pt x="0" y="138"/>
                </a:lnTo>
                <a:lnTo>
                  <a:pt x="18" y="131"/>
                </a:lnTo>
                <a:lnTo>
                  <a:pt x="18" y="127"/>
                </a:lnTo>
                <a:lnTo>
                  <a:pt x="2" y="127"/>
                </a:lnTo>
                <a:lnTo>
                  <a:pt x="0" y="112"/>
                </a:lnTo>
                <a:lnTo>
                  <a:pt x="18" y="103"/>
                </a:lnTo>
                <a:lnTo>
                  <a:pt x="18" y="103"/>
                </a:lnTo>
                <a:lnTo>
                  <a:pt x="2" y="103"/>
                </a:lnTo>
                <a:lnTo>
                  <a:pt x="0" y="88"/>
                </a:lnTo>
                <a:lnTo>
                  <a:pt x="18" y="80"/>
                </a:lnTo>
                <a:lnTo>
                  <a:pt x="18" y="77"/>
                </a:lnTo>
                <a:lnTo>
                  <a:pt x="2" y="77"/>
                </a:lnTo>
                <a:lnTo>
                  <a:pt x="0" y="62"/>
                </a:lnTo>
                <a:lnTo>
                  <a:pt x="18" y="54"/>
                </a:lnTo>
                <a:lnTo>
                  <a:pt x="18" y="54"/>
                </a:lnTo>
                <a:lnTo>
                  <a:pt x="2" y="54"/>
                </a:lnTo>
                <a:lnTo>
                  <a:pt x="0" y="39"/>
                </a:lnTo>
                <a:lnTo>
                  <a:pt x="18" y="30"/>
                </a:lnTo>
                <a:lnTo>
                  <a:pt x="18" y="6"/>
                </a:lnTo>
                <a:lnTo>
                  <a:pt x="18" y="0"/>
                </a:lnTo>
                <a:lnTo>
                  <a:pt x="26" y="0"/>
                </a:lnTo>
                <a:lnTo>
                  <a:pt x="26" y="0"/>
                </a:lnTo>
                <a:close/>
                <a:moveTo>
                  <a:pt x="67" y="82"/>
                </a:moveTo>
                <a:lnTo>
                  <a:pt x="67" y="90"/>
                </a:lnTo>
                <a:lnTo>
                  <a:pt x="87" y="90"/>
                </a:lnTo>
                <a:lnTo>
                  <a:pt x="87" y="82"/>
                </a:lnTo>
                <a:lnTo>
                  <a:pt x="67" y="82"/>
                </a:lnTo>
                <a:lnTo>
                  <a:pt x="67" y="82"/>
                </a:lnTo>
                <a:close/>
                <a:moveTo>
                  <a:pt x="67" y="65"/>
                </a:moveTo>
                <a:lnTo>
                  <a:pt x="67" y="71"/>
                </a:lnTo>
                <a:lnTo>
                  <a:pt x="104" y="71"/>
                </a:lnTo>
                <a:lnTo>
                  <a:pt x="104" y="65"/>
                </a:lnTo>
                <a:lnTo>
                  <a:pt x="67" y="65"/>
                </a:lnTo>
                <a:lnTo>
                  <a:pt x="67" y="65"/>
                </a:lnTo>
                <a:close/>
                <a:moveTo>
                  <a:pt x="67" y="45"/>
                </a:moveTo>
                <a:lnTo>
                  <a:pt x="67" y="54"/>
                </a:lnTo>
                <a:lnTo>
                  <a:pt x="121" y="54"/>
                </a:lnTo>
                <a:lnTo>
                  <a:pt x="121" y="45"/>
                </a:lnTo>
                <a:lnTo>
                  <a:pt x="67" y="45"/>
                </a:lnTo>
                <a:lnTo>
                  <a:pt x="67" y="45"/>
                </a:lnTo>
                <a:close/>
                <a:moveTo>
                  <a:pt x="67" y="28"/>
                </a:moveTo>
                <a:lnTo>
                  <a:pt x="67" y="36"/>
                </a:lnTo>
                <a:lnTo>
                  <a:pt x="121" y="36"/>
                </a:lnTo>
                <a:lnTo>
                  <a:pt x="121" y="28"/>
                </a:lnTo>
                <a:lnTo>
                  <a:pt x="67" y="28"/>
                </a:lnTo>
                <a:lnTo>
                  <a:pt x="67" y="28"/>
                </a:lnTo>
                <a:close/>
                <a:moveTo>
                  <a:pt x="89" y="138"/>
                </a:moveTo>
                <a:lnTo>
                  <a:pt x="100" y="136"/>
                </a:lnTo>
                <a:lnTo>
                  <a:pt x="112" y="136"/>
                </a:lnTo>
                <a:lnTo>
                  <a:pt x="102" y="125"/>
                </a:lnTo>
                <a:lnTo>
                  <a:pt x="91" y="112"/>
                </a:lnTo>
                <a:lnTo>
                  <a:pt x="89" y="125"/>
                </a:lnTo>
                <a:lnTo>
                  <a:pt x="89" y="138"/>
                </a:lnTo>
                <a:lnTo>
                  <a:pt x="89" y="138"/>
                </a:lnTo>
                <a:close/>
                <a:moveTo>
                  <a:pt x="169" y="36"/>
                </a:moveTo>
                <a:lnTo>
                  <a:pt x="100" y="103"/>
                </a:lnTo>
                <a:lnTo>
                  <a:pt x="121" y="127"/>
                </a:lnTo>
                <a:lnTo>
                  <a:pt x="190" y="60"/>
                </a:lnTo>
                <a:lnTo>
                  <a:pt x="169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6" name="AutoShape 19"/>
          <p:cNvSpPr>
            <a:spLocks noChangeAspect="1"/>
          </p:cNvSpPr>
          <p:nvPr/>
        </p:nvSpPr>
        <p:spPr bwMode="auto">
          <a:xfrm>
            <a:off x="7016844" y="3457284"/>
            <a:ext cx="528690" cy="52882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092" tIns="38092" rIns="38092" bIns="38092" anchor="ctr"/>
          <a:lstStyle/>
          <a:p>
            <a:pPr defTabSz="342824">
              <a:defRPr/>
            </a:pPr>
            <a:endParaRPr lang="es-ES" sz="2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4305619" y="3457284"/>
            <a:ext cx="455905" cy="528828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3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4" y="0"/>
            <a:ext cx="5903633" cy="4893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RECURSOS NATURALES DE LA ZONA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13" name="Group 6"/>
          <p:cNvGrpSpPr/>
          <p:nvPr/>
        </p:nvGrpSpPr>
        <p:grpSpPr>
          <a:xfrm>
            <a:off x="780105" y="5232238"/>
            <a:ext cx="1728550" cy="1365525"/>
            <a:chOff x="994536" y="2272332"/>
            <a:chExt cx="2304733" cy="1820700"/>
          </a:xfrm>
        </p:grpSpPr>
        <p:grpSp>
          <p:nvGrpSpPr>
            <p:cNvPr id="14" name="Group 5"/>
            <p:cNvGrpSpPr/>
            <p:nvPr/>
          </p:nvGrpSpPr>
          <p:grpSpPr>
            <a:xfrm>
              <a:off x="994536" y="2350061"/>
              <a:ext cx="2304732" cy="1742971"/>
              <a:chOff x="2146507" y="3292596"/>
              <a:chExt cx="2304732" cy="1742971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2146507" y="3292596"/>
                <a:ext cx="2304732" cy="17376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2146507" y="4420747"/>
                <a:ext cx="2304732" cy="61482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MÁS DE UN TIPO DE BOSQUE</a:t>
                </a:r>
                <a:endParaRPr lang="en-GB" sz="1350" b="1" dirty="0"/>
              </a:p>
            </p:txBody>
          </p:sp>
        </p:grpSp>
        <p:sp>
          <p:nvSpPr>
            <p:cNvPr id="15" name="TextBox 7"/>
            <p:cNvSpPr txBox="1"/>
            <p:nvPr/>
          </p:nvSpPr>
          <p:spPr>
            <a:xfrm>
              <a:off x="994536" y="2272332"/>
              <a:ext cx="2304733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31,11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3795364" y="5232238"/>
            <a:ext cx="1757212" cy="1572344"/>
            <a:chOff x="3611164" y="2131362"/>
            <a:chExt cx="2342949" cy="2096459"/>
          </a:xfrm>
        </p:grpSpPr>
        <p:grpSp>
          <p:nvGrpSpPr>
            <p:cNvPr id="22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27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Rectangle 14"/>
              <p:cNvSpPr/>
              <p:nvPr/>
            </p:nvSpPr>
            <p:spPr>
              <a:xfrm>
                <a:off x="2146504" y="4220309"/>
                <a:ext cx="2304732" cy="95239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IMPORTANTE</a:t>
                </a:r>
                <a:endParaRPr lang="en-GB" sz="1200" dirty="0"/>
              </a:p>
            </p:txBody>
          </p:sp>
        </p:grpSp>
        <p:sp>
          <p:nvSpPr>
            <p:cNvPr id="25" name="TextBox 12"/>
            <p:cNvSpPr txBox="1"/>
            <p:nvPr/>
          </p:nvSpPr>
          <p:spPr>
            <a:xfrm>
              <a:off x="3611164" y="2269986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95,56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6803472" y="5290535"/>
            <a:ext cx="1757212" cy="1514047"/>
            <a:chOff x="6242393" y="2139529"/>
            <a:chExt cx="2342949" cy="2018729"/>
          </a:xfrm>
        </p:grpSpPr>
        <p:grpSp>
          <p:nvGrpSpPr>
            <p:cNvPr id="33" name="Group 16"/>
            <p:cNvGrpSpPr/>
            <p:nvPr/>
          </p:nvGrpSpPr>
          <p:grpSpPr>
            <a:xfrm>
              <a:off x="6242393" y="2139529"/>
              <a:ext cx="2342948" cy="2018729"/>
              <a:chOff x="2127399" y="3076242"/>
              <a:chExt cx="2342948" cy="2018729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127399" y="3076242"/>
                <a:ext cx="2316216" cy="20187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127399" y="4220308"/>
                <a:ext cx="2342948" cy="874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SE BENEFICIA DEL BOSQUE</a:t>
                </a:r>
                <a:endParaRPr lang="en-GB" sz="1350" b="1" dirty="0"/>
              </a:p>
            </p:txBody>
          </p:sp>
        </p:grpSp>
        <p:sp>
          <p:nvSpPr>
            <p:cNvPr id="34" name="TextBox 17"/>
            <p:cNvSpPr txBox="1"/>
            <p:nvPr/>
          </p:nvSpPr>
          <p:spPr>
            <a:xfrm>
              <a:off x="6242393" y="2278154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76,67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6198"/>
          <a:stretch/>
        </p:blipFill>
        <p:spPr bwMode="auto">
          <a:xfrm>
            <a:off x="0" y="1306659"/>
            <a:ext cx="3029803" cy="3925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" b="5799"/>
          <a:stretch/>
        </p:blipFill>
        <p:spPr bwMode="auto">
          <a:xfrm>
            <a:off x="3183325" y="1306658"/>
            <a:ext cx="2981290" cy="3925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6198"/>
          <a:stretch/>
        </p:blipFill>
        <p:spPr bwMode="auto">
          <a:xfrm>
            <a:off x="6387152" y="1306658"/>
            <a:ext cx="2756848" cy="3983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3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16" name="Group 6"/>
          <p:cNvGrpSpPr/>
          <p:nvPr/>
        </p:nvGrpSpPr>
        <p:grpSpPr>
          <a:xfrm>
            <a:off x="527032" y="4940305"/>
            <a:ext cx="1933573" cy="1665990"/>
            <a:chOff x="975429" y="2272332"/>
            <a:chExt cx="2342949" cy="1820700"/>
          </a:xfrm>
        </p:grpSpPr>
        <p:grpSp>
          <p:nvGrpSpPr>
            <p:cNvPr id="17" name="Group 5"/>
            <p:cNvGrpSpPr/>
            <p:nvPr/>
          </p:nvGrpSpPr>
          <p:grpSpPr>
            <a:xfrm>
              <a:off x="994536" y="2350061"/>
              <a:ext cx="2304732" cy="1742971"/>
              <a:chOff x="2146507" y="3292596"/>
              <a:chExt cx="2304732" cy="1742971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2146507" y="3292596"/>
                <a:ext cx="2304732" cy="17376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2146507" y="4168975"/>
                <a:ext cx="2304732" cy="8665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MÁS DE UN USO: MADERA, LEÑA, MEDICINA, ALIMENTO</a:t>
                </a:r>
                <a:endParaRPr lang="en-GB" sz="1350" b="1" dirty="0"/>
              </a:p>
            </p:txBody>
          </p:sp>
        </p:grpSp>
        <p:sp>
          <p:nvSpPr>
            <p:cNvPr id="18" name="TextBox 7"/>
            <p:cNvSpPr txBox="1"/>
            <p:nvPr/>
          </p:nvSpPr>
          <p:spPr>
            <a:xfrm>
              <a:off x="975429" y="2272332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42,22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3459066" y="4765718"/>
            <a:ext cx="2644136" cy="2006705"/>
            <a:chOff x="3611164" y="2131362"/>
            <a:chExt cx="2342949" cy="2096459"/>
          </a:xfrm>
        </p:grpSpPr>
        <p:grpSp>
          <p:nvGrpSpPr>
            <p:cNvPr id="22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27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Rectangle 14"/>
              <p:cNvSpPr/>
              <p:nvPr/>
            </p:nvSpPr>
            <p:spPr>
              <a:xfrm>
                <a:off x="2146504" y="3928034"/>
                <a:ext cx="2304732" cy="12446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PROTECCIÓN DEL SUELO, CONTROL DEL CAMBIO CLIMÁTICO, BELLEZA PAISAJÍSTICA, VALOR ECONÓMICO Y REGULACIÓN DEL CICLO HÍDRICO</a:t>
                </a:r>
                <a:endParaRPr lang="en-GB" sz="1200" dirty="0"/>
              </a:p>
            </p:txBody>
          </p:sp>
        </p:grpSp>
        <p:sp>
          <p:nvSpPr>
            <p:cNvPr id="25" name="TextBox 12"/>
            <p:cNvSpPr txBox="1"/>
            <p:nvPr/>
          </p:nvSpPr>
          <p:spPr>
            <a:xfrm>
              <a:off x="3611164" y="2269986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57,78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6744293" y="5012048"/>
            <a:ext cx="1757212" cy="1514047"/>
            <a:chOff x="6242393" y="2139529"/>
            <a:chExt cx="2342949" cy="2018729"/>
          </a:xfrm>
        </p:grpSpPr>
        <p:grpSp>
          <p:nvGrpSpPr>
            <p:cNvPr id="33" name="Group 16"/>
            <p:cNvGrpSpPr/>
            <p:nvPr/>
          </p:nvGrpSpPr>
          <p:grpSpPr>
            <a:xfrm>
              <a:off x="6242393" y="2139529"/>
              <a:ext cx="2342948" cy="2018729"/>
              <a:chOff x="2127399" y="3076242"/>
              <a:chExt cx="2342948" cy="2018729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127399" y="3076242"/>
                <a:ext cx="2316216" cy="20187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127399" y="4220308"/>
                <a:ext cx="2342948" cy="874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CONOCE MAS DE UNA ESPECIE</a:t>
                </a:r>
                <a:endParaRPr lang="en-GB" sz="1200" dirty="0"/>
              </a:p>
            </p:txBody>
          </p:sp>
        </p:grpSp>
        <p:sp>
          <p:nvSpPr>
            <p:cNvPr id="34" name="TextBox 17"/>
            <p:cNvSpPr txBox="1"/>
            <p:nvPr/>
          </p:nvSpPr>
          <p:spPr>
            <a:xfrm>
              <a:off x="6242393" y="2278154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55,56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7" b="6205"/>
          <a:stretch/>
        </p:blipFill>
        <p:spPr bwMode="auto">
          <a:xfrm>
            <a:off x="0" y="1236373"/>
            <a:ext cx="2947916" cy="377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6198"/>
          <a:stretch/>
        </p:blipFill>
        <p:spPr bwMode="auto">
          <a:xfrm>
            <a:off x="3223853" y="682388"/>
            <a:ext cx="2879349" cy="4083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" b="5999"/>
          <a:stretch/>
        </p:blipFill>
        <p:spPr bwMode="auto">
          <a:xfrm>
            <a:off x="6305267" y="1236374"/>
            <a:ext cx="2838734" cy="3775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3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3" name="Group 6"/>
          <p:cNvGrpSpPr/>
          <p:nvPr/>
        </p:nvGrpSpPr>
        <p:grpSpPr>
          <a:xfrm>
            <a:off x="549371" y="4850153"/>
            <a:ext cx="1902034" cy="1665990"/>
            <a:chOff x="994536" y="2272332"/>
            <a:chExt cx="2304732" cy="1820700"/>
          </a:xfrm>
        </p:grpSpPr>
        <p:grpSp>
          <p:nvGrpSpPr>
            <p:cNvPr id="14" name="Group 5"/>
            <p:cNvGrpSpPr/>
            <p:nvPr/>
          </p:nvGrpSpPr>
          <p:grpSpPr>
            <a:xfrm>
              <a:off x="994536" y="2350061"/>
              <a:ext cx="2304732" cy="1742971"/>
              <a:chOff x="2146507" y="3292596"/>
              <a:chExt cx="2304732" cy="1742971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2146507" y="3292596"/>
                <a:ext cx="2304732" cy="17376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2146507" y="4168975"/>
                <a:ext cx="2304732" cy="8665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ES IMPORTANTE</a:t>
                </a:r>
                <a:endParaRPr lang="en-GB" sz="1350" b="1" dirty="0"/>
              </a:p>
            </p:txBody>
          </p:sp>
        </p:grpSp>
        <p:sp>
          <p:nvSpPr>
            <p:cNvPr id="15" name="TextBox 7"/>
            <p:cNvSpPr txBox="1"/>
            <p:nvPr/>
          </p:nvSpPr>
          <p:spPr>
            <a:xfrm>
              <a:off x="1082278" y="2272332"/>
              <a:ext cx="2129248" cy="782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94,44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3680382" y="4870729"/>
            <a:ext cx="2037840" cy="1611013"/>
            <a:chOff x="3630269" y="2131362"/>
            <a:chExt cx="2304733" cy="2096459"/>
          </a:xfrm>
        </p:grpSpPr>
        <p:grpSp>
          <p:nvGrpSpPr>
            <p:cNvPr id="22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27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Rectangle 14"/>
              <p:cNvSpPr/>
              <p:nvPr/>
            </p:nvSpPr>
            <p:spPr>
              <a:xfrm>
                <a:off x="2146504" y="4259434"/>
                <a:ext cx="2304732" cy="9132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SI EXISTEN SUELOS</a:t>
                </a:r>
                <a:endParaRPr lang="en-GB" sz="1200" dirty="0"/>
              </a:p>
            </p:txBody>
          </p:sp>
        </p:grpSp>
        <p:sp>
          <p:nvSpPr>
            <p:cNvPr id="25" name="TextBox 12"/>
            <p:cNvSpPr txBox="1"/>
            <p:nvPr/>
          </p:nvSpPr>
          <p:spPr>
            <a:xfrm>
              <a:off x="4004112" y="2269986"/>
              <a:ext cx="1557053" cy="74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83,33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6750863" y="4921896"/>
            <a:ext cx="1757212" cy="1514047"/>
            <a:chOff x="6242393" y="2139529"/>
            <a:chExt cx="2342949" cy="2018729"/>
          </a:xfrm>
        </p:grpSpPr>
        <p:grpSp>
          <p:nvGrpSpPr>
            <p:cNvPr id="33" name="Group 16"/>
            <p:cNvGrpSpPr/>
            <p:nvPr/>
          </p:nvGrpSpPr>
          <p:grpSpPr>
            <a:xfrm>
              <a:off x="6242393" y="2139529"/>
              <a:ext cx="2342948" cy="2018729"/>
              <a:chOff x="2127399" y="3076242"/>
              <a:chExt cx="2342948" cy="2018729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127399" y="3076242"/>
                <a:ext cx="2316216" cy="20187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127399" y="4220308"/>
                <a:ext cx="2342948" cy="874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DEFORESTACIÓN</a:t>
                </a:r>
                <a:endParaRPr lang="en-GB" sz="1200" dirty="0"/>
              </a:p>
            </p:txBody>
          </p:sp>
        </p:grpSp>
        <p:sp>
          <p:nvSpPr>
            <p:cNvPr id="34" name="TextBox 17"/>
            <p:cNvSpPr txBox="1"/>
            <p:nvPr/>
          </p:nvSpPr>
          <p:spPr>
            <a:xfrm>
              <a:off x="6242393" y="2278154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38,89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3" name="2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9" b="6199"/>
          <a:stretch/>
        </p:blipFill>
        <p:spPr bwMode="auto">
          <a:xfrm>
            <a:off x="0" y="1287887"/>
            <a:ext cx="2920621" cy="3689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23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6198"/>
          <a:stretch/>
        </p:blipFill>
        <p:spPr bwMode="auto">
          <a:xfrm>
            <a:off x="3230423" y="818867"/>
            <a:ext cx="2911070" cy="404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25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6198"/>
          <a:stretch/>
        </p:blipFill>
        <p:spPr bwMode="auto">
          <a:xfrm>
            <a:off x="6332220" y="1287888"/>
            <a:ext cx="2811780" cy="3633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88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13" name="Group 6"/>
          <p:cNvGrpSpPr/>
          <p:nvPr/>
        </p:nvGrpSpPr>
        <p:grpSpPr>
          <a:xfrm>
            <a:off x="549371" y="4850153"/>
            <a:ext cx="1902034" cy="1665990"/>
            <a:chOff x="994536" y="2272332"/>
            <a:chExt cx="2304732" cy="1820700"/>
          </a:xfrm>
        </p:grpSpPr>
        <p:grpSp>
          <p:nvGrpSpPr>
            <p:cNvPr id="14" name="Group 5"/>
            <p:cNvGrpSpPr/>
            <p:nvPr/>
          </p:nvGrpSpPr>
          <p:grpSpPr>
            <a:xfrm>
              <a:off x="994536" y="2350061"/>
              <a:ext cx="2304732" cy="1742971"/>
              <a:chOff x="2146507" y="3292596"/>
              <a:chExt cx="2304732" cy="1742971"/>
            </a:xfrm>
          </p:grpSpPr>
          <p:sp>
            <p:nvSpPr>
              <p:cNvPr id="19" name="Rectangle 3"/>
              <p:cNvSpPr/>
              <p:nvPr/>
            </p:nvSpPr>
            <p:spPr>
              <a:xfrm>
                <a:off x="2146507" y="3292596"/>
                <a:ext cx="2304732" cy="17376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0" name="Rectangle 4"/>
              <p:cNvSpPr/>
              <p:nvPr/>
            </p:nvSpPr>
            <p:spPr>
              <a:xfrm>
                <a:off x="2146507" y="4168975"/>
                <a:ext cx="2304732" cy="8665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 smtClean="0"/>
                  <a:t>NO EXISTEN SISTEMAS AGROFORESTALES</a:t>
                </a:r>
                <a:endParaRPr lang="en-GB" sz="1350" b="1" dirty="0"/>
              </a:p>
            </p:txBody>
          </p:sp>
        </p:grpSp>
        <p:sp>
          <p:nvSpPr>
            <p:cNvPr id="15" name="TextBox 7"/>
            <p:cNvSpPr txBox="1"/>
            <p:nvPr/>
          </p:nvSpPr>
          <p:spPr>
            <a:xfrm>
              <a:off x="1082278" y="2272332"/>
              <a:ext cx="2129248" cy="782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bg2"/>
                  </a:solidFill>
                </a:rPr>
                <a:t>6</a:t>
              </a:r>
              <a:r>
                <a:rPr lang="en-US" sz="4050" b="1" dirty="0" smtClean="0">
                  <a:solidFill>
                    <a:schemeClr val="bg2"/>
                  </a:solidFill>
                </a:rPr>
                <a:t>4,44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3680382" y="4870729"/>
            <a:ext cx="2037840" cy="1611013"/>
            <a:chOff x="3630269" y="2131362"/>
            <a:chExt cx="2304733" cy="2096459"/>
          </a:xfrm>
        </p:grpSpPr>
        <p:grpSp>
          <p:nvGrpSpPr>
            <p:cNvPr id="22" name="Group 11"/>
            <p:cNvGrpSpPr/>
            <p:nvPr/>
          </p:nvGrpSpPr>
          <p:grpSpPr>
            <a:xfrm>
              <a:off x="3630269" y="2131362"/>
              <a:ext cx="2304733" cy="2096459"/>
              <a:chOff x="2146504" y="3076243"/>
              <a:chExt cx="2304733" cy="2096459"/>
            </a:xfrm>
          </p:grpSpPr>
          <p:sp>
            <p:nvSpPr>
              <p:cNvPr id="27" name="Rectangle 13"/>
              <p:cNvSpPr/>
              <p:nvPr/>
            </p:nvSpPr>
            <p:spPr>
              <a:xfrm>
                <a:off x="2146505" y="3076243"/>
                <a:ext cx="2304732" cy="209645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28" name="Rectangle 14"/>
              <p:cNvSpPr/>
              <p:nvPr/>
            </p:nvSpPr>
            <p:spPr>
              <a:xfrm>
                <a:off x="2146504" y="4259434"/>
                <a:ext cx="2304732" cy="91326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 smtClean="0"/>
                  <a:t>SI IMPLEMENTARIAN SISTEMAS AGROFORESTALES</a:t>
                </a:r>
                <a:endParaRPr lang="en-GB" sz="1200" dirty="0"/>
              </a:p>
            </p:txBody>
          </p:sp>
        </p:grpSp>
        <p:sp>
          <p:nvSpPr>
            <p:cNvPr id="25" name="TextBox 12"/>
            <p:cNvSpPr txBox="1"/>
            <p:nvPr/>
          </p:nvSpPr>
          <p:spPr>
            <a:xfrm>
              <a:off x="4004112" y="2269986"/>
              <a:ext cx="1557053" cy="747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83,33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6750863" y="4921896"/>
            <a:ext cx="1757212" cy="1514047"/>
            <a:chOff x="6242393" y="2139529"/>
            <a:chExt cx="2342949" cy="2018729"/>
          </a:xfrm>
        </p:grpSpPr>
        <p:grpSp>
          <p:nvGrpSpPr>
            <p:cNvPr id="33" name="Group 16"/>
            <p:cNvGrpSpPr/>
            <p:nvPr/>
          </p:nvGrpSpPr>
          <p:grpSpPr>
            <a:xfrm>
              <a:off x="6242393" y="2139529"/>
              <a:ext cx="2342948" cy="2018729"/>
              <a:chOff x="2127399" y="3076242"/>
              <a:chExt cx="2342948" cy="2018729"/>
            </a:xfrm>
          </p:grpSpPr>
          <p:sp>
            <p:nvSpPr>
              <p:cNvPr id="35" name="Rectangle 18"/>
              <p:cNvSpPr/>
              <p:nvPr/>
            </p:nvSpPr>
            <p:spPr>
              <a:xfrm>
                <a:off x="2127399" y="3076242"/>
                <a:ext cx="2316216" cy="201872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sp>
            <p:nvSpPr>
              <p:cNvPr id="36" name="Rectangle 19"/>
              <p:cNvSpPr/>
              <p:nvPr/>
            </p:nvSpPr>
            <p:spPr>
              <a:xfrm>
                <a:off x="2127399" y="4220308"/>
                <a:ext cx="2342948" cy="8746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EXISTEN OJOS DE AGUA</a:t>
                </a:r>
                <a:endParaRPr lang="en-GB" sz="1200" dirty="0"/>
              </a:p>
            </p:txBody>
          </p:sp>
        </p:grpSp>
        <p:sp>
          <p:nvSpPr>
            <p:cNvPr id="34" name="TextBox 17"/>
            <p:cNvSpPr txBox="1"/>
            <p:nvPr/>
          </p:nvSpPr>
          <p:spPr>
            <a:xfrm>
              <a:off x="6242393" y="2278154"/>
              <a:ext cx="234294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bg2"/>
                  </a:solidFill>
                </a:rPr>
                <a:t>42,22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%</a:t>
              </a:r>
              <a:endParaRPr lang="en-GB" sz="405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9" name="2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b="6398"/>
          <a:stretch/>
        </p:blipFill>
        <p:spPr bwMode="auto">
          <a:xfrm>
            <a:off x="0" y="1287888"/>
            <a:ext cx="2975212" cy="3689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3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6198"/>
          <a:stretch/>
        </p:blipFill>
        <p:spPr bwMode="auto">
          <a:xfrm>
            <a:off x="3230423" y="1287888"/>
            <a:ext cx="2883774" cy="3582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31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5999"/>
          <a:stretch/>
        </p:blipFill>
        <p:spPr bwMode="auto">
          <a:xfrm>
            <a:off x="6342678" y="1287888"/>
            <a:ext cx="2801322" cy="363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6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09696" cy="716215"/>
          </a:xfrm>
        </p:spPr>
        <p:txBody>
          <a:bodyPr/>
          <a:lstStyle/>
          <a:p>
            <a:r>
              <a:rPr lang="en-US" dirty="0" smtClean="0"/>
              <a:t>MATRIZ FODA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5909" y="1363503"/>
            <a:ext cx="7232703" cy="1308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Isosceles Triangle 5"/>
          <p:cNvSpPr/>
          <p:nvPr/>
        </p:nvSpPr>
        <p:spPr>
          <a:xfrm rot="5400000">
            <a:off x="7034073" y="1281919"/>
            <a:ext cx="2100545" cy="147146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7" name="Group 6"/>
          <p:cNvGrpSpPr/>
          <p:nvPr/>
        </p:nvGrpSpPr>
        <p:grpSpPr>
          <a:xfrm>
            <a:off x="6176783" y="1749925"/>
            <a:ext cx="1804181" cy="535452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2265" y="2991115"/>
              <a:ext cx="15542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AMENAZAS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910" y="1774900"/>
            <a:ext cx="1804181" cy="535452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3005" y="2991114"/>
              <a:ext cx="178083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FORTALEZAS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8251" y="1761467"/>
            <a:ext cx="2205559" cy="535452"/>
            <a:chOff x="3340686" y="2818812"/>
            <a:chExt cx="294074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825090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1838" y="2991115"/>
              <a:ext cx="225959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OPORTUNIDADES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4865" y="1749925"/>
            <a:ext cx="1833392" cy="535452"/>
            <a:chOff x="5823244" y="2818812"/>
            <a:chExt cx="2444523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57015" y="2991115"/>
              <a:ext cx="18107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DEBILIDADES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6041476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8535" y="2954328"/>
            <a:ext cx="157892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SUELOS</a:t>
            </a:r>
          </a:p>
          <a:p>
            <a:pPr algn="ctr"/>
            <a:r>
              <a:rPr lang="en-GB" sz="1200" dirty="0" smtClean="0"/>
              <a:t>FUENTES HÍDRICAS</a:t>
            </a:r>
          </a:p>
          <a:p>
            <a:pPr algn="ctr"/>
            <a:r>
              <a:rPr lang="en-GB" sz="1200" dirty="0" smtClean="0"/>
              <a:t>POTENCIAL TURÍSTICO</a:t>
            </a:r>
          </a:p>
          <a:p>
            <a:pPr algn="ctr"/>
            <a:r>
              <a:rPr lang="en-GB" sz="1200" dirty="0" smtClean="0"/>
              <a:t>DESARROLLO AGRÍCOLA Y GANADERO</a:t>
            </a:r>
          </a:p>
          <a:p>
            <a:pPr algn="ctr"/>
            <a:r>
              <a:rPr lang="en-GB" sz="1200" dirty="0" smtClean="0"/>
              <a:t>DELIMITACIÓN GEOGRÁFICA</a:t>
            </a:r>
          </a:p>
          <a:p>
            <a:pPr algn="ctr"/>
            <a:r>
              <a:rPr lang="en-GB" sz="1200" dirty="0" smtClean="0"/>
              <a:t>LIDERAZGO</a:t>
            </a:r>
          </a:p>
          <a:p>
            <a:pPr algn="ctr"/>
            <a:r>
              <a:rPr lang="en-GB" sz="1200" dirty="0" smtClean="0"/>
              <a:t>ORGANIZACIÓN</a:t>
            </a:r>
          </a:p>
          <a:p>
            <a:pPr algn="ctr"/>
            <a:r>
              <a:rPr lang="en-GB" sz="1200" dirty="0" smtClean="0"/>
              <a:t>PÁRAMOS Y BOSQUES</a:t>
            </a:r>
          </a:p>
          <a:p>
            <a:pPr algn="ctr"/>
            <a:r>
              <a:rPr lang="en-GB" sz="1200" dirty="0" smtClean="0"/>
              <a:t>INVERSIÓN</a:t>
            </a:r>
          </a:p>
          <a:p>
            <a:pPr algn="ctr"/>
            <a:r>
              <a:rPr lang="en-GB" sz="1200" dirty="0" smtClean="0"/>
              <a:t>TRADICIONES VIGENTE</a:t>
            </a:r>
          </a:p>
          <a:p>
            <a:pPr algn="ctr"/>
            <a:endParaRPr lang="en-GB" sz="900" dirty="0"/>
          </a:p>
        </p:txBody>
      </p:sp>
      <p:sp>
        <p:nvSpPr>
          <p:cNvPr id="25" name="Rectangle 24"/>
          <p:cNvSpPr/>
          <p:nvPr/>
        </p:nvSpPr>
        <p:spPr>
          <a:xfrm>
            <a:off x="2388380" y="2959395"/>
            <a:ext cx="15789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POLÍTICAS PÚBLICAS</a:t>
            </a:r>
          </a:p>
          <a:p>
            <a:pPr algn="ctr"/>
            <a:r>
              <a:rPr lang="en-GB" sz="1200" dirty="0" smtClean="0"/>
              <a:t>PROYECTOS</a:t>
            </a:r>
          </a:p>
          <a:p>
            <a:pPr algn="ctr"/>
            <a:r>
              <a:rPr lang="en-GB" sz="1200" dirty="0" smtClean="0"/>
              <a:t>ECOTURISMO</a:t>
            </a:r>
          </a:p>
          <a:p>
            <a:pPr algn="ctr"/>
            <a:r>
              <a:rPr lang="en-GB" sz="1200" dirty="0" smtClean="0"/>
              <a:t>APOYO</a:t>
            </a:r>
          </a:p>
          <a:p>
            <a:pPr algn="ctr"/>
            <a:r>
              <a:rPr lang="en-GB" sz="1200" dirty="0" smtClean="0"/>
              <a:t>INCLUSIÓN</a:t>
            </a:r>
          </a:p>
          <a:p>
            <a:pPr algn="ctr"/>
            <a:r>
              <a:rPr lang="en-GB" sz="1200" dirty="0" smtClean="0"/>
              <a:t>PROGRAMAS DE BENEFICIO</a:t>
            </a:r>
          </a:p>
          <a:p>
            <a:pPr algn="ctr"/>
            <a:r>
              <a:rPr lang="en-GB" sz="1200" dirty="0" smtClean="0"/>
              <a:t>PAGO</a:t>
            </a:r>
          </a:p>
          <a:p>
            <a:pPr algn="ctr"/>
            <a:r>
              <a:rPr lang="en-GB" sz="1200" dirty="0" smtClean="0"/>
              <a:t>CERTIFICADOS DE CARBONO</a:t>
            </a:r>
          </a:p>
          <a:p>
            <a:pPr algn="ctr"/>
            <a:r>
              <a:rPr lang="en-GB" sz="1200" dirty="0" smtClean="0"/>
              <a:t>DESARROLLO</a:t>
            </a:r>
          </a:p>
          <a:p>
            <a:pPr algn="ctr"/>
            <a:r>
              <a:rPr lang="en-GB" sz="1200" dirty="0" smtClean="0"/>
              <a:t>CONSERVACIÓN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4525758" y="3067924"/>
            <a:ext cx="1578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POCO CONTROL</a:t>
            </a:r>
          </a:p>
          <a:p>
            <a:pPr algn="ctr"/>
            <a:r>
              <a:rPr lang="en-GB" sz="1200" dirty="0" smtClean="0"/>
              <a:t>POCA SUSTENTABILIDAD</a:t>
            </a:r>
          </a:p>
          <a:p>
            <a:pPr algn="ctr"/>
            <a:r>
              <a:rPr lang="en-GB" sz="1200" dirty="0" smtClean="0"/>
              <a:t>MONOCULTIVO</a:t>
            </a:r>
          </a:p>
          <a:p>
            <a:pPr algn="ctr"/>
            <a:r>
              <a:rPr lang="en-GB" sz="1200" dirty="0" smtClean="0"/>
              <a:t>MODERNISMO</a:t>
            </a:r>
          </a:p>
          <a:p>
            <a:pPr algn="ctr"/>
            <a:r>
              <a:rPr lang="en-GB" sz="1200" dirty="0" smtClean="0"/>
              <a:t>EMIGRACIÓN</a:t>
            </a:r>
          </a:p>
          <a:p>
            <a:pPr algn="ctr"/>
            <a:r>
              <a:rPr lang="en-GB" sz="1200" dirty="0" smtClean="0"/>
              <a:t>AGUAS RESIDUALES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6402035" y="3124506"/>
            <a:ext cx="15789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/>
              <a:t>SEQUÍAS</a:t>
            </a:r>
          </a:p>
          <a:p>
            <a:pPr algn="ctr"/>
            <a:r>
              <a:rPr lang="en-GB" sz="1200" dirty="0" smtClean="0"/>
              <a:t>RED VIAL</a:t>
            </a:r>
          </a:p>
          <a:p>
            <a:pPr algn="ctr"/>
            <a:r>
              <a:rPr lang="en-GB" sz="1200" dirty="0" smtClean="0"/>
              <a:t>DEMOGRAFÍA</a:t>
            </a:r>
          </a:p>
          <a:p>
            <a:pPr algn="ctr"/>
            <a:r>
              <a:rPr lang="en-GB" sz="1200" dirty="0" smtClean="0"/>
              <a:t>POCO PRESUPUESTO</a:t>
            </a:r>
          </a:p>
          <a:p>
            <a:pPr algn="ctr"/>
            <a:r>
              <a:rPr lang="en-GB" sz="1200" dirty="0" smtClean="0"/>
              <a:t>AMENAZA</a:t>
            </a:r>
          </a:p>
          <a:p>
            <a:pPr algn="ctr"/>
            <a:r>
              <a:rPr lang="en-GB" sz="1200" dirty="0" smtClean="0"/>
              <a:t>CONTAMINACIÓN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69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7" y="0"/>
            <a:ext cx="7315200" cy="1154097"/>
          </a:xfrm>
        </p:spPr>
        <p:txBody>
          <a:bodyPr>
            <a:normAutofit/>
          </a:bodyPr>
          <a:lstStyle/>
          <a:p>
            <a:r>
              <a:rPr lang="en-GB" dirty="0" smtClean="0"/>
              <a:t>MATRIZ DOFA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85176" y="3982915"/>
            <a:ext cx="2043413" cy="487973"/>
            <a:chOff x="646901" y="4167553"/>
            <a:chExt cx="2724550" cy="650630"/>
          </a:xfrm>
        </p:grpSpPr>
        <p:sp>
          <p:nvSpPr>
            <p:cNvPr id="4" name="Rectangle 3"/>
            <p:cNvSpPr/>
            <p:nvPr/>
          </p:nvSpPr>
          <p:spPr>
            <a:xfrm>
              <a:off x="646901" y="4167553"/>
              <a:ext cx="2724550" cy="650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901" y="4167553"/>
              <a:ext cx="598585" cy="6506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55930" y="4257249"/>
              <a:ext cx="380526" cy="443102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8378" y="4308202"/>
              <a:ext cx="56682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FO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55330" y="3090691"/>
            <a:ext cx="703104" cy="848914"/>
            <a:chOff x="1751482" y="2957524"/>
            <a:chExt cx="1247775" cy="1506538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2459507" y="2957524"/>
              <a:ext cx="339725" cy="336550"/>
            </a:xfrm>
            <a:custGeom>
              <a:avLst/>
              <a:gdLst>
                <a:gd name="T0" fmla="*/ 90 w 90"/>
                <a:gd name="T1" fmla="*/ 45 h 89"/>
                <a:gd name="T2" fmla="*/ 45 w 90"/>
                <a:gd name="T3" fmla="*/ 89 h 89"/>
                <a:gd name="T4" fmla="*/ 0 w 90"/>
                <a:gd name="T5" fmla="*/ 45 h 89"/>
                <a:gd name="T6" fmla="*/ 45 w 90"/>
                <a:gd name="T7" fmla="*/ 0 h 89"/>
                <a:gd name="T8" fmla="*/ 90 w 90"/>
                <a:gd name="T9" fmla="*/ 45 h 89"/>
                <a:gd name="T10" fmla="*/ 90 w 90"/>
                <a:gd name="T11" fmla="*/ 45 h 89"/>
                <a:gd name="T12" fmla="*/ 90 w 90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90" y="45"/>
                  </a:moveTo>
                  <a:cubicBezTo>
                    <a:pt x="90" y="69"/>
                    <a:pt x="70" y="89"/>
                    <a:pt x="45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lose/>
                  <a:moveTo>
                    <a:pt x="90" y="45"/>
                  </a:moveTo>
                  <a:cubicBezTo>
                    <a:pt x="90" y="45"/>
                    <a:pt x="90" y="45"/>
                    <a:pt x="90" y="4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1751482" y="3271849"/>
              <a:ext cx="1247775" cy="1192213"/>
            </a:xfrm>
            <a:custGeom>
              <a:avLst/>
              <a:gdLst>
                <a:gd name="T0" fmla="*/ 299 w 330"/>
                <a:gd name="T1" fmla="*/ 45 h 316"/>
                <a:gd name="T2" fmla="*/ 237 w 330"/>
                <a:gd name="T3" fmla="*/ 32 h 316"/>
                <a:gd name="T4" fmla="*/ 218 w 330"/>
                <a:gd name="T5" fmla="*/ 8 h 316"/>
                <a:gd name="T6" fmla="*/ 209 w 330"/>
                <a:gd name="T7" fmla="*/ 3 h 316"/>
                <a:gd name="T8" fmla="*/ 198 w 330"/>
                <a:gd name="T9" fmla="*/ 1 h 316"/>
                <a:gd name="T10" fmla="*/ 124 w 330"/>
                <a:gd name="T11" fmla="*/ 18 h 316"/>
                <a:gd name="T12" fmla="*/ 76 w 330"/>
                <a:gd name="T13" fmla="*/ 75 h 316"/>
                <a:gd name="T14" fmla="*/ 67 w 330"/>
                <a:gd name="T15" fmla="*/ 81 h 316"/>
                <a:gd name="T16" fmla="*/ 0 w 330"/>
                <a:gd name="T17" fmla="*/ 107 h 316"/>
                <a:gd name="T18" fmla="*/ 110 w 330"/>
                <a:gd name="T19" fmla="*/ 127 h 316"/>
                <a:gd name="T20" fmla="*/ 96 w 330"/>
                <a:gd name="T21" fmla="*/ 103 h 316"/>
                <a:gd name="T22" fmla="*/ 110 w 330"/>
                <a:gd name="T23" fmla="*/ 83 h 316"/>
                <a:gd name="T24" fmla="*/ 152 w 330"/>
                <a:gd name="T25" fmla="*/ 43 h 316"/>
                <a:gd name="T26" fmla="*/ 127 w 330"/>
                <a:gd name="T27" fmla="*/ 132 h 316"/>
                <a:gd name="T28" fmla="*/ 57 w 330"/>
                <a:gd name="T29" fmla="*/ 180 h 316"/>
                <a:gd name="T30" fmla="*/ 58 w 330"/>
                <a:gd name="T31" fmla="*/ 221 h 316"/>
                <a:gd name="T32" fmla="*/ 126 w 330"/>
                <a:gd name="T33" fmla="*/ 217 h 316"/>
                <a:gd name="T34" fmla="*/ 159 w 330"/>
                <a:gd name="T35" fmla="*/ 165 h 316"/>
                <a:gd name="T36" fmla="*/ 191 w 330"/>
                <a:gd name="T37" fmla="*/ 205 h 316"/>
                <a:gd name="T38" fmla="*/ 182 w 330"/>
                <a:gd name="T39" fmla="*/ 316 h 316"/>
                <a:gd name="T40" fmla="*/ 208 w 330"/>
                <a:gd name="T41" fmla="*/ 301 h 316"/>
                <a:gd name="T42" fmla="*/ 230 w 330"/>
                <a:gd name="T43" fmla="*/ 189 h 316"/>
                <a:gd name="T44" fmla="*/ 206 w 330"/>
                <a:gd name="T45" fmla="*/ 144 h 316"/>
                <a:gd name="T46" fmla="*/ 251 w 330"/>
                <a:gd name="T47" fmla="*/ 84 h 316"/>
                <a:gd name="T48" fmla="*/ 322 w 330"/>
                <a:gd name="T49" fmla="*/ 72 h 316"/>
                <a:gd name="T50" fmla="*/ 93 w 330"/>
                <a:gd name="T51" fmla="*/ 100 h 316"/>
                <a:gd name="T52" fmla="*/ 70 w 330"/>
                <a:gd name="T53" fmla="*/ 84 h 316"/>
                <a:gd name="T54" fmla="*/ 76 w 330"/>
                <a:gd name="T55" fmla="*/ 80 h 316"/>
                <a:gd name="T56" fmla="*/ 89 w 330"/>
                <a:gd name="T57" fmla="*/ 96 h 316"/>
                <a:gd name="T58" fmla="*/ 91 w 330"/>
                <a:gd name="T59" fmla="*/ 96 h 316"/>
                <a:gd name="T60" fmla="*/ 93 w 330"/>
                <a:gd name="T61" fmla="*/ 100 h 316"/>
                <a:gd name="T62" fmla="*/ 93 w 330"/>
                <a:gd name="T6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16">
                  <a:moveTo>
                    <a:pt x="324" y="47"/>
                  </a:moveTo>
                  <a:cubicBezTo>
                    <a:pt x="317" y="40"/>
                    <a:pt x="306" y="39"/>
                    <a:pt x="299" y="45"/>
                  </a:cubicBezTo>
                  <a:cubicBezTo>
                    <a:pt x="291" y="52"/>
                    <a:pt x="275" y="54"/>
                    <a:pt x="261" y="50"/>
                  </a:cubicBezTo>
                  <a:cubicBezTo>
                    <a:pt x="249" y="47"/>
                    <a:pt x="240" y="40"/>
                    <a:pt x="237" y="32"/>
                  </a:cubicBezTo>
                  <a:cubicBezTo>
                    <a:pt x="237" y="32"/>
                    <a:pt x="237" y="31"/>
                    <a:pt x="237" y="30"/>
                  </a:cubicBezTo>
                  <a:cubicBezTo>
                    <a:pt x="234" y="21"/>
                    <a:pt x="226" y="13"/>
                    <a:pt x="218" y="8"/>
                  </a:cubicBezTo>
                  <a:cubicBezTo>
                    <a:pt x="217" y="6"/>
                    <a:pt x="214" y="5"/>
                    <a:pt x="212" y="4"/>
                  </a:cubicBezTo>
                  <a:cubicBezTo>
                    <a:pt x="211" y="4"/>
                    <a:pt x="210" y="3"/>
                    <a:pt x="209" y="3"/>
                  </a:cubicBezTo>
                  <a:cubicBezTo>
                    <a:pt x="204" y="1"/>
                    <a:pt x="199" y="1"/>
                    <a:pt x="199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70" y="0"/>
                    <a:pt x="145" y="6"/>
                    <a:pt x="124" y="18"/>
                  </a:cubicBezTo>
                  <a:cubicBezTo>
                    <a:pt x="100" y="32"/>
                    <a:pt x="83" y="52"/>
                    <a:pt x="77" y="74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5" y="75"/>
                    <a:pt x="73" y="75"/>
                    <a:pt x="71" y="7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1"/>
                    <a:pt x="98" y="98"/>
                    <a:pt x="97" y="96"/>
                  </a:cubicBezTo>
                  <a:cubicBezTo>
                    <a:pt x="103" y="95"/>
                    <a:pt x="109" y="90"/>
                    <a:pt x="110" y="83"/>
                  </a:cubicBezTo>
                  <a:cubicBezTo>
                    <a:pt x="114" y="70"/>
                    <a:pt x="125" y="58"/>
                    <a:pt x="141" y="48"/>
                  </a:cubicBezTo>
                  <a:cubicBezTo>
                    <a:pt x="145" y="46"/>
                    <a:pt x="148" y="45"/>
                    <a:pt x="152" y="43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7" y="123"/>
                    <a:pt x="126" y="128"/>
                    <a:pt x="127" y="132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46" y="180"/>
                    <a:pt x="37" y="190"/>
                    <a:pt x="38" y="201"/>
                  </a:cubicBezTo>
                  <a:cubicBezTo>
                    <a:pt x="38" y="212"/>
                    <a:pt x="47" y="221"/>
                    <a:pt x="58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34" y="217"/>
                    <a:pt x="141" y="212"/>
                    <a:pt x="144" y="20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5"/>
                    <a:pt x="162" y="166"/>
                    <a:pt x="164" y="166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5" y="301"/>
                    <a:pt x="171" y="313"/>
                    <a:pt x="182" y="316"/>
                  </a:cubicBezTo>
                  <a:cubicBezTo>
                    <a:pt x="184" y="316"/>
                    <a:pt x="186" y="316"/>
                    <a:pt x="188" y="316"/>
                  </a:cubicBezTo>
                  <a:cubicBezTo>
                    <a:pt x="197" y="316"/>
                    <a:pt x="205" y="310"/>
                    <a:pt x="208" y="301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5" y="200"/>
                    <a:pt x="234" y="194"/>
                    <a:pt x="230" y="18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5" y="148"/>
                    <a:pt x="206" y="146"/>
                    <a:pt x="206" y="14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5" y="78"/>
                    <a:pt x="243" y="81"/>
                    <a:pt x="251" y="84"/>
                  </a:cubicBezTo>
                  <a:cubicBezTo>
                    <a:pt x="259" y="86"/>
                    <a:pt x="267" y="87"/>
                    <a:pt x="275" y="87"/>
                  </a:cubicBezTo>
                  <a:cubicBezTo>
                    <a:pt x="293" y="87"/>
                    <a:pt x="310" y="82"/>
                    <a:pt x="322" y="72"/>
                  </a:cubicBezTo>
                  <a:cubicBezTo>
                    <a:pt x="329" y="65"/>
                    <a:pt x="330" y="54"/>
                    <a:pt x="324" y="47"/>
                  </a:cubicBezTo>
                  <a:close/>
                  <a:moveTo>
                    <a:pt x="93" y="100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80"/>
                    <a:pt x="75" y="80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8"/>
                    <a:pt x="82" y="94"/>
                    <a:pt x="89" y="96"/>
                  </a:cubicBezTo>
                  <a:cubicBezTo>
                    <a:pt x="89" y="96"/>
                    <a:pt x="90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100"/>
                  </a:cubicBezTo>
                  <a:close/>
                  <a:moveTo>
                    <a:pt x="93" y="100"/>
                  </a:moveTo>
                  <a:cubicBezTo>
                    <a:pt x="93" y="100"/>
                    <a:pt x="93" y="100"/>
                    <a:pt x="93" y="10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8" name="Arc 37"/>
          <p:cNvSpPr/>
          <p:nvPr/>
        </p:nvSpPr>
        <p:spPr>
          <a:xfrm rot="13265014">
            <a:off x="5923199" y="2156867"/>
            <a:ext cx="912800" cy="912800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Arc 38"/>
          <p:cNvSpPr/>
          <p:nvPr/>
        </p:nvSpPr>
        <p:spPr>
          <a:xfrm rot="13265014">
            <a:off x="3879787" y="2640596"/>
            <a:ext cx="912800" cy="912800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/>
          <p:cNvGrpSpPr/>
          <p:nvPr/>
        </p:nvGrpSpPr>
        <p:grpSpPr>
          <a:xfrm>
            <a:off x="2528588" y="3494942"/>
            <a:ext cx="2043413" cy="487973"/>
            <a:chOff x="3371451" y="3516923"/>
            <a:chExt cx="2724550" cy="650630"/>
          </a:xfrm>
        </p:grpSpPr>
        <p:sp>
          <p:nvSpPr>
            <p:cNvPr id="8" name="Rectangle 7"/>
            <p:cNvSpPr/>
            <p:nvPr/>
          </p:nvSpPr>
          <p:spPr>
            <a:xfrm>
              <a:off x="3371451" y="3516923"/>
              <a:ext cx="2724550" cy="650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71451" y="3516923"/>
              <a:ext cx="598585" cy="6506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29458" y="3657572"/>
              <a:ext cx="5412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 smtClean="0">
                  <a:solidFill>
                    <a:schemeClr val="bg2"/>
                  </a:solidFill>
                </a:rPr>
                <a:t>FA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498042" y="3644729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0" y="3006970"/>
            <a:ext cx="2043413" cy="487973"/>
            <a:chOff x="6096000" y="2866293"/>
            <a:chExt cx="2724550" cy="650630"/>
          </a:xfrm>
        </p:grpSpPr>
        <p:sp>
          <p:nvSpPr>
            <p:cNvPr id="11" name="Rectangle 10"/>
            <p:cNvSpPr/>
            <p:nvPr/>
          </p:nvSpPr>
          <p:spPr>
            <a:xfrm>
              <a:off x="6096000" y="2866293"/>
              <a:ext cx="272455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2866293"/>
              <a:ext cx="598585" cy="6506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96493" y="3006942"/>
              <a:ext cx="5924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DO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6252324" y="2995578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5412" y="2518997"/>
            <a:ext cx="2043413" cy="487973"/>
            <a:chOff x="8820550" y="2215663"/>
            <a:chExt cx="2724550" cy="650630"/>
          </a:xfrm>
        </p:grpSpPr>
        <p:sp>
          <p:nvSpPr>
            <p:cNvPr id="14" name="Rectangle 13"/>
            <p:cNvSpPr/>
            <p:nvPr/>
          </p:nvSpPr>
          <p:spPr>
            <a:xfrm>
              <a:off x="8820550" y="2215663"/>
              <a:ext cx="2724550" cy="650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20550" y="2215663"/>
              <a:ext cx="598585" cy="6506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95338" y="2356312"/>
              <a:ext cx="57964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bg2"/>
                  </a:solidFill>
                </a:rPr>
                <a:t>DA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8987680" y="2349194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85176" y="4577986"/>
            <a:ext cx="1814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Implementar un modelo de gestión para el </a:t>
            </a:r>
            <a:r>
              <a:rPr lang="es-EC" sz="900" dirty="0" err="1"/>
              <a:t>co</a:t>
            </a:r>
            <a:r>
              <a:rPr lang="es-EC" sz="900" dirty="0"/>
              <a:t>-manejo del área con el involucramiento de instituciones públicas y privadas</a:t>
            </a:r>
            <a:r>
              <a:rPr lang="es-EC" sz="900" dirty="0" smtClean="0"/>
              <a:t>.</a:t>
            </a:r>
          </a:p>
          <a:p>
            <a:r>
              <a:rPr lang="es-EC" sz="900" dirty="0"/>
              <a:t>Ejecutar  programas, proyectos y prácticas de manejo de recursos florísticos, faunísticos y recurso </a:t>
            </a:r>
            <a:r>
              <a:rPr lang="es-EC" sz="900" dirty="0" smtClean="0"/>
              <a:t>hídrico</a:t>
            </a:r>
          </a:p>
          <a:p>
            <a:r>
              <a:rPr lang="es-EC" sz="900" dirty="0"/>
              <a:t>Implementar  prácticas sostenibles para el manejo agrícola, pecuario y forestal.</a:t>
            </a:r>
            <a:endParaRPr lang="en-GB" sz="900" dirty="0"/>
          </a:p>
        </p:txBody>
      </p:sp>
      <p:sp>
        <p:nvSpPr>
          <p:cNvPr id="44" name="Rectangle 43"/>
          <p:cNvSpPr/>
          <p:nvPr/>
        </p:nvSpPr>
        <p:spPr>
          <a:xfrm>
            <a:off x="2731662" y="4095601"/>
            <a:ext cx="181437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Impulsar un mecanismo de pago por servicios ecosistémicos de los bosques</a:t>
            </a:r>
            <a:r>
              <a:rPr lang="es-EC" sz="900" dirty="0" smtClean="0"/>
              <a:t>.</a:t>
            </a:r>
          </a:p>
          <a:p>
            <a:r>
              <a:rPr lang="es-EC" sz="900" dirty="0"/>
              <a:t>Impulsar la creación de un emprendimiento Eco turístico comunitario sostenible que garantice la conservación de los bosques de Ayora</a:t>
            </a:r>
            <a:r>
              <a:rPr lang="es-EC" sz="900" dirty="0" smtClean="0"/>
              <a:t>.</a:t>
            </a:r>
          </a:p>
          <a:p>
            <a:r>
              <a:rPr lang="es-EC" sz="900" dirty="0"/>
              <a:t>Fomentar la creación de un plan de difusión  informativa sobre los ecosistemas presentes en la zona, y su importancia para los habitantes.</a:t>
            </a:r>
            <a:endParaRPr lang="en-GB" sz="900" dirty="0"/>
          </a:p>
        </p:txBody>
      </p:sp>
      <p:sp>
        <p:nvSpPr>
          <p:cNvPr id="45" name="Rectangle 44"/>
          <p:cNvSpPr/>
          <p:nvPr/>
        </p:nvSpPr>
        <p:spPr>
          <a:xfrm>
            <a:off x="4745141" y="3635262"/>
            <a:ext cx="181437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Impulsar el desarrollo y suscripción de alianzas estratégicas con instituciones de competencia en materia de investigación de recursos forestales. </a:t>
            </a:r>
            <a:endParaRPr lang="es-EC" sz="900" dirty="0" smtClean="0"/>
          </a:p>
          <a:p>
            <a:r>
              <a:rPr lang="es-EC" sz="900" dirty="0"/>
              <a:t>Potenciar la  transformación y comercialización de los productos dando valor agregado que permita obtener mejores ingresos</a:t>
            </a:r>
            <a:r>
              <a:rPr lang="es-EC" sz="900" dirty="0" smtClean="0"/>
              <a:t>.</a:t>
            </a:r>
          </a:p>
          <a:p>
            <a:r>
              <a:rPr lang="es-EC" sz="900" dirty="0"/>
              <a:t>Impulsar el desarrollo de los </a:t>
            </a:r>
            <a:r>
              <a:rPr lang="es-EC" sz="900" dirty="0" err="1"/>
              <a:t>bio</a:t>
            </a:r>
            <a:r>
              <a:rPr lang="es-EC" sz="900" dirty="0"/>
              <a:t>-emprendimientos brindando apoyo técnico, financiero para incorporar a la producción nacional, artículos y servicios poco convencionales.</a:t>
            </a:r>
            <a:endParaRPr lang="en-GB" sz="900" dirty="0"/>
          </a:p>
        </p:txBody>
      </p:sp>
      <p:sp>
        <p:nvSpPr>
          <p:cNvPr id="46" name="Rectangle 45"/>
          <p:cNvSpPr/>
          <p:nvPr/>
        </p:nvSpPr>
        <p:spPr>
          <a:xfrm>
            <a:off x="6732656" y="3095305"/>
            <a:ext cx="18143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dirty="0"/>
              <a:t>Revalorizar la importancia de los bienes y servicios ecosistémicos de los bosques naturales de la comunidad</a:t>
            </a:r>
            <a:r>
              <a:rPr lang="es-EC" sz="900" dirty="0" smtClean="0"/>
              <a:t>.</a:t>
            </a:r>
          </a:p>
          <a:p>
            <a:r>
              <a:rPr lang="es-EC" sz="900" dirty="0"/>
              <a:t>Fomentar el manejo integral y participativo de las sub-cuencas y micro-cuencas hidrográficas.</a:t>
            </a:r>
            <a:r>
              <a:rPr lang="en-GB" sz="900" dirty="0" smtClean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56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4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2143180"/>
            <a:ext cx="7315200" cy="1154097"/>
          </a:xfrm>
        </p:spPr>
        <p:txBody>
          <a:bodyPr>
            <a:normAutofit/>
          </a:bodyPr>
          <a:lstStyle/>
          <a:p>
            <a:r>
              <a:rPr lang="es-EC" dirty="0" smtClean="0"/>
              <a:t>ZONIFICACIÓN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26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28513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" y="1"/>
            <a:ext cx="5918055" cy="643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USO ACTUAL DEL SUELO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>
            <a:off x="66216" y="1376491"/>
            <a:ext cx="1624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b="1" dirty="0" smtClean="0">
                <a:cs typeface="Lato Regular"/>
              </a:rPr>
              <a:t>BOSQUE NATIVO</a:t>
            </a:r>
            <a:endParaRPr lang="id-ID" sz="1350" b="1" dirty="0">
              <a:cs typeface="Lato Regular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4998" y="1627455"/>
            <a:ext cx="119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743,85 ha</a:t>
            </a:r>
            <a:endParaRPr lang="en-US" sz="1600" b="1" dirty="0">
              <a:cs typeface="Lato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632525" y="1290766"/>
            <a:ext cx="954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PÁRAMO</a:t>
            </a:r>
            <a:endParaRPr lang="id-ID" sz="1350" b="1" dirty="0">
              <a:cs typeface="Lato Regular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701865" y="1610473"/>
            <a:ext cx="131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Lato Light"/>
              </a:rPr>
              <a:t>4846,86 ha</a:t>
            </a:r>
            <a:endParaRPr lang="en-US" sz="900" dirty="0">
              <a:cs typeface="Lato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5245" y="2178365"/>
            <a:ext cx="13548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b="1" dirty="0" smtClean="0">
                <a:cs typeface="Lato Regular"/>
              </a:rPr>
              <a:t>PLANTACIÓN </a:t>
            </a:r>
          </a:p>
          <a:p>
            <a:pPr algn="r"/>
            <a:r>
              <a:rPr lang="en-US" sz="1350" b="1" dirty="0" smtClean="0">
                <a:cs typeface="Lato Regular"/>
              </a:rPr>
              <a:t>FORESTAL</a:t>
            </a:r>
            <a:endParaRPr lang="id-ID" sz="1350" b="1" dirty="0">
              <a:cs typeface="Lato Regular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0400" y="2620761"/>
            <a:ext cx="131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761,13 ha</a:t>
            </a:r>
            <a:endParaRPr lang="en-US" sz="900" b="1" dirty="0">
              <a:cs typeface="Lato Ligh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78393" y="2110394"/>
            <a:ext cx="13644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VEGETACIÓN </a:t>
            </a:r>
          </a:p>
          <a:p>
            <a:r>
              <a:rPr lang="en-US" sz="1350" b="1" dirty="0" smtClean="0">
                <a:cs typeface="Lato Regular"/>
              </a:rPr>
              <a:t>HERBÁCEAE</a:t>
            </a:r>
            <a:endParaRPr lang="id-ID" sz="1350" b="1" dirty="0">
              <a:cs typeface="Lato Regular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804487" y="2614103"/>
            <a:ext cx="12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38, 70 ha</a:t>
            </a:r>
            <a:endParaRPr lang="en-US" sz="900" b="1" dirty="0">
              <a:cs typeface="Lato Ligh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4647" y="3075820"/>
            <a:ext cx="1579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CULTIVO ANUAL</a:t>
            </a:r>
            <a:endParaRPr lang="id-ID" sz="1350" b="1" dirty="0">
              <a:cs typeface="Lato Regular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89463" y="3378075"/>
            <a:ext cx="116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689,84 ha</a:t>
            </a:r>
            <a:endParaRPr lang="en-US" sz="900" b="1" dirty="0">
              <a:cs typeface="Lato Ligh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499492" y="2952656"/>
            <a:ext cx="16017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CUERPO DE</a:t>
            </a:r>
          </a:p>
          <a:p>
            <a:r>
              <a:rPr lang="en-US" sz="1350" b="1" dirty="0" smtClean="0">
                <a:cs typeface="Lato Regular"/>
              </a:rPr>
              <a:t> AGUA NATURAL</a:t>
            </a:r>
            <a:endParaRPr lang="id-ID" sz="1350" b="1" dirty="0">
              <a:cs typeface="Lato Regular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02693" y="3460487"/>
            <a:ext cx="12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5,31 ha </a:t>
            </a:r>
            <a:endParaRPr lang="en-US" sz="1600" b="1" dirty="0">
              <a:cs typeface="Lato Ligh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719162" y="1440807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3" name="Oval 132"/>
          <p:cNvSpPr/>
          <p:nvPr/>
        </p:nvSpPr>
        <p:spPr>
          <a:xfrm>
            <a:off x="1719162" y="2364310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Oval 133"/>
          <p:cNvSpPr/>
          <p:nvPr/>
        </p:nvSpPr>
        <p:spPr>
          <a:xfrm>
            <a:off x="1719162" y="3302249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Oval 134"/>
          <p:cNvSpPr/>
          <p:nvPr/>
        </p:nvSpPr>
        <p:spPr>
          <a:xfrm>
            <a:off x="7461075" y="146283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Oval 135"/>
          <p:cNvSpPr/>
          <p:nvPr/>
        </p:nvSpPr>
        <p:spPr>
          <a:xfrm>
            <a:off x="7461075" y="2286060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Oval 136"/>
          <p:cNvSpPr/>
          <p:nvPr/>
        </p:nvSpPr>
        <p:spPr>
          <a:xfrm>
            <a:off x="7329264" y="2994130"/>
            <a:ext cx="171450" cy="17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3" name="TextBox 119"/>
          <p:cNvSpPr txBox="1"/>
          <p:nvPr/>
        </p:nvSpPr>
        <p:spPr>
          <a:xfrm>
            <a:off x="535199" y="3907277"/>
            <a:ext cx="1018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PASTIZAL</a:t>
            </a:r>
            <a:endParaRPr lang="id-ID" sz="1350" b="1" dirty="0">
              <a:cs typeface="Lato Regular"/>
            </a:endParaRPr>
          </a:p>
        </p:txBody>
      </p:sp>
      <p:sp>
        <p:nvSpPr>
          <p:cNvPr id="154" name="TextBox 120"/>
          <p:cNvSpPr txBox="1"/>
          <p:nvPr/>
        </p:nvSpPr>
        <p:spPr>
          <a:xfrm>
            <a:off x="286582" y="4269113"/>
            <a:ext cx="140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9850,53ha</a:t>
            </a:r>
            <a:endParaRPr lang="en-US" sz="900" b="1" dirty="0">
              <a:cs typeface="Lato Light"/>
            </a:endParaRPr>
          </a:p>
        </p:txBody>
      </p:sp>
      <p:sp>
        <p:nvSpPr>
          <p:cNvPr id="155" name="TextBox 123"/>
          <p:cNvSpPr txBox="1"/>
          <p:nvPr/>
        </p:nvSpPr>
        <p:spPr>
          <a:xfrm>
            <a:off x="78702" y="4742922"/>
            <a:ext cx="16177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MOSAICO </a:t>
            </a:r>
          </a:p>
          <a:p>
            <a:pPr algn="r"/>
            <a:r>
              <a:rPr lang="es-EC" sz="1350" b="1" dirty="0" smtClean="0">
                <a:cs typeface="Lato Regular"/>
              </a:rPr>
              <a:t>AGROPECUARIO</a:t>
            </a:r>
            <a:endParaRPr lang="id-ID" sz="1350" b="1" dirty="0">
              <a:cs typeface="Lato Regular"/>
            </a:endParaRPr>
          </a:p>
        </p:txBody>
      </p:sp>
      <p:sp>
        <p:nvSpPr>
          <p:cNvPr id="156" name="TextBox 124"/>
          <p:cNvSpPr txBox="1"/>
          <p:nvPr/>
        </p:nvSpPr>
        <p:spPr>
          <a:xfrm>
            <a:off x="164822" y="5250753"/>
            <a:ext cx="1485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2048,56 ha</a:t>
            </a:r>
            <a:endParaRPr lang="en-US" sz="900" b="1" dirty="0">
              <a:cs typeface="Lato Light"/>
            </a:endParaRPr>
          </a:p>
        </p:txBody>
      </p:sp>
      <p:sp>
        <p:nvSpPr>
          <p:cNvPr id="157" name="TextBox 127"/>
          <p:cNvSpPr txBox="1"/>
          <p:nvPr/>
        </p:nvSpPr>
        <p:spPr>
          <a:xfrm>
            <a:off x="389463" y="5698942"/>
            <a:ext cx="13644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VEGETACIÓN </a:t>
            </a:r>
          </a:p>
          <a:p>
            <a:pPr algn="r"/>
            <a:r>
              <a:rPr lang="es-EC" sz="1350" b="1" dirty="0" smtClean="0">
                <a:cs typeface="Lato Regular"/>
              </a:rPr>
              <a:t>ARBUSTIVA</a:t>
            </a:r>
            <a:endParaRPr lang="id-ID" sz="1350" b="1" dirty="0">
              <a:cs typeface="Lato Regular"/>
            </a:endParaRPr>
          </a:p>
        </p:txBody>
      </p:sp>
      <p:sp>
        <p:nvSpPr>
          <p:cNvPr id="158" name="TextBox 128"/>
          <p:cNvSpPr txBox="1"/>
          <p:nvPr/>
        </p:nvSpPr>
        <p:spPr>
          <a:xfrm>
            <a:off x="408637" y="6213259"/>
            <a:ext cx="124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848,56 ha</a:t>
            </a:r>
            <a:endParaRPr lang="en-US" sz="900" b="1" dirty="0">
              <a:cs typeface="Lato Light"/>
            </a:endParaRPr>
          </a:p>
        </p:txBody>
      </p:sp>
      <p:sp>
        <p:nvSpPr>
          <p:cNvPr id="159" name="Oval 131"/>
          <p:cNvSpPr/>
          <p:nvPr/>
        </p:nvSpPr>
        <p:spPr>
          <a:xfrm>
            <a:off x="1719162" y="4097663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0" name="Oval 132"/>
          <p:cNvSpPr/>
          <p:nvPr/>
        </p:nvSpPr>
        <p:spPr>
          <a:xfrm>
            <a:off x="1783705" y="5027383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Oval 133"/>
          <p:cNvSpPr/>
          <p:nvPr/>
        </p:nvSpPr>
        <p:spPr>
          <a:xfrm>
            <a:off x="1758372" y="5804722"/>
            <a:ext cx="171450" cy="17145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TextBox 121"/>
          <p:cNvSpPr txBox="1"/>
          <p:nvPr/>
        </p:nvSpPr>
        <p:spPr>
          <a:xfrm>
            <a:off x="7528347" y="3883306"/>
            <a:ext cx="15728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ÁREA POBLADA</a:t>
            </a:r>
            <a:endParaRPr lang="id-ID" sz="1350" b="1" dirty="0">
              <a:cs typeface="Lato Regular"/>
            </a:endParaRPr>
          </a:p>
        </p:txBody>
      </p:sp>
      <p:sp>
        <p:nvSpPr>
          <p:cNvPr id="163" name="TextBox 122"/>
          <p:cNvSpPr txBox="1"/>
          <p:nvPr/>
        </p:nvSpPr>
        <p:spPr>
          <a:xfrm>
            <a:off x="7678393" y="4183388"/>
            <a:ext cx="132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1907,01 ha</a:t>
            </a:r>
            <a:endParaRPr lang="en-US" sz="1600" b="1" dirty="0">
              <a:cs typeface="Lato Light"/>
            </a:endParaRPr>
          </a:p>
        </p:txBody>
      </p:sp>
      <p:sp>
        <p:nvSpPr>
          <p:cNvPr id="164" name="TextBox 125"/>
          <p:cNvSpPr txBox="1"/>
          <p:nvPr/>
        </p:nvSpPr>
        <p:spPr>
          <a:xfrm>
            <a:off x="7212846" y="4676607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INFRAESTRUCTURA</a:t>
            </a:r>
            <a:endParaRPr lang="id-ID" sz="1350" b="1" dirty="0">
              <a:cs typeface="Lato Regular"/>
            </a:endParaRPr>
          </a:p>
        </p:txBody>
      </p:sp>
      <p:sp>
        <p:nvSpPr>
          <p:cNvPr id="165" name="TextBox 126"/>
          <p:cNvSpPr txBox="1"/>
          <p:nvPr/>
        </p:nvSpPr>
        <p:spPr>
          <a:xfrm>
            <a:off x="7849821" y="4963184"/>
            <a:ext cx="116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272,14 </a:t>
            </a:r>
            <a:r>
              <a:rPr lang="es-EC" sz="1600" dirty="0" smtClean="0"/>
              <a:t>ha</a:t>
            </a:r>
            <a:endParaRPr lang="en-US" sz="1600" b="1" dirty="0">
              <a:cs typeface="Lato Light"/>
            </a:endParaRPr>
          </a:p>
        </p:txBody>
      </p:sp>
      <p:sp>
        <p:nvSpPr>
          <p:cNvPr id="166" name="TextBox 129"/>
          <p:cNvSpPr txBox="1"/>
          <p:nvPr/>
        </p:nvSpPr>
        <p:spPr>
          <a:xfrm>
            <a:off x="7768797" y="5410945"/>
            <a:ext cx="133241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ÁREA SIN </a:t>
            </a:r>
          </a:p>
          <a:p>
            <a:r>
              <a:rPr lang="en-US" sz="1350" b="1" dirty="0" smtClean="0">
                <a:cs typeface="Lato Regular"/>
              </a:rPr>
              <a:t>COBERTURA </a:t>
            </a:r>
          </a:p>
          <a:p>
            <a:r>
              <a:rPr lang="en-US" sz="1350" b="1" dirty="0" smtClean="0">
                <a:cs typeface="Lato Regular"/>
              </a:rPr>
              <a:t>VEGETAL</a:t>
            </a:r>
            <a:endParaRPr lang="id-ID" sz="1350" b="1" dirty="0">
              <a:cs typeface="Lato Regular"/>
            </a:endParaRPr>
          </a:p>
        </p:txBody>
      </p:sp>
      <p:sp>
        <p:nvSpPr>
          <p:cNvPr id="167" name="TextBox 130"/>
          <p:cNvSpPr txBox="1"/>
          <p:nvPr/>
        </p:nvSpPr>
        <p:spPr>
          <a:xfrm>
            <a:off x="7852120" y="6043982"/>
            <a:ext cx="1228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1082,88 ha</a:t>
            </a:r>
            <a:endParaRPr lang="en-US" sz="1600" b="1" dirty="0">
              <a:cs typeface="Lato Light"/>
            </a:endParaRPr>
          </a:p>
        </p:txBody>
      </p:sp>
      <p:sp>
        <p:nvSpPr>
          <p:cNvPr id="168" name="Oval 134"/>
          <p:cNvSpPr/>
          <p:nvPr/>
        </p:nvSpPr>
        <p:spPr>
          <a:xfrm>
            <a:off x="7375350" y="39377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Oval 136"/>
          <p:cNvSpPr/>
          <p:nvPr/>
        </p:nvSpPr>
        <p:spPr>
          <a:xfrm>
            <a:off x="7623708" y="5683010"/>
            <a:ext cx="171450" cy="17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TextBox 129"/>
          <p:cNvSpPr txBox="1"/>
          <p:nvPr/>
        </p:nvSpPr>
        <p:spPr>
          <a:xfrm>
            <a:off x="3969131" y="5909047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GLACIAR</a:t>
            </a:r>
            <a:endParaRPr lang="id-ID" sz="1350" b="1" dirty="0">
              <a:cs typeface="Lato Regular"/>
            </a:endParaRPr>
          </a:p>
        </p:txBody>
      </p:sp>
      <p:sp>
        <p:nvSpPr>
          <p:cNvPr id="42" name="TextBox 130"/>
          <p:cNvSpPr txBox="1"/>
          <p:nvPr/>
        </p:nvSpPr>
        <p:spPr>
          <a:xfrm>
            <a:off x="4037936" y="6212251"/>
            <a:ext cx="182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3,51 ha</a:t>
            </a:r>
            <a:endParaRPr lang="en-US" sz="1600" b="1" dirty="0">
              <a:cs typeface="Lato Light"/>
            </a:endParaRPr>
          </a:p>
        </p:txBody>
      </p:sp>
      <p:sp>
        <p:nvSpPr>
          <p:cNvPr id="43" name="Oval 136"/>
          <p:cNvSpPr/>
          <p:nvPr/>
        </p:nvSpPr>
        <p:spPr>
          <a:xfrm>
            <a:off x="3798343" y="6040801"/>
            <a:ext cx="171450" cy="17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4" name="43 Imagen" descr="C:\Users\ka\Documents\Tesis\maps\uso actua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629" r="29711" b="2598"/>
          <a:stretch/>
        </p:blipFill>
        <p:spPr bwMode="auto">
          <a:xfrm>
            <a:off x="2136653" y="1548555"/>
            <a:ext cx="5192611" cy="41503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8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 animBg="1"/>
      <p:bldP spid="134" grpId="0" animBg="1"/>
      <p:bldP spid="135" grpId="0" animBg="1"/>
      <p:bldP spid="136" grpId="0" animBg="1"/>
      <p:bldP spid="137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 animBg="1"/>
      <p:bldP spid="161" grpId="0" animBg="1"/>
      <p:bldP spid="162" grpId="0"/>
      <p:bldP spid="163" grpId="0"/>
      <p:bldP spid="164" grpId="0"/>
      <p:bldP spid="165" grpId="0"/>
      <p:bldP spid="166" grpId="0"/>
      <p:bldP spid="167" grpId="0"/>
      <p:bldP spid="168" grpId="0" animBg="1"/>
      <p:bldP spid="170" grpId="0" animBg="1"/>
      <p:bldP spid="41" grpId="0"/>
      <p:bldP spid="42" grpId="0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" y="1"/>
            <a:ext cx="7496581" cy="64394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USO POTENCIAL DEL SUELO</a:t>
            </a:r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>
            <a:off x="258578" y="1376491"/>
            <a:ext cx="14318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FORESTACIÓN</a:t>
            </a:r>
            <a:endParaRPr lang="id-ID" sz="1350" b="1" dirty="0">
              <a:cs typeface="Lato Regular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14998" y="1627455"/>
            <a:ext cx="119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7324,5 ha</a:t>
            </a:r>
            <a:endParaRPr lang="en-US" sz="1600" b="1" dirty="0">
              <a:cs typeface="Lato Ligh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399195" y="1300719"/>
            <a:ext cx="18453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AGRICULTURA</a:t>
            </a:r>
          </a:p>
          <a:p>
            <a:r>
              <a:rPr lang="en-US" sz="1350" b="1" dirty="0" smtClean="0">
                <a:cs typeface="Lato Regular"/>
              </a:rPr>
              <a:t>CON LIMITACIONES</a:t>
            </a:r>
          </a:p>
          <a:p>
            <a:r>
              <a:rPr lang="en-US" sz="1350" b="1" dirty="0" smtClean="0">
                <a:cs typeface="Lato Regular"/>
              </a:rPr>
              <a:t>(MI)</a:t>
            </a:r>
            <a:endParaRPr lang="id-ID" sz="1350" b="1" dirty="0">
              <a:cs typeface="Lato Regular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528347" y="2009088"/>
            <a:ext cx="1317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873,68 ha</a:t>
            </a:r>
            <a:endParaRPr lang="en-US" sz="1600" dirty="0">
              <a:cs typeface="Lato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-99094" y="2178365"/>
            <a:ext cx="17491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AGRICULTURA </a:t>
            </a:r>
          </a:p>
          <a:p>
            <a:pPr algn="r"/>
            <a:r>
              <a:rPr lang="es-EC" sz="1350" b="1" dirty="0" smtClean="0">
                <a:cs typeface="Lato Regular"/>
              </a:rPr>
              <a:t>SIN LIMITACIONES</a:t>
            </a:r>
            <a:endParaRPr lang="id-ID" sz="1350" b="1" dirty="0">
              <a:cs typeface="Lato Regular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0400" y="2620761"/>
            <a:ext cx="131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1394,39 ha</a:t>
            </a:r>
            <a:endParaRPr lang="en-US" sz="1600" b="1" dirty="0">
              <a:cs typeface="Lato Ligh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528347" y="4297326"/>
            <a:ext cx="16915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smtClean="0">
                <a:cs typeface="Lato Regular"/>
              </a:rPr>
              <a:t>AFLORAMIENTOS</a:t>
            </a:r>
          </a:p>
          <a:p>
            <a:r>
              <a:rPr lang="en-US" sz="1350" b="1" dirty="0" smtClean="0">
                <a:cs typeface="Lato Regular"/>
              </a:rPr>
              <a:t>ROCOSOS</a:t>
            </a:r>
            <a:endParaRPr lang="id-ID" sz="1350" b="1" dirty="0">
              <a:cs typeface="Lato Regular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722171" y="3958772"/>
            <a:ext cx="12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1209,6 ha</a:t>
            </a:r>
            <a:endParaRPr lang="en-US" sz="1600" b="1" dirty="0">
              <a:cs typeface="Lato Ligh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-145112" y="3035034"/>
            <a:ext cx="19115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AGRICULTURA </a:t>
            </a:r>
          </a:p>
          <a:p>
            <a:pPr algn="r"/>
            <a:r>
              <a:rPr lang="es-EC" sz="1350" b="1" dirty="0" smtClean="0">
                <a:cs typeface="Lato Regular"/>
              </a:rPr>
              <a:t>CON LIMITACIONES</a:t>
            </a:r>
          </a:p>
          <a:p>
            <a:pPr algn="r"/>
            <a:r>
              <a:rPr lang="es-EC" sz="1350" b="1" dirty="0" smtClean="0">
                <a:cs typeface="Lato Regular"/>
              </a:rPr>
              <a:t>(LIG)</a:t>
            </a:r>
            <a:endParaRPr lang="id-ID" sz="1350" b="1" dirty="0">
              <a:cs typeface="Lato Regular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5269" y="3694793"/>
            <a:ext cx="116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357,52 ha</a:t>
            </a:r>
            <a:endParaRPr lang="en-US" sz="900" b="1" dirty="0">
              <a:cs typeface="Lato Ligh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567922" y="2527203"/>
            <a:ext cx="14414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50" b="1" dirty="0" smtClean="0">
                <a:cs typeface="Lato Regular"/>
              </a:rPr>
              <a:t>Z. MARGINAL</a:t>
            </a:r>
          </a:p>
          <a:p>
            <a:r>
              <a:rPr lang="es-EC" sz="1350" b="1" dirty="0" smtClean="0">
                <a:cs typeface="Lato Regular"/>
              </a:rPr>
              <a:t>AGRICULTURA</a:t>
            </a:r>
            <a:endParaRPr lang="id-ID" sz="1350" b="1" dirty="0">
              <a:cs typeface="Lato Regular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567922" y="3054270"/>
            <a:ext cx="123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1959,46 ha</a:t>
            </a:r>
            <a:endParaRPr lang="en-US" sz="1600" b="1" dirty="0">
              <a:cs typeface="Lato Light"/>
            </a:endParaRPr>
          </a:p>
        </p:txBody>
      </p:sp>
      <p:sp>
        <p:nvSpPr>
          <p:cNvPr id="153" name="TextBox 119"/>
          <p:cNvSpPr txBox="1"/>
          <p:nvPr/>
        </p:nvSpPr>
        <p:spPr>
          <a:xfrm>
            <a:off x="-12592" y="4041891"/>
            <a:ext cx="18935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sz="1350" b="1" dirty="0" smtClean="0">
                <a:cs typeface="Lato Regular"/>
              </a:rPr>
              <a:t>AGRICULTURA </a:t>
            </a:r>
          </a:p>
          <a:p>
            <a:pPr algn="r"/>
            <a:r>
              <a:rPr lang="es-EC" sz="1350" b="1" dirty="0" smtClean="0">
                <a:cs typeface="Lato Regular"/>
              </a:rPr>
              <a:t>CON LIMITACIONES </a:t>
            </a:r>
          </a:p>
          <a:p>
            <a:pPr algn="r"/>
            <a:r>
              <a:rPr lang="es-EC" sz="1350" b="1" dirty="0" smtClean="0">
                <a:cs typeface="Lato Regular"/>
              </a:rPr>
              <a:t>(IMP)</a:t>
            </a:r>
            <a:endParaRPr lang="id-ID" sz="1350" b="1" dirty="0">
              <a:cs typeface="Lato Regular"/>
            </a:endParaRPr>
          </a:p>
        </p:txBody>
      </p:sp>
      <p:sp>
        <p:nvSpPr>
          <p:cNvPr id="154" name="TextBox 120"/>
          <p:cNvSpPr txBox="1"/>
          <p:nvPr/>
        </p:nvSpPr>
        <p:spPr>
          <a:xfrm>
            <a:off x="296658" y="4757472"/>
            <a:ext cx="1275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600" dirty="0"/>
              <a:t>426,14 ha</a:t>
            </a:r>
            <a:endParaRPr lang="en-US" sz="1600" b="1" dirty="0">
              <a:cs typeface="Lato Light"/>
            </a:endParaRPr>
          </a:p>
        </p:txBody>
      </p:sp>
      <p:sp>
        <p:nvSpPr>
          <p:cNvPr id="162" name="TextBox 121"/>
          <p:cNvSpPr txBox="1"/>
          <p:nvPr/>
        </p:nvSpPr>
        <p:spPr>
          <a:xfrm>
            <a:off x="7567922" y="3450941"/>
            <a:ext cx="16177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50" b="1" dirty="0" smtClean="0">
                <a:cs typeface="Lato Regular"/>
              </a:rPr>
              <a:t>Z. SIN USO</a:t>
            </a:r>
          </a:p>
          <a:p>
            <a:r>
              <a:rPr lang="es-EC" sz="1350" b="1" dirty="0" smtClean="0">
                <a:cs typeface="Lato Regular"/>
              </a:rPr>
              <a:t>AGROPECUARIO</a:t>
            </a:r>
            <a:endParaRPr lang="id-ID" sz="1350" b="1" dirty="0">
              <a:cs typeface="Lato Regular"/>
            </a:endParaRPr>
          </a:p>
        </p:txBody>
      </p:sp>
      <p:sp>
        <p:nvSpPr>
          <p:cNvPr id="163" name="TextBox 122"/>
          <p:cNvSpPr txBox="1"/>
          <p:nvPr/>
        </p:nvSpPr>
        <p:spPr>
          <a:xfrm>
            <a:off x="7818061" y="4757472"/>
            <a:ext cx="132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16,26 ha</a:t>
            </a:r>
            <a:endParaRPr lang="en-US" sz="1600" b="1" dirty="0">
              <a:cs typeface="Lato Light"/>
            </a:endParaRPr>
          </a:p>
        </p:txBody>
      </p:sp>
      <p:pic>
        <p:nvPicPr>
          <p:cNvPr id="21" name="20 Imagen" descr="C:\Users\ka\Documents\Tesis\maps\uso_potencia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3571" r="30345" b="1948"/>
          <a:stretch/>
        </p:blipFill>
        <p:spPr bwMode="auto">
          <a:xfrm>
            <a:off x="1880940" y="1326832"/>
            <a:ext cx="5518255" cy="420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93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53" grpId="0"/>
      <p:bldP spid="154" grpId="0"/>
      <p:bldP spid="162" grpId="0"/>
      <p:bldP spid="1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8" y="12879"/>
            <a:ext cx="7315200" cy="695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PROPUESTA DE ZONIFICACIÓN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6454588" y="3043047"/>
            <a:ext cx="2177179" cy="424711"/>
          </a:xfrm>
          <a:prstGeom prst="rect">
            <a:avLst/>
          </a:prstGeom>
        </p:spPr>
        <p:txBody>
          <a:bodyPr vert="horz" wrap="square" lIns="91420" tIns="45710" rIns="91420" bIns="4571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C" sz="1800" dirty="0"/>
              <a:t>3100 a 5080 msnm</a:t>
            </a:r>
            <a:endParaRPr lang="en-US" sz="1800" dirty="0">
              <a:solidFill>
                <a:schemeClr val="tx1"/>
              </a:solidFill>
              <a:latin typeface="+mn-lt"/>
              <a:cs typeface="Lato Light"/>
            </a:endParaRPr>
          </a:p>
        </p:txBody>
      </p:sp>
      <p:sp>
        <p:nvSpPr>
          <p:cNvPr id="85" name="TextBox 68"/>
          <p:cNvSpPr txBox="1"/>
          <p:nvPr/>
        </p:nvSpPr>
        <p:spPr>
          <a:xfrm>
            <a:off x="5907154" y="2212050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dirty="0">
                <a:solidFill>
                  <a:srgbClr val="009900"/>
                </a:solidFill>
              </a:rPr>
              <a:t>4972,90 ha</a:t>
            </a:r>
            <a:endParaRPr lang="en-GB" sz="4500" dirty="0">
              <a:solidFill>
                <a:srgbClr val="009900"/>
              </a:solidFill>
            </a:endParaRPr>
          </a:p>
        </p:txBody>
      </p:sp>
      <p:sp>
        <p:nvSpPr>
          <p:cNvPr id="86" name="TextBox 69"/>
          <p:cNvSpPr txBox="1"/>
          <p:nvPr/>
        </p:nvSpPr>
        <p:spPr>
          <a:xfrm>
            <a:off x="6514692" y="1541279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Z. PROTECCIÓN </a:t>
            </a:r>
          </a:p>
          <a:p>
            <a:r>
              <a:rPr lang="en-GB" b="1" dirty="0" smtClean="0">
                <a:solidFill>
                  <a:srgbClr val="009900"/>
                </a:solidFill>
              </a:rPr>
              <a:t>PERMANENTE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6454589" y="3391741"/>
            <a:ext cx="2177179" cy="2287978"/>
          </a:xfrm>
          <a:prstGeom prst="rect">
            <a:avLst/>
          </a:prstGeom>
        </p:spPr>
        <p:txBody>
          <a:bodyPr vert="horz" wrap="square" lIns="91420" tIns="45710" rIns="91420" bIns="4571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C" sz="1200" dirty="0"/>
              <a:t>San Francisco de Cajas,  San Isidro de Cajas,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 </a:t>
            </a:r>
            <a:r>
              <a:rPr lang="es-EC" sz="1200" dirty="0"/>
              <a:t>Miguel del Prado,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Santa </a:t>
            </a:r>
            <a:r>
              <a:rPr lang="es-EC" sz="1200" dirty="0"/>
              <a:t>María de Milán,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 </a:t>
            </a:r>
            <a:r>
              <a:rPr lang="es-EC" sz="1200" dirty="0"/>
              <a:t>Francisco de la Compañía,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Santa </a:t>
            </a:r>
            <a:r>
              <a:rPr lang="es-EC" sz="1200" dirty="0"/>
              <a:t>Rosa de la Compañía, San Esteban,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Santo </a:t>
            </a:r>
            <a:r>
              <a:rPr lang="es-EC" sz="1200" dirty="0"/>
              <a:t>Domingo Nº1 y </a:t>
            </a:r>
            <a:endParaRPr lang="es-EC" sz="1200" dirty="0" smtClean="0"/>
          </a:p>
          <a:p>
            <a:pPr algn="l">
              <a:lnSpc>
                <a:spcPct val="120000"/>
              </a:lnSpc>
            </a:pPr>
            <a:r>
              <a:rPr lang="es-EC" sz="1200" dirty="0" smtClean="0"/>
              <a:t>Santo </a:t>
            </a:r>
            <a:r>
              <a:rPr lang="es-EC" sz="1200" dirty="0"/>
              <a:t>Domingo Nº2</a:t>
            </a:r>
            <a:endParaRPr lang="en-US" sz="1200" dirty="0">
              <a:solidFill>
                <a:schemeClr val="tx1"/>
              </a:solidFill>
              <a:latin typeface="+mn-lt"/>
              <a:cs typeface="Lato Light"/>
            </a:endParaRPr>
          </a:p>
        </p:txBody>
      </p:sp>
      <p:pic>
        <p:nvPicPr>
          <p:cNvPr id="9" name="8 Imagen" descr="C:\Users\ka\Documents\Tesis\maps\PROTECCIÓN PERMANENT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925" r="29378" b="2382"/>
          <a:stretch/>
        </p:blipFill>
        <p:spPr bwMode="auto">
          <a:xfrm>
            <a:off x="0" y="1541279"/>
            <a:ext cx="5943600" cy="420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2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25" y="125348"/>
            <a:ext cx="7315200" cy="1154097"/>
          </a:xfrm>
        </p:spPr>
        <p:txBody>
          <a:bodyPr/>
          <a:lstStyle/>
          <a:p>
            <a:r>
              <a:rPr lang="en-US" dirty="0" smtClean="0"/>
              <a:t>PREGUNTAS DIRECTRICES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150140" y="2597921"/>
            <a:ext cx="2843720" cy="2738337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25458" y="4197751"/>
            <a:ext cx="253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 smtClean="0">
                <a:solidFill>
                  <a:schemeClr val="accent2"/>
                </a:solidFill>
              </a:rPr>
              <a:t>¿ </a:t>
            </a:r>
            <a:r>
              <a:rPr lang="es-EC" sz="1350" b="1" dirty="0">
                <a:solidFill>
                  <a:schemeClr val="accent2"/>
                </a:solidFill>
              </a:rPr>
              <a:t>Con la estrategia de </a:t>
            </a:r>
            <a:r>
              <a:rPr lang="es-EC" sz="1350" b="1" dirty="0" smtClean="0">
                <a:solidFill>
                  <a:schemeClr val="accent2"/>
                </a:solidFill>
              </a:rPr>
              <a:t>difusión </a:t>
            </a:r>
            <a:r>
              <a:rPr lang="es-EC" sz="1350" b="1" dirty="0">
                <a:solidFill>
                  <a:schemeClr val="accent2"/>
                </a:solidFill>
              </a:rPr>
              <a:t>se logrará la aceptación </a:t>
            </a:r>
            <a:r>
              <a:rPr lang="es-EC" sz="1350" b="1" dirty="0" smtClean="0">
                <a:solidFill>
                  <a:schemeClr val="accent2"/>
                </a:solidFill>
              </a:rPr>
              <a:t>del ordenamiento forestal</a:t>
            </a:r>
            <a:r>
              <a:rPr lang="es-EC" sz="1350" b="1" dirty="0">
                <a:solidFill>
                  <a:schemeClr val="accent2"/>
                </a:solidFill>
              </a:rPr>
              <a:t>?.</a:t>
            </a:r>
            <a:endParaRPr lang="en-GB" sz="135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585769" y="1911178"/>
            <a:ext cx="351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350" b="1" dirty="0" smtClean="0">
                <a:solidFill>
                  <a:schemeClr val="accent1"/>
                </a:solidFill>
              </a:rPr>
              <a:t>¿ </a:t>
            </a:r>
            <a:r>
              <a:rPr lang="es-EC" sz="1350" b="1" dirty="0">
                <a:solidFill>
                  <a:schemeClr val="accent1"/>
                </a:solidFill>
              </a:rPr>
              <a:t>Cuáles serán las características o línea base que diagnostiquen los aspectos sociales, ambientales  y  económicos del área de estudio?.</a:t>
            </a:r>
            <a:endParaRPr lang="en-GB" sz="135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354841" y="4048830"/>
            <a:ext cx="267298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350" b="1" dirty="0" smtClean="0">
                <a:solidFill>
                  <a:schemeClr val="accent3"/>
                </a:solidFill>
              </a:rPr>
              <a:t>¿ </a:t>
            </a:r>
            <a:r>
              <a:rPr lang="es-EC" sz="1350" b="1" dirty="0">
                <a:solidFill>
                  <a:schemeClr val="accent3"/>
                </a:solidFill>
              </a:rPr>
              <a:t>Los lineamientos, enfoques y criterios técnicos del ordenamiento forestal aportan a mejorar el escenario territorial y el desarrollo sostenible?.</a:t>
            </a:r>
            <a:endParaRPr lang="en-GB" sz="135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8" y="12879"/>
            <a:ext cx="7315200" cy="695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PROPUESTA DE ZONIFICACIÓN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85" name="TextBox 68"/>
          <p:cNvSpPr txBox="1"/>
          <p:nvPr/>
        </p:nvSpPr>
        <p:spPr>
          <a:xfrm>
            <a:off x="5907154" y="2143676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dirty="0">
                <a:solidFill>
                  <a:srgbClr val="FFC000"/>
                </a:solidFill>
              </a:rPr>
              <a:t>7304,77 </a:t>
            </a:r>
            <a:r>
              <a:rPr lang="es-EC" sz="4800" dirty="0" smtClean="0">
                <a:solidFill>
                  <a:srgbClr val="FFC000"/>
                </a:solidFill>
              </a:rPr>
              <a:t>ha</a:t>
            </a:r>
            <a:endParaRPr lang="en-GB" sz="4500" dirty="0">
              <a:solidFill>
                <a:srgbClr val="FFC000"/>
              </a:solidFill>
            </a:endParaRPr>
          </a:p>
        </p:txBody>
      </p:sp>
      <p:sp>
        <p:nvSpPr>
          <p:cNvPr id="86" name="TextBox 69"/>
          <p:cNvSpPr txBox="1"/>
          <p:nvPr/>
        </p:nvSpPr>
        <p:spPr>
          <a:xfrm>
            <a:off x="6278684" y="1725945"/>
            <a:ext cx="27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Z. PARA OTROS USOS 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6564797" y="3179385"/>
            <a:ext cx="2177179" cy="3416300"/>
          </a:xfrm>
          <a:prstGeom prst="rect">
            <a:avLst/>
          </a:prstGeom>
        </p:spPr>
        <p:txBody>
          <a:bodyPr vert="horz" wrap="square" lIns="91420" tIns="45710" rIns="91420" bIns="4571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s-EC" sz="1200" dirty="0"/>
              <a:t>San Francisco de Cajas, </a:t>
            </a:r>
            <a:endParaRPr lang="es-EC" sz="1200" dirty="0" smtClean="0"/>
          </a:p>
          <a:p>
            <a:r>
              <a:rPr lang="es-EC" sz="1200" dirty="0" smtClean="0"/>
              <a:t>San </a:t>
            </a:r>
            <a:r>
              <a:rPr lang="es-EC" sz="1200" dirty="0"/>
              <a:t>Isidro de Cajas, </a:t>
            </a:r>
            <a:endParaRPr lang="es-EC" sz="1200" dirty="0" smtClean="0"/>
          </a:p>
          <a:p>
            <a:r>
              <a:rPr lang="es-EC" sz="1200" dirty="0" smtClean="0"/>
              <a:t>San </a:t>
            </a:r>
            <a:r>
              <a:rPr lang="es-EC" sz="1200" dirty="0"/>
              <a:t>Miguel del Prado</a:t>
            </a:r>
            <a:r>
              <a:rPr lang="es-EC" sz="1200" dirty="0" smtClean="0"/>
              <a:t>,</a:t>
            </a:r>
          </a:p>
          <a:p>
            <a:r>
              <a:rPr lang="es-EC" sz="1200" dirty="0" smtClean="0"/>
              <a:t> </a:t>
            </a:r>
            <a:r>
              <a:rPr lang="es-EC" sz="1200" dirty="0"/>
              <a:t>Santa María de Milán, </a:t>
            </a:r>
            <a:endParaRPr lang="es-EC" sz="1200" dirty="0" smtClean="0"/>
          </a:p>
          <a:p>
            <a:r>
              <a:rPr lang="es-EC" sz="1200" dirty="0" smtClean="0"/>
              <a:t>San </a:t>
            </a:r>
            <a:r>
              <a:rPr lang="es-EC" sz="1200" dirty="0"/>
              <a:t>Francisco de la Compañía, </a:t>
            </a:r>
            <a:endParaRPr lang="es-EC" sz="1200" dirty="0" smtClean="0"/>
          </a:p>
          <a:p>
            <a:r>
              <a:rPr lang="es-EC" sz="1200" dirty="0" smtClean="0"/>
              <a:t>Santa </a:t>
            </a:r>
            <a:r>
              <a:rPr lang="es-EC" sz="1200" dirty="0"/>
              <a:t>Rosa de la </a:t>
            </a:r>
            <a:r>
              <a:rPr lang="es-EC" sz="1200" dirty="0" err="1"/>
              <a:t>Compáñía</a:t>
            </a:r>
            <a:r>
              <a:rPr lang="es-EC" sz="1200" dirty="0"/>
              <a:t>, Nuevos Horizontes San Esteban, </a:t>
            </a:r>
            <a:endParaRPr lang="es-EC" sz="1200" dirty="0" smtClean="0"/>
          </a:p>
          <a:p>
            <a:r>
              <a:rPr lang="es-EC" sz="1200" dirty="0" smtClean="0"/>
              <a:t>Florencia </a:t>
            </a:r>
            <a:r>
              <a:rPr lang="es-EC" sz="1200" dirty="0"/>
              <a:t>Bajo, </a:t>
            </a:r>
            <a:endParaRPr lang="es-EC" sz="1200" dirty="0" smtClean="0"/>
          </a:p>
          <a:p>
            <a:r>
              <a:rPr lang="es-EC" sz="1200" dirty="0" smtClean="0"/>
              <a:t>La </a:t>
            </a:r>
            <a:r>
              <a:rPr lang="es-EC" sz="1200" dirty="0"/>
              <a:t>Compañía, </a:t>
            </a:r>
            <a:endParaRPr lang="es-EC" sz="1200" dirty="0" smtClean="0"/>
          </a:p>
          <a:p>
            <a:r>
              <a:rPr lang="es-EC" sz="1200" dirty="0" err="1" smtClean="0"/>
              <a:t>Cariacu</a:t>
            </a:r>
            <a:r>
              <a:rPr lang="es-EC" sz="1200" dirty="0"/>
              <a:t>, </a:t>
            </a:r>
            <a:endParaRPr lang="es-EC" sz="1200" dirty="0" smtClean="0"/>
          </a:p>
          <a:p>
            <a:r>
              <a:rPr lang="es-EC" sz="1200" dirty="0" smtClean="0"/>
              <a:t>Paquiestancia</a:t>
            </a:r>
            <a:r>
              <a:rPr lang="es-EC" sz="1200" dirty="0"/>
              <a:t>, Santo Domingo Nº1 y Nº2; los barrios Santa Clara, Santa Rosa, San José, Barrio Central, Santo Domingo de Guzmán. </a:t>
            </a:r>
          </a:p>
        </p:txBody>
      </p:sp>
      <p:pic>
        <p:nvPicPr>
          <p:cNvPr id="8" name="7 Imagen" descr="C:\Users\ka\Documents\Tesis\maps\OTROS USO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386" r="29325" b="1674"/>
          <a:stretch/>
        </p:blipFill>
        <p:spPr bwMode="auto">
          <a:xfrm>
            <a:off x="0" y="1545197"/>
            <a:ext cx="5943600" cy="420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82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8" y="12879"/>
            <a:ext cx="7315200" cy="6954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PROPUESTA DE ZONIFICACIÓN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85" name="TextBox 68"/>
          <p:cNvSpPr txBox="1"/>
          <p:nvPr/>
        </p:nvSpPr>
        <p:spPr>
          <a:xfrm>
            <a:off x="6017361" y="2872607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dirty="0">
                <a:solidFill>
                  <a:srgbClr val="00B050"/>
                </a:solidFill>
              </a:rPr>
              <a:t>1392,98 ha</a:t>
            </a:r>
            <a:endParaRPr lang="en-GB" sz="4500" dirty="0">
              <a:solidFill>
                <a:srgbClr val="00B050"/>
              </a:solidFill>
            </a:endParaRPr>
          </a:p>
        </p:txBody>
      </p:sp>
      <p:sp>
        <p:nvSpPr>
          <p:cNvPr id="86" name="TextBox 69"/>
          <p:cNvSpPr txBox="1"/>
          <p:nvPr/>
        </p:nvSpPr>
        <p:spPr>
          <a:xfrm>
            <a:off x="6362038" y="2213573"/>
            <a:ext cx="258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Z. PARA MANEJO DE 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BOSQUE NATIVO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6684200" y="3884689"/>
            <a:ext cx="2177179" cy="646311"/>
          </a:xfrm>
          <a:prstGeom prst="rect">
            <a:avLst/>
          </a:prstGeom>
        </p:spPr>
        <p:txBody>
          <a:bodyPr vert="horz" wrap="square" lIns="91420" tIns="45710" rIns="91420" bIns="4571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s-EC" sz="1200" dirty="0" err="1">
                <a:solidFill>
                  <a:srgbClr val="00B050"/>
                </a:solidFill>
              </a:rPr>
              <a:t>Cariacu</a:t>
            </a:r>
            <a:r>
              <a:rPr lang="es-EC" sz="1200" dirty="0">
                <a:solidFill>
                  <a:srgbClr val="00B050"/>
                </a:solidFill>
              </a:rPr>
              <a:t>, Paquiestancia, Santo Domingo Nº1 y Santo Domingo Nº2</a:t>
            </a:r>
          </a:p>
        </p:txBody>
      </p:sp>
      <p:pic>
        <p:nvPicPr>
          <p:cNvPr id="9" name="8 Imagen" descr="C:\Users\ka\Documents\Tesis\maps\manejo de bosque nativ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1880" r="29521" b="1815"/>
          <a:stretch/>
        </p:blipFill>
        <p:spPr bwMode="auto">
          <a:xfrm>
            <a:off x="73761" y="1476957"/>
            <a:ext cx="5943600" cy="420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97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/>
          <a:lstStyle/>
          <a:p>
            <a:r>
              <a:rPr lang="es-EC" dirty="0" smtClean="0"/>
              <a:t>ESTRATEGIAS DE MANEJO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32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25920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" y="0"/>
            <a:ext cx="5980248" cy="489397"/>
          </a:xfrm>
        </p:spPr>
        <p:txBody>
          <a:bodyPr>
            <a:noAutofit/>
          </a:bodyPr>
          <a:lstStyle/>
          <a:p>
            <a:r>
              <a:rPr lang="en-US" sz="2400" dirty="0" smtClean="0"/>
              <a:t>ZONA DE PROTECCIÓN PERMANENTE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33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99187" y="908790"/>
            <a:ext cx="7952385" cy="1246584"/>
            <a:chOff x="4551363" y="1903898"/>
            <a:chExt cx="3044825" cy="1662112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551363" y="1903898"/>
              <a:ext cx="3044825" cy="1662112"/>
            </a:xfrm>
            <a:custGeom>
              <a:avLst/>
              <a:gdLst>
                <a:gd name="T0" fmla="*/ 1731 w 2394"/>
                <a:gd name="T1" fmla="*/ 273 h 1308"/>
                <a:gd name="T2" fmla="*/ 1036 w 2394"/>
                <a:gd name="T3" fmla="*/ 76 h 1308"/>
                <a:gd name="T4" fmla="*/ 393 w 2394"/>
                <a:gd name="T5" fmla="*/ 358 h 1308"/>
                <a:gd name="T6" fmla="*/ 333 w 2394"/>
                <a:gd name="T7" fmla="*/ 1019 h 1308"/>
                <a:gd name="T8" fmla="*/ 480 w 2394"/>
                <a:gd name="T9" fmla="*/ 1103 h 1308"/>
                <a:gd name="T10" fmla="*/ 745 w 2394"/>
                <a:gd name="T11" fmla="*/ 1158 h 1308"/>
                <a:gd name="T12" fmla="*/ 900 w 2394"/>
                <a:gd name="T13" fmla="*/ 1151 h 1308"/>
                <a:gd name="T14" fmla="*/ 1237 w 2394"/>
                <a:gd name="T15" fmla="*/ 1308 h 1308"/>
                <a:gd name="T16" fmla="*/ 1534 w 2394"/>
                <a:gd name="T17" fmla="*/ 1180 h 1308"/>
                <a:gd name="T18" fmla="*/ 2127 w 2394"/>
                <a:gd name="T19" fmla="*/ 1029 h 1308"/>
                <a:gd name="T20" fmla="*/ 2149 w 2394"/>
                <a:gd name="T21" fmla="*/ 503 h 1308"/>
                <a:gd name="T22" fmla="*/ 1740 w 2394"/>
                <a:gd name="T23" fmla="*/ 1167 h 1308"/>
                <a:gd name="T24" fmla="*/ 938 w 2394"/>
                <a:gd name="T25" fmla="*/ 1051 h 1308"/>
                <a:gd name="T26" fmla="*/ 333 w 2394"/>
                <a:gd name="T27" fmla="*/ 959 h 1308"/>
                <a:gd name="T28" fmla="*/ 306 w 2394"/>
                <a:gd name="T29" fmla="*/ 957 h 1308"/>
                <a:gd name="T30" fmla="*/ 288 w 2394"/>
                <a:gd name="T31" fmla="*/ 955 h 1308"/>
                <a:gd name="T32" fmla="*/ 267 w 2394"/>
                <a:gd name="T33" fmla="*/ 951 h 1308"/>
                <a:gd name="T34" fmla="*/ 249 w 2394"/>
                <a:gd name="T35" fmla="*/ 946 h 1308"/>
                <a:gd name="T36" fmla="*/ 231 w 2394"/>
                <a:gd name="T37" fmla="*/ 939 h 1308"/>
                <a:gd name="T38" fmla="*/ 214 w 2394"/>
                <a:gd name="T39" fmla="*/ 931 h 1308"/>
                <a:gd name="T40" fmla="*/ 192 w 2394"/>
                <a:gd name="T41" fmla="*/ 920 h 1308"/>
                <a:gd name="T42" fmla="*/ 176 w 2394"/>
                <a:gd name="T43" fmla="*/ 909 h 1308"/>
                <a:gd name="T44" fmla="*/ 161 w 2394"/>
                <a:gd name="T45" fmla="*/ 898 h 1308"/>
                <a:gd name="T46" fmla="*/ 147 w 2394"/>
                <a:gd name="T47" fmla="*/ 885 h 1308"/>
                <a:gd name="T48" fmla="*/ 134 w 2394"/>
                <a:gd name="T49" fmla="*/ 873 h 1308"/>
                <a:gd name="T50" fmla="*/ 121 w 2394"/>
                <a:gd name="T51" fmla="*/ 858 h 1308"/>
                <a:gd name="T52" fmla="*/ 113 w 2394"/>
                <a:gd name="T53" fmla="*/ 847 h 1308"/>
                <a:gd name="T54" fmla="*/ 84 w 2394"/>
                <a:gd name="T55" fmla="*/ 798 h 1308"/>
                <a:gd name="T56" fmla="*/ 78 w 2394"/>
                <a:gd name="T57" fmla="*/ 783 h 1308"/>
                <a:gd name="T58" fmla="*/ 71 w 2394"/>
                <a:gd name="T59" fmla="*/ 763 h 1308"/>
                <a:gd name="T60" fmla="*/ 67 w 2394"/>
                <a:gd name="T61" fmla="*/ 748 h 1308"/>
                <a:gd name="T62" fmla="*/ 63 w 2394"/>
                <a:gd name="T63" fmla="*/ 725 h 1308"/>
                <a:gd name="T64" fmla="*/ 60 w 2394"/>
                <a:gd name="T65" fmla="*/ 686 h 1308"/>
                <a:gd name="T66" fmla="*/ 745 w 2394"/>
                <a:gd name="T67" fmla="*/ 263 h 1308"/>
                <a:gd name="T68" fmla="*/ 1693 w 2394"/>
                <a:gd name="T69" fmla="*/ 335 h 1308"/>
                <a:gd name="T70" fmla="*/ 2131 w 2394"/>
                <a:gd name="T71" fmla="*/ 563 h 1308"/>
                <a:gd name="T72" fmla="*/ 2273 w 2394"/>
                <a:gd name="T73" fmla="*/ 621 h 1308"/>
                <a:gd name="T74" fmla="*/ 2309 w 2394"/>
                <a:gd name="T75" fmla="*/ 668 h 1308"/>
                <a:gd name="T76" fmla="*/ 2314 w 2394"/>
                <a:gd name="T77" fmla="*/ 677 h 1308"/>
                <a:gd name="T78" fmla="*/ 2321 w 2394"/>
                <a:gd name="T79" fmla="*/ 694 h 1308"/>
                <a:gd name="T80" fmla="*/ 2325 w 2394"/>
                <a:gd name="T81" fmla="*/ 705 h 1308"/>
                <a:gd name="T82" fmla="*/ 2329 w 2394"/>
                <a:gd name="T83" fmla="*/ 722 h 1308"/>
                <a:gd name="T84" fmla="*/ 2332 w 2394"/>
                <a:gd name="T85" fmla="*/ 735 h 1308"/>
                <a:gd name="T86" fmla="*/ 2334 w 2394"/>
                <a:gd name="T87" fmla="*/ 753 h 1308"/>
                <a:gd name="T88" fmla="*/ 2131 w 2394"/>
                <a:gd name="T89" fmla="*/ 96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4" h="1308">
                  <a:moveTo>
                    <a:pt x="2149" y="503"/>
                  </a:moveTo>
                  <a:cubicBezTo>
                    <a:pt x="2063" y="360"/>
                    <a:pt x="1909" y="273"/>
                    <a:pt x="1740" y="273"/>
                  </a:cubicBezTo>
                  <a:cubicBezTo>
                    <a:pt x="1737" y="273"/>
                    <a:pt x="1734" y="273"/>
                    <a:pt x="1731" y="273"/>
                  </a:cubicBezTo>
                  <a:cubicBezTo>
                    <a:pt x="1696" y="199"/>
                    <a:pt x="1642" y="136"/>
                    <a:pt x="1575" y="88"/>
                  </a:cubicBezTo>
                  <a:cubicBezTo>
                    <a:pt x="1493" y="30"/>
                    <a:pt x="1397" y="0"/>
                    <a:pt x="1296" y="0"/>
                  </a:cubicBezTo>
                  <a:cubicBezTo>
                    <a:pt x="1204" y="0"/>
                    <a:pt x="1114" y="26"/>
                    <a:pt x="1036" y="76"/>
                  </a:cubicBezTo>
                  <a:cubicBezTo>
                    <a:pt x="976" y="114"/>
                    <a:pt x="926" y="165"/>
                    <a:pt x="888" y="225"/>
                  </a:cubicBezTo>
                  <a:cubicBezTo>
                    <a:pt x="842" y="210"/>
                    <a:pt x="794" y="203"/>
                    <a:pt x="745" y="203"/>
                  </a:cubicBezTo>
                  <a:cubicBezTo>
                    <a:pt x="609" y="203"/>
                    <a:pt x="483" y="259"/>
                    <a:pt x="393" y="358"/>
                  </a:cubicBezTo>
                  <a:cubicBezTo>
                    <a:pt x="373" y="355"/>
                    <a:pt x="353" y="353"/>
                    <a:pt x="333" y="353"/>
                  </a:cubicBezTo>
                  <a:cubicBezTo>
                    <a:pt x="149" y="353"/>
                    <a:pt x="0" y="502"/>
                    <a:pt x="0" y="686"/>
                  </a:cubicBezTo>
                  <a:cubicBezTo>
                    <a:pt x="0" y="869"/>
                    <a:pt x="149" y="1019"/>
                    <a:pt x="333" y="1019"/>
                  </a:cubicBezTo>
                  <a:cubicBezTo>
                    <a:pt x="356" y="1019"/>
                    <a:pt x="379" y="1016"/>
                    <a:pt x="401" y="1012"/>
                  </a:cubicBezTo>
                  <a:cubicBezTo>
                    <a:pt x="426" y="1038"/>
                    <a:pt x="454" y="1061"/>
                    <a:pt x="484" y="1081"/>
                  </a:cubicBezTo>
                  <a:cubicBezTo>
                    <a:pt x="483" y="1088"/>
                    <a:pt x="481" y="1095"/>
                    <a:pt x="480" y="1103"/>
                  </a:cubicBezTo>
                  <a:cubicBezTo>
                    <a:pt x="499" y="1107"/>
                    <a:pt x="499" y="1107"/>
                    <a:pt x="499" y="1107"/>
                  </a:cubicBezTo>
                  <a:cubicBezTo>
                    <a:pt x="500" y="1102"/>
                    <a:pt x="502" y="1097"/>
                    <a:pt x="503" y="1092"/>
                  </a:cubicBezTo>
                  <a:cubicBezTo>
                    <a:pt x="575" y="1135"/>
                    <a:pt x="658" y="1158"/>
                    <a:pt x="745" y="1158"/>
                  </a:cubicBezTo>
                  <a:cubicBezTo>
                    <a:pt x="791" y="1158"/>
                    <a:pt x="837" y="1151"/>
                    <a:pt x="881" y="1138"/>
                  </a:cubicBezTo>
                  <a:cubicBezTo>
                    <a:pt x="881" y="1142"/>
                    <a:pt x="881" y="1146"/>
                    <a:pt x="880" y="1150"/>
                  </a:cubicBezTo>
                  <a:cubicBezTo>
                    <a:pt x="900" y="1151"/>
                    <a:pt x="900" y="1151"/>
                    <a:pt x="900" y="1151"/>
                  </a:cubicBezTo>
                  <a:cubicBezTo>
                    <a:pt x="901" y="1145"/>
                    <a:pt x="901" y="1138"/>
                    <a:pt x="901" y="1132"/>
                  </a:cubicBezTo>
                  <a:cubicBezTo>
                    <a:pt x="905" y="1130"/>
                    <a:pt x="908" y="1129"/>
                    <a:pt x="911" y="1128"/>
                  </a:cubicBezTo>
                  <a:cubicBezTo>
                    <a:pt x="981" y="1239"/>
                    <a:pt x="1103" y="1308"/>
                    <a:pt x="1237" y="1308"/>
                  </a:cubicBezTo>
                  <a:cubicBezTo>
                    <a:pt x="1347" y="1308"/>
                    <a:pt x="1449" y="1262"/>
                    <a:pt x="1521" y="1183"/>
                  </a:cubicBezTo>
                  <a:cubicBezTo>
                    <a:pt x="1534" y="1184"/>
                    <a:pt x="1534" y="1184"/>
                    <a:pt x="1534" y="1184"/>
                  </a:cubicBezTo>
                  <a:cubicBezTo>
                    <a:pt x="1534" y="1183"/>
                    <a:pt x="1534" y="1181"/>
                    <a:pt x="1534" y="1180"/>
                  </a:cubicBezTo>
                  <a:cubicBezTo>
                    <a:pt x="1598" y="1211"/>
                    <a:pt x="1668" y="1227"/>
                    <a:pt x="1740" y="1227"/>
                  </a:cubicBezTo>
                  <a:cubicBezTo>
                    <a:pt x="1824" y="1227"/>
                    <a:pt x="1906" y="1206"/>
                    <a:pt x="1978" y="1164"/>
                  </a:cubicBezTo>
                  <a:cubicBezTo>
                    <a:pt x="2037" y="1130"/>
                    <a:pt x="2088" y="1084"/>
                    <a:pt x="2127" y="1029"/>
                  </a:cubicBezTo>
                  <a:cubicBezTo>
                    <a:pt x="2129" y="1029"/>
                    <a:pt x="2130" y="1029"/>
                    <a:pt x="2131" y="1029"/>
                  </a:cubicBezTo>
                  <a:cubicBezTo>
                    <a:pt x="2276" y="1029"/>
                    <a:pt x="2394" y="911"/>
                    <a:pt x="2394" y="766"/>
                  </a:cubicBezTo>
                  <a:cubicBezTo>
                    <a:pt x="2394" y="627"/>
                    <a:pt x="2286" y="513"/>
                    <a:pt x="2149" y="503"/>
                  </a:cubicBezTo>
                  <a:close/>
                  <a:moveTo>
                    <a:pt x="2131" y="969"/>
                  </a:moveTo>
                  <a:cubicBezTo>
                    <a:pt x="2119" y="969"/>
                    <a:pt x="2108" y="968"/>
                    <a:pt x="2097" y="967"/>
                  </a:cubicBezTo>
                  <a:cubicBezTo>
                    <a:pt x="2024" y="1087"/>
                    <a:pt x="1891" y="1167"/>
                    <a:pt x="1740" y="1167"/>
                  </a:cubicBezTo>
                  <a:cubicBezTo>
                    <a:pt x="1656" y="1167"/>
                    <a:pt x="1577" y="1142"/>
                    <a:pt x="1511" y="1099"/>
                  </a:cubicBezTo>
                  <a:cubicBezTo>
                    <a:pt x="1453" y="1188"/>
                    <a:pt x="1352" y="1248"/>
                    <a:pt x="1237" y="1248"/>
                  </a:cubicBezTo>
                  <a:cubicBezTo>
                    <a:pt x="1103" y="1248"/>
                    <a:pt x="988" y="1167"/>
                    <a:pt x="938" y="1051"/>
                  </a:cubicBezTo>
                  <a:cubicBezTo>
                    <a:pt x="880" y="1081"/>
                    <a:pt x="814" y="1098"/>
                    <a:pt x="745" y="1098"/>
                  </a:cubicBezTo>
                  <a:cubicBezTo>
                    <a:pt x="614" y="1098"/>
                    <a:pt x="498" y="1038"/>
                    <a:pt x="421" y="944"/>
                  </a:cubicBezTo>
                  <a:cubicBezTo>
                    <a:pt x="394" y="954"/>
                    <a:pt x="364" y="959"/>
                    <a:pt x="333" y="959"/>
                  </a:cubicBezTo>
                  <a:cubicBezTo>
                    <a:pt x="328" y="959"/>
                    <a:pt x="324" y="959"/>
                    <a:pt x="319" y="958"/>
                  </a:cubicBezTo>
                  <a:cubicBezTo>
                    <a:pt x="318" y="958"/>
                    <a:pt x="317" y="958"/>
                    <a:pt x="315" y="958"/>
                  </a:cubicBezTo>
                  <a:cubicBezTo>
                    <a:pt x="312" y="958"/>
                    <a:pt x="309" y="958"/>
                    <a:pt x="306" y="957"/>
                  </a:cubicBezTo>
                  <a:cubicBezTo>
                    <a:pt x="304" y="957"/>
                    <a:pt x="303" y="957"/>
                    <a:pt x="301" y="957"/>
                  </a:cubicBezTo>
                  <a:cubicBezTo>
                    <a:pt x="298" y="957"/>
                    <a:pt x="296" y="956"/>
                    <a:pt x="293" y="956"/>
                  </a:cubicBezTo>
                  <a:cubicBezTo>
                    <a:pt x="291" y="956"/>
                    <a:pt x="289" y="955"/>
                    <a:pt x="288" y="955"/>
                  </a:cubicBezTo>
                  <a:cubicBezTo>
                    <a:pt x="285" y="954"/>
                    <a:pt x="283" y="954"/>
                    <a:pt x="280" y="954"/>
                  </a:cubicBezTo>
                  <a:cubicBezTo>
                    <a:pt x="278" y="953"/>
                    <a:pt x="276" y="953"/>
                    <a:pt x="275" y="952"/>
                  </a:cubicBezTo>
                  <a:cubicBezTo>
                    <a:pt x="272" y="952"/>
                    <a:pt x="270" y="951"/>
                    <a:pt x="267" y="951"/>
                  </a:cubicBezTo>
                  <a:cubicBezTo>
                    <a:pt x="266" y="950"/>
                    <a:pt x="264" y="950"/>
                    <a:pt x="262" y="949"/>
                  </a:cubicBezTo>
                  <a:cubicBezTo>
                    <a:pt x="260" y="949"/>
                    <a:pt x="257" y="948"/>
                    <a:pt x="255" y="947"/>
                  </a:cubicBezTo>
                  <a:cubicBezTo>
                    <a:pt x="253" y="947"/>
                    <a:pt x="251" y="946"/>
                    <a:pt x="249" y="946"/>
                  </a:cubicBezTo>
                  <a:cubicBezTo>
                    <a:pt x="247" y="945"/>
                    <a:pt x="245" y="944"/>
                    <a:pt x="243" y="943"/>
                  </a:cubicBezTo>
                  <a:cubicBezTo>
                    <a:pt x="241" y="943"/>
                    <a:pt x="239" y="942"/>
                    <a:pt x="237" y="941"/>
                  </a:cubicBezTo>
                  <a:cubicBezTo>
                    <a:pt x="235" y="941"/>
                    <a:pt x="233" y="940"/>
                    <a:pt x="231" y="939"/>
                  </a:cubicBezTo>
                  <a:cubicBezTo>
                    <a:pt x="229" y="938"/>
                    <a:pt x="227" y="937"/>
                    <a:pt x="225" y="937"/>
                  </a:cubicBezTo>
                  <a:cubicBezTo>
                    <a:pt x="223" y="936"/>
                    <a:pt x="221" y="935"/>
                    <a:pt x="219" y="934"/>
                  </a:cubicBezTo>
                  <a:cubicBezTo>
                    <a:pt x="217" y="933"/>
                    <a:pt x="215" y="932"/>
                    <a:pt x="214" y="931"/>
                  </a:cubicBezTo>
                  <a:cubicBezTo>
                    <a:pt x="211" y="930"/>
                    <a:pt x="209" y="929"/>
                    <a:pt x="207" y="928"/>
                  </a:cubicBezTo>
                  <a:cubicBezTo>
                    <a:pt x="205" y="927"/>
                    <a:pt x="203" y="926"/>
                    <a:pt x="200" y="924"/>
                  </a:cubicBezTo>
                  <a:cubicBezTo>
                    <a:pt x="198" y="923"/>
                    <a:pt x="195" y="921"/>
                    <a:pt x="192" y="920"/>
                  </a:cubicBezTo>
                  <a:cubicBezTo>
                    <a:pt x="190" y="918"/>
                    <a:pt x="188" y="917"/>
                    <a:pt x="187" y="916"/>
                  </a:cubicBezTo>
                  <a:cubicBezTo>
                    <a:pt x="185" y="915"/>
                    <a:pt x="183" y="914"/>
                    <a:pt x="181" y="913"/>
                  </a:cubicBezTo>
                  <a:cubicBezTo>
                    <a:pt x="180" y="912"/>
                    <a:pt x="178" y="910"/>
                    <a:pt x="176" y="909"/>
                  </a:cubicBezTo>
                  <a:cubicBezTo>
                    <a:pt x="174" y="908"/>
                    <a:pt x="173" y="907"/>
                    <a:pt x="171" y="906"/>
                  </a:cubicBezTo>
                  <a:cubicBezTo>
                    <a:pt x="169" y="904"/>
                    <a:pt x="168" y="903"/>
                    <a:pt x="166" y="901"/>
                  </a:cubicBezTo>
                  <a:cubicBezTo>
                    <a:pt x="164" y="900"/>
                    <a:pt x="163" y="899"/>
                    <a:pt x="161" y="898"/>
                  </a:cubicBezTo>
                  <a:cubicBezTo>
                    <a:pt x="160" y="897"/>
                    <a:pt x="158" y="895"/>
                    <a:pt x="156" y="894"/>
                  </a:cubicBezTo>
                  <a:cubicBezTo>
                    <a:pt x="155" y="892"/>
                    <a:pt x="153" y="891"/>
                    <a:pt x="152" y="890"/>
                  </a:cubicBezTo>
                  <a:cubicBezTo>
                    <a:pt x="150" y="888"/>
                    <a:pt x="148" y="887"/>
                    <a:pt x="147" y="885"/>
                  </a:cubicBezTo>
                  <a:cubicBezTo>
                    <a:pt x="145" y="884"/>
                    <a:pt x="144" y="883"/>
                    <a:pt x="143" y="882"/>
                  </a:cubicBezTo>
                  <a:cubicBezTo>
                    <a:pt x="141" y="880"/>
                    <a:pt x="139" y="878"/>
                    <a:pt x="138" y="876"/>
                  </a:cubicBezTo>
                  <a:cubicBezTo>
                    <a:pt x="137" y="875"/>
                    <a:pt x="135" y="874"/>
                    <a:pt x="134" y="873"/>
                  </a:cubicBezTo>
                  <a:cubicBezTo>
                    <a:pt x="133" y="871"/>
                    <a:pt x="131" y="869"/>
                    <a:pt x="129" y="867"/>
                  </a:cubicBezTo>
                  <a:cubicBezTo>
                    <a:pt x="128" y="866"/>
                    <a:pt x="127" y="865"/>
                    <a:pt x="126" y="864"/>
                  </a:cubicBezTo>
                  <a:cubicBezTo>
                    <a:pt x="124" y="862"/>
                    <a:pt x="123" y="860"/>
                    <a:pt x="121" y="858"/>
                  </a:cubicBezTo>
                  <a:cubicBezTo>
                    <a:pt x="120" y="857"/>
                    <a:pt x="120" y="856"/>
                    <a:pt x="119" y="855"/>
                  </a:cubicBezTo>
                  <a:cubicBezTo>
                    <a:pt x="117" y="853"/>
                    <a:pt x="115" y="850"/>
                    <a:pt x="113" y="848"/>
                  </a:cubicBezTo>
                  <a:cubicBezTo>
                    <a:pt x="113" y="847"/>
                    <a:pt x="113" y="847"/>
                    <a:pt x="113" y="847"/>
                  </a:cubicBezTo>
                  <a:cubicBezTo>
                    <a:pt x="104" y="835"/>
                    <a:pt x="96" y="822"/>
                    <a:pt x="89" y="808"/>
                  </a:cubicBezTo>
                  <a:cubicBezTo>
                    <a:pt x="89" y="808"/>
                    <a:pt x="88" y="807"/>
                    <a:pt x="88" y="806"/>
                  </a:cubicBezTo>
                  <a:cubicBezTo>
                    <a:pt x="87" y="804"/>
                    <a:pt x="85" y="801"/>
                    <a:pt x="84" y="798"/>
                  </a:cubicBezTo>
                  <a:cubicBezTo>
                    <a:pt x="84" y="797"/>
                    <a:pt x="83" y="796"/>
                    <a:pt x="83" y="795"/>
                  </a:cubicBezTo>
                  <a:cubicBezTo>
                    <a:pt x="82" y="792"/>
                    <a:pt x="80" y="789"/>
                    <a:pt x="79" y="786"/>
                  </a:cubicBezTo>
                  <a:cubicBezTo>
                    <a:pt x="79" y="785"/>
                    <a:pt x="78" y="784"/>
                    <a:pt x="78" y="783"/>
                  </a:cubicBezTo>
                  <a:cubicBezTo>
                    <a:pt x="77" y="781"/>
                    <a:pt x="76" y="778"/>
                    <a:pt x="75" y="775"/>
                  </a:cubicBezTo>
                  <a:cubicBezTo>
                    <a:pt x="75" y="774"/>
                    <a:pt x="74" y="773"/>
                    <a:pt x="74" y="772"/>
                  </a:cubicBezTo>
                  <a:cubicBezTo>
                    <a:pt x="73" y="769"/>
                    <a:pt x="72" y="766"/>
                    <a:pt x="71" y="763"/>
                  </a:cubicBezTo>
                  <a:cubicBezTo>
                    <a:pt x="71" y="762"/>
                    <a:pt x="71" y="761"/>
                    <a:pt x="70" y="760"/>
                  </a:cubicBezTo>
                  <a:cubicBezTo>
                    <a:pt x="69" y="757"/>
                    <a:pt x="69" y="754"/>
                    <a:pt x="68" y="751"/>
                  </a:cubicBezTo>
                  <a:cubicBezTo>
                    <a:pt x="68" y="750"/>
                    <a:pt x="67" y="749"/>
                    <a:pt x="67" y="748"/>
                  </a:cubicBezTo>
                  <a:cubicBezTo>
                    <a:pt x="66" y="744"/>
                    <a:pt x="66" y="741"/>
                    <a:pt x="65" y="738"/>
                  </a:cubicBezTo>
                  <a:cubicBezTo>
                    <a:pt x="65" y="737"/>
                    <a:pt x="65" y="737"/>
                    <a:pt x="65" y="736"/>
                  </a:cubicBezTo>
                  <a:cubicBezTo>
                    <a:pt x="64" y="732"/>
                    <a:pt x="63" y="729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1" y="712"/>
                    <a:pt x="60" y="699"/>
                    <a:pt x="60" y="686"/>
                  </a:cubicBezTo>
                  <a:cubicBezTo>
                    <a:pt x="60" y="535"/>
                    <a:pt x="182" y="413"/>
                    <a:pt x="333" y="413"/>
                  </a:cubicBezTo>
                  <a:cubicBezTo>
                    <a:pt x="361" y="413"/>
                    <a:pt x="389" y="417"/>
                    <a:pt x="415" y="425"/>
                  </a:cubicBezTo>
                  <a:cubicBezTo>
                    <a:pt x="491" y="327"/>
                    <a:pt x="611" y="263"/>
                    <a:pt x="745" y="263"/>
                  </a:cubicBezTo>
                  <a:cubicBezTo>
                    <a:pt x="806" y="263"/>
                    <a:pt x="863" y="276"/>
                    <a:pt x="915" y="299"/>
                  </a:cubicBezTo>
                  <a:cubicBezTo>
                    <a:pt x="983" y="158"/>
                    <a:pt x="1128" y="60"/>
                    <a:pt x="1296" y="60"/>
                  </a:cubicBezTo>
                  <a:cubicBezTo>
                    <a:pt x="1478" y="60"/>
                    <a:pt x="1633" y="174"/>
                    <a:pt x="1693" y="335"/>
                  </a:cubicBezTo>
                  <a:cubicBezTo>
                    <a:pt x="1708" y="334"/>
                    <a:pt x="1724" y="333"/>
                    <a:pt x="1740" y="333"/>
                  </a:cubicBezTo>
                  <a:cubicBezTo>
                    <a:pt x="1904" y="333"/>
                    <a:pt x="2045" y="427"/>
                    <a:pt x="2114" y="564"/>
                  </a:cubicBezTo>
                  <a:cubicBezTo>
                    <a:pt x="2119" y="563"/>
                    <a:pt x="2125" y="563"/>
                    <a:pt x="2131" y="563"/>
                  </a:cubicBezTo>
                  <a:cubicBezTo>
                    <a:pt x="2186" y="563"/>
                    <a:pt x="2237" y="585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85" y="633"/>
                    <a:pt x="2295" y="646"/>
                    <a:pt x="2304" y="660"/>
                  </a:cubicBezTo>
                  <a:cubicBezTo>
                    <a:pt x="2304" y="660"/>
                    <a:pt x="2304" y="660"/>
                    <a:pt x="2304" y="660"/>
                  </a:cubicBezTo>
                  <a:cubicBezTo>
                    <a:pt x="2306" y="662"/>
                    <a:pt x="2307" y="665"/>
                    <a:pt x="2309" y="668"/>
                  </a:cubicBezTo>
                  <a:cubicBezTo>
                    <a:pt x="2309" y="668"/>
                    <a:pt x="2309" y="668"/>
                    <a:pt x="2309" y="668"/>
                  </a:cubicBezTo>
                  <a:cubicBezTo>
                    <a:pt x="2311" y="671"/>
                    <a:pt x="2312" y="674"/>
                    <a:pt x="2313" y="677"/>
                  </a:cubicBezTo>
                  <a:cubicBezTo>
                    <a:pt x="2314" y="677"/>
                    <a:pt x="2314" y="677"/>
                    <a:pt x="2314" y="677"/>
                  </a:cubicBezTo>
                  <a:cubicBezTo>
                    <a:pt x="2315" y="680"/>
                    <a:pt x="2316" y="683"/>
                    <a:pt x="2318" y="685"/>
                  </a:cubicBezTo>
                  <a:cubicBezTo>
                    <a:pt x="2318" y="686"/>
                    <a:pt x="2318" y="686"/>
                    <a:pt x="2318" y="686"/>
                  </a:cubicBezTo>
                  <a:cubicBezTo>
                    <a:pt x="2319" y="689"/>
                    <a:pt x="2320" y="692"/>
                    <a:pt x="2321" y="694"/>
                  </a:cubicBezTo>
                  <a:cubicBezTo>
                    <a:pt x="2321" y="695"/>
                    <a:pt x="2321" y="695"/>
                    <a:pt x="2322" y="696"/>
                  </a:cubicBezTo>
                  <a:cubicBezTo>
                    <a:pt x="2323" y="698"/>
                    <a:pt x="2324" y="701"/>
                    <a:pt x="2324" y="704"/>
                  </a:cubicBezTo>
                  <a:cubicBezTo>
                    <a:pt x="2325" y="704"/>
                    <a:pt x="2325" y="705"/>
                    <a:pt x="2325" y="705"/>
                  </a:cubicBezTo>
                  <a:cubicBezTo>
                    <a:pt x="2326" y="708"/>
                    <a:pt x="2326" y="710"/>
                    <a:pt x="2327" y="713"/>
                  </a:cubicBezTo>
                  <a:cubicBezTo>
                    <a:pt x="2327" y="714"/>
                    <a:pt x="2328" y="714"/>
                    <a:pt x="2328" y="715"/>
                  </a:cubicBezTo>
                  <a:cubicBezTo>
                    <a:pt x="2328" y="717"/>
                    <a:pt x="2329" y="720"/>
                    <a:pt x="2329" y="722"/>
                  </a:cubicBezTo>
                  <a:cubicBezTo>
                    <a:pt x="2330" y="723"/>
                    <a:pt x="2330" y="724"/>
                    <a:pt x="2330" y="725"/>
                  </a:cubicBezTo>
                  <a:cubicBezTo>
                    <a:pt x="2331" y="727"/>
                    <a:pt x="2331" y="730"/>
                    <a:pt x="2331" y="732"/>
                  </a:cubicBezTo>
                  <a:cubicBezTo>
                    <a:pt x="2332" y="733"/>
                    <a:pt x="2332" y="734"/>
                    <a:pt x="2332" y="735"/>
                  </a:cubicBezTo>
                  <a:cubicBezTo>
                    <a:pt x="2332" y="737"/>
                    <a:pt x="2332" y="740"/>
                    <a:pt x="2333" y="742"/>
                  </a:cubicBezTo>
                  <a:cubicBezTo>
                    <a:pt x="2333" y="743"/>
                    <a:pt x="2333" y="744"/>
                    <a:pt x="2333" y="745"/>
                  </a:cubicBezTo>
                  <a:cubicBezTo>
                    <a:pt x="2333" y="748"/>
                    <a:pt x="2334" y="750"/>
                    <a:pt x="2334" y="753"/>
                  </a:cubicBezTo>
                  <a:cubicBezTo>
                    <a:pt x="2334" y="754"/>
                    <a:pt x="2334" y="755"/>
                    <a:pt x="2334" y="756"/>
                  </a:cubicBezTo>
                  <a:cubicBezTo>
                    <a:pt x="2334" y="759"/>
                    <a:pt x="2334" y="763"/>
                    <a:pt x="2334" y="766"/>
                  </a:cubicBezTo>
                  <a:cubicBezTo>
                    <a:pt x="2334" y="878"/>
                    <a:pt x="2243" y="969"/>
                    <a:pt x="2131" y="9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39"/>
            <p:cNvSpPr>
              <a:spLocks noEditPoints="1"/>
            </p:cNvSpPr>
            <p:nvPr/>
          </p:nvSpPr>
          <p:spPr bwMode="auto">
            <a:xfrm>
              <a:off x="4627563" y="1980098"/>
              <a:ext cx="2814638" cy="1336675"/>
            </a:xfrm>
            <a:custGeom>
              <a:avLst/>
              <a:gdLst>
                <a:gd name="T0" fmla="*/ 212 w 2214"/>
                <a:gd name="T1" fmla="*/ 763 h 1052"/>
                <a:gd name="T2" fmla="*/ 301 w 2214"/>
                <a:gd name="T3" fmla="*/ 748 h 1052"/>
                <a:gd name="T4" fmla="*/ 624 w 2214"/>
                <a:gd name="T5" fmla="*/ 902 h 1052"/>
                <a:gd name="T6" fmla="*/ 817 w 2214"/>
                <a:gd name="T7" fmla="*/ 855 h 1052"/>
                <a:gd name="T8" fmla="*/ 1117 w 2214"/>
                <a:gd name="T9" fmla="*/ 1052 h 1052"/>
                <a:gd name="T10" fmla="*/ 1390 w 2214"/>
                <a:gd name="T11" fmla="*/ 903 h 1052"/>
                <a:gd name="T12" fmla="*/ 1620 w 2214"/>
                <a:gd name="T13" fmla="*/ 972 h 1052"/>
                <a:gd name="T14" fmla="*/ 1976 w 2214"/>
                <a:gd name="T15" fmla="*/ 771 h 1052"/>
                <a:gd name="T16" fmla="*/ 2010 w 2214"/>
                <a:gd name="T17" fmla="*/ 774 h 1052"/>
                <a:gd name="T18" fmla="*/ 2214 w 2214"/>
                <a:gd name="T19" fmla="*/ 571 h 1052"/>
                <a:gd name="T20" fmla="*/ 2213 w 2214"/>
                <a:gd name="T21" fmla="*/ 561 h 1052"/>
                <a:gd name="T22" fmla="*/ 2071 w 2214"/>
                <a:gd name="T23" fmla="*/ 503 h 1052"/>
                <a:gd name="T24" fmla="*/ 2054 w 2214"/>
                <a:gd name="T25" fmla="*/ 504 h 1052"/>
                <a:gd name="T26" fmla="*/ 1680 w 2214"/>
                <a:gd name="T27" fmla="*/ 273 h 1052"/>
                <a:gd name="T28" fmla="*/ 1633 w 2214"/>
                <a:gd name="T29" fmla="*/ 275 h 1052"/>
                <a:gd name="T30" fmla="*/ 1236 w 2214"/>
                <a:gd name="T31" fmla="*/ 0 h 1052"/>
                <a:gd name="T32" fmla="*/ 855 w 2214"/>
                <a:gd name="T33" fmla="*/ 239 h 1052"/>
                <a:gd name="T34" fmla="*/ 685 w 2214"/>
                <a:gd name="T35" fmla="*/ 203 h 1052"/>
                <a:gd name="T36" fmla="*/ 355 w 2214"/>
                <a:gd name="T37" fmla="*/ 365 h 1052"/>
                <a:gd name="T38" fmla="*/ 273 w 2214"/>
                <a:gd name="T39" fmla="*/ 353 h 1052"/>
                <a:gd name="T40" fmla="*/ 0 w 2214"/>
                <a:gd name="T41" fmla="*/ 626 h 1052"/>
                <a:gd name="T42" fmla="*/ 3 w 2214"/>
                <a:gd name="T43" fmla="*/ 665 h 1052"/>
                <a:gd name="T44" fmla="*/ 212 w 2214"/>
                <a:gd name="T45" fmla="*/ 763 h 1052"/>
                <a:gd name="T46" fmla="*/ 379 w 2214"/>
                <a:gd name="T47" fmla="*/ 404 h 1052"/>
                <a:gd name="T48" fmla="*/ 723 w 2214"/>
                <a:gd name="T49" fmla="*/ 245 h 1052"/>
                <a:gd name="T50" fmla="*/ 395 w 2214"/>
                <a:gd name="T51" fmla="*/ 452 h 1052"/>
                <a:gd name="T52" fmla="*/ 39 w 2214"/>
                <a:gd name="T53" fmla="*/ 585 h 1052"/>
                <a:gd name="T54" fmla="*/ 379 w 2214"/>
                <a:gd name="T55" fmla="*/ 40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4" h="1052">
                  <a:moveTo>
                    <a:pt x="212" y="763"/>
                  </a:moveTo>
                  <a:cubicBezTo>
                    <a:pt x="243" y="763"/>
                    <a:pt x="273" y="758"/>
                    <a:pt x="301" y="748"/>
                  </a:cubicBezTo>
                  <a:cubicBezTo>
                    <a:pt x="377" y="842"/>
                    <a:pt x="494" y="902"/>
                    <a:pt x="624" y="902"/>
                  </a:cubicBezTo>
                  <a:cubicBezTo>
                    <a:pt x="694" y="902"/>
                    <a:pt x="759" y="885"/>
                    <a:pt x="817" y="855"/>
                  </a:cubicBezTo>
                  <a:cubicBezTo>
                    <a:pt x="867" y="971"/>
                    <a:pt x="982" y="1052"/>
                    <a:pt x="1117" y="1052"/>
                  </a:cubicBezTo>
                  <a:cubicBezTo>
                    <a:pt x="1231" y="1052"/>
                    <a:pt x="1332" y="993"/>
                    <a:pt x="1390" y="903"/>
                  </a:cubicBezTo>
                  <a:cubicBezTo>
                    <a:pt x="1456" y="947"/>
                    <a:pt x="1535" y="972"/>
                    <a:pt x="1620" y="972"/>
                  </a:cubicBezTo>
                  <a:cubicBezTo>
                    <a:pt x="1771" y="972"/>
                    <a:pt x="1903" y="891"/>
                    <a:pt x="1976" y="771"/>
                  </a:cubicBezTo>
                  <a:cubicBezTo>
                    <a:pt x="1987" y="773"/>
                    <a:pt x="1999" y="774"/>
                    <a:pt x="2010" y="774"/>
                  </a:cubicBezTo>
                  <a:cubicBezTo>
                    <a:pt x="2123" y="774"/>
                    <a:pt x="2214" y="683"/>
                    <a:pt x="2214" y="571"/>
                  </a:cubicBezTo>
                  <a:cubicBezTo>
                    <a:pt x="2214" y="567"/>
                    <a:pt x="2213" y="564"/>
                    <a:pt x="2213" y="561"/>
                  </a:cubicBezTo>
                  <a:cubicBezTo>
                    <a:pt x="2177" y="525"/>
                    <a:pt x="2126" y="503"/>
                    <a:pt x="2071" y="503"/>
                  </a:cubicBezTo>
                  <a:cubicBezTo>
                    <a:pt x="2065" y="503"/>
                    <a:pt x="2059" y="503"/>
                    <a:pt x="2054" y="504"/>
                  </a:cubicBezTo>
                  <a:cubicBezTo>
                    <a:pt x="1985" y="367"/>
                    <a:pt x="1844" y="273"/>
                    <a:pt x="1680" y="273"/>
                  </a:cubicBezTo>
                  <a:cubicBezTo>
                    <a:pt x="1664" y="273"/>
                    <a:pt x="1648" y="274"/>
                    <a:pt x="1633" y="275"/>
                  </a:cubicBezTo>
                  <a:cubicBezTo>
                    <a:pt x="1573" y="114"/>
                    <a:pt x="1418" y="0"/>
                    <a:pt x="1236" y="0"/>
                  </a:cubicBezTo>
                  <a:cubicBezTo>
                    <a:pt x="1068" y="0"/>
                    <a:pt x="923" y="98"/>
                    <a:pt x="855" y="239"/>
                  </a:cubicBezTo>
                  <a:cubicBezTo>
                    <a:pt x="803" y="216"/>
                    <a:pt x="746" y="203"/>
                    <a:pt x="685" y="203"/>
                  </a:cubicBezTo>
                  <a:cubicBezTo>
                    <a:pt x="551" y="203"/>
                    <a:pt x="431" y="267"/>
                    <a:pt x="355" y="365"/>
                  </a:cubicBezTo>
                  <a:cubicBezTo>
                    <a:pt x="329" y="357"/>
                    <a:pt x="301" y="353"/>
                    <a:pt x="273" y="353"/>
                  </a:cubicBezTo>
                  <a:cubicBezTo>
                    <a:pt x="122" y="353"/>
                    <a:pt x="0" y="475"/>
                    <a:pt x="0" y="626"/>
                  </a:cubicBezTo>
                  <a:cubicBezTo>
                    <a:pt x="0" y="639"/>
                    <a:pt x="1" y="652"/>
                    <a:pt x="3" y="665"/>
                  </a:cubicBezTo>
                  <a:cubicBezTo>
                    <a:pt x="53" y="725"/>
                    <a:pt x="128" y="763"/>
                    <a:pt x="212" y="763"/>
                  </a:cubicBezTo>
                  <a:close/>
                  <a:moveTo>
                    <a:pt x="379" y="404"/>
                  </a:moveTo>
                  <a:cubicBezTo>
                    <a:pt x="498" y="214"/>
                    <a:pt x="723" y="245"/>
                    <a:pt x="723" y="245"/>
                  </a:cubicBezTo>
                  <a:cubicBezTo>
                    <a:pt x="457" y="269"/>
                    <a:pt x="395" y="452"/>
                    <a:pt x="395" y="452"/>
                  </a:cubicBezTo>
                  <a:cubicBezTo>
                    <a:pt x="172" y="333"/>
                    <a:pt x="39" y="585"/>
                    <a:pt x="39" y="585"/>
                  </a:cubicBezTo>
                  <a:cubicBezTo>
                    <a:pt x="119" y="321"/>
                    <a:pt x="379" y="404"/>
                    <a:pt x="379" y="40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4632326" y="2692885"/>
              <a:ext cx="2886075" cy="796925"/>
            </a:xfrm>
            <a:custGeom>
              <a:avLst/>
              <a:gdLst>
                <a:gd name="T0" fmla="*/ 2270 w 2271"/>
                <a:gd name="T1" fmla="*/ 124 h 627"/>
                <a:gd name="T2" fmla="*/ 2269 w 2271"/>
                <a:gd name="T3" fmla="*/ 114 h 627"/>
                <a:gd name="T4" fmla="*/ 2267 w 2271"/>
                <a:gd name="T5" fmla="*/ 104 h 627"/>
                <a:gd name="T6" fmla="*/ 2265 w 2271"/>
                <a:gd name="T7" fmla="*/ 94 h 627"/>
                <a:gd name="T8" fmla="*/ 2262 w 2271"/>
                <a:gd name="T9" fmla="*/ 84 h 627"/>
                <a:gd name="T10" fmla="*/ 2259 w 2271"/>
                <a:gd name="T11" fmla="*/ 75 h 627"/>
                <a:gd name="T12" fmla="*/ 2255 w 2271"/>
                <a:gd name="T13" fmla="*/ 65 h 627"/>
                <a:gd name="T14" fmla="*/ 2251 w 2271"/>
                <a:gd name="T15" fmla="*/ 56 h 627"/>
                <a:gd name="T16" fmla="*/ 2246 w 2271"/>
                <a:gd name="T17" fmla="*/ 47 h 627"/>
                <a:gd name="T18" fmla="*/ 2241 w 2271"/>
                <a:gd name="T19" fmla="*/ 39 h 627"/>
                <a:gd name="T20" fmla="*/ 2210 w 2271"/>
                <a:gd name="T21" fmla="*/ 0 h 627"/>
                <a:gd name="T22" fmla="*/ 2210 w 2271"/>
                <a:gd name="T23" fmla="*/ 0 h 627"/>
                <a:gd name="T24" fmla="*/ 2007 w 2271"/>
                <a:gd name="T25" fmla="*/ 213 h 627"/>
                <a:gd name="T26" fmla="*/ 1617 w 2271"/>
                <a:gd name="T27" fmla="*/ 411 h 627"/>
                <a:gd name="T28" fmla="*/ 1114 w 2271"/>
                <a:gd name="T29" fmla="*/ 491 h 627"/>
                <a:gd name="T30" fmla="*/ 621 w 2271"/>
                <a:gd name="T31" fmla="*/ 341 h 627"/>
                <a:gd name="T32" fmla="*/ 209 w 2271"/>
                <a:gd name="T33" fmla="*/ 202 h 627"/>
                <a:gd name="T34" fmla="*/ 0 w 2271"/>
                <a:gd name="T35" fmla="*/ 104 h 627"/>
                <a:gd name="T36" fmla="*/ 2 w 2271"/>
                <a:gd name="T37" fmla="*/ 115 h 627"/>
                <a:gd name="T38" fmla="*/ 4 w 2271"/>
                <a:gd name="T39" fmla="*/ 127 h 627"/>
                <a:gd name="T40" fmla="*/ 7 w 2271"/>
                <a:gd name="T41" fmla="*/ 139 h 627"/>
                <a:gd name="T42" fmla="*/ 11 w 2271"/>
                <a:gd name="T43" fmla="*/ 151 h 627"/>
                <a:gd name="T44" fmla="*/ 15 w 2271"/>
                <a:gd name="T45" fmla="*/ 162 h 627"/>
                <a:gd name="T46" fmla="*/ 20 w 2271"/>
                <a:gd name="T47" fmla="*/ 174 h 627"/>
                <a:gd name="T48" fmla="*/ 25 w 2271"/>
                <a:gd name="T49" fmla="*/ 185 h 627"/>
                <a:gd name="T50" fmla="*/ 50 w 2271"/>
                <a:gd name="T51" fmla="*/ 226 h 627"/>
                <a:gd name="T52" fmla="*/ 56 w 2271"/>
                <a:gd name="T53" fmla="*/ 234 h 627"/>
                <a:gd name="T54" fmla="*/ 63 w 2271"/>
                <a:gd name="T55" fmla="*/ 243 h 627"/>
                <a:gd name="T56" fmla="*/ 71 w 2271"/>
                <a:gd name="T57" fmla="*/ 252 h 627"/>
                <a:gd name="T58" fmla="*/ 80 w 2271"/>
                <a:gd name="T59" fmla="*/ 261 h 627"/>
                <a:gd name="T60" fmla="*/ 89 w 2271"/>
                <a:gd name="T61" fmla="*/ 269 h 627"/>
                <a:gd name="T62" fmla="*/ 98 w 2271"/>
                <a:gd name="T63" fmla="*/ 277 h 627"/>
                <a:gd name="T64" fmla="*/ 108 w 2271"/>
                <a:gd name="T65" fmla="*/ 285 h 627"/>
                <a:gd name="T66" fmla="*/ 118 w 2271"/>
                <a:gd name="T67" fmla="*/ 292 h 627"/>
                <a:gd name="T68" fmla="*/ 129 w 2271"/>
                <a:gd name="T69" fmla="*/ 299 h 627"/>
                <a:gd name="T70" fmla="*/ 144 w 2271"/>
                <a:gd name="T71" fmla="*/ 307 h 627"/>
                <a:gd name="T72" fmla="*/ 156 w 2271"/>
                <a:gd name="T73" fmla="*/ 313 h 627"/>
                <a:gd name="T74" fmla="*/ 168 w 2271"/>
                <a:gd name="T75" fmla="*/ 318 h 627"/>
                <a:gd name="T76" fmla="*/ 180 w 2271"/>
                <a:gd name="T77" fmla="*/ 322 h 627"/>
                <a:gd name="T78" fmla="*/ 192 w 2271"/>
                <a:gd name="T79" fmla="*/ 326 h 627"/>
                <a:gd name="T80" fmla="*/ 204 w 2271"/>
                <a:gd name="T81" fmla="*/ 330 h 627"/>
                <a:gd name="T82" fmla="*/ 217 w 2271"/>
                <a:gd name="T83" fmla="*/ 333 h 627"/>
                <a:gd name="T84" fmla="*/ 230 w 2271"/>
                <a:gd name="T85" fmla="*/ 335 h 627"/>
                <a:gd name="T86" fmla="*/ 243 w 2271"/>
                <a:gd name="T87" fmla="*/ 336 h 627"/>
                <a:gd name="T88" fmla="*/ 256 w 2271"/>
                <a:gd name="T89" fmla="*/ 337 h 627"/>
                <a:gd name="T90" fmla="*/ 358 w 2271"/>
                <a:gd name="T91" fmla="*/ 323 h 627"/>
                <a:gd name="T92" fmla="*/ 875 w 2271"/>
                <a:gd name="T93" fmla="*/ 430 h 627"/>
                <a:gd name="T94" fmla="*/ 1448 w 2271"/>
                <a:gd name="T95" fmla="*/ 478 h 627"/>
                <a:gd name="T96" fmla="*/ 2034 w 2271"/>
                <a:gd name="T97" fmla="*/ 346 h 627"/>
                <a:gd name="T98" fmla="*/ 2271 w 2271"/>
                <a:gd name="T99" fmla="*/ 145 h 627"/>
                <a:gd name="T100" fmla="*/ 2271 w 2271"/>
                <a:gd name="T101" fmla="*/ 13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1" h="627">
                  <a:moveTo>
                    <a:pt x="2271" y="132"/>
                  </a:moveTo>
                  <a:cubicBezTo>
                    <a:pt x="2271" y="129"/>
                    <a:pt x="2270" y="127"/>
                    <a:pt x="2270" y="124"/>
                  </a:cubicBezTo>
                  <a:cubicBezTo>
                    <a:pt x="2270" y="123"/>
                    <a:pt x="2270" y="122"/>
                    <a:pt x="2270" y="121"/>
                  </a:cubicBezTo>
                  <a:cubicBezTo>
                    <a:pt x="2269" y="119"/>
                    <a:pt x="2269" y="116"/>
                    <a:pt x="2269" y="114"/>
                  </a:cubicBezTo>
                  <a:cubicBezTo>
                    <a:pt x="2269" y="113"/>
                    <a:pt x="2269" y="112"/>
                    <a:pt x="2268" y="111"/>
                  </a:cubicBezTo>
                  <a:cubicBezTo>
                    <a:pt x="2268" y="109"/>
                    <a:pt x="2268" y="106"/>
                    <a:pt x="2267" y="104"/>
                  </a:cubicBezTo>
                  <a:cubicBezTo>
                    <a:pt x="2267" y="103"/>
                    <a:pt x="2267" y="102"/>
                    <a:pt x="2266" y="101"/>
                  </a:cubicBezTo>
                  <a:cubicBezTo>
                    <a:pt x="2266" y="99"/>
                    <a:pt x="2265" y="96"/>
                    <a:pt x="2265" y="94"/>
                  </a:cubicBezTo>
                  <a:cubicBezTo>
                    <a:pt x="2265" y="93"/>
                    <a:pt x="2264" y="93"/>
                    <a:pt x="2264" y="92"/>
                  </a:cubicBezTo>
                  <a:cubicBezTo>
                    <a:pt x="2263" y="89"/>
                    <a:pt x="2263" y="87"/>
                    <a:pt x="2262" y="84"/>
                  </a:cubicBezTo>
                  <a:cubicBezTo>
                    <a:pt x="2262" y="84"/>
                    <a:pt x="2262" y="83"/>
                    <a:pt x="2261" y="83"/>
                  </a:cubicBezTo>
                  <a:cubicBezTo>
                    <a:pt x="2261" y="80"/>
                    <a:pt x="2260" y="77"/>
                    <a:pt x="2259" y="75"/>
                  </a:cubicBezTo>
                  <a:cubicBezTo>
                    <a:pt x="2258" y="74"/>
                    <a:pt x="2258" y="74"/>
                    <a:pt x="2258" y="73"/>
                  </a:cubicBezTo>
                  <a:cubicBezTo>
                    <a:pt x="2257" y="71"/>
                    <a:pt x="2256" y="68"/>
                    <a:pt x="2255" y="65"/>
                  </a:cubicBezTo>
                  <a:cubicBezTo>
                    <a:pt x="2255" y="65"/>
                    <a:pt x="2255" y="65"/>
                    <a:pt x="2255" y="64"/>
                  </a:cubicBezTo>
                  <a:cubicBezTo>
                    <a:pt x="2253" y="62"/>
                    <a:pt x="2252" y="59"/>
                    <a:pt x="2251" y="56"/>
                  </a:cubicBezTo>
                  <a:cubicBezTo>
                    <a:pt x="2251" y="56"/>
                    <a:pt x="2251" y="56"/>
                    <a:pt x="2250" y="56"/>
                  </a:cubicBezTo>
                  <a:cubicBezTo>
                    <a:pt x="2249" y="53"/>
                    <a:pt x="2248" y="50"/>
                    <a:pt x="2246" y="47"/>
                  </a:cubicBezTo>
                  <a:cubicBezTo>
                    <a:pt x="2246" y="47"/>
                    <a:pt x="2246" y="47"/>
                    <a:pt x="2246" y="47"/>
                  </a:cubicBezTo>
                  <a:cubicBezTo>
                    <a:pt x="2244" y="44"/>
                    <a:pt x="2243" y="41"/>
                    <a:pt x="2241" y="39"/>
                  </a:cubicBezTo>
                  <a:cubicBezTo>
                    <a:pt x="2241" y="39"/>
                    <a:pt x="2241" y="39"/>
                    <a:pt x="2241" y="39"/>
                  </a:cubicBezTo>
                  <a:cubicBezTo>
                    <a:pt x="2232" y="25"/>
                    <a:pt x="2222" y="12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3"/>
                    <a:pt x="2211" y="6"/>
                    <a:pt x="2211" y="10"/>
                  </a:cubicBezTo>
                  <a:cubicBezTo>
                    <a:pt x="2211" y="122"/>
                    <a:pt x="2120" y="213"/>
                    <a:pt x="2007" y="213"/>
                  </a:cubicBezTo>
                  <a:cubicBezTo>
                    <a:pt x="1996" y="213"/>
                    <a:pt x="1984" y="212"/>
                    <a:pt x="1973" y="210"/>
                  </a:cubicBezTo>
                  <a:cubicBezTo>
                    <a:pt x="1900" y="330"/>
                    <a:pt x="1768" y="411"/>
                    <a:pt x="1617" y="411"/>
                  </a:cubicBezTo>
                  <a:cubicBezTo>
                    <a:pt x="1532" y="411"/>
                    <a:pt x="1453" y="386"/>
                    <a:pt x="1387" y="342"/>
                  </a:cubicBezTo>
                  <a:cubicBezTo>
                    <a:pt x="1329" y="432"/>
                    <a:pt x="1228" y="491"/>
                    <a:pt x="1114" y="491"/>
                  </a:cubicBezTo>
                  <a:cubicBezTo>
                    <a:pt x="979" y="491"/>
                    <a:pt x="864" y="410"/>
                    <a:pt x="814" y="294"/>
                  </a:cubicBezTo>
                  <a:cubicBezTo>
                    <a:pt x="756" y="324"/>
                    <a:pt x="691" y="341"/>
                    <a:pt x="621" y="341"/>
                  </a:cubicBezTo>
                  <a:cubicBezTo>
                    <a:pt x="491" y="341"/>
                    <a:pt x="374" y="281"/>
                    <a:pt x="298" y="187"/>
                  </a:cubicBezTo>
                  <a:cubicBezTo>
                    <a:pt x="270" y="197"/>
                    <a:pt x="240" y="202"/>
                    <a:pt x="209" y="202"/>
                  </a:cubicBezTo>
                  <a:cubicBezTo>
                    <a:pt x="125" y="202"/>
                    <a:pt x="50" y="16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1" y="111"/>
                    <a:pt x="2" y="115"/>
                  </a:cubicBezTo>
                  <a:cubicBezTo>
                    <a:pt x="2" y="116"/>
                    <a:pt x="2" y="116"/>
                    <a:pt x="2" y="117"/>
                  </a:cubicBezTo>
                  <a:cubicBezTo>
                    <a:pt x="3" y="120"/>
                    <a:pt x="3" y="123"/>
                    <a:pt x="4" y="127"/>
                  </a:cubicBezTo>
                  <a:cubicBezTo>
                    <a:pt x="4" y="128"/>
                    <a:pt x="5" y="129"/>
                    <a:pt x="5" y="130"/>
                  </a:cubicBezTo>
                  <a:cubicBezTo>
                    <a:pt x="6" y="133"/>
                    <a:pt x="6" y="136"/>
                    <a:pt x="7" y="139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9" y="145"/>
                    <a:pt x="10" y="148"/>
                    <a:pt x="11" y="151"/>
                  </a:cubicBezTo>
                  <a:cubicBezTo>
                    <a:pt x="11" y="152"/>
                    <a:pt x="12" y="153"/>
                    <a:pt x="12" y="154"/>
                  </a:cubicBezTo>
                  <a:cubicBezTo>
                    <a:pt x="13" y="157"/>
                    <a:pt x="14" y="160"/>
                    <a:pt x="15" y="162"/>
                  </a:cubicBezTo>
                  <a:cubicBezTo>
                    <a:pt x="15" y="163"/>
                    <a:pt x="16" y="164"/>
                    <a:pt x="16" y="165"/>
                  </a:cubicBezTo>
                  <a:cubicBezTo>
                    <a:pt x="17" y="168"/>
                    <a:pt x="19" y="171"/>
                    <a:pt x="20" y="174"/>
                  </a:cubicBezTo>
                  <a:cubicBezTo>
                    <a:pt x="20" y="175"/>
                    <a:pt x="21" y="176"/>
                    <a:pt x="21" y="177"/>
                  </a:cubicBezTo>
                  <a:cubicBezTo>
                    <a:pt x="22" y="180"/>
                    <a:pt x="24" y="183"/>
                    <a:pt x="25" y="185"/>
                  </a:cubicBezTo>
                  <a:cubicBezTo>
                    <a:pt x="25" y="186"/>
                    <a:pt x="26" y="187"/>
                    <a:pt x="26" y="187"/>
                  </a:cubicBezTo>
                  <a:cubicBezTo>
                    <a:pt x="33" y="201"/>
                    <a:pt x="41" y="214"/>
                    <a:pt x="50" y="226"/>
                  </a:cubicBezTo>
                  <a:cubicBezTo>
                    <a:pt x="50" y="226"/>
                    <a:pt x="50" y="226"/>
                    <a:pt x="50" y="227"/>
                  </a:cubicBezTo>
                  <a:cubicBezTo>
                    <a:pt x="52" y="229"/>
                    <a:pt x="54" y="232"/>
                    <a:pt x="56" y="234"/>
                  </a:cubicBezTo>
                  <a:cubicBezTo>
                    <a:pt x="57" y="235"/>
                    <a:pt x="57" y="236"/>
                    <a:pt x="58" y="237"/>
                  </a:cubicBezTo>
                  <a:cubicBezTo>
                    <a:pt x="60" y="239"/>
                    <a:pt x="61" y="241"/>
                    <a:pt x="63" y="243"/>
                  </a:cubicBezTo>
                  <a:cubicBezTo>
                    <a:pt x="64" y="244"/>
                    <a:pt x="65" y="245"/>
                    <a:pt x="66" y="246"/>
                  </a:cubicBezTo>
                  <a:cubicBezTo>
                    <a:pt x="68" y="248"/>
                    <a:pt x="70" y="250"/>
                    <a:pt x="71" y="252"/>
                  </a:cubicBezTo>
                  <a:cubicBezTo>
                    <a:pt x="72" y="253"/>
                    <a:pt x="74" y="254"/>
                    <a:pt x="75" y="255"/>
                  </a:cubicBezTo>
                  <a:cubicBezTo>
                    <a:pt x="76" y="257"/>
                    <a:pt x="78" y="259"/>
                    <a:pt x="80" y="261"/>
                  </a:cubicBezTo>
                  <a:cubicBezTo>
                    <a:pt x="81" y="262"/>
                    <a:pt x="82" y="263"/>
                    <a:pt x="84" y="264"/>
                  </a:cubicBezTo>
                  <a:cubicBezTo>
                    <a:pt x="85" y="266"/>
                    <a:pt x="87" y="267"/>
                    <a:pt x="89" y="269"/>
                  </a:cubicBezTo>
                  <a:cubicBezTo>
                    <a:pt x="90" y="270"/>
                    <a:pt x="92" y="271"/>
                    <a:pt x="93" y="273"/>
                  </a:cubicBezTo>
                  <a:cubicBezTo>
                    <a:pt x="95" y="274"/>
                    <a:pt x="97" y="276"/>
                    <a:pt x="98" y="277"/>
                  </a:cubicBezTo>
                  <a:cubicBezTo>
                    <a:pt x="100" y="278"/>
                    <a:pt x="101" y="279"/>
                    <a:pt x="103" y="280"/>
                  </a:cubicBezTo>
                  <a:cubicBezTo>
                    <a:pt x="105" y="282"/>
                    <a:pt x="106" y="283"/>
                    <a:pt x="108" y="285"/>
                  </a:cubicBezTo>
                  <a:cubicBezTo>
                    <a:pt x="110" y="286"/>
                    <a:pt x="111" y="287"/>
                    <a:pt x="113" y="288"/>
                  </a:cubicBezTo>
                  <a:cubicBezTo>
                    <a:pt x="115" y="289"/>
                    <a:pt x="117" y="291"/>
                    <a:pt x="118" y="292"/>
                  </a:cubicBezTo>
                  <a:cubicBezTo>
                    <a:pt x="120" y="293"/>
                    <a:pt x="122" y="294"/>
                    <a:pt x="124" y="295"/>
                  </a:cubicBezTo>
                  <a:cubicBezTo>
                    <a:pt x="125" y="296"/>
                    <a:pt x="127" y="297"/>
                    <a:pt x="129" y="299"/>
                  </a:cubicBezTo>
                  <a:cubicBezTo>
                    <a:pt x="132" y="300"/>
                    <a:pt x="135" y="302"/>
                    <a:pt x="137" y="303"/>
                  </a:cubicBezTo>
                  <a:cubicBezTo>
                    <a:pt x="140" y="305"/>
                    <a:pt x="142" y="306"/>
                    <a:pt x="144" y="307"/>
                  </a:cubicBezTo>
                  <a:cubicBezTo>
                    <a:pt x="146" y="308"/>
                    <a:pt x="148" y="309"/>
                    <a:pt x="151" y="310"/>
                  </a:cubicBezTo>
                  <a:cubicBezTo>
                    <a:pt x="152" y="311"/>
                    <a:pt x="154" y="312"/>
                    <a:pt x="156" y="313"/>
                  </a:cubicBezTo>
                  <a:cubicBezTo>
                    <a:pt x="158" y="314"/>
                    <a:pt x="160" y="315"/>
                    <a:pt x="162" y="316"/>
                  </a:cubicBezTo>
                  <a:cubicBezTo>
                    <a:pt x="164" y="316"/>
                    <a:pt x="166" y="317"/>
                    <a:pt x="168" y="318"/>
                  </a:cubicBezTo>
                  <a:cubicBezTo>
                    <a:pt x="170" y="319"/>
                    <a:pt x="172" y="320"/>
                    <a:pt x="174" y="320"/>
                  </a:cubicBezTo>
                  <a:cubicBezTo>
                    <a:pt x="176" y="321"/>
                    <a:pt x="178" y="322"/>
                    <a:pt x="180" y="322"/>
                  </a:cubicBezTo>
                  <a:cubicBezTo>
                    <a:pt x="182" y="323"/>
                    <a:pt x="184" y="324"/>
                    <a:pt x="186" y="325"/>
                  </a:cubicBezTo>
                  <a:cubicBezTo>
                    <a:pt x="188" y="325"/>
                    <a:pt x="190" y="326"/>
                    <a:pt x="192" y="326"/>
                  </a:cubicBezTo>
                  <a:cubicBezTo>
                    <a:pt x="194" y="327"/>
                    <a:pt x="197" y="328"/>
                    <a:pt x="199" y="328"/>
                  </a:cubicBezTo>
                  <a:cubicBezTo>
                    <a:pt x="201" y="329"/>
                    <a:pt x="203" y="329"/>
                    <a:pt x="204" y="330"/>
                  </a:cubicBezTo>
                  <a:cubicBezTo>
                    <a:pt x="207" y="330"/>
                    <a:pt x="209" y="331"/>
                    <a:pt x="212" y="331"/>
                  </a:cubicBezTo>
                  <a:cubicBezTo>
                    <a:pt x="213" y="332"/>
                    <a:pt x="215" y="332"/>
                    <a:pt x="217" y="333"/>
                  </a:cubicBezTo>
                  <a:cubicBezTo>
                    <a:pt x="220" y="333"/>
                    <a:pt x="222" y="333"/>
                    <a:pt x="225" y="334"/>
                  </a:cubicBezTo>
                  <a:cubicBezTo>
                    <a:pt x="226" y="334"/>
                    <a:pt x="228" y="335"/>
                    <a:pt x="230" y="335"/>
                  </a:cubicBezTo>
                  <a:cubicBezTo>
                    <a:pt x="233" y="335"/>
                    <a:pt x="235" y="336"/>
                    <a:pt x="238" y="336"/>
                  </a:cubicBezTo>
                  <a:cubicBezTo>
                    <a:pt x="240" y="336"/>
                    <a:pt x="241" y="336"/>
                    <a:pt x="243" y="336"/>
                  </a:cubicBezTo>
                  <a:cubicBezTo>
                    <a:pt x="246" y="337"/>
                    <a:pt x="249" y="337"/>
                    <a:pt x="252" y="337"/>
                  </a:cubicBezTo>
                  <a:cubicBezTo>
                    <a:pt x="254" y="337"/>
                    <a:pt x="255" y="337"/>
                    <a:pt x="256" y="337"/>
                  </a:cubicBezTo>
                  <a:cubicBezTo>
                    <a:pt x="261" y="338"/>
                    <a:pt x="265" y="338"/>
                    <a:pt x="270" y="338"/>
                  </a:cubicBezTo>
                  <a:cubicBezTo>
                    <a:pt x="301" y="338"/>
                    <a:pt x="331" y="333"/>
                    <a:pt x="358" y="323"/>
                  </a:cubicBezTo>
                  <a:cubicBezTo>
                    <a:pt x="435" y="417"/>
                    <a:pt x="551" y="477"/>
                    <a:pt x="682" y="477"/>
                  </a:cubicBezTo>
                  <a:cubicBezTo>
                    <a:pt x="751" y="477"/>
                    <a:pt x="817" y="460"/>
                    <a:pt x="875" y="430"/>
                  </a:cubicBezTo>
                  <a:cubicBezTo>
                    <a:pt x="925" y="546"/>
                    <a:pt x="1040" y="627"/>
                    <a:pt x="1174" y="627"/>
                  </a:cubicBezTo>
                  <a:cubicBezTo>
                    <a:pt x="1289" y="627"/>
                    <a:pt x="1390" y="567"/>
                    <a:pt x="1448" y="478"/>
                  </a:cubicBezTo>
                  <a:cubicBezTo>
                    <a:pt x="1514" y="521"/>
                    <a:pt x="1593" y="546"/>
                    <a:pt x="1677" y="546"/>
                  </a:cubicBezTo>
                  <a:cubicBezTo>
                    <a:pt x="1828" y="546"/>
                    <a:pt x="1961" y="466"/>
                    <a:pt x="2034" y="346"/>
                  </a:cubicBezTo>
                  <a:cubicBezTo>
                    <a:pt x="2045" y="347"/>
                    <a:pt x="2056" y="348"/>
                    <a:pt x="2068" y="348"/>
                  </a:cubicBezTo>
                  <a:cubicBezTo>
                    <a:pt x="2180" y="348"/>
                    <a:pt x="2271" y="257"/>
                    <a:pt x="2271" y="145"/>
                  </a:cubicBezTo>
                  <a:cubicBezTo>
                    <a:pt x="2271" y="142"/>
                    <a:pt x="2271" y="138"/>
                    <a:pt x="2271" y="135"/>
                  </a:cubicBezTo>
                  <a:cubicBezTo>
                    <a:pt x="2271" y="134"/>
                    <a:pt x="2271" y="133"/>
                    <a:pt x="2271" y="13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4678363" y="2251560"/>
              <a:ext cx="868363" cy="471487"/>
            </a:xfrm>
            <a:custGeom>
              <a:avLst/>
              <a:gdLst>
                <a:gd name="T0" fmla="*/ 356 w 684"/>
                <a:gd name="T1" fmla="*/ 238 h 371"/>
                <a:gd name="T2" fmla="*/ 684 w 684"/>
                <a:gd name="T3" fmla="*/ 31 h 371"/>
                <a:gd name="T4" fmla="*/ 340 w 684"/>
                <a:gd name="T5" fmla="*/ 190 h 371"/>
                <a:gd name="T6" fmla="*/ 0 w 684"/>
                <a:gd name="T7" fmla="*/ 371 h 371"/>
                <a:gd name="T8" fmla="*/ 356 w 684"/>
                <a:gd name="T9" fmla="*/ 23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371">
                  <a:moveTo>
                    <a:pt x="356" y="238"/>
                  </a:moveTo>
                  <a:cubicBezTo>
                    <a:pt x="356" y="238"/>
                    <a:pt x="418" y="55"/>
                    <a:pt x="684" y="31"/>
                  </a:cubicBezTo>
                  <a:cubicBezTo>
                    <a:pt x="684" y="31"/>
                    <a:pt x="459" y="0"/>
                    <a:pt x="340" y="190"/>
                  </a:cubicBezTo>
                  <a:cubicBezTo>
                    <a:pt x="340" y="190"/>
                    <a:pt x="80" y="107"/>
                    <a:pt x="0" y="371"/>
                  </a:cubicBezTo>
                  <a:cubicBezTo>
                    <a:pt x="0" y="371"/>
                    <a:pt x="133" y="119"/>
                    <a:pt x="356" y="238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497" y="2609150"/>
            <a:ext cx="445294" cy="677465"/>
            <a:chOff x="3786188" y="4478823"/>
            <a:chExt cx="593725" cy="903287"/>
          </a:xfrm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786188" y="4478823"/>
              <a:ext cx="593725" cy="903287"/>
            </a:xfrm>
            <a:custGeom>
              <a:avLst/>
              <a:gdLst>
                <a:gd name="T0" fmla="*/ 360 w 468"/>
                <a:gd name="T1" fmla="*/ 0 h 710"/>
                <a:gd name="T2" fmla="*/ 108 w 468"/>
                <a:gd name="T3" fmla="*/ 0 h 710"/>
                <a:gd name="T4" fmla="*/ 0 w 468"/>
                <a:gd name="T5" fmla="*/ 108 h 710"/>
                <a:gd name="T6" fmla="*/ 0 w 468"/>
                <a:gd name="T7" fmla="*/ 602 h 710"/>
                <a:gd name="T8" fmla="*/ 108 w 468"/>
                <a:gd name="T9" fmla="*/ 710 h 710"/>
                <a:gd name="T10" fmla="*/ 360 w 468"/>
                <a:gd name="T11" fmla="*/ 710 h 710"/>
                <a:gd name="T12" fmla="*/ 468 w 468"/>
                <a:gd name="T13" fmla="*/ 602 h 710"/>
                <a:gd name="T14" fmla="*/ 468 w 468"/>
                <a:gd name="T15" fmla="*/ 108 h 710"/>
                <a:gd name="T16" fmla="*/ 360 w 468"/>
                <a:gd name="T17" fmla="*/ 0 h 710"/>
                <a:gd name="T18" fmla="*/ 408 w 468"/>
                <a:gd name="T19" fmla="*/ 602 h 710"/>
                <a:gd name="T20" fmla="*/ 360 w 468"/>
                <a:gd name="T21" fmla="*/ 650 h 710"/>
                <a:gd name="T22" fmla="*/ 108 w 468"/>
                <a:gd name="T23" fmla="*/ 650 h 710"/>
                <a:gd name="T24" fmla="*/ 60 w 468"/>
                <a:gd name="T25" fmla="*/ 602 h 710"/>
                <a:gd name="T26" fmla="*/ 60 w 468"/>
                <a:gd name="T27" fmla="*/ 108 h 710"/>
                <a:gd name="T28" fmla="*/ 108 w 468"/>
                <a:gd name="T29" fmla="*/ 60 h 710"/>
                <a:gd name="T30" fmla="*/ 360 w 468"/>
                <a:gd name="T31" fmla="*/ 60 h 710"/>
                <a:gd name="T32" fmla="*/ 408 w 468"/>
                <a:gd name="T33" fmla="*/ 108 h 710"/>
                <a:gd name="T34" fmla="*/ 408 w 468"/>
                <a:gd name="T35" fmla="*/ 60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10">
                  <a:moveTo>
                    <a:pt x="36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61"/>
                    <a:pt x="49" y="710"/>
                    <a:pt x="108" y="710"/>
                  </a:cubicBezTo>
                  <a:cubicBezTo>
                    <a:pt x="360" y="710"/>
                    <a:pt x="360" y="710"/>
                    <a:pt x="360" y="710"/>
                  </a:cubicBezTo>
                  <a:cubicBezTo>
                    <a:pt x="419" y="710"/>
                    <a:pt x="468" y="661"/>
                    <a:pt x="468" y="602"/>
                  </a:cubicBezTo>
                  <a:cubicBezTo>
                    <a:pt x="468" y="108"/>
                    <a:pt x="468" y="108"/>
                    <a:pt x="468" y="108"/>
                  </a:cubicBezTo>
                  <a:cubicBezTo>
                    <a:pt x="468" y="49"/>
                    <a:pt x="419" y="0"/>
                    <a:pt x="360" y="0"/>
                  </a:cubicBezTo>
                  <a:close/>
                  <a:moveTo>
                    <a:pt x="408" y="602"/>
                  </a:moveTo>
                  <a:cubicBezTo>
                    <a:pt x="408" y="628"/>
                    <a:pt x="386" y="650"/>
                    <a:pt x="360" y="650"/>
                  </a:cubicBezTo>
                  <a:cubicBezTo>
                    <a:pt x="108" y="650"/>
                    <a:pt x="108" y="650"/>
                    <a:pt x="108" y="650"/>
                  </a:cubicBezTo>
                  <a:cubicBezTo>
                    <a:pt x="82" y="650"/>
                    <a:pt x="60" y="628"/>
                    <a:pt x="60" y="6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82"/>
                    <a:pt x="82" y="60"/>
                    <a:pt x="108" y="60"/>
                  </a:cubicBezTo>
                  <a:cubicBezTo>
                    <a:pt x="360" y="60"/>
                    <a:pt x="360" y="60"/>
                    <a:pt x="360" y="60"/>
                  </a:cubicBezTo>
                  <a:cubicBezTo>
                    <a:pt x="386" y="60"/>
                    <a:pt x="408" y="82"/>
                    <a:pt x="408" y="108"/>
                  </a:cubicBezTo>
                  <a:lnTo>
                    <a:pt x="408" y="60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8"/>
            <p:cNvSpPr>
              <a:spLocks noEditPoints="1"/>
            </p:cNvSpPr>
            <p:nvPr/>
          </p:nvSpPr>
          <p:spPr bwMode="auto">
            <a:xfrm>
              <a:off x="3862388" y="4555023"/>
              <a:ext cx="441325" cy="750887"/>
            </a:xfrm>
            <a:custGeom>
              <a:avLst/>
              <a:gdLst>
                <a:gd name="T0" fmla="*/ 300 w 348"/>
                <a:gd name="T1" fmla="*/ 0 h 590"/>
                <a:gd name="T2" fmla="*/ 48 w 348"/>
                <a:gd name="T3" fmla="*/ 0 h 590"/>
                <a:gd name="T4" fmla="*/ 0 w 348"/>
                <a:gd name="T5" fmla="*/ 48 h 590"/>
                <a:gd name="T6" fmla="*/ 0 w 348"/>
                <a:gd name="T7" fmla="*/ 542 h 590"/>
                <a:gd name="T8" fmla="*/ 48 w 348"/>
                <a:gd name="T9" fmla="*/ 590 h 590"/>
                <a:gd name="T10" fmla="*/ 300 w 348"/>
                <a:gd name="T11" fmla="*/ 590 h 590"/>
                <a:gd name="T12" fmla="*/ 348 w 348"/>
                <a:gd name="T13" fmla="*/ 542 h 590"/>
                <a:gd name="T14" fmla="*/ 348 w 348"/>
                <a:gd name="T15" fmla="*/ 48 h 590"/>
                <a:gd name="T16" fmla="*/ 300 w 348"/>
                <a:gd name="T17" fmla="*/ 0 h 590"/>
                <a:gd name="T18" fmla="*/ 174 w 348"/>
                <a:gd name="T19" fmla="*/ 571 h 590"/>
                <a:gd name="T20" fmla="*/ 147 w 348"/>
                <a:gd name="T21" fmla="*/ 545 h 590"/>
                <a:gd name="T22" fmla="*/ 174 w 348"/>
                <a:gd name="T23" fmla="*/ 518 h 590"/>
                <a:gd name="T24" fmla="*/ 200 w 348"/>
                <a:gd name="T25" fmla="*/ 545 h 590"/>
                <a:gd name="T26" fmla="*/ 174 w 348"/>
                <a:gd name="T27" fmla="*/ 571 h 590"/>
                <a:gd name="T28" fmla="*/ 323 w 348"/>
                <a:gd name="T29" fmla="*/ 504 h 590"/>
                <a:gd name="T30" fmla="*/ 25 w 348"/>
                <a:gd name="T31" fmla="*/ 504 h 590"/>
                <a:gd name="T32" fmla="*/ 25 w 348"/>
                <a:gd name="T33" fmla="*/ 86 h 590"/>
                <a:gd name="T34" fmla="*/ 323 w 348"/>
                <a:gd name="T35" fmla="*/ 86 h 590"/>
                <a:gd name="T36" fmla="*/ 323 w 348"/>
                <a:gd name="T37" fmla="*/ 50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90">
                  <a:moveTo>
                    <a:pt x="30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68"/>
                    <a:pt x="22" y="590"/>
                    <a:pt x="48" y="590"/>
                  </a:cubicBezTo>
                  <a:cubicBezTo>
                    <a:pt x="300" y="590"/>
                    <a:pt x="300" y="590"/>
                    <a:pt x="300" y="590"/>
                  </a:cubicBezTo>
                  <a:cubicBezTo>
                    <a:pt x="326" y="590"/>
                    <a:pt x="348" y="568"/>
                    <a:pt x="348" y="542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22"/>
                    <a:pt x="326" y="0"/>
                    <a:pt x="300" y="0"/>
                  </a:cubicBezTo>
                  <a:close/>
                  <a:moveTo>
                    <a:pt x="174" y="571"/>
                  </a:moveTo>
                  <a:cubicBezTo>
                    <a:pt x="159" y="571"/>
                    <a:pt x="147" y="559"/>
                    <a:pt x="147" y="545"/>
                  </a:cubicBezTo>
                  <a:cubicBezTo>
                    <a:pt x="147" y="530"/>
                    <a:pt x="159" y="518"/>
                    <a:pt x="174" y="518"/>
                  </a:cubicBezTo>
                  <a:cubicBezTo>
                    <a:pt x="189" y="518"/>
                    <a:pt x="200" y="530"/>
                    <a:pt x="200" y="545"/>
                  </a:cubicBezTo>
                  <a:cubicBezTo>
                    <a:pt x="200" y="559"/>
                    <a:pt x="189" y="571"/>
                    <a:pt x="174" y="571"/>
                  </a:cubicBezTo>
                  <a:close/>
                  <a:moveTo>
                    <a:pt x="323" y="504"/>
                  </a:moveTo>
                  <a:cubicBezTo>
                    <a:pt x="25" y="504"/>
                    <a:pt x="25" y="504"/>
                    <a:pt x="25" y="504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23" y="86"/>
                    <a:pt x="323" y="86"/>
                    <a:pt x="323" y="86"/>
                  </a:cubicBezTo>
                  <a:lnTo>
                    <a:pt x="323" y="5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9"/>
            <p:cNvSpPr>
              <a:spLocks noEditPoints="1"/>
            </p:cNvSpPr>
            <p:nvPr/>
          </p:nvSpPr>
          <p:spPr bwMode="auto">
            <a:xfrm>
              <a:off x="3894138" y="4664560"/>
              <a:ext cx="377825" cy="531812"/>
            </a:xfrm>
            <a:custGeom>
              <a:avLst/>
              <a:gdLst>
                <a:gd name="T0" fmla="*/ 0 w 238"/>
                <a:gd name="T1" fmla="*/ 335 h 335"/>
                <a:gd name="T2" fmla="*/ 238 w 238"/>
                <a:gd name="T3" fmla="*/ 335 h 335"/>
                <a:gd name="T4" fmla="*/ 238 w 238"/>
                <a:gd name="T5" fmla="*/ 0 h 335"/>
                <a:gd name="T6" fmla="*/ 0 w 238"/>
                <a:gd name="T7" fmla="*/ 0 h 335"/>
                <a:gd name="T8" fmla="*/ 0 w 238"/>
                <a:gd name="T9" fmla="*/ 335 h 335"/>
                <a:gd name="T10" fmla="*/ 12 w 238"/>
                <a:gd name="T11" fmla="*/ 13 h 335"/>
                <a:gd name="T12" fmla="*/ 94 w 238"/>
                <a:gd name="T13" fmla="*/ 13 h 335"/>
                <a:gd name="T14" fmla="*/ 27 w 238"/>
                <a:gd name="T15" fmla="*/ 28 h 335"/>
                <a:gd name="T16" fmla="*/ 12 w 238"/>
                <a:gd name="T17" fmla="*/ 172 h 335"/>
                <a:gd name="T18" fmla="*/ 12 w 238"/>
                <a:gd name="T19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335">
                  <a:moveTo>
                    <a:pt x="0" y="335"/>
                  </a:moveTo>
                  <a:lnTo>
                    <a:pt x="238" y="33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335"/>
                  </a:lnTo>
                  <a:close/>
                  <a:moveTo>
                    <a:pt x="12" y="13"/>
                  </a:moveTo>
                  <a:lnTo>
                    <a:pt x="94" y="13"/>
                  </a:lnTo>
                  <a:lnTo>
                    <a:pt x="27" y="28"/>
                  </a:lnTo>
                  <a:lnTo>
                    <a:pt x="12" y="172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60"/>
            <p:cNvSpPr>
              <a:spLocks noChangeArrowheads="1"/>
            </p:cNvSpPr>
            <p:nvPr/>
          </p:nvSpPr>
          <p:spPr bwMode="auto">
            <a:xfrm>
              <a:off x="4048126" y="5213835"/>
              <a:ext cx="68263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0797" y="2757979"/>
            <a:ext cx="776288" cy="742950"/>
            <a:chOff x="4838701" y="4435960"/>
            <a:chExt cx="1035050" cy="990600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838701" y="4435960"/>
              <a:ext cx="1035050" cy="990600"/>
            </a:xfrm>
            <a:custGeom>
              <a:avLst/>
              <a:gdLst>
                <a:gd name="T0" fmla="*/ 757 w 815"/>
                <a:gd name="T1" fmla="*/ 440 h 779"/>
                <a:gd name="T2" fmla="*/ 757 w 815"/>
                <a:gd name="T3" fmla="*/ 60 h 779"/>
                <a:gd name="T4" fmla="*/ 697 w 815"/>
                <a:gd name="T5" fmla="*/ 0 h 779"/>
                <a:gd name="T6" fmla="*/ 118 w 815"/>
                <a:gd name="T7" fmla="*/ 0 h 779"/>
                <a:gd name="T8" fmla="*/ 58 w 815"/>
                <a:gd name="T9" fmla="*/ 60 h 779"/>
                <a:gd name="T10" fmla="*/ 58 w 815"/>
                <a:gd name="T11" fmla="*/ 440 h 779"/>
                <a:gd name="T12" fmla="*/ 2 w 815"/>
                <a:gd name="T13" fmla="*/ 672 h 779"/>
                <a:gd name="T14" fmla="*/ 0 w 815"/>
                <a:gd name="T15" fmla="*/ 686 h 779"/>
                <a:gd name="T16" fmla="*/ 0 w 815"/>
                <a:gd name="T17" fmla="*/ 719 h 779"/>
                <a:gd name="T18" fmla="*/ 60 w 815"/>
                <a:gd name="T19" fmla="*/ 779 h 779"/>
                <a:gd name="T20" fmla="*/ 755 w 815"/>
                <a:gd name="T21" fmla="*/ 779 h 779"/>
                <a:gd name="T22" fmla="*/ 815 w 815"/>
                <a:gd name="T23" fmla="*/ 719 h 779"/>
                <a:gd name="T24" fmla="*/ 815 w 815"/>
                <a:gd name="T25" fmla="*/ 686 h 779"/>
                <a:gd name="T26" fmla="*/ 813 w 815"/>
                <a:gd name="T27" fmla="*/ 672 h 779"/>
                <a:gd name="T28" fmla="*/ 757 w 815"/>
                <a:gd name="T29" fmla="*/ 440 h 779"/>
                <a:gd name="T30" fmla="*/ 755 w 815"/>
                <a:gd name="T31" fmla="*/ 719 h 779"/>
                <a:gd name="T32" fmla="*/ 60 w 815"/>
                <a:gd name="T33" fmla="*/ 719 h 779"/>
                <a:gd name="T34" fmla="*/ 60 w 815"/>
                <a:gd name="T35" fmla="*/ 686 h 779"/>
                <a:gd name="T36" fmla="*/ 118 w 815"/>
                <a:gd name="T37" fmla="*/ 447 h 779"/>
                <a:gd name="T38" fmla="*/ 118 w 815"/>
                <a:gd name="T39" fmla="*/ 60 h 779"/>
                <a:gd name="T40" fmla="*/ 697 w 815"/>
                <a:gd name="T41" fmla="*/ 60 h 779"/>
                <a:gd name="T42" fmla="*/ 697 w 815"/>
                <a:gd name="T43" fmla="*/ 447 h 779"/>
                <a:gd name="T44" fmla="*/ 755 w 815"/>
                <a:gd name="T45" fmla="*/ 686 h 779"/>
                <a:gd name="T46" fmla="*/ 755 w 815"/>
                <a:gd name="T47" fmla="*/ 71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5" h="779">
                  <a:moveTo>
                    <a:pt x="757" y="440"/>
                  </a:moveTo>
                  <a:cubicBezTo>
                    <a:pt x="757" y="60"/>
                    <a:pt x="757" y="60"/>
                    <a:pt x="757" y="60"/>
                  </a:cubicBezTo>
                  <a:cubicBezTo>
                    <a:pt x="757" y="26"/>
                    <a:pt x="730" y="0"/>
                    <a:pt x="69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5" y="0"/>
                    <a:pt x="58" y="26"/>
                    <a:pt x="58" y="60"/>
                  </a:cubicBezTo>
                  <a:cubicBezTo>
                    <a:pt x="58" y="440"/>
                    <a:pt x="58" y="440"/>
                    <a:pt x="58" y="440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0" y="676"/>
                    <a:pt x="0" y="681"/>
                    <a:pt x="0" y="686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52"/>
                    <a:pt x="27" y="779"/>
                    <a:pt x="60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88" y="779"/>
                    <a:pt x="815" y="752"/>
                    <a:pt x="815" y="719"/>
                  </a:cubicBezTo>
                  <a:cubicBezTo>
                    <a:pt x="815" y="686"/>
                    <a:pt x="815" y="686"/>
                    <a:pt x="815" y="686"/>
                  </a:cubicBezTo>
                  <a:cubicBezTo>
                    <a:pt x="815" y="681"/>
                    <a:pt x="814" y="676"/>
                    <a:pt x="813" y="672"/>
                  </a:cubicBezTo>
                  <a:lnTo>
                    <a:pt x="757" y="440"/>
                  </a:lnTo>
                  <a:close/>
                  <a:moveTo>
                    <a:pt x="755" y="719"/>
                  </a:moveTo>
                  <a:cubicBezTo>
                    <a:pt x="60" y="719"/>
                    <a:pt x="60" y="719"/>
                    <a:pt x="60" y="719"/>
                  </a:cubicBezTo>
                  <a:cubicBezTo>
                    <a:pt x="60" y="686"/>
                    <a:pt x="60" y="686"/>
                    <a:pt x="60" y="686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697" y="60"/>
                    <a:pt x="697" y="60"/>
                    <a:pt x="697" y="60"/>
                  </a:cubicBezTo>
                  <a:cubicBezTo>
                    <a:pt x="697" y="447"/>
                    <a:pt x="697" y="447"/>
                    <a:pt x="697" y="447"/>
                  </a:cubicBezTo>
                  <a:cubicBezTo>
                    <a:pt x="755" y="686"/>
                    <a:pt x="755" y="686"/>
                    <a:pt x="755" y="686"/>
                  </a:cubicBezTo>
                  <a:lnTo>
                    <a:pt x="755" y="7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64"/>
            <p:cNvSpPr>
              <a:spLocks noEditPoints="1"/>
            </p:cNvSpPr>
            <p:nvPr/>
          </p:nvSpPr>
          <p:spPr bwMode="auto">
            <a:xfrm>
              <a:off x="4914901" y="4512160"/>
              <a:ext cx="882650" cy="796925"/>
            </a:xfrm>
            <a:custGeom>
              <a:avLst/>
              <a:gdLst>
                <a:gd name="T0" fmla="*/ 510 w 556"/>
                <a:gd name="T1" fmla="*/ 0 h 502"/>
                <a:gd name="T2" fmla="*/ 46 w 556"/>
                <a:gd name="T3" fmla="*/ 0 h 502"/>
                <a:gd name="T4" fmla="*/ 46 w 556"/>
                <a:gd name="T5" fmla="*/ 310 h 502"/>
                <a:gd name="T6" fmla="*/ 0 w 556"/>
                <a:gd name="T7" fmla="*/ 502 h 502"/>
                <a:gd name="T8" fmla="*/ 556 w 556"/>
                <a:gd name="T9" fmla="*/ 502 h 502"/>
                <a:gd name="T10" fmla="*/ 510 w 556"/>
                <a:gd name="T11" fmla="*/ 310 h 502"/>
                <a:gd name="T12" fmla="*/ 510 w 556"/>
                <a:gd name="T13" fmla="*/ 0 h 502"/>
                <a:gd name="T14" fmla="*/ 209 w 556"/>
                <a:gd name="T15" fmla="*/ 492 h 502"/>
                <a:gd name="T16" fmla="*/ 220 w 556"/>
                <a:gd name="T17" fmla="*/ 451 h 502"/>
                <a:gd name="T18" fmla="*/ 335 w 556"/>
                <a:gd name="T19" fmla="*/ 451 h 502"/>
                <a:gd name="T20" fmla="*/ 347 w 556"/>
                <a:gd name="T21" fmla="*/ 492 h 502"/>
                <a:gd name="T22" fmla="*/ 209 w 556"/>
                <a:gd name="T23" fmla="*/ 492 h 502"/>
                <a:gd name="T24" fmla="*/ 512 w 556"/>
                <a:gd name="T25" fmla="*/ 438 h 502"/>
                <a:gd name="T26" fmla="*/ 44 w 556"/>
                <a:gd name="T27" fmla="*/ 438 h 502"/>
                <a:gd name="T28" fmla="*/ 83 w 556"/>
                <a:gd name="T29" fmla="*/ 328 h 502"/>
                <a:gd name="T30" fmla="*/ 473 w 556"/>
                <a:gd name="T31" fmla="*/ 328 h 502"/>
                <a:gd name="T32" fmla="*/ 512 w 556"/>
                <a:gd name="T33" fmla="*/ 438 h 502"/>
                <a:gd name="T34" fmla="*/ 65 w 556"/>
                <a:gd name="T35" fmla="*/ 20 h 502"/>
                <a:gd name="T36" fmla="*/ 491 w 556"/>
                <a:gd name="T37" fmla="*/ 20 h 502"/>
                <a:gd name="T38" fmla="*/ 491 w 556"/>
                <a:gd name="T39" fmla="*/ 290 h 502"/>
                <a:gd name="T40" fmla="*/ 65 w 556"/>
                <a:gd name="T41" fmla="*/ 290 h 502"/>
                <a:gd name="T42" fmla="*/ 65 w 556"/>
                <a:gd name="T43" fmla="*/ 2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6" h="502">
                  <a:moveTo>
                    <a:pt x="510" y="0"/>
                  </a:moveTo>
                  <a:lnTo>
                    <a:pt x="46" y="0"/>
                  </a:lnTo>
                  <a:lnTo>
                    <a:pt x="46" y="310"/>
                  </a:lnTo>
                  <a:lnTo>
                    <a:pt x="0" y="502"/>
                  </a:lnTo>
                  <a:lnTo>
                    <a:pt x="556" y="502"/>
                  </a:lnTo>
                  <a:lnTo>
                    <a:pt x="510" y="310"/>
                  </a:lnTo>
                  <a:lnTo>
                    <a:pt x="510" y="0"/>
                  </a:lnTo>
                  <a:close/>
                  <a:moveTo>
                    <a:pt x="209" y="492"/>
                  </a:moveTo>
                  <a:lnTo>
                    <a:pt x="220" y="451"/>
                  </a:lnTo>
                  <a:lnTo>
                    <a:pt x="335" y="451"/>
                  </a:lnTo>
                  <a:lnTo>
                    <a:pt x="347" y="492"/>
                  </a:lnTo>
                  <a:lnTo>
                    <a:pt x="209" y="492"/>
                  </a:lnTo>
                  <a:close/>
                  <a:moveTo>
                    <a:pt x="512" y="438"/>
                  </a:moveTo>
                  <a:lnTo>
                    <a:pt x="44" y="438"/>
                  </a:lnTo>
                  <a:lnTo>
                    <a:pt x="83" y="328"/>
                  </a:lnTo>
                  <a:lnTo>
                    <a:pt x="473" y="328"/>
                  </a:lnTo>
                  <a:lnTo>
                    <a:pt x="512" y="438"/>
                  </a:lnTo>
                  <a:close/>
                  <a:moveTo>
                    <a:pt x="65" y="20"/>
                  </a:moveTo>
                  <a:lnTo>
                    <a:pt x="491" y="20"/>
                  </a:lnTo>
                  <a:lnTo>
                    <a:pt x="491" y="290"/>
                  </a:lnTo>
                  <a:lnTo>
                    <a:pt x="65" y="29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4984751" y="5032860"/>
              <a:ext cx="742950" cy="174625"/>
            </a:xfrm>
            <a:custGeom>
              <a:avLst/>
              <a:gdLst>
                <a:gd name="T0" fmla="*/ 39 w 468"/>
                <a:gd name="T1" fmla="*/ 0 h 110"/>
                <a:gd name="T2" fmla="*/ 0 w 468"/>
                <a:gd name="T3" fmla="*/ 110 h 110"/>
                <a:gd name="T4" fmla="*/ 468 w 468"/>
                <a:gd name="T5" fmla="*/ 110 h 110"/>
                <a:gd name="T6" fmla="*/ 429 w 468"/>
                <a:gd name="T7" fmla="*/ 0 h 110"/>
                <a:gd name="T8" fmla="*/ 39 w 46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10">
                  <a:moveTo>
                    <a:pt x="39" y="0"/>
                  </a:moveTo>
                  <a:lnTo>
                    <a:pt x="0" y="110"/>
                  </a:lnTo>
                  <a:lnTo>
                    <a:pt x="468" y="110"/>
                  </a:lnTo>
                  <a:lnTo>
                    <a:pt x="42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5246688" y="5228123"/>
              <a:ext cx="219075" cy="65087"/>
            </a:xfrm>
            <a:custGeom>
              <a:avLst/>
              <a:gdLst>
                <a:gd name="T0" fmla="*/ 11 w 138"/>
                <a:gd name="T1" fmla="*/ 0 h 41"/>
                <a:gd name="T2" fmla="*/ 0 w 138"/>
                <a:gd name="T3" fmla="*/ 41 h 41"/>
                <a:gd name="T4" fmla="*/ 138 w 138"/>
                <a:gd name="T5" fmla="*/ 41 h 41"/>
                <a:gd name="T6" fmla="*/ 126 w 138"/>
                <a:gd name="T7" fmla="*/ 0 h 41"/>
                <a:gd name="T8" fmla="*/ 11 w 13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1">
                  <a:moveTo>
                    <a:pt x="11" y="0"/>
                  </a:moveTo>
                  <a:lnTo>
                    <a:pt x="0" y="41"/>
                  </a:lnTo>
                  <a:lnTo>
                    <a:pt x="138" y="41"/>
                  </a:lnTo>
                  <a:lnTo>
                    <a:pt x="12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67"/>
            <p:cNvSpPr>
              <a:spLocks noEditPoints="1"/>
            </p:cNvSpPr>
            <p:nvPr/>
          </p:nvSpPr>
          <p:spPr bwMode="auto">
            <a:xfrm>
              <a:off x="5018088" y="4543910"/>
              <a:ext cx="676275" cy="428625"/>
            </a:xfrm>
            <a:custGeom>
              <a:avLst/>
              <a:gdLst>
                <a:gd name="T0" fmla="*/ 426 w 426"/>
                <a:gd name="T1" fmla="*/ 0 h 270"/>
                <a:gd name="T2" fmla="*/ 0 w 426"/>
                <a:gd name="T3" fmla="*/ 0 h 270"/>
                <a:gd name="T4" fmla="*/ 0 w 426"/>
                <a:gd name="T5" fmla="*/ 270 h 270"/>
                <a:gd name="T6" fmla="*/ 426 w 426"/>
                <a:gd name="T7" fmla="*/ 270 h 270"/>
                <a:gd name="T8" fmla="*/ 426 w 426"/>
                <a:gd name="T9" fmla="*/ 0 h 270"/>
                <a:gd name="T10" fmla="*/ 24 w 426"/>
                <a:gd name="T11" fmla="*/ 25 h 270"/>
                <a:gd name="T12" fmla="*/ 11 w 426"/>
                <a:gd name="T13" fmla="*/ 139 h 270"/>
                <a:gd name="T14" fmla="*/ 11 w 426"/>
                <a:gd name="T15" fmla="*/ 14 h 270"/>
                <a:gd name="T16" fmla="*/ 150 w 426"/>
                <a:gd name="T17" fmla="*/ 14 h 270"/>
                <a:gd name="T18" fmla="*/ 24 w 426"/>
                <a:gd name="T19" fmla="*/ 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270">
                  <a:moveTo>
                    <a:pt x="426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26" y="270"/>
                  </a:lnTo>
                  <a:lnTo>
                    <a:pt x="426" y="0"/>
                  </a:lnTo>
                  <a:close/>
                  <a:moveTo>
                    <a:pt x="24" y="25"/>
                  </a:moveTo>
                  <a:lnTo>
                    <a:pt x="11" y="139"/>
                  </a:lnTo>
                  <a:lnTo>
                    <a:pt x="11" y="14"/>
                  </a:lnTo>
                  <a:lnTo>
                    <a:pt x="150" y="1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914901" y="5309085"/>
              <a:ext cx="882650" cy="412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>
              <a:off x="5035551" y="4566135"/>
              <a:ext cx="220663" cy="198437"/>
            </a:xfrm>
            <a:custGeom>
              <a:avLst/>
              <a:gdLst>
                <a:gd name="T0" fmla="*/ 0 w 139"/>
                <a:gd name="T1" fmla="*/ 125 h 125"/>
                <a:gd name="T2" fmla="*/ 13 w 139"/>
                <a:gd name="T3" fmla="*/ 11 h 125"/>
                <a:gd name="T4" fmla="*/ 139 w 139"/>
                <a:gd name="T5" fmla="*/ 0 h 125"/>
                <a:gd name="T6" fmla="*/ 0 w 139"/>
                <a:gd name="T7" fmla="*/ 0 h 125"/>
                <a:gd name="T8" fmla="*/ 0 w 13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5">
                  <a:moveTo>
                    <a:pt x="0" y="125"/>
                  </a:moveTo>
                  <a:lnTo>
                    <a:pt x="13" y="11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0839" y="2893709"/>
            <a:ext cx="900113" cy="747713"/>
            <a:chOff x="6140451" y="4428023"/>
            <a:chExt cx="1200150" cy="996950"/>
          </a:xfrm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6140451" y="4428023"/>
              <a:ext cx="1200150" cy="996950"/>
            </a:xfrm>
            <a:custGeom>
              <a:avLst/>
              <a:gdLst>
                <a:gd name="T0" fmla="*/ 884 w 944"/>
                <a:gd name="T1" fmla="*/ 8 h 784"/>
                <a:gd name="T2" fmla="*/ 503 w 944"/>
                <a:gd name="T3" fmla="*/ 8 h 784"/>
                <a:gd name="T4" fmla="*/ 504 w 944"/>
                <a:gd name="T5" fmla="*/ 6 h 784"/>
                <a:gd name="T6" fmla="*/ 485 w 944"/>
                <a:gd name="T7" fmla="*/ 0 h 784"/>
                <a:gd name="T8" fmla="*/ 482 w 944"/>
                <a:gd name="T9" fmla="*/ 8 h 784"/>
                <a:gd name="T10" fmla="*/ 60 w 944"/>
                <a:gd name="T11" fmla="*/ 8 h 784"/>
                <a:gd name="T12" fmla="*/ 0 w 944"/>
                <a:gd name="T13" fmla="*/ 68 h 784"/>
                <a:gd name="T14" fmla="*/ 0 w 944"/>
                <a:gd name="T15" fmla="*/ 620 h 784"/>
                <a:gd name="T16" fmla="*/ 60 w 944"/>
                <a:gd name="T17" fmla="*/ 680 h 784"/>
                <a:gd name="T18" fmla="*/ 238 w 944"/>
                <a:gd name="T19" fmla="*/ 680 h 784"/>
                <a:gd name="T20" fmla="*/ 238 w 944"/>
                <a:gd name="T21" fmla="*/ 724 h 784"/>
                <a:gd name="T22" fmla="*/ 298 w 944"/>
                <a:gd name="T23" fmla="*/ 784 h 784"/>
                <a:gd name="T24" fmla="*/ 647 w 944"/>
                <a:gd name="T25" fmla="*/ 784 h 784"/>
                <a:gd name="T26" fmla="*/ 707 w 944"/>
                <a:gd name="T27" fmla="*/ 724 h 784"/>
                <a:gd name="T28" fmla="*/ 707 w 944"/>
                <a:gd name="T29" fmla="*/ 680 h 784"/>
                <a:gd name="T30" fmla="*/ 884 w 944"/>
                <a:gd name="T31" fmla="*/ 680 h 784"/>
                <a:gd name="T32" fmla="*/ 944 w 944"/>
                <a:gd name="T33" fmla="*/ 620 h 784"/>
                <a:gd name="T34" fmla="*/ 944 w 944"/>
                <a:gd name="T35" fmla="*/ 68 h 784"/>
                <a:gd name="T36" fmla="*/ 884 w 944"/>
                <a:gd name="T37" fmla="*/ 8 h 784"/>
                <a:gd name="T38" fmla="*/ 884 w 944"/>
                <a:gd name="T39" fmla="*/ 620 h 784"/>
                <a:gd name="T40" fmla="*/ 496 w 944"/>
                <a:gd name="T41" fmla="*/ 620 h 784"/>
                <a:gd name="T42" fmla="*/ 496 w 944"/>
                <a:gd name="T43" fmla="*/ 667 h 784"/>
                <a:gd name="T44" fmla="*/ 647 w 944"/>
                <a:gd name="T45" fmla="*/ 667 h 784"/>
                <a:gd name="T46" fmla="*/ 647 w 944"/>
                <a:gd name="T47" fmla="*/ 724 h 784"/>
                <a:gd name="T48" fmla="*/ 298 w 944"/>
                <a:gd name="T49" fmla="*/ 724 h 784"/>
                <a:gd name="T50" fmla="*/ 298 w 944"/>
                <a:gd name="T51" fmla="*/ 667 h 784"/>
                <a:gd name="T52" fmla="*/ 448 w 944"/>
                <a:gd name="T53" fmla="*/ 667 h 784"/>
                <a:gd name="T54" fmla="*/ 448 w 944"/>
                <a:gd name="T55" fmla="*/ 620 h 784"/>
                <a:gd name="T56" fmla="*/ 60 w 944"/>
                <a:gd name="T57" fmla="*/ 620 h 784"/>
                <a:gd name="T58" fmla="*/ 60 w 944"/>
                <a:gd name="T59" fmla="*/ 68 h 784"/>
                <a:gd name="T60" fmla="*/ 884 w 944"/>
                <a:gd name="T61" fmla="*/ 68 h 784"/>
                <a:gd name="T62" fmla="*/ 884 w 944"/>
                <a:gd name="T63" fmla="*/ 62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4" h="784">
                  <a:moveTo>
                    <a:pt x="884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3" y="7"/>
                    <a:pt x="503" y="7"/>
                    <a:pt x="504" y="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84" y="3"/>
                    <a:pt x="483" y="5"/>
                    <a:pt x="48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27" y="8"/>
                    <a:pt x="0" y="35"/>
                    <a:pt x="0" y="68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53"/>
                    <a:pt x="27" y="680"/>
                    <a:pt x="60" y="680"/>
                  </a:cubicBezTo>
                  <a:cubicBezTo>
                    <a:pt x="238" y="680"/>
                    <a:pt x="238" y="680"/>
                    <a:pt x="238" y="680"/>
                  </a:cubicBezTo>
                  <a:cubicBezTo>
                    <a:pt x="238" y="724"/>
                    <a:pt x="238" y="724"/>
                    <a:pt x="238" y="724"/>
                  </a:cubicBezTo>
                  <a:cubicBezTo>
                    <a:pt x="238" y="757"/>
                    <a:pt x="265" y="784"/>
                    <a:pt x="298" y="784"/>
                  </a:cubicBezTo>
                  <a:cubicBezTo>
                    <a:pt x="647" y="784"/>
                    <a:pt x="647" y="784"/>
                    <a:pt x="647" y="784"/>
                  </a:cubicBezTo>
                  <a:cubicBezTo>
                    <a:pt x="680" y="784"/>
                    <a:pt x="707" y="757"/>
                    <a:pt x="707" y="724"/>
                  </a:cubicBezTo>
                  <a:cubicBezTo>
                    <a:pt x="707" y="680"/>
                    <a:pt x="707" y="680"/>
                    <a:pt x="707" y="680"/>
                  </a:cubicBezTo>
                  <a:cubicBezTo>
                    <a:pt x="884" y="680"/>
                    <a:pt x="884" y="680"/>
                    <a:pt x="884" y="680"/>
                  </a:cubicBezTo>
                  <a:cubicBezTo>
                    <a:pt x="917" y="680"/>
                    <a:pt x="944" y="653"/>
                    <a:pt x="944" y="620"/>
                  </a:cubicBezTo>
                  <a:cubicBezTo>
                    <a:pt x="944" y="68"/>
                    <a:pt x="944" y="68"/>
                    <a:pt x="944" y="68"/>
                  </a:cubicBezTo>
                  <a:cubicBezTo>
                    <a:pt x="944" y="35"/>
                    <a:pt x="917" y="8"/>
                    <a:pt x="884" y="8"/>
                  </a:cubicBezTo>
                  <a:close/>
                  <a:moveTo>
                    <a:pt x="884" y="620"/>
                  </a:moveTo>
                  <a:cubicBezTo>
                    <a:pt x="496" y="620"/>
                    <a:pt x="496" y="620"/>
                    <a:pt x="496" y="620"/>
                  </a:cubicBezTo>
                  <a:cubicBezTo>
                    <a:pt x="496" y="667"/>
                    <a:pt x="496" y="667"/>
                    <a:pt x="496" y="667"/>
                  </a:cubicBezTo>
                  <a:cubicBezTo>
                    <a:pt x="647" y="667"/>
                    <a:pt x="647" y="667"/>
                    <a:pt x="647" y="667"/>
                  </a:cubicBezTo>
                  <a:cubicBezTo>
                    <a:pt x="647" y="724"/>
                    <a:pt x="647" y="724"/>
                    <a:pt x="647" y="724"/>
                  </a:cubicBezTo>
                  <a:cubicBezTo>
                    <a:pt x="298" y="724"/>
                    <a:pt x="298" y="724"/>
                    <a:pt x="298" y="724"/>
                  </a:cubicBezTo>
                  <a:cubicBezTo>
                    <a:pt x="298" y="667"/>
                    <a:pt x="298" y="667"/>
                    <a:pt x="298" y="667"/>
                  </a:cubicBezTo>
                  <a:cubicBezTo>
                    <a:pt x="448" y="667"/>
                    <a:pt x="448" y="667"/>
                    <a:pt x="448" y="667"/>
                  </a:cubicBezTo>
                  <a:cubicBezTo>
                    <a:pt x="448" y="620"/>
                    <a:pt x="448" y="620"/>
                    <a:pt x="448" y="620"/>
                  </a:cubicBezTo>
                  <a:cubicBezTo>
                    <a:pt x="60" y="620"/>
                    <a:pt x="60" y="620"/>
                    <a:pt x="60" y="62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884" y="68"/>
                    <a:pt x="884" y="68"/>
                    <a:pt x="884" y="68"/>
                  </a:cubicBezTo>
                  <a:lnTo>
                    <a:pt x="884" y="6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69"/>
            <p:cNvSpPr>
              <a:spLocks noEditPoints="1"/>
            </p:cNvSpPr>
            <p:nvPr/>
          </p:nvSpPr>
          <p:spPr bwMode="auto">
            <a:xfrm>
              <a:off x="6216651" y="4513748"/>
              <a:ext cx="1047750" cy="833437"/>
            </a:xfrm>
            <a:custGeom>
              <a:avLst/>
              <a:gdLst>
                <a:gd name="T0" fmla="*/ 0 w 660"/>
                <a:gd name="T1" fmla="*/ 442 h 525"/>
                <a:gd name="T2" fmla="*/ 310 w 660"/>
                <a:gd name="T3" fmla="*/ 442 h 525"/>
                <a:gd name="T4" fmla="*/ 310 w 660"/>
                <a:gd name="T5" fmla="*/ 480 h 525"/>
                <a:gd name="T6" fmla="*/ 190 w 660"/>
                <a:gd name="T7" fmla="*/ 480 h 525"/>
                <a:gd name="T8" fmla="*/ 190 w 660"/>
                <a:gd name="T9" fmla="*/ 525 h 525"/>
                <a:gd name="T10" fmla="*/ 470 w 660"/>
                <a:gd name="T11" fmla="*/ 525 h 525"/>
                <a:gd name="T12" fmla="*/ 470 w 660"/>
                <a:gd name="T13" fmla="*/ 480 h 525"/>
                <a:gd name="T14" fmla="*/ 349 w 660"/>
                <a:gd name="T15" fmla="*/ 480 h 525"/>
                <a:gd name="T16" fmla="*/ 349 w 660"/>
                <a:gd name="T17" fmla="*/ 442 h 525"/>
                <a:gd name="T18" fmla="*/ 660 w 660"/>
                <a:gd name="T19" fmla="*/ 442 h 525"/>
                <a:gd name="T20" fmla="*/ 660 w 660"/>
                <a:gd name="T21" fmla="*/ 0 h 525"/>
                <a:gd name="T22" fmla="*/ 0 w 660"/>
                <a:gd name="T23" fmla="*/ 0 h 525"/>
                <a:gd name="T24" fmla="*/ 0 w 660"/>
                <a:gd name="T25" fmla="*/ 442 h 525"/>
                <a:gd name="T26" fmla="*/ 27 w 660"/>
                <a:gd name="T27" fmla="*/ 29 h 525"/>
                <a:gd name="T28" fmla="*/ 632 w 660"/>
                <a:gd name="T29" fmla="*/ 29 h 525"/>
                <a:gd name="T30" fmla="*/ 632 w 660"/>
                <a:gd name="T31" fmla="*/ 413 h 525"/>
                <a:gd name="T32" fmla="*/ 27 w 660"/>
                <a:gd name="T33" fmla="*/ 413 h 525"/>
                <a:gd name="T34" fmla="*/ 27 w 660"/>
                <a:gd name="T3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0" h="525">
                  <a:moveTo>
                    <a:pt x="0" y="442"/>
                  </a:moveTo>
                  <a:lnTo>
                    <a:pt x="310" y="442"/>
                  </a:lnTo>
                  <a:lnTo>
                    <a:pt x="310" y="480"/>
                  </a:lnTo>
                  <a:lnTo>
                    <a:pt x="190" y="480"/>
                  </a:lnTo>
                  <a:lnTo>
                    <a:pt x="190" y="525"/>
                  </a:lnTo>
                  <a:lnTo>
                    <a:pt x="470" y="525"/>
                  </a:lnTo>
                  <a:lnTo>
                    <a:pt x="470" y="480"/>
                  </a:lnTo>
                  <a:lnTo>
                    <a:pt x="349" y="480"/>
                  </a:lnTo>
                  <a:lnTo>
                    <a:pt x="349" y="442"/>
                  </a:lnTo>
                  <a:lnTo>
                    <a:pt x="660" y="442"/>
                  </a:lnTo>
                  <a:lnTo>
                    <a:pt x="660" y="0"/>
                  </a:lnTo>
                  <a:lnTo>
                    <a:pt x="0" y="0"/>
                  </a:lnTo>
                  <a:lnTo>
                    <a:pt x="0" y="442"/>
                  </a:lnTo>
                  <a:close/>
                  <a:moveTo>
                    <a:pt x="27" y="29"/>
                  </a:moveTo>
                  <a:lnTo>
                    <a:pt x="632" y="29"/>
                  </a:lnTo>
                  <a:lnTo>
                    <a:pt x="632" y="413"/>
                  </a:lnTo>
                  <a:lnTo>
                    <a:pt x="27" y="413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70"/>
            <p:cNvSpPr>
              <a:spLocks noEditPoints="1"/>
            </p:cNvSpPr>
            <p:nvPr/>
          </p:nvSpPr>
          <p:spPr bwMode="auto">
            <a:xfrm>
              <a:off x="6259513" y="4559785"/>
              <a:ext cx="960438" cy="609600"/>
            </a:xfrm>
            <a:custGeom>
              <a:avLst/>
              <a:gdLst>
                <a:gd name="T0" fmla="*/ 605 w 605"/>
                <a:gd name="T1" fmla="*/ 0 h 384"/>
                <a:gd name="T2" fmla="*/ 0 w 605"/>
                <a:gd name="T3" fmla="*/ 0 h 384"/>
                <a:gd name="T4" fmla="*/ 0 w 605"/>
                <a:gd name="T5" fmla="*/ 384 h 384"/>
                <a:gd name="T6" fmla="*/ 605 w 605"/>
                <a:gd name="T7" fmla="*/ 384 h 384"/>
                <a:gd name="T8" fmla="*/ 605 w 605"/>
                <a:gd name="T9" fmla="*/ 0 h 384"/>
                <a:gd name="T10" fmla="*/ 33 w 605"/>
                <a:gd name="T11" fmla="*/ 23 h 384"/>
                <a:gd name="T12" fmla="*/ 13 w 605"/>
                <a:gd name="T13" fmla="*/ 166 h 384"/>
                <a:gd name="T14" fmla="*/ 13 w 605"/>
                <a:gd name="T15" fmla="*/ 12 h 384"/>
                <a:gd name="T16" fmla="*/ 177 w 605"/>
                <a:gd name="T17" fmla="*/ 12 h 384"/>
                <a:gd name="T18" fmla="*/ 33 w 605"/>
                <a:gd name="T19" fmla="*/ 2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384">
                  <a:moveTo>
                    <a:pt x="605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605" y="384"/>
                  </a:lnTo>
                  <a:lnTo>
                    <a:pt x="605" y="0"/>
                  </a:lnTo>
                  <a:close/>
                  <a:moveTo>
                    <a:pt x="33" y="23"/>
                  </a:moveTo>
                  <a:lnTo>
                    <a:pt x="13" y="166"/>
                  </a:lnTo>
                  <a:lnTo>
                    <a:pt x="13" y="12"/>
                  </a:lnTo>
                  <a:lnTo>
                    <a:pt x="177" y="12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6280151" y="4578835"/>
              <a:ext cx="260350" cy="244475"/>
            </a:xfrm>
            <a:custGeom>
              <a:avLst/>
              <a:gdLst>
                <a:gd name="T0" fmla="*/ 0 w 164"/>
                <a:gd name="T1" fmla="*/ 154 h 154"/>
                <a:gd name="T2" fmla="*/ 20 w 164"/>
                <a:gd name="T3" fmla="*/ 11 h 154"/>
                <a:gd name="T4" fmla="*/ 164 w 164"/>
                <a:gd name="T5" fmla="*/ 0 h 154"/>
                <a:gd name="T6" fmla="*/ 0 w 164"/>
                <a:gd name="T7" fmla="*/ 0 h 154"/>
                <a:gd name="T8" fmla="*/ 0 w 164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54">
                  <a:moveTo>
                    <a:pt x="0" y="154"/>
                  </a:moveTo>
                  <a:lnTo>
                    <a:pt x="20" y="1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48819" y="2802031"/>
            <a:ext cx="608410" cy="838200"/>
            <a:chOff x="7710488" y="4370873"/>
            <a:chExt cx="811213" cy="1117600"/>
          </a:xfrm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710488" y="4370873"/>
              <a:ext cx="811213" cy="1117600"/>
            </a:xfrm>
            <a:custGeom>
              <a:avLst/>
              <a:gdLst>
                <a:gd name="T0" fmla="*/ 531 w 639"/>
                <a:gd name="T1" fmla="*/ 3 h 880"/>
                <a:gd name="T2" fmla="*/ 333 w 639"/>
                <a:gd name="T3" fmla="*/ 3 h 880"/>
                <a:gd name="T4" fmla="*/ 332 w 639"/>
                <a:gd name="T5" fmla="*/ 0 h 880"/>
                <a:gd name="T6" fmla="*/ 324 w 639"/>
                <a:gd name="T7" fmla="*/ 3 h 880"/>
                <a:gd name="T8" fmla="*/ 108 w 639"/>
                <a:gd name="T9" fmla="*/ 3 h 880"/>
                <a:gd name="T10" fmla="*/ 0 w 639"/>
                <a:gd name="T11" fmla="*/ 111 h 880"/>
                <a:gd name="T12" fmla="*/ 0 w 639"/>
                <a:gd name="T13" fmla="*/ 772 h 880"/>
                <a:gd name="T14" fmla="*/ 108 w 639"/>
                <a:gd name="T15" fmla="*/ 880 h 880"/>
                <a:gd name="T16" fmla="*/ 531 w 639"/>
                <a:gd name="T17" fmla="*/ 880 h 880"/>
                <a:gd name="T18" fmla="*/ 639 w 639"/>
                <a:gd name="T19" fmla="*/ 772 h 880"/>
                <a:gd name="T20" fmla="*/ 639 w 639"/>
                <a:gd name="T21" fmla="*/ 111 h 880"/>
                <a:gd name="T22" fmla="*/ 531 w 639"/>
                <a:gd name="T23" fmla="*/ 3 h 880"/>
                <a:gd name="T24" fmla="*/ 579 w 639"/>
                <a:gd name="T25" fmla="*/ 772 h 880"/>
                <a:gd name="T26" fmla="*/ 531 w 639"/>
                <a:gd name="T27" fmla="*/ 820 h 880"/>
                <a:gd name="T28" fmla="*/ 108 w 639"/>
                <a:gd name="T29" fmla="*/ 820 h 880"/>
                <a:gd name="T30" fmla="*/ 60 w 639"/>
                <a:gd name="T31" fmla="*/ 772 h 880"/>
                <a:gd name="T32" fmla="*/ 60 w 639"/>
                <a:gd name="T33" fmla="*/ 111 h 880"/>
                <a:gd name="T34" fmla="*/ 108 w 639"/>
                <a:gd name="T35" fmla="*/ 63 h 880"/>
                <a:gd name="T36" fmla="*/ 531 w 639"/>
                <a:gd name="T37" fmla="*/ 63 h 880"/>
                <a:gd name="T38" fmla="*/ 579 w 639"/>
                <a:gd name="T39" fmla="*/ 111 h 880"/>
                <a:gd name="T40" fmla="*/ 579 w 639"/>
                <a:gd name="T41" fmla="*/ 77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880">
                  <a:moveTo>
                    <a:pt x="531" y="3"/>
                  </a:moveTo>
                  <a:cubicBezTo>
                    <a:pt x="333" y="3"/>
                    <a:pt x="333" y="3"/>
                    <a:pt x="333" y="3"/>
                  </a:cubicBezTo>
                  <a:cubicBezTo>
                    <a:pt x="333" y="2"/>
                    <a:pt x="332" y="1"/>
                    <a:pt x="332" y="0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49" y="3"/>
                    <a:pt x="0" y="51"/>
                    <a:pt x="0" y="111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0" y="831"/>
                    <a:pt x="49" y="880"/>
                    <a:pt x="108" y="880"/>
                  </a:cubicBezTo>
                  <a:cubicBezTo>
                    <a:pt x="531" y="880"/>
                    <a:pt x="531" y="880"/>
                    <a:pt x="531" y="880"/>
                  </a:cubicBezTo>
                  <a:cubicBezTo>
                    <a:pt x="590" y="880"/>
                    <a:pt x="639" y="831"/>
                    <a:pt x="639" y="772"/>
                  </a:cubicBezTo>
                  <a:cubicBezTo>
                    <a:pt x="639" y="111"/>
                    <a:pt x="639" y="111"/>
                    <a:pt x="639" y="111"/>
                  </a:cubicBezTo>
                  <a:cubicBezTo>
                    <a:pt x="639" y="51"/>
                    <a:pt x="590" y="3"/>
                    <a:pt x="531" y="3"/>
                  </a:cubicBezTo>
                  <a:close/>
                  <a:moveTo>
                    <a:pt x="579" y="772"/>
                  </a:moveTo>
                  <a:cubicBezTo>
                    <a:pt x="579" y="798"/>
                    <a:pt x="557" y="820"/>
                    <a:pt x="531" y="820"/>
                  </a:cubicBezTo>
                  <a:cubicBezTo>
                    <a:pt x="108" y="820"/>
                    <a:pt x="108" y="820"/>
                    <a:pt x="108" y="820"/>
                  </a:cubicBezTo>
                  <a:cubicBezTo>
                    <a:pt x="82" y="820"/>
                    <a:pt x="60" y="798"/>
                    <a:pt x="60" y="77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84"/>
                    <a:pt x="82" y="63"/>
                    <a:pt x="108" y="63"/>
                  </a:cubicBezTo>
                  <a:cubicBezTo>
                    <a:pt x="531" y="63"/>
                    <a:pt x="531" y="63"/>
                    <a:pt x="531" y="63"/>
                  </a:cubicBezTo>
                  <a:cubicBezTo>
                    <a:pt x="557" y="63"/>
                    <a:pt x="579" y="84"/>
                    <a:pt x="579" y="111"/>
                  </a:cubicBezTo>
                  <a:lnTo>
                    <a:pt x="579" y="77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786688" y="4450248"/>
              <a:ext cx="658813" cy="962025"/>
            </a:xfrm>
            <a:custGeom>
              <a:avLst/>
              <a:gdLst>
                <a:gd name="T0" fmla="*/ 471 w 519"/>
                <a:gd name="T1" fmla="*/ 0 h 757"/>
                <a:gd name="T2" fmla="*/ 48 w 519"/>
                <a:gd name="T3" fmla="*/ 0 h 757"/>
                <a:gd name="T4" fmla="*/ 0 w 519"/>
                <a:gd name="T5" fmla="*/ 48 h 757"/>
                <a:gd name="T6" fmla="*/ 0 w 519"/>
                <a:gd name="T7" fmla="*/ 709 h 757"/>
                <a:gd name="T8" fmla="*/ 48 w 519"/>
                <a:gd name="T9" fmla="*/ 757 h 757"/>
                <a:gd name="T10" fmla="*/ 471 w 519"/>
                <a:gd name="T11" fmla="*/ 757 h 757"/>
                <a:gd name="T12" fmla="*/ 519 w 519"/>
                <a:gd name="T13" fmla="*/ 709 h 757"/>
                <a:gd name="T14" fmla="*/ 519 w 519"/>
                <a:gd name="T15" fmla="*/ 48 h 757"/>
                <a:gd name="T16" fmla="*/ 471 w 519"/>
                <a:gd name="T17" fmla="*/ 0 h 757"/>
                <a:gd name="T18" fmla="*/ 260 w 519"/>
                <a:gd name="T19" fmla="*/ 740 h 757"/>
                <a:gd name="T20" fmla="*/ 235 w 519"/>
                <a:gd name="T21" fmla="*/ 716 h 757"/>
                <a:gd name="T22" fmla="*/ 260 w 519"/>
                <a:gd name="T23" fmla="*/ 692 h 757"/>
                <a:gd name="T24" fmla="*/ 284 w 519"/>
                <a:gd name="T25" fmla="*/ 716 h 757"/>
                <a:gd name="T26" fmla="*/ 260 w 519"/>
                <a:gd name="T27" fmla="*/ 740 h 757"/>
                <a:gd name="T28" fmla="*/ 499 w 519"/>
                <a:gd name="T29" fmla="*/ 680 h 757"/>
                <a:gd name="T30" fmla="*/ 20 w 519"/>
                <a:gd name="T31" fmla="*/ 680 h 757"/>
                <a:gd name="T32" fmla="*/ 20 w 519"/>
                <a:gd name="T33" fmla="*/ 76 h 757"/>
                <a:gd name="T34" fmla="*/ 499 w 519"/>
                <a:gd name="T35" fmla="*/ 76 h 757"/>
                <a:gd name="T36" fmla="*/ 499 w 519"/>
                <a:gd name="T37" fmla="*/ 68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757">
                  <a:moveTo>
                    <a:pt x="47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35"/>
                    <a:pt x="22" y="757"/>
                    <a:pt x="48" y="757"/>
                  </a:cubicBezTo>
                  <a:cubicBezTo>
                    <a:pt x="471" y="757"/>
                    <a:pt x="471" y="757"/>
                    <a:pt x="471" y="757"/>
                  </a:cubicBezTo>
                  <a:cubicBezTo>
                    <a:pt x="497" y="757"/>
                    <a:pt x="519" y="735"/>
                    <a:pt x="519" y="709"/>
                  </a:cubicBezTo>
                  <a:cubicBezTo>
                    <a:pt x="519" y="48"/>
                    <a:pt x="519" y="48"/>
                    <a:pt x="519" y="48"/>
                  </a:cubicBezTo>
                  <a:cubicBezTo>
                    <a:pt x="519" y="21"/>
                    <a:pt x="497" y="0"/>
                    <a:pt x="471" y="0"/>
                  </a:cubicBezTo>
                  <a:close/>
                  <a:moveTo>
                    <a:pt x="260" y="740"/>
                  </a:moveTo>
                  <a:cubicBezTo>
                    <a:pt x="246" y="740"/>
                    <a:pt x="235" y="729"/>
                    <a:pt x="235" y="716"/>
                  </a:cubicBezTo>
                  <a:cubicBezTo>
                    <a:pt x="235" y="702"/>
                    <a:pt x="246" y="692"/>
                    <a:pt x="260" y="692"/>
                  </a:cubicBezTo>
                  <a:cubicBezTo>
                    <a:pt x="273" y="692"/>
                    <a:pt x="284" y="702"/>
                    <a:pt x="284" y="716"/>
                  </a:cubicBezTo>
                  <a:cubicBezTo>
                    <a:pt x="284" y="729"/>
                    <a:pt x="273" y="740"/>
                    <a:pt x="260" y="740"/>
                  </a:cubicBezTo>
                  <a:close/>
                  <a:moveTo>
                    <a:pt x="499" y="680"/>
                  </a:moveTo>
                  <a:cubicBezTo>
                    <a:pt x="20" y="680"/>
                    <a:pt x="20" y="680"/>
                    <a:pt x="20" y="68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99" y="76"/>
                    <a:pt x="499" y="76"/>
                    <a:pt x="499" y="76"/>
                  </a:cubicBezTo>
                  <a:lnTo>
                    <a:pt x="499" y="6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812088" y="4547085"/>
              <a:ext cx="608013" cy="768350"/>
            </a:xfrm>
            <a:custGeom>
              <a:avLst/>
              <a:gdLst>
                <a:gd name="T0" fmla="*/ 0 w 383"/>
                <a:gd name="T1" fmla="*/ 484 h 484"/>
                <a:gd name="T2" fmla="*/ 383 w 383"/>
                <a:gd name="T3" fmla="*/ 484 h 484"/>
                <a:gd name="T4" fmla="*/ 383 w 383"/>
                <a:gd name="T5" fmla="*/ 0 h 484"/>
                <a:gd name="T6" fmla="*/ 0 w 383"/>
                <a:gd name="T7" fmla="*/ 0 h 484"/>
                <a:gd name="T8" fmla="*/ 0 w 383"/>
                <a:gd name="T9" fmla="*/ 484 h 484"/>
                <a:gd name="T10" fmla="*/ 9 w 383"/>
                <a:gd name="T11" fmla="*/ 12 h 484"/>
                <a:gd name="T12" fmla="*/ 128 w 383"/>
                <a:gd name="T13" fmla="*/ 12 h 484"/>
                <a:gd name="T14" fmla="*/ 24 w 383"/>
                <a:gd name="T15" fmla="*/ 26 h 484"/>
                <a:gd name="T16" fmla="*/ 9 w 383"/>
                <a:gd name="T17" fmla="*/ 174 h 484"/>
                <a:gd name="T18" fmla="*/ 9 w 383"/>
                <a:gd name="T19" fmla="*/ 1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484">
                  <a:moveTo>
                    <a:pt x="0" y="484"/>
                  </a:moveTo>
                  <a:lnTo>
                    <a:pt x="383" y="484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9" y="12"/>
                  </a:moveTo>
                  <a:lnTo>
                    <a:pt x="128" y="12"/>
                  </a:lnTo>
                  <a:lnTo>
                    <a:pt x="24" y="26"/>
                  </a:lnTo>
                  <a:lnTo>
                    <a:pt x="9" y="17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8085138" y="5329723"/>
              <a:ext cx="61913" cy="619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7826376" y="4566135"/>
              <a:ext cx="188913" cy="257175"/>
            </a:xfrm>
            <a:custGeom>
              <a:avLst/>
              <a:gdLst>
                <a:gd name="T0" fmla="*/ 119 w 119"/>
                <a:gd name="T1" fmla="*/ 0 h 162"/>
                <a:gd name="T2" fmla="*/ 0 w 119"/>
                <a:gd name="T3" fmla="*/ 0 h 162"/>
                <a:gd name="T4" fmla="*/ 0 w 119"/>
                <a:gd name="T5" fmla="*/ 162 h 162"/>
                <a:gd name="T6" fmla="*/ 15 w 119"/>
                <a:gd name="T7" fmla="*/ 14 h 162"/>
                <a:gd name="T8" fmla="*/ 119 w 119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5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9396" y="1834053"/>
            <a:ext cx="884634" cy="828675"/>
            <a:chOff x="3997326" y="3343760"/>
            <a:chExt cx="1179512" cy="1104900"/>
          </a:xfrm>
        </p:grpSpPr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4633913" y="3859698"/>
              <a:ext cx="47625" cy="39687"/>
            </a:xfrm>
            <a:custGeom>
              <a:avLst/>
              <a:gdLst>
                <a:gd name="T0" fmla="*/ 0 w 38"/>
                <a:gd name="T1" fmla="*/ 15 h 32"/>
                <a:gd name="T2" fmla="*/ 9 w 38"/>
                <a:gd name="T3" fmla="*/ 32 h 32"/>
                <a:gd name="T4" fmla="*/ 38 w 38"/>
                <a:gd name="T5" fmla="*/ 17 h 32"/>
                <a:gd name="T6" fmla="*/ 28 w 38"/>
                <a:gd name="T7" fmla="*/ 0 h 32"/>
                <a:gd name="T8" fmla="*/ 0 w 38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0" y="15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9" y="27"/>
                    <a:pt x="28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5"/>
                    <a:pt x="10" y="10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5070476" y="3488223"/>
              <a:ext cx="36513" cy="39687"/>
            </a:xfrm>
            <a:custGeom>
              <a:avLst/>
              <a:gdLst>
                <a:gd name="T0" fmla="*/ 0 w 29"/>
                <a:gd name="T1" fmla="*/ 18 h 30"/>
                <a:gd name="T2" fmla="*/ 16 w 29"/>
                <a:gd name="T3" fmla="*/ 30 h 30"/>
                <a:gd name="T4" fmla="*/ 29 w 29"/>
                <a:gd name="T5" fmla="*/ 10 h 30"/>
                <a:gd name="T6" fmla="*/ 12 w 29"/>
                <a:gd name="T7" fmla="*/ 0 h 30"/>
                <a:gd name="T8" fmla="*/ 0 w 29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8"/>
                  </a:moveTo>
                  <a:cubicBezTo>
                    <a:pt x="6" y="21"/>
                    <a:pt x="12" y="25"/>
                    <a:pt x="16" y="30"/>
                  </a:cubicBezTo>
                  <a:cubicBezTo>
                    <a:pt x="20" y="23"/>
                    <a:pt x="25" y="17"/>
                    <a:pt x="29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5138738" y="3343760"/>
              <a:ext cx="38100" cy="47625"/>
            </a:xfrm>
            <a:custGeom>
              <a:avLst/>
              <a:gdLst>
                <a:gd name="T0" fmla="*/ 30 w 30"/>
                <a:gd name="T1" fmla="*/ 6 h 37"/>
                <a:gd name="T2" fmla="*/ 10 w 30"/>
                <a:gd name="T3" fmla="*/ 0 h 37"/>
                <a:gd name="T4" fmla="*/ 0 w 30"/>
                <a:gd name="T5" fmla="*/ 30 h 37"/>
                <a:gd name="T6" fmla="*/ 19 w 30"/>
                <a:gd name="T7" fmla="*/ 37 h 37"/>
                <a:gd name="T8" fmla="*/ 30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4" y="20"/>
                    <a:pt x="0" y="30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27"/>
                    <a:pt x="26" y="16"/>
                    <a:pt x="3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124326" y="4102585"/>
              <a:ext cx="47625" cy="46037"/>
            </a:xfrm>
            <a:custGeom>
              <a:avLst/>
              <a:gdLst>
                <a:gd name="T0" fmla="*/ 0 w 37"/>
                <a:gd name="T1" fmla="*/ 24 h 37"/>
                <a:gd name="T2" fmla="*/ 15 w 37"/>
                <a:gd name="T3" fmla="*/ 37 h 37"/>
                <a:gd name="T4" fmla="*/ 37 w 37"/>
                <a:gd name="T5" fmla="*/ 15 h 37"/>
                <a:gd name="T6" fmla="*/ 23 w 37"/>
                <a:gd name="T7" fmla="*/ 0 h 37"/>
                <a:gd name="T8" fmla="*/ 0 w 37"/>
                <a:gd name="T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24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2" y="30"/>
                    <a:pt x="29" y="22"/>
                    <a:pt x="37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8"/>
                    <a:pt x="7" y="16"/>
                    <a:pt x="0" y="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703763" y="3818423"/>
              <a:ext cx="49213" cy="41275"/>
            </a:xfrm>
            <a:custGeom>
              <a:avLst/>
              <a:gdLst>
                <a:gd name="T0" fmla="*/ 0 w 38"/>
                <a:gd name="T1" fmla="*/ 16 h 33"/>
                <a:gd name="T2" fmla="*/ 10 w 38"/>
                <a:gd name="T3" fmla="*/ 33 h 33"/>
                <a:gd name="T4" fmla="*/ 38 w 38"/>
                <a:gd name="T5" fmla="*/ 17 h 33"/>
                <a:gd name="T6" fmla="*/ 27 w 38"/>
                <a:gd name="T7" fmla="*/ 0 h 33"/>
                <a:gd name="T8" fmla="*/ 0 w 38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1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9" y="28"/>
                    <a:pt x="29" y="22"/>
                    <a:pt x="38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11"/>
                    <a:pt x="0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838701" y="3724760"/>
              <a:ext cx="47625" cy="44450"/>
            </a:xfrm>
            <a:custGeom>
              <a:avLst/>
              <a:gdLst>
                <a:gd name="T0" fmla="*/ 37 w 37"/>
                <a:gd name="T1" fmla="*/ 16 h 35"/>
                <a:gd name="T2" fmla="*/ 25 w 37"/>
                <a:gd name="T3" fmla="*/ 0 h 35"/>
                <a:gd name="T4" fmla="*/ 0 w 37"/>
                <a:gd name="T5" fmla="*/ 19 h 35"/>
                <a:gd name="T6" fmla="*/ 12 w 37"/>
                <a:gd name="T7" fmla="*/ 35 h 35"/>
                <a:gd name="T8" fmla="*/ 37 w 37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7"/>
                    <a:pt x="8" y="13"/>
                    <a:pt x="0" y="1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0" y="29"/>
                    <a:pt x="29" y="22"/>
                    <a:pt x="37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5105401" y="3418373"/>
              <a:ext cx="39688" cy="47625"/>
            </a:xfrm>
            <a:custGeom>
              <a:avLst/>
              <a:gdLst>
                <a:gd name="T0" fmla="*/ 0 w 32"/>
                <a:gd name="T1" fmla="*/ 29 h 38"/>
                <a:gd name="T2" fmla="*/ 18 w 32"/>
                <a:gd name="T3" fmla="*/ 38 h 38"/>
                <a:gd name="T4" fmla="*/ 32 w 32"/>
                <a:gd name="T5" fmla="*/ 9 h 38"/>
                <a:gd name="T6" fmla="*/ 14 w 32"/>
                <a:gd name="T7" fmla="*/ 0 h 38"/>
                <a:gd name="T8" fmla="*/ 0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0" y="29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23" y="28"/>
                    <a:pt x="28" y="19"/>
                    <a:pt x="32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257676" y="4013685"/>
              <a:ext cx="47625" cy="41275"/>
            </a:xfrm>
            <a:custGeom>
              <a:avLst/>
              <a:gdLst>
                <a:gd name="T0" fmla="*/ 9 w 38"/>
                <a:gd name="T1" fmla="*/ 32 h 32"/>
                <a:gd name="T2" fmla="*/ 38 w 38"/>
                <a:gd name="T3" fmla="*/ 19 h 32"/>
                <a:gd name="T4" fmla="*/ 30 w 38"/>
                <a:gd name="T5" fmla="*/ 0 h 32"/>
                <a:gd name="T6" fmla="*/ 0 w 38"/>
                <a:gd name="T7" fmla="*/ 14 h 32"/>
                <a:gd name="T8" fmla="*/ 9 w 3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9" y="32"/>
                  </a:moveTo>
                  <a:cubicBezTo>
                    <a:pt x="18" y="27"/>
                    <a:pt x="28" y="23"/>
                    <a:pt x="38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9"/>
                    <a:pt x="0" y="14"/>
                  </a:cubicBezTo>
                  <a:lnTo>
                    <a:pt x="9" y="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902201" y="3673960"/>
              <a:ext cx="46038" cy="44450"/>
            </a:xfrm>
            <a:custGeom>
              <a:avLst/>
              <a:gdLst>
                <a:gd name="T0" fmla="*/ 37 w 37"/>
                <a:gd name="T1" fmla="*/ 15 h 36"/>
                <a:gd name="T2" fmla="*/ 24 w 37"/>
                <a:gd name="T3" fmla="*/ 0 h 36"/>
                <a:gd name="T4" fmla="*/ 0 w 37"/>
                <a:gd name="T5" fmla="*/ 21 h 36"/>
                <a:gd name="T6" fmla="*/ 13 w 37"/>
                <a:gd name="T7" fmla="*/ 36 h 36"/>
                <a:gd name="T8" fmla="*/ 37 w 37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1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7"/>
                    <a:pt x="8" y="14"/>
                    <a:pt x="0" y="2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2" y="29"/>
                    <a:pt x="30" y="22"/>
                    <a:pt x="37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560888" y="3896210"/>
              <a:ext cx="47625" cy="39687"/>
            </a:xfrm>
            <a:custGeom>
              <a:avLst/>
              <a:gdLst>
                <a:gd name="T0" fmla="*/ 0 w 37"/>
                <a:gd name="T1" fmla="*/ 13 h 32"/>
                <a:gd name="T2" fmla="*/ 8 w 37"/>
                <a:gd name="T3" fmla="*/ 32 h 32"/>
                <a:gd name="T4" fmla="*/ 37 w 37"/>
                <a:gd name="T5" fmla="*/ 18 h 32"/>
                <a:gd name="T6" fmla="*/ 29 w 37"/>
                <a:gd name="T7" fmla="*/ 0 h 32"/>
                <a:gd name="T8" fmla="*/ 0 w 3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0" y="1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18" y="27"/>
                    <a:pt x="28" y="22"/>
                    <a:pt x="37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9"/>
                    <a:pt x="0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186238" y="4051785"/>
              <a:ext cx="47625" cy="44450"/>
            </a:xfrm>
            <a:custGeom>
              <a:avLst/>
              <a:gdLst>
                <a:gd name="T0" fmla="*/ 12 w 38"/>
                <a:gd name="T1" fmla="*/ 34 h 34"/>
                <a:gd name="T2" fmla="*/ 38 w 38"/>
                <a:gd name="T3" fmla="*/ 17 h 34"/>
                <a:gd name="T4" fmla="*/ 28 w 38"/>
                <a:gd name="T5" fmla="*/ 0 h 34"/>
                <a:gd name="T6" fmla="*/ 0 w 38"/>
                <a:gd name="T7" fmla="*/ 18 h 34"/>
                <a:gd name="T8" fmla="*/ 12 w 3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12" y="34"/>
                  </a:moveTo>
                  <a:cubicBezTo>
                    <a:pt x="20" y="28"/>
                    <a:pt x="29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6"/>
                    <a:pt x="9" y="12"/>
                    <a:pt x="0" y="18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059238" y="4242285"/>
              <a:ext cx="25400" cy="14287"/>
            </a:xfrm>
            <a:custGeom>
              <a:avLst/>
              <a:gdLst>
                <a:gd name="T0" fmla="*/ 21 w 21"/>
                <a:gd name="T1" fmla="*/ 6 h 12"/>
                <a:gd name="T2" fmla="*/ 2 w 21"/>
                <a:gd name="T3" fmla="*/ 0 h 12"/>
                <a:gd name="T4" fmla="*/ 0 w 21"/>
                <a:gd name="T5" fmla="*/ 7 h 12"/>
                <a:gd name="T6" fmla="*/ 19 w 21"/>
                <a:gd name="T7" fmla="*/ 12 h 12"/>
                <a:gd name="T8" fmla="*/ 21 w 2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7" y="7"/>
                    <a:pt x="13" y="9"/>
                    <a:pt x="19" y="12"/>
                  </a:cubicBezTo>
                  <a:cubicBezTo>
                    <a:pt x="20" y="10"/>
                    <a:pt x="20" y="8"/>
                    <a:pt x="21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4078288" y="4166085"/>
              <a:ext cx="42863" cy="47625"/>
            </a:xfrm>
            <a:custGeom>
              <a:avLst/>
              <a:gdLst>
                <a:gd name="T0" fmla="*/ 17 w 34"/>
                <a:gd name="T1" fmla="*/ 0 h 37"/>
                <a:gd name="T2" fmla="*/ 0 w 34"/>
                <a:gd name="T3" fmla="*/ 28 h 37"/>
                <a:gd name="T4" fmla="*/ 18 w 34"/>
                <a:gd name="T5" fmla="*/ 37 h 37"/>
                <a:gd name="T6" fmla="*/ 34 w 34"/>
                <a:gd name="T7" fmla="*/ 11 h 37"/>
                <a:gd name="T8" fmla="*/ 17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7" y="0"/>
                  </a:moveTo>
                  <a:cubicBezTo>
                    <a:pt x="11" y="9"/>
                    <a:pt x="5" y="18"/>
                    <a:pt x="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8" y="19"/>
                    <a:pt x="34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4333876" y="3986698"/>
              <a:ext cx="46038" cy="38100"/>
            </a:xfrm>
            <a:custGeom>
              <a:avLst/>
              <a:gdLst>
                <a:gd name="T0" fmla="*/ 13 w 37"/>
                <a:gd name="T1" fmla="*/ 5 h 29"/>
                <a:gd name="T2" fmla="*/ 0 w 37"/>
                <a:gd name="T3" fmla="*/ 10 h 29"/>
                <a:gd name="T4" fmla="*/ 7 w 37"/>
                <a:gd name="T5" fmla="*/ 29 h 29"/>
                <a:gd name="T6" fmla="*/ 19 w 37"/>
                <a:gd name="T7" fmla="*/ 25 h 29"/>
                <a:gd name="T8" fmla="*/ 37 w 37"/>
                <a:gd name="T9" fmla="*/ 19 h 29"/>
                <a:gd name="T10" fmla="*/ 31 w 37"/>
                <a:gd name="T11" fmla="*/ 0 h 29"/>
                <a:gd name="T12" fmla="*/ 13 w 37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3" y="5"/>
                  </a:moveTo>
                  <a:cubicBezTo>
                    <a:pt x="9" y="7"/>
                    <a:pt x="5" y="8"/>
                    <a:pt x="0" y="1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1" y="27"/>
                    <a:pt x="15" y="26"/>
                    <a:pt x="19" y="25"/>
                  </a:cubicBezTo>
                  <a:cubicBezTo>
                    <a:pt x="25" y="23"/>
                    <a:pt x="31" y="21"/>
                    <a:pt x="37" y="1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2"/>
                    <a:pt x="19" y="4"/>
                    <a:pt x="13" y="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4411663" y="3966060"/>
              <a:ext cx="31750" cy="31750"/>
            </a:xfrm>
            <a:custGeom>
              <a:avLst/>
              <a:gdLst>
                <a:gd name="T0" fmla="*/ 0 w 25"/>
                <a:gd name="T1" fmla="*/ 6 h 25"/>
                <a:gd name="T2" fmla="*/ 7 w 25"/>
                <a:gd name="T3" fmla="*/ 25 h 25"/>
                <a:gd name="T4" fmla="*/ 25 w 25"/>
                <a:gd name="T5" fmla="*/ 18 h 25"/>
                <a:gd name="T6" fmla="*/ 18 w 25"/>
                <a:gd name="T7" fmla="*/ 0 h 25"/>
                <a:gd name="T8" fmla="*/ 0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3" y="23"/>
                    <a:pt x="19" y="21"/>
                    <a:pt x="25" y="18"/>
                  </a:cubicBezTo>
                  <a:cubicBezTo>
                    <a:pt x="21" y="13"/>
                    <a:pt x="19" y="6"/>
                    <a:pt x="18" y="0"/>
                  </a:cubicBezTo>
                  <a:cubicBezTo>
                    <a:pt x="12" y="2"/>
                    <a:pt x="6" y="4"/>
                    <a:pt x="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4040188" y="4405798"/>
              <a:ext cx="31750" cy="42862"/>
            </a:xfrm>
            <a:custGeom>
              <a:avLst/>
              <a:gdLst>
                <a:gd name="T0" fmla="*/ 4 w 24"/>
                <a:gd name="T1" fmla="*/ 34 h 34"/>
                <a:gd name="T2" fmla="*/ 24 w 24"/>
                <a:gd name="T3" fmla="*/ 30 h 34"/>
                <a:gd name="T4" fmla="*/ 20 w 24"/>
                <a:gd name="T5" fmla="*/ 0 h 34"/>
                <a:gd name="T6" fmla="*/ 0 w 24"/>
                <a:gd name="T7" fmla="*/ 1 h 34"/>
                <a:gd name="T8" fmla="*/ 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4" y="3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2" y="20"/>
                    <a:pt x="21" y="1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2"/>
                    <a:pt x="2" y="23"/>
                    <a:pt x="4" y="3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4773613" y="3773973"/>
              <a:ext cx="47625" cy="44450"/>
            </a:xfrm>
            <a:custGeom>
              <a:avLst/>
              <a:gdLst>
                <a:gd name="T0" fmla="*/ 0 w 38"/>
                <a:gd name="T1" fmla="*/ 18 h 35"/>
                <a:gd name="T2" fmla="*/ 11 w 38"/>
                <a:gd name="T3" fmla="*/ 35 h 35"/>
                <a:gd name="T4" fmla="*/ 38 w 38"/>
                <a:gd name="T5" fmla="*/ 16 h 35"/>
                <a:gd name="T6" fmla="*/ 26 w 38"/>
                <a:gd name="T7" fmla="*/ 0 h 35"/>
                <a:gd name="T8" fmla="*/ 0 w 38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">
                  <a:moveTo>
                    <a:pt x="0" y="18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20" y="29"/>
                    <a:pt x="29" y="22"/>
                    <a:pt x="38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6"/>
                    <a:pt x="9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2"/>
            <p:cNvSpPr>
              <a:spLocks/>
            </p:cNvSpPr>
            <p:nvPr/>
          </p:nvSpPr>
          <p:spPr bwMode="auto">
            <a:xfrm>
              <a:off x="3997326" y="4250223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67 w 93"/>
                <a:gd name="T3" fmla="*/ 5 h 93"/>
                <a:gd name="T4" fmla="*/ 48 w 93"/>
                <a:gd name="T5" fmla="*/ 0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33"/>
            <p:cNvSpPr>
              <a:spLocks/>
            </p:cNvSpPr>
            <p:nvPr/>
          </p:nvSpPr>
          <p:spPr bwMode="auto">
            <a:xfrm>
              <a:off x="4433888" y="3899385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7 h 93"/>
                <a:gd name="T4" fmla="*/ 0 w 93"/>
                <a:gd name="T5" fmla="*/ 52 h 93"/>
                <a:gd name="T6" fmla="*/ 7 w 93"/>
                <a:gd name="T7" fmla="*/ 70 h 93"/>
                <a:gd name="T8" fmla="*/ 47 w 93"/>
                <a:gd name="T9" fmla="*/ 93 h 93"/>
                <a:gd name="T10" fmla="*/ 93 w 93"/>
                <a:gd name="T11" fmla="*/ 47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" y="58"/>
                    <a:pt x="3" y="65"/>
                    <a:pt x="7" y="70"/>
                  </a:cubicBezTo>
                  <a:cubicBezTo>
                    <a:pt x="15" y="84"/>
                    <a:pt x="30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34"/>
            <p:cNvSpPr>
              <a:spLocks/>
            </p:cNvSpPr>
            <p:nvPr/>
          </p:nvSpPr>
          <p:spPr bwMode="auto">
            <a:xfrm>
              <a:off x="4987926" y="3507273"/>
              <a:ext cx="119063" cy="117475"/>
            </a:xfrm>
            <a:custGeom>
              <a:avLst/>
              <a:gdLst>
                <a:gd name="T0" fmla="*/ 65 w 93"/>
                <a:gd name="T1" fmla="*/ 4 h 93"/>
                <a:gd name="T2" fmla="*/ 46 w 93"/>
                <a:gd name="T3" fmla="*/ 0 h 93"/>
                <a:gd name="T4" fmla="*/ 0 w 93"/>
                <a:gd name="T5" fmla="*/ 47 h 93"/>
                <a:gd name="T6" fmla="*/ 46 w 93"/>
                <a:gd name="T7" fmla="*/ 93 h 93"/>
                <a:gd name="T8" fmla="*/ 93 w 93"/>
                <a:gd name="T9" fmla="*/ 47 h 93"/>
                <a:gd name="T10" fmla="*/ 81 w 93"/>
                <a:gd name="T11" fmla="*/ 16 h 93"/>
                <a:gd name="T12" fmla="*/ 65 w 93"/>
                <a:gd name="T1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65" y="4"/>
                  </a:moveTo>
                  <a:cubicBezTo>
                    <a:pt x="59" y="2"/>
                    <a:pt x="53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35"/>
                    <a:pt x="88" y="24"/>
                    <a:pt x="81" y="16"/>
                  </a:cubicBezTo>
                  <a:cubicBezTo>
                    <a:pt x="77" y="11"/>
                    <a:pt x="71" y="7"/>
                    <a:pt x="6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59416" y="2072178"/>
            <a:ext cx="302420" cy="757237"/>
            <a:chOff x="5291138" y="3405673"/>
            <a:chExt cx="403226" cy="1009649"/>
          </a:xfrm>
        </p:grpSpPr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5662613" y="3405673"/>
              <a:ext cx="30163" cy="44450"/>
            </a:xfrm>
            <a:custGeom>
              <a:avLst/>
              <a:gdLst>
                <a:gd name="T0" fmla="*/ 23 w 23"/>
                <a:gd name="T1" fmla="*/ 2 h 35"/>
                <a:gd name="T2" fmla="*/ 3 w 23"/>
                <a:gd name="T3" fmla="*/ 0 h 35"/>
                <a:gd name="T4" fmla="*/ 0 w 23"/>
                <a:gd name="T5" fmla="*/ 32 h 35"/>
                <a:gd name="T6" fmla="*/ 19 w 23"/>
                <a:gd name="T7" fmla="*/ 35 h 35"/>
                <a:gd name="T8" fmla="*/ 23 w 23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1"/>
                    <a:pt x="1" y="21"/>
                    <a:pt x="0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24"/>
                    <a:pt x="22" y="13"/>
                    <a:pt x="2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5486401" y="3942248"/>
              <a:ext cx="41275" cy="49212"/>
            </a:xfrm>
            <a:custGeom>
              <a:avLst/>
              <a:gdLst>
                <a:gd name="T0" fmla="*/ 0 w 33"/>
                <a:gd name="T1" fmla="*/ 28 h 38"/>
                <a:gd name="T2" fmla="*/ 17 w 33"/>
                <a:gd name="T3" fmla="*/ 38 h 38"/>
                <a:gd name="T4" fmla="*/ 33 w 33"/>
                <a:gd name="T5" fmla="*/ 10 h 38"/>
                <a:gd name="T6" fmla="*/ 15 w 33"/>
                <a:gd name="T7" fmla="*/ 0 h 38"/>
                <a:gd name="T8" fmla="*/ 0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2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22" y="29"/>
                    <a:pt x="28" y="20"/>
                    <a:pt x="33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0"/>
                    <a:pt x="5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5524501" y="3872398"/>
              <a:ext cx="41275" cy="46037"/>
            </a:xfrm>
            <a:custGeom>
              <a:avLst/>
              <a:gdLst>
                <a:gd name="T0" fmla="*/ 0 w 32"/>
                <a:gd name="T1" fmla="*/ 28 h 37"/>
                <a:gd name="T2" fmla="*/ 18 w 32"/>
                <a:gd name="T3" fmla="*/ 37 h 37"/>
                <a:gd name="T4" fmla="*/ 32 w 32"/>
                <a:gd name="T5" fmla="*/ 8 h 37"/>
                <a:gd name="T6" fmla="*/ 13 w 32"/>
                <a:gd name="T7" fmla="*/ 0 h 37"/>
                <a:gd name="T8" fmla="*/ 0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28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2" y="28"/>
                    <a:pt x="27" y="18"/>
                    <a:pt x="32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9"/>
                    <a:pt x="4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5586413" y="3719998"/>
              <a:ext cx="36513" cy="47625"/>
            </a:xfrm>
            <a:custGeom>
              <a:avLst/>
              <a:gdLst>
                <a:gd name="T0" fmla="*/ 19 w 29"/>
                <a:gd name="T1" fmla="*/ 37 h 37"/>
                <a:gd name="T2" fmla="*/ 29 w 29"/>
                <a:gd name="T3" fmla="*/ 7 h 37"/>
                <a:gd name="T4" fmla="*/ 10 w 29"/>
                <a:gd name="T5" fmla="*/ 0 h 37"/>
                <a:gd name="T6" fmla="*/ 0 w 29"/>
                <a:gd name="T7" fmla="*/ 30 h 37"/>
                <a:gd name="T8" fmla="*/ 19 w 2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19" y="37"/>
                  </a:moveTo>
                  <a:cubicBezTo>
                    <a:pt x="22" y="27"/>
                    <a:pt x="26" y="17"/>
                    <a:pt x="2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3" y="21"/>
                    <a:pt x="0" y="30"/>
                  </a:cubicBezTo>
                  <a:lnTo>
                    <a:pt x="19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5557838" y="3796198"/>
              <a:ext cx="39688" cy="47625"/>
            </a:xfrm>
            <a:custGeom>
              <a:avLst/>
              <a:gdLst>
                <a:gd name="T0" fmla="*/ 0 w 31"/>
                <a:gd name="T1" fmla="*/ 30 h 37"/>
                <a:gd name="T2" fmla="*/ 18 w 31"/>
                <a:gd name="T3" fmla="*/ 37 h 37"/>
                <a:gd name="T4" fmla="*/ 31 w 31"/>
                <a:gd name="T5" fmla="*/ 7 h 37"/>
                <a:gd name="T6" fmla="*/ 12 w 31"/>
                <a:gd name="T7" fmla="*/ 0 h 37"/>
                <a:gd name="T8" fmla="*/ 0 w 31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30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7" y="18"/>
                    <a:pt x="31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0"/>
                    <a:pt x="4" y="20"/>
                    <a:pt x="0" y="3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5297488" y="4369285"/>
              <a:ext cx="38100" cy="46037"/>
            </a:xfrm>
            <a:custGeom>
              <a:avLst/>
              <a:gdLst>
                <a:gd name="T0" fmla="*/ 0 w 29"/>
                <a:gd name="T1" fmla="*/ 5 h 37"/>
                <a:gd name="T2" fmla="*/ 10 w 29"/>
                <a:gd name="T3" fmla="*/ 37 h 37"/>
                <a:gd name="T4" fmla="*/ 29 w 29"/>
                <a:gd name="T5" fmla="*/ 29 h 37"/>
                <a:gd name="T6" fmla="*/ 19 w 29"/>
                <a:gd name="T7" fmla="*/ 0 h 37"/>
                <a:gd name="T8" fmla="*/ 0 w 2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0" y="5"/>
                  </a:moveTo>
                  <a:cubicBezTo>
                    <a:pt x="2" y="15"/>
                    <a:pt x="6" y="26"/>
                    <a:pt x="10" y="3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19"/>
                    <a:pt x="22" y="10"/>
                    <a:pt x="1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5337176" y="4137510"/>
              <a:ext cx="44450" cy="47625"/>
            </a:xfrm>
            <a:custGeom>
              <a:avLst/>
              <a:gdLst>
                <a:gd name="T0" fmla="*/ 17 w 35"/>
                <a:gd name="T1" fmla="*/ 37 h 37"/>
                <a:gd name="T2" fmla="*/ 35 w 35"/>
                <a:gd name="T3" fmla="*/ 12 h 37"/>
                <a:gd name="T4" fmla="*/ 19 w 35"/>
                <a:gd name="T5" fmla="*/ 0 h 37"/>
                <a:gd name="T6" fmla="*/ 0 w 35"/>
                <a:gd name="T7" fmla="*/ 26 h 37"/>
                <a:gd name="T8" fmla="*/ 17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7" y="37"/>
                  </a:moveTo>
                  <a:cubicBezTo>
                    <a:pt x="22" y="29"/>
                    <a:pt x="28" y="21"/>
                    <a:pt x="35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8"/>
                    <a:pt x="6" y="17"/>
                    <a:pt x="0" y="26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5635626" y="3566010"/>
              <a:ext cx="31750" cy="28575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3 h 23"/>
                <a:gd name="T4" fmla="*/ 24 w 24"/>
                <a:gd name="T5" fmla="*/ 4 h 23"/>
                <a:gd name="T6" fmla="*/ 4 w 24"/>
                <a:gd name="T7" fmla="*/ 0 h 23"/>
                <a:gd name="T8" fmla="*/ 0 w 24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18"/>
                  </a:moveTo>
                  <a:cubicBezTo>
                    <a:pt x="7" y="18"/>
                    <a:pt x="13" y="20"/>
                    <a:pt x="19" y="23"/>
                  </a:cubicBezTo>
                  <a:cubicBezTo>
                    <a:pt x="21" y="16"/>
                    <a:pt x="22" y="10"/>
                    <a:pt x="2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6"/>
                    <a:pt x="1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5300663" y="4207360"/>
              <a:ext cx="38100" cy="47625"/>
            </a:xfrm>
            <a:custGeom>
              <a:avLst/>
              <a:gdLst>
                <a:gd name="T0" fmla="*/ 0 w 30"/>
                <a:gd name="T1" fmla="*/ 32 h 37"/>
                <a:gd name="T2" fmla="*/ 20 w 30"/>
                <a:gd name="T3" fmla="*/ 37 h 37"/>
                <a:gd name="T4" fmla="*/ 30 w 30"/>
                <a:gd name="T5" fmla="*/ 9 h 37"/>
                <a:gd name="T6" fmla="*/ 12 w 30"/>
                <a:gd name="T7" fmla="*/ 0 h 37"/>
                <a:gd name="T8" fmla="*/ 0 w 30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32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2" y="28"/>
                    <a:pt x="26" y="18"/>
                    <a:pt x="30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1"/>
                    <a:pt x="3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5648326" y="3485048"/>
              <a:ext cx="33338" cy="44450"/>
            </a:xfrm>
            <a:custGeom>
              <a:avLst/>
              <a:gdLst>
                <a:gd name="T0" fmla="*/ 0 w 26"/>
                <a:gd name="T1" fmla="*/ 32 h 35"/>
                <a:gd name="T2" fmla="*/ 20 w 26"/>
                <a:gd name="T3" fmla="*/ 35 h 35"/>
                <a:gd name="T4" fmla="*/ 26 w 26"/>
                <a:gd name="T5" fmla="*/ 3 h 35"/>
                <a:gd name="T6" fmla="*/ 6 w 26"/>
                <a:gd name="T7" fmla="*/ 0 h 35"/>
                <a:gd name="T8" fmla="*/ 0 w 26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2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2" y="25"/>
                    <a:pt x="24" y="14"/>
                    <a:pt x="2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1"/>
                    <a:pt x="2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5457826" y="4012098"/>
              <a:ext cx="26988" cy="34925"/>
            </a:xfrm>
            <a:custGeom>
              <a:avLst/>
              <a:gdLst>
                <a:gd name="T0" fmla="*/ 6 w 22"/>
                <a:gd name="T1" fmla="*/ 0 h 27"/>
                <a:gd name="T2" fmla="*/ 0 w 22"/>
                <a:gd name="T3" fmla="*/ 8 h 27"/>
                <a:gd name="T4" fmla="*/ 11 w 22"/>
                <a:gd name="T5" fmla="*/ 27 h 27"/>
                <a:gd name="T6" fmla="*/ 22 w 22"/>
                <a:gd name="T7" fmla="*/ 11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4" y="2"/>
                    <a:pt x="2" y="5"/>
                    <a:pt x="0" y="8"/>
                  </a:cubicBezTo>
                  <a:cubicBezTo>
                    <a:pt x="5" y="13"/>
                    <a:pt x="9" y="20"/>
                    <a:pt x="11" y="27"/>
                  </a:cubicBezTo>
                  <a:cubicBezTo>
                    <a:pt x="15" y="22"/>
                    <a:pt x="19" y="16"/>
                    <a:pt x="22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5291138" y="4289910"/>
              <a:ext cx="25400" cy="42862"/>
            </a:xfrm>
            <a:custGeom>
              <a:avLst/>
              <a:gdLst>
                <a:gd name="T0" fmla="*/ 0 w 21"/>
                <a:gd name="T1" fmla="*/ 21 h 33"/>
                <a:gd name="T2" fmla="*/ 1 w 21"/>
                <a:gd name="T3" fmla="*/ 33 h 33"/>
                <a:gd name="T4" fmla="*/ 21 w 21"/>
                <a:gd name="T5" fmla="*/ 32 h 33"/>
                <a:gd name="T6" fmla="*/ 20 w 21"/>
                <a:gd name="T7" fmla="*/ 21 h 33"/>
                <a:gd name="T8" fmla="*/ 21 w 21"/>
                <a:gd name="T9" fmla="*/ 2 h 33"/>
                <a:gd name="T10" fmla="*/ 2 w 21"/>
                <a:gd name="T11" fmla="*/ 0 h 33"/>
                <a:gd name="T12" fmla="*/ 0 w 21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">
                  <a:moveTo>
                    <a:pt x="0" y="21"/>
                  </a:moveTo>
                  <a:cubicBezTo>
                    <a:pt x="0" y="25"/>
                    <a:pt x="0" y="29"/>
                    <a:pt x="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28"/>
                    <a:pt x="20" y="25"/>
                    <a:pt x="20" y="21"/>
                  </a:cubicBezTo>
                  <a:cubicBezTo>
                    <a:pt x="20" y="15"/>
                    <a:pt x="21" y="8"/>
                    <a:pt x="2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35"/>
            <p:cNvSpPr>
              <a:spLocks/>
            </p:cNvSpPr>
            <p:nvPr/>
          </p:nvSpPr>
          <p:spPr bwMode="auto">
            <a:xfrm>
              <a:off x="5575301" y="3588235"/>
              <a:ext cx="119063" cy="11747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67 w 93"/>
                <a:gd name="T9" fmla="*/ 5 h 93"/>
                <a:gd name="T10" fmla="*/ 48 w 93"/>
                <a:gd name="T11" fmla="*/ 0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5356226" y="4005748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6 h 93"/>
                <a:gd name="T4" fmla="*/ 47 w 93"/>
                <a:gd name="T5" fmla="*/ 93 h 93"/>
                <a:gd name="T6" fmla="*/ 93 w 93"/>
                <a:gd name="T7" fmla="*/ 46 h 93"/>
                <a:gd name="T8" fmla="*/ 91 w 93"/>
                <a:gd name="T9" fmla="*/ 32 h 93"/>
                <a:gd name="T10" fmla="*/ 80 w 93"/>
                <a:gd name="T11" fmla="*/ 13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6"/>
                  </a:cubicBezTo>
                  <a:cubicBezTo>
                    <a:pt x="93" y="41"/>
                    <a:pt x="93" y="36"/>
                    <a:pt x="91" y="32"/>
                  </a:cubicBezTo>
                  <a:cubicBezTo>
                    <a:pt x="89" y="25"/>
                    <a:pt x="85" y="18"/>
                    <a:pt x="80" y="13"/>
                  </a:cubicBezTo>
                  <a:cubicBezTo>
                    <a:pt x="71" y="5"/>
                    <a:pt x="6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40501" y="2093799"/>
            <a:ext cx="288131" cy="710803"/>
            <a:chOff x="6477001" y="3448535"/>
            <a:chExt cx="384175" cy="947737"/>
          </a:xfrm>
        </p:grpSpPr>
        <p:sp>
          <p:nvSpPr>
            <p:cNvPr id="70" name="Freeform 105"/>
            <p:cNvSpPr>
              <a:spLocks/>
            </p:cNvSpPr>
            <p:nvPr/>
          </p:nvSpPr>
          <p:spPr bwMode="auto">
            <a:xfrm>
              <a:off x="6503988" y="3605698"/>
              <a:ext cx="25400" cy="17462"/>
            </a:xfrm>
            <a:custGeom>
              <a:avLst/>
              <a:gdLst>
                <a:gd name="T0" fmla="*/ 19 w 21"/>
                <a:gd name="T1" fmla="*/ 0 h 14"/>
                <a:gd name="T2" fmla="*/ 0 w 21"/>
                <a:gd name="T3" fmla="*/ 5 h 14"/>
                <a:gd name="T4" fmla="*/ 2 w 21"/>
                <a:gd name="T5" fmla="*/ 14 h 14"/>
                <a:gd name="T6" fmla="*/ 21 w 21"/>
                <a:gd name="T7" fmla="*/ 6 h 14"/>
                <a:gd name="T8" fmla="*/ 19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2" y="11"/>
                    <a:pt x="2" y="14"/>
                  </a:cubicBezTo>
                  <a:cubicBezTo>
                    <a:pt x="8" y="10"/>
                    <a:pt x="14" y="7"/>
                    <a:pt x="21" y="6"/>
                  </a:cubicBezTo>
                  <a:cubicBezTo>
                    <a:pt x="20" y="4"/>
                    <a:pt x="20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06"/>
            <p:cNvSpPr>
              <a:spLocks/>
            </p:cNvSpPr>
            <p:nvPr/>
          </p:nvSpPr>
          <p:spPr bwMode="auto">
            <a:xfrm>
              <a:off x="6561138" y="3756510"/>
              <a:ext cx="38100" cy="47625"/>
            </a:xfrm>
            <a:custGeom>
              <a:avLst/>
              <a:gdLst>
                <a:gd name="T0" fmla="*/ 0 w 31"/>
                <a:gd name="T1" fmla="*/ 8 h 38"/>
                <a:gd name="T2" fmla="*/ 13 w 31"/>
                <a:gd name="T3" fmla="*/ 38 h 38"/>
                <a:gd name="T4" fmla="*/ 31 w 31"/>
                <a:gd name="T5" fmla="*/ 29 h 38"/>
                <a:gd name="T6" fmla="*/ 18 w 31"/>
                <a:gd name="T7" fmla="*/ 0 h 38"/>
                <a:gd name="T8" fmla="*/ 0 w 31"/>
                <a:gd name="T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4" y="18"/>
                    <a:pt x="9" y="28"/>
                    <a:pt x="13" y="3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7" y="19"/>
                    <a:pt x="22" y="10"/>
                    <a:pt x="18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07"/>
            <p:cNvSpPr>
              <a:spLocks/>
            </p:cNvSpPr>
            <p:nvPr/>
          </p:nvSpPr>
          <p:spPr bwMode="auto">
            <a:xfrm>
              <a:off x="6596063" y="3827948"/>
              <a:ext cx="42863" cy="49212"/>
            </a:xfrm>
            <a:custGeom>
              <a:avLst/>
              <a:gdLst>
                <a:gd name="T0" fmla="*/ 0 w 33"/>
                <a:gd name="T1" fmla="*/ 9 h 38"/>
                <a:gd name="T2" fmla="*/ 15 w 33"/>
                <a:gd name="T3" fmla="*/ 38 h 38"/>
                <a:gd name="T4" fmla="*/ 33 w 33"/>
                <a:gd name="T5" fmla="*/ 28 h 38"/>
                <a:gd name="T6" fmla="*/ 18 w 33"/>
                <a:gd name="T7" fmla="*/ 0 h 38"/>
                <a:gd name="T8" fmla="*/ 0 w 33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9"/>
                  </a:moveTo>
                  <a:cubicBezTo>
                    <a:pt x="5" y="19"/>
                    <a:pt x="10" y="28"/>
                    <a:pt x="15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7" y="19"/>
                    <a:pt x="22" y="9"/>
                    <a:pt x="1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08"/>
            <p:cNvSpPr>
              <a:spLocks/>
            </p:cNvSpPr>
            <p:nvPr/>
          </p:nvSpPr>
          <p:spPr bwMode="auto">
            <a:xfrm>
              <a:off x="6783388" y="4270860"/>
              <a:ext cx="30163" cy="42862"/>
            </a:xfrm>
            <a:custGeom>
              <a:avLst/>
              <a:gdLst>
                <a:gd name="T0" fmla="*/ 24 w 24"/>
                <a:gd name="T1" fmla="*/ 1 h 34"/>
                <a:gd name="T2" fmla="*/ 4 w 24"/>
                <a:gd name="T3" fmla="*/ 0 h 34"/>
                <a:gd name="T4" fmla="*/ 0 w 24"/>
                <a:gd name="T5" fmla="*/ 31 h 34"/>
                <a:gd name="T6" fmla="*/ 20 w 24"/>
                <a:gd name="T7" fmla="*/ 34 h 34"/>
                <a:gd name="T8" fmla="*/ 24 w 2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0"/>
                    <a:pt x="2" y="21"/>
                    <a:pt x="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23"/>
                    <a:pt x="23" y="12"/>
                    <a:pt x="24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09"/>
            <p:cNvSpPr>
              <a:spLocks/>
            </p:cNvSpPr>
            <p:nvPr/>
          </p:nvSpPr>
          <p:spPr bwMode="auto">
            <a:xfrm>
              <a:off x="6477001" y="3448535"/>
              <a:ext cx="26988" cy="41275"/>
            </a:xfrm>
            <a:custGeom>
              <a:avLst/>
              <a:gdLst>
                <a:gd name="T0" fmla="*/ 0 w 22"/>
                <a:gd name="T1" fmla="*/ 1 h 33"/>
                <a:gd name="T2" fmla="*/ 2 w 22"/>
                <a:gd name="T3" fmla="*/ 33 h 33"/>
                <a:gd name="T4" fmla="*/ 22 w 22"/>
                <a:gd name="T5" fmla="*/ 31 h 33"/>
                <a:gd name="T6" fmla="*/ 20 w 22"/>
                <a:gd name="T7" fmla="*/ 0 h 33"/>
                <a:gd name="T8" fmla="*/ 0 w 22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0" y="1"/>
                  </a:moveTo>
                  <a:cubicBezTo>
                    <a:pt x="0" y="11"/>
                    <a:pt x="1" y="22"/>
                    <a:pt x="2" y="3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20"/>
                    <a:pt x="20" y="10"/>
                    <a:pt x="2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10"/>
            <p:cNvSpPr>
              <a:spLocks/>
            </p:cNvSpPr>
            <p:nvPr/>
          </p:nvSpPr>
          <p:spPr bwMode="auto">
            <a:xfrm>
              <a:off x="6484938" y="3527910"/>
              <a:ext cx="31750" cy="44450"/>
            </a:xfrm>
            <a:custGeom>
              <a:avLst/>
              <a:gdLst>
                <a:gd name="T0" fmla="*/ 0 w 26"/>
                <a:gd name="T1" fmla="*/ 3 h 35"/>
                <a:gd name="T2" fmla="*/ 7 w 26"/>
                <a:gd name="T3" fmla="*/ 35 h 35"/>
                <a:gd name="T4" fmla="*/ 26 w 26"/>
                <a:gd name="T5" fmla="*/ 31 h 35"/>
                <a:gd name="T6" fmla="*/ 20 w 26"/>
                <a:gd name="T7" fmla="*/ 0 h 35"/>
                <a:gd name="T8" fmla="*/ 0 w 2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"/>
                  </a:moveTo>
                  <a:cubicBezTo>
                    <a:pt x="2" y="14"/>
                    <a:pt x="4" y="25"/>
                    <a:pt x="7" y="3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21"/>
                    <a:pt x="22" y="10"/>
                    <a:pt x="2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11"/>
            <p:cNvSpPr>
              <a:spLocks/>
            </p:cNvSpPr>
            <p:nvPr/>
          </p:nvSpPr>
          <p:spPr bwMode="auto">
            <a:xfrm>
              <a:off x="6677026" y="3967648"/>
              <a:ext cx="44450" cy="49212"/>
            </a:xfrm>
            <a:custGeom>
              <a:avLst/>
              <a:gdLst>
                <a:gd name="T0" fmla="*/ 35 w 35"/>
                <a:gd name="T1" fmla="*/ 27 h 38"/>
                <a:gd name="T2" fmla="*/ 17 w 35"/>
                <a:gd name="T3" fmla="*/ 0 h 38"/>
                <a:gd name="T4" fmla="*/ 0 w 35"/>
                <a:gd name="T5" fmla="*/ 11 h 38"/>
                <a:gd name="T6" fmla="*/ 18 w 35"/>
                <a:gd name="T7" fmla="*/ 38 h 38"/>
                <a:gd name="T8" fmla="*/ 35 w 35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5" y="27"/>
                  </a:moveTo>
                  <a:cubicBezTo>
                    <a:pt x="29" y="18"/>
                    <a:pt x="23" y="9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20"/>
                    <a:pt x="12" y="29"/>
                    <a:pt x="18" y="38"/>
                  </a:cubicBezTo>
                  <a:lnTo>
                    <a:pt x="35" y="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12"/>
            <p:cNvSpPr>
              <a:spLocks/>
            </p:cNvSpPr>
            <p:nvPr/>
          </p:nvSpPr>
          <p:spPr bwMode="auto">
            <a:xfrm>
              <a:off x="6767513" y="4350235"/>
              <a:ext cx="34925" cy="46037"/>
            </a:xfrm>
            <a:custGeom>
              <a:avLst/>
              <a:gdLst>
                <a:gd name="T0" fmla="*/ 0 w 27"/>
                <a:gd name="T1" fmla="*/ 31 h 36"/>
                <a:gd name="T2" fmla="*/ 19 w 27"/>
                <a:gd name="T3" fmla="*/ 36 h 36"/>
                <a:gd name="T4" fmla="*/ 27 w 27"/>
                <a:gd name="T5" fmla="*/ 4 h 36"/>
                <a:gd name="T6" fmla="*/ 7 w 27"/>
                <a:gd name="T7" fmla="*/ 0 h 36"/>
                <a:gd name="T8" fmla="*/ 0 w 27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0" y="31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2" y="25"/>
                    <a:pt x="25" y="15"/>
                    <a:pt x="2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0"/>
                    <a:pt x="3" y="20"/>
                    <a:pt x="0" y="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13"/>
            <p:cNvSpPr>
              <a:spLocks/>
            </p:cNvSpPr>
            <p:nvPr/>
          </p:nvSpPr>
          <p:spPr bwMode="auto">
            <a:xfrm>
              <a:off x="6635751" y="3899385"/>
              <a:ext cx="41275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7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8" y="18"/>
                    <a:pt x="22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14"/>
            <p:cNvSpPr>
              <a:spLocks/>
            </p:cNvSpPr>
            <p:nvPr/>
          </p:nvSpPr>
          <p:spPr bwMode="auto">
            <a:xfrm>
              <a:off x="6723063" y="4035910"/>
              <a:ext cx="44450" cy="47625"/>
            </a:xfrm>
            <a:custGeom>
              <a:avLst/>
              <a:gdLst>
                <a:gd name="T0" fmla="*/ 16 w 35"/>
                <a:gd name="T1" fmla="*/ 0 h 38"/>
                <a:gd name="T2" fmla="*/ 0 w 35"/>
                <a:gd name="T3" fmla="*/ 12 h 38"/>
                <a:gd name="T4" fmla="*/ 16 w 35"/>
                <a:gd name="T5" fmla="*/ 35 h 38"/>
                <a:gd name="T6" fmla="*/ 18 w 35"/>
                <a:gd name="T7" fmla="*/ 38 h 38"/>
                <a:gd name="T8" fmla="*/ 35 w 35"/>
                <a:gd name="T9" fmla="*/ 27 h 38"/>
                <a:gd name="T10" fmla="*/ 32 w 35"/>
                <a:gd name="T11" fmla="*/ 23 h 38"/>
                <a:gd name="T12" fmla="*/ 16 w 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1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0"/>
                    <a:pt x="11" y="27"/>
                    <a:pt x="16" y="35"/>
                  </a:cubicBezTo>
                  <a:cubicBezTo>
                    <a:pt x="17" y="36"/>
                    <a:pt x="17" y="37"/>
                    <a:pt x="18" y="3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3" y="24"/>
                    <a:pt x="32" y="23"/>
                  </a:cubicBezTo>
                  <a:cubicBezTo>
                    <a:pt x="27" y="16"/>
                    <a:pt x="22" y="8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15"/>
            <p:cNvSpPr>
              <a:spLocks/>
            </p:cNvSpPr>
            <p:nvPr/>
          </p:nvSpPr>
          <p:spPr bwMode="auto">
            <a:xfrm>
              <a:off x="6765926" y="4107348"/>
              <a:ext cx="34925" cy="39687"/>
            </a:xfrm>
            <a:custGeom>
              <a:avLst/>
              <a:gdLst>
                <a:gd name="T0" fmla="*/ 18 w 28"/>
                <a:gd name="T1" fmla="*/ 0 h 32"/>
                <a:gd name="T2" fmla="*/ 0 w 28"/>
                <a:gd name="T3" fmla="*/ 8 h 32"/>
                <a:gd name="T4" fmla="*/ 8 w 28"/>
                <a:gd name="T5" fmla="*/ 32 h 32"/>
                <a:gd name="T6" fmla="*/ 28 w 28"/>
                <a:gd name="T7" fmla="*/ 27 h 32"/>
                <a:gd name="T8" fmla="*/ 18 w 2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16"/>
                    <a:pt x="6" y="24"/>
                    <a:pt x="8" y="32"/>
                  </a:cubicBezTo>
                  <a:cubicBezTo>
                    <a:pt x="14" y="29"/>
                    <a:pt x="21" y="27"/>
                    <a:pt x="28" y="27"/>
                  </a:cubicBezTo>
                  <a:cubicBezTo>
                    <a:pt x="25" y="18"/>
                    <a:pt x="22" y="9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137"/>
            <p:cNvSpPr>
              <a:spLocks/>
            </p:cNvSpPr>
            <p:nvPr/>
          </p:nvSpPr>
          <p:spPr bwMode="auto">
            <a:xfrm>
              <a:off x="6481763" y="3612048"/>
              <a:ext cx="117475" cy="119062"/>
            </a:xfrm>
            <a:custGeom>
              <a:avLst/>
              <a:gdLst>
                <a:gd name="T0" fmla="*/ 46 w 93"/>
                <a:gd name="T1" fmla="*/ 0 h 93"/>
                <a:gd name="T2" fmla="*/ 38 w 93"/>
                <a:gd name="T3" fmla="*/ 1 h 93"/>
                <a:gd name="T4" fmla="*/ 19 w 93"/>
                <a:gd name="T5" fmla="*/ 9 h 93"/>
                <a:gd name="T6" fmla="*/ 0 w 93"/>
                <a:gd name="T7" fmla="*/ 47 h 93"/>
                <a:gd name="T8" fmla="*/ 46 w 93"/>
                <a:gd name="T9" fmla="*/ 93 h 93"/>
                <a:gd name="T10" fmla="*/ 93 w 93"/>
                <a:gd name="T11" fmla="*/ 47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43" y="0"/>
                    <a:pt x="41" y="1"/>
                    <a:pt x="38" y="1"/>
                  </a:cubicBezTo>
                  <a:cubicBezTo>
                    <a:pt x="31" y="2"/>
                    <a:pt x="25" y="5"/>
                    <a:pt x="19" y="9"/>
                  </a:cubicBezTo>
                  <a:cubicBezTo>
                    <a:pt x="7" y="17"/>
                    <a:pt x="0" y="3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38"/>
            <p:cNvSpPr>
              <a:spLocks/>
            </p:cNvSpPr>
            <p:nvPr/>
          </p:nvSpPr>
          <p:spPr bwMode="auto">
            <a:xfrm>
              <a:off x="6742113" y="4140685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46 w 93"/>
                <a:gd name="T3" fmla="*/ 0 h 93"/>
                <a:gd name="T4" fmla="*/ 46 w 93"/>
                <a:gd name="T5" fmla="*/ 0 h 93"/>
                <a:gd name="T6" fmla="*/ 26 w 93"/>
                <a:gd name="T7" fmla="*/ 5 h 93"/>
                <a:gd name="T8" fmla="*/ 0 w 93"/>
                <a:gd name="T9" fmla="*/ 47 h 93"/>
                <a:gd name="T10" fmla="*/ 46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1"/>
                    <a:pt x="72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2" y="2"/>
                    <a:pt x="26" y="5"/>
                  </a:cubicBezTo>
                  <a:cubicBezTo>
                    <a:pt x="11" y="12"/>
                    <a:pt x="0" y="28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63032" y="2000741"/>
            <a:ext cx="783431" cy="722709"/>
            <a:chOff x="7073901" y="3375510"/>
            <a:chExt cx="1044575" cy="963612"/>
          </a:xfrm>
        </p:grpSpPr>
        <p:sp>
          <p:nvSpPr>
            <p:cNvPr id="84" name="Freeform 116"/>
            <p:cNvSpPr>
              <a:spLocks/>
            </p:cNvSpPr>
            <p:nvPr/>
          </p:nvSpPr>
          <p:spPr bwMode="auto">
            <a:xfrm>
              <a:off x="7778751" y="3846998"/>
              <a:ext cx="23813" cy="31750"/>
            </a:xfrm>
            <a:custGeom>
              <a:avLst/>
              <a:gdLst>
                <a:gd name="T0" fmla="*/ 8 w 19"/>
                <a:gd name="T1" fmla="*/ 25 h 25"/>
                <a:gd name="T2" fmla="*/ 19 w 19"/>
                <a:gd name="T3" fmla="*/ 8 h 25"/>
                <a:gd name="T4" fmla="*/ 6 w 19"/>
                <a:gd name="T5" fmla="*/ 0 h 25"/>
                <a:gd name="T6" fmla="*/ 0 w 19"/>
                <a:gd name="T7" fmla="*/ 20 h 25"/>
                <a:gd name="T8" fmla="*/ 8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8" y="25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5" y="6"/>
                    <a:pt x="10" y="3"/>
                    <a:pt x="6" y="0"/>
                  </a:cubicBezTo>
                  <a:cubicBezTo>
                    <a:pt x="5" y="7"/>
                    <a:pt x="3" y="14"/>
                    <a:pt x="0" y="20"/>
                  </a:cubicBezTo>
                  <a:cubicBezTo>
                    <a:pt x="2" y="21"/>
                    <a:pt x="5" y="23"/>
                    <a:pt x="8" y="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17"/>
            <p:cNvSpPr>
              <a:spLocks/>
            </p:cNvSpPr>
            <p:nvPr/>
          </p:nvSpPr>
          <p:spPr bwMode="auto">
            <a:xfrm>
              <a:off x="7521576" y="3788260"/>
              <a:ext cx="44450" cy="28575"/>
            </a:xfrm>
            <a:custGeom>
              <a:avLst/>
              <a:gdLst>
                <a:gd name="T0" fmla="*/ 0 w 35"/>
                <a:gd name="T1" fmla="*/ 20 h 23"/>
                <a:gd name="T2" fmla="*/ 33 w 35"/>
                <a:gd name="T3" fmla="*/ 23 h 23"/>
                <a:gd name="T4" fmla="*/ 35 w 35"/>
                <a:gd name="T5" fmla="*/ 4 h 23"/>
                <a:gd name="T6" fmla="*/ 3 w 35"/>
                <a:gd name="T7" fmla="*/ 0 h 23"/>
                <a:gd name="T8" fmla="*/ 0 w 3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11" y="21"/>
                    <a:pt x="22" y="22"/>
                    <a:pt x="33" y="2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4" y="3"/>
                    <a:pt x="13" y="1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8"/>
            <p:cNvSpPr>
              <a:spLocks/>
            </p:cNvSpPr>
            <p:nvPr/>
          </p:nvSpPr>
          <p:spPr bwMode="auto">
            <a:xfrm>
              <a:off x="7820026" y="3881923"/>
              <a:ext cx="47625" cy="46037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21 h 36"/>
                <a:gd name="T4" fmla="*/ 13 w 37"/>
                <a:gd name="T5" fmla="*/ 0 h 36"/>
                <a:gd name="T6" fmla="*/ 0 w 37"/>
                <a:gd name="T7" fmla="*/ 15 h 36"/>
                <a:gd name="T8" fmla="*/ 24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4"/>
                    <a:pt x="21" y="7"/>
                    <a:pt x="13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8" y="22"/>
                    <a:pt x="16" y="29"/>
                    <a:pt x="24" y="3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19"/>
            <p:cNvSpPr>
              <a:spLocks/>
            </p:cNvSpPr>
            <p:nvPr/>
          </p:nvSpPr>
          <p:spPr bwMode="auto">
            <a:xfrm>
              <a:off x="7362826" y="3743810"/>
              <a:ext cx="47625" cy="39687"/>
            </a:xfrm>
            <a:custGeom>
              <a:avLst/>
              <a:gdLst>
                <a:gd name="T0" fmla="*/ 0 w 37"/>
                <a:gd name="T1" fmla="*/ 19 h 31"/>
                <a:gd name="T2" fmla="*/ 30 w 37"/>
                <a:gd name="T3" fmla="*/ 31 h 31"/>
                <a:gd name="T4" fmla="*/ 37 w 37"/>
                <a:gd name="T5" fmla="*/ 12 h 31"/>
                <a:gd name="T6" fmla="*/ 8 w 37"/>
                <a:gd name="T7" fmla="*/ 0 h 31"/>
                <a:gd name="T8" fmla="*/ 0 w 37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0" y="19"/>
                  </a:moveTo>
                  <a:cubicBezTo>
                    <a:pt x="10" y="23"/>
                    <a:pt x="20" y="27"/>
                    <a:pt x="30" y="3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7" y="8"/>
                    <a:pt x="18" y="4"/>
                    <a:pt x="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0"/>
            <p:cNvSpPr>
              <a:spLocks/>
            </p:cNvSpPr>
            <p:nvPr/>
          </p:nvSpPr>
          <p:spPr bwMode="auto">
            <a:xfrm>
              <a:off x="8013701" y="4142273"/>
              <a:ext cx="41275" cy="49212"/>
            </a:xfrm>
            <a:custGeom>
              <a:avLst/>
              <a:gdLst>
                <a:gd name="T0" fmla="*/ 32 w 32"/>
                <a:gd name="T1" fmla="*/ 29 h 38"/>
                <a:gd name="T2" fmla="*/ 18 w 32"/>
                <a:gd name="T3" fmla="*/ 0 h 38"/>
                <a:gd name="T4" fmla="*/ 0 w 32"/>
                <a:gd name="T5" fmla="*/ 9 h 38"/>
                <a:gd name="T6" fmla="*/ 14 w 32"/>
                <a:gd name="T7" fmla="*/ 38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cubicBezTo>
                    <a:pt x="28" y="19"/>
                    <a:pt x="23" y="10"/>
                    <a:pt x="1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9"/>
                    <a:pt x="10" y="28"/>
                    <a:pt x="14" y="38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1"/>
            <p:cNvSpPr>
              <a:spLocks/>
            </p:cNvSpPr>
            <p:nvPr/>
          </p:nvSpPr>
          <p:spPr bwMode="auto">
            <a:xfrm>
              <a:off x="7974013" y="4070835"/>
              <a:ext cx="42863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8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18"/>
                    <a:pt x="23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2"/>
            <p:cNvSpPr>
              <a:spLocks/>
            </p:cNvSpPr>
            <p:nvPr/>
          </p:nvSpPr>
          <p:spPr bwMode="auto">
            <a:xfrm>
              <a:off x="7878763" y="3939073"/>
              <a:ext cx="46038" cy="47625"/>
            </a:xfrm>
            <a:custGeom>
              <a:avLst/>
              <a:gdLst>
                <a:gd name="T0" fmla="*/ 20 w 36"/>
                <a:gd name="T1" fmla="*/ 37 h 37"/>
                <a:gd name="T2" fmla="*/ 36 w 36"/>
                <a:gd name="T3" fmla="*/ 24 h 37"/>
                <a:gd name="T4" fmla="*/ 14 w 36"/>
                <a:gd name="T5" fmla="*/ 0 h 37"/>
                <a:gd name="T6" fmla="*/ 0 w 36"/>
                <a:gd name="T7" fmla="*/ 13 h 37"/>
                <a:gd name="T8" fmla="*/ 20 w 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20" y="37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29" y="16"/>
                    <a:pt x="21" y="7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21"/>
                    <a:pt x="13" y="29"/>
                    <a:pt x="20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3"/>
            <p:cNvSpPr>
              <a:spLocks/>
            </p:cNvSpPr>
            <p:nvPr/>
          </p:nvSpPr>
          <p:spPr bwMode="auto">
            <a:xfrm>
              <a:off x="7129463" y="3527910"/>
              <a:ext cx="38100" cy="39687"/>
            </a:xfrm>
            <a:custGeom>
              <a:avLst/>
              <a:gdLst>
                <a:gd name="T0" fmla="*/ 18 w 30"/>
                <a:gd name="T1" fmla="*/ 0 h 32"/>
                <a:gd name="T2" fmla="*/ 0 w 30"/>
                <a:gd name="T3" fmla="*/ 9 h 32"/>
                <a:gd name="T4" fmla="*/ 13 w 30"/>
                <a:gd name="T5" fmla="*/ 32 h 32"/>
                <a:gd name="T6" fmla="*/ 30 w 30"/>
                <a:gd name="T7" fmla="*/ 23 h 32"/>
                <a:gd name="T8" fmla="*/ 18 w 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7"/>
                    <a:pt x="8" y="24"/>
                    <a:pt x="13" y="32"/>
                  </a:cubicBezTo>
                  <a:cubicBezTo>
                    <a:pt x="18" y="28"/>
                    <a:pt x="24" y="24"/>
                    <a:pt x="30" y="23"/>
                  </a:cubicBezTo>
                  <a:cubicBezTo>
                    <a:pt x="26" y="15"/>
                    <a:pt x="22" y="8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4"/>
            <p:cNvSpPr>
              <a:spLocks/>
            </p:cNvSpPr>
            <p:nvPr/>
          </p:nvSpPr>
          <p:spPr bwMode="auto">
            <a:xfrm>
              <a:off x="8080376" y="4293085"/>
              <a:ext cx="38100" cy="46037"/>
            </a:xfrm>
            <a:custGeom>
              <a:avLst/>
              <a:gdLst>
                <a:gd name="T0" fmla="*/ 29 w 29"/>
                <a:gd name="T1" fmla="*/ 30 h 37"/>
                <a:gd name="T2" fmla="*/ 18 w 29"/>
                <a:gd name="T3" fmla="*/ 0 h 37"/>
                <a:gd name="T4" fmla="*/ 0 w 29"/>
                <a:gd name="T5" fmla="*/ 7 h 37"/>
                <a:gd name="T6" fmla="*/ 11 w 29"/>
                <a:gd name="T7" fmla="*/ 37 h 37"/>
                <a:gd name="T8" fmla="*/ 29 w 29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29" y="30"/>
                  </a:moveTo>
                  <a:cubicBezTo>
                    <a:pt x="26" y="20"/>
                    <a:pt x="22" y="10"/>
                    <a:pt x="1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7"/>
                    <a:pt x="7" y="27"/>
                    <a:pt x="11" y="37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5"/>
            <p:cNvSpPr>
              <a:spLocks/>
            </p:cNvSpPr>
            <p:nvPr/>
          </p:nvSpPr>
          <p:spPr bwMode="auto">
            <a:xfrm>
              <a:off x="7929563" y="4002573"/>
              <a:ext cx="42863" cy="49212"/>
            </a:xfrm>
            <a:custGeom>
              <a:avLst/>
              <a:gdLst>
                <a:gd name="T0" fmla="*/ 0 w 34"/>
                <a:gd name="T1" fmla="*/ 12 h 38"/>
                <a:gd name="T2" fmla="*/ 18 w 34"/>
                <a:gd name="T3" fmla="*/ 38 h 38"/>
                <a:gd name="T4" fmla="*/ 34 w 34"/>
                <a:gd name="T5" fmla="*/ 27 h 38"/>
                <a:gd name="T6" fmla="*/ 16 w 34"/>
                <a:gd name="T7" fmla="*/ 0 h 38"/>
                <a:gd name="T8" fmla="*/ 0 w 34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0" y="12"/>
                  </a:moveTo>
                  <a:cubicBezTo>
                    <a:pt x="6" y="20"/>
                    <a:pt x="12" y="29"/>
                    <a:pt x="18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8" y="17"/>
                    <a:pt x="22" y="8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6"/>
            <p:cNvSpPr>
              <a:spLocks/>
            </p:cNvSpPr>
            <p:nvPr/>
          </p:nvSpPr>
          <p:spPr bwMode="auto">
            <a:xfrm>
              <a:off x="7442201" y="3770798"/>
              <a:ext cx="44450" cy="34925"/>
            </a:xfrm>
            <a:custGeom>
              <a:avLst/>
              <a:gdLst>
                <a:gd name="T0" fmla="*/ 0 w 35"/>
                <a:gd name="T1" fmla="*/ 20 h 27"/>
                <a:gd name="T2" fmla="*/ 31 w 35"/>
                <a:gd name="T3" fmla="*/ 27 h 27"/>
                <a:gd name="T4" fmla="*/ 35 w 35"/>
                <a:gd name="T5" fmla="*/ 8 h 27"/>
                <a:gd name="T6" fmla="*/ 5 w 35"/>
                <a:gd name="T7" fmla="*/ 0 h 27"/>
                <a:gd name="T8" fmla="*/ 0 w 35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0"/>
                  </a:moveTo>
                  <a:cubicBezTo>
                    <a:pt x="10" y="22"/>
                    <a:pt x="21" y="25"/>
                    <a:pt x="31" y="2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5" y="5"/>
                    <a:pt x="15" y="3"/>
                    <a:pt x="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7"/>
            <p:cNvSpPr>
              <a:spLocks/>
            </p:cNvSpPr>
            <p:nvPr/>
          </p:nvSpPr>
          <p:spPr bwMode="auto">
            <a:xfrm>
              <a:off x="7604126" y="3796198"/>
              <a:ext cx="42863" cy="25400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20 h 21"/>
                <a:gd name="T4" fmla="*/ 11 w 34"/>
                <a:gd name="T5" fmla="*/ 20 h 21"/>
                <a:gd name="T6" fmla="*/ 31 w 34"/>
                <a:gd name="T7" fmla="*/ 21 h 21"/>
                <a:gd name="T8" fmla="*/ 34 w 34"/>
                <a:gd name="T9" fmla="*/ 2 h 21"/>
                <a:gd name="T10" fmla="*/ 11 w 34"/>
                <a:gd name="T11" fmla="*/ 0 h 21"/>
                <a:gd name="T12" fmla="*/ 1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7" y="20"/>
                    <a:pt x="11" y="20"/>
                  </a:cubicBezTo>
                  <a:cubicBezTo>
                    <a:pt x="18" y="20"/>
                    <a:pt x="24" y="21"/>
                    <a:pt x="31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6" y="1"/>
                    <a:pt x="19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7097713" y="3453298"/>
              <a:ext cx="38100" cy="47625"/>
            </a:xfrm>
            <a:custGeom>
              <a:avLst/>
              <a:gdLst>
                <a:gd name="T0" fmla="*/ 0 w 30"/>
                <a:gd name="T1" fmla="*/ 7 h 37"/>
                <a:gd name="T2" fmla="*/ 12 w 30"/>
                <a:gd name="T3" fmla="*/ 37 h 37"/>
                <a:gd name="T4" fmla="*/ 30 w 30"/>
                <a:gd name="T5" fmla="*/ 29 h 37"/>
                <a:gd name="T6" fmla="*/ 19 w 30"/>
                <a:gd name="T7" fmla="*/ 0 h 37"/>
                <a:gd name="T8" fmla="*/ 0 w 30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7"/>
                  </a:moveTo>
                  <a:cubicBezTo>
                    <a:pt x="4" y="17"/>
                    <a:pt x="8" y="27"/>
                    <a:pt x="12" y="3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6" y="20"/>
                    <a:pt x="22" y="10"/>
                    <a:pt x="19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7073901" y="3375510"/>
              <a:ext cx="36513" cy="47625"/>
            </a:xfrm>
            <a:custGeom>
              <a:avLst/>
              <a:gdLst>
                <a:gd name="T0" fmla="*/ 0 w 28"/>
                <a:gd name="T1" fmla="*/ 5 h 37"/>
                <a:gd name="T2" fmla="*/ 9 w 28"/>
                <a:gd name="T3" fmla="*/ 37 h 37"/>
                <a:gd name="T4" fmla="*/ 28 w 28"/>
                <a:gd name="T5" fmla="*/ 31 h 37"/>
                <a:gd name="T6" fmla="*/ 20 w 28"/>
                <a:gd name="T7" fmla="*/ 0 h 37"/>
                <a:gd name="T8" fmla="*/ 0 w 2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0" y="5"/>
                  </a:moveTo>
                  <a:cubicBezTo>
                    <a:pt x="3" y="16"/>
                    <a:pt x="6" y="27"/>
                    <a:pt x="9" y="37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21"/>
                    <a:pt x="22" y="11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7289801" y="3705710"/>
              <a:ext cx="47625" cy="44450"/>
            </a:xfrm>
            <a:custGeom>
              <a:avLst/>
              <a:gdLst>
                <a:gd name="T0" fmla="*/ 37 w 37"/>
                <a:gd name="T1" fmla="*/ 16 h 34"/>
                <a:gd name="T2" fmla="*/ 11 w 37"/>
                <a:gd name="T3" fmla="*/ 0 h 34"/>
                <a:gd name="T4" fmla="*/ 0 w 37"/>
                <a:gd name="T5" fmla="*/ 16 h 34"/>
                <a:gd name="T6" fmla="*/ 28 w 37"/>
                <a:gd name="T7" fmla="*/ 34 h 34"/>
                <a:gd name="T8" fmla="*/ 37 w 37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16"/>
                  </a:moveTo>
                  <a:cubicBezTo>
                    <a:pt x="28" y="11"/>
                    <a:pt x="20" y="6"/>
                    <a:pt x="1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23"/>
                    <a:pt x="18" y="28"/>
                    <a:pt x="28" y="34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31"/>
            <p:cNvSpPr>
              <a:spLocks/>
            </p:cNvSpPr>
            <p:nvPr/>
          </p:nvSpPr>
          <p:spPr bwMode="auto">
            <a:xfrm>
              <a:off x="7224713" y="3654910"/>
              <a:ext cx="47625" cy="47625"/>
            </a:xfrm>
            <a:custGeom>
              <a:avLst/>
              <a:gdLst>
                <a:gd name="T0" fmla="*/ 25 w 37"/>
                <a:gd name="T1" fmla="*/ 37 h 37"/>
                <a:gd name="T2" fmla="*/ 37 w 37"/>
                <a:gd name="T3" fmla="*/ 21 h 37"/>
                <a:gd name="T4" fmla="*/ 14 w 37"/>
                <a:gd name="T5" fmla="*/ 0 h 37"/>
                <a:gd name="T6" fmla="*/ 0 w 37"/>
                <a:gd name="T7" fmla="*/ 14 h 37"/>
                <a:gd name="T8" fmla="*/ 25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5" y="37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5"/>
                    <a:pt x="22" y="8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2"/>
                    <a:pt x="16" y="30"/>
                    <a:pt x="25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139"/>
            <p:cNvSpPr>
              <a:spLocks/>
            </p:cNvSpPr>
            <p:nvPr/>
          </p:nvSpPr>
          <p:spPr bwMode="auto">
            <a:xfrm>
              <a:off x="7124701" y="3553310"/>
              <a:ext cx="119063" cy="119062"/>
            </a:xfrm>
            <a:custGeom>
              <a:avLst/>
              <a:gdLst>
                <a:gd name="T0" fmla="*/ 47 w 93"/>
                <a:gd name="T1" fmla="*/ 0 h 93"/>
                <a:gd name="T2" fmla="*/ 34 w 93"/>
                <a:gd name="T3" fmla="*/ 2 h 93"/>
                <a:gd name="T4" fmla="*/ 17 w 93"/>
                <a:gd name="T5" fmla="*/ 11 h 93"/>
                <a:gd name="T6" fmla="*/ 0 w 93"/>
                <a:gd name="T7" fmla="*/ 46 h 93"/>
                <a:gd name="T8" fmla="*/ 47 w 93"/>
                <a:gd name="T9" fmla="*/ 93 h 93"/>
                <a:gd name="T10" fmla="*/ 93 w 93"/>
                <a:gd name="T11" fmla="*/ 46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42" y="0"/>
                    <a:pt x="38" y="0"/>
                    <a:pt x="34" y="2"/>
                  </a:cubicBezTo>
                  <a:cubicBezTo>
                    <a:pt x="28" y="3"/>
                    <a:pt x="22" y="7"/>
                    <a:pt x="17" y="11"/>
                  </a:cubicBezTo>
                  <a:cubicBezTo>
                    <a:pt x="7" y="19"/>
                    <a:pt x="0" y="32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40"/>
            <p:cNvSpPr>
              <a:spLocks/>
            </p:cNvSpPr>
            <p:nvPr/>
          </p:nvSpPr>
          <p:spPr bwMode="auto">
            <a:xfrm>
              <a:off x="7667626" y="3781910"/>
              <a:ext cx="119063" cy="117475"/>
            </a:xfrm>
            <a:custGeom>
              <a:avLst/>
              <a:gdLst>
                <a:gd name="T0" fmla="*/ 87 w 93"/>
                <a:gd name="T1" fmla="*/ 71 h 93"/>
                <a:gd name="T2" fmla="*/ 93 w 93"/>
                <a:gd name="T3" fmla="*/ 51 h 93"/>
                <a:gd name="T4" fmla="*/ 93 w 93"/>
                <a:gd name="T5" fmla="*/ 47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87 w 93"/>
                <a:gd name="T1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87" y="71"/>
                  </a:moveTo>
                  <a:cubicBezTo>
                    <a:pt x="90" y="65"/>
                    <a:pt x="92" y="58"/>
                    <a:pt x="93" y="51"/>
                  </a:cubicBezTo>
                  <a:cubicBezTo>
                    <a:pt x="93" y="50"/>
                    <a:pt x="93" y="48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64" y="93"/>
                    <a:pt x="78" y="84"/>
                    <a:pt x="87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Oval 141"/>
            <p:cNvSpPr>
              <a:spLocks noChangeArrowheads="1"/>
            </p:cNvSpPr>
            <p:nvPr/>
          </p:nvSpPr>
          <p:spPr bwMode="auto">
            <a:xfrm>
              <a:off x="7997826" y="4186723"/>
              <a:ext cx="119063" cy="1190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99187" y="1347416"/>
            <a:ext cx="755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/>
              <a:t>Fomentar la recuperación y conservación de las Áreas Naturales</a:t>
            </a:r>
            <a:endParaRPr lang="en-GB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62276" y="3551568"/>
            <a:ext cx="2105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Ejecutar  programas, proyectos y prácticas de manejo de recursos florísticos, faunísticos y recurso hídrico</a:t>
            </a:r>
            <a:endParaRPr lang="en-GB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405455" y="3614366"/>
            <a:ext cx="1700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Implementar un modelo de gestión para el </a:t>
            </a:r>
            <a:r>
              <a:rPr lang="es-EC" dirty="0" err="1"/>
              <a:t>co</a:t>
            </a:r>
            <a:r>
              <a:rPr lang="es-EC" dirty="0"/>
              <a:t>-manejo del área con el involucramiento de instituciones públicas y privadas</a:t>
            </a:r>
            <a:endParaRPr lang="en-GB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563999" y="3752865"/>
            <a:ext cx="1981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Fomentar la creación de un plan de difusión  informativa sobre los ecosistemas presentes en la zona, y su importancia para los habitantes</a:t>
            </a:r>
            <a:endParaRPr lang="en-GB" sz="16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617801" y="3803418"/>
            <a:ext cx="19337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Impulsar el desarrollo y suscripción de alianzas estratégicas con instituciones de competencia en materia de investigación de recursos forestales.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534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3" y="0"/>
            <a:ext cx="6593999" cy="489397"/>
          </a:xfrm>
        </p:spPr>
        <p:txBody>
          <a:bodyPr>
            <a:noAutofit/>
          </a:bodyPr>
          <a:lstStyle/>
          <a:p>
            <a:r>
              <a:rPr lang="en-US" sz="2400" dirty="0" smtClean="0"/>
              <a:t>ZONA PARA MANEJO DE BOSQUE NATIVO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99187" y="540913"/>
            <a:ext cx="7952385" cy="1614461"/>
            <a:chOff x="4551363" y="1903898"/>
            <a:chExt cx="3044825" cy="1662112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551363" y="1903898"/>
              <a:ext cx="3044825" cy="1662112"/>
            </a:xfrm>
            <a:custGeom>
              <a:avLst/>
              <a:gdLst>
                <a:gd name="T0" fmla="*/ 1731 w 2394"/>
                <a:gd name="T1" fmla="*/ 273 h 1308"/>
                <a:gd name="T2" fmla="*/ 1036 w 2394"/>
                <a:gd name="T3" fmla="*/ 76 h 1308"/>
                <a:gd name="T4" fmla="*/ 393 w 2394"/>
                <a:gd name="T5" fmla="*/ 358 h 1308"/>
                <a:gd name="T6" fmla="*/ 333 w 2394"/>
                <a:gd name="T7" fmla="*/ 1019 h 1308"/>
                <a:gd name="T8" fmla="*/ 480 w 2394"/>
                <a:gd name="T9" fmla="*/ 1103 h 1308"/>
                <a:gd name="T10" fmla="*/ 745 w 2394"/>
                <a:gd name="T11" fmla="*/ 1158 h 1308"/>
                <a:gd name="T12" fmla="*/ 900 w 2394"/>
                <a:gd name="T13" fmla="*/ 1151 h 1308"/>
                <a:gd name="T14" fmla="*/ 1237 w 2394"/>
                <a:gd name="T15" fmla="*/ 1308 h 1308"/>
                <a:gd name="T16" fmla="*/ 1534 w 2394"/>
                <a:gd name="T17" fmla="*/ 1180 h 1308"/>
                <a:gd name="T18" fmla="*/ 2127 w 2394"/>
                <a:gd name="T19" fmla="*/ 1029 h 1308"/>
                <a:gd name="T20" fmla="*/ 2149 w 2394"/>
                <a:gd name="T21" fmla="*/ 503 h 1308"/>
                <a:gd name="T22" fmla="*/ 1740 w 2394"/>
                <a:gd name="T23" fmla="*/ 1167 h 1308"/>
                <a:gd name="T24" fmla="*/ 938 w 2394"/>
                <a:gd name="T25" fmla="*/ 1051 h 1308"/>
                <a:gd name="T26" fmla="*/ 333 w 2394"/>
                <a:gd name="T27" fmla="*/ 959 h 1308"/>
                <a:gd name="T28" fmla="*/ 306 w 2394"/>
                <a:gd name="T29" fmla="*/ 957 h 1308"/>
                <a:gd name="T30" fmla="*/ 288 w 2394"/>
                <a:gd name="T31" fmla="*/ 955 h 1308"/>
                <a:gd name="T32" fmla="*/ 267 w 2394"/>
                <a:gd name="T33" fmla="*/ 951 h 1308"/>
                <a:gd name="T34" fmla="*/ 249 w 2394"/>
                <a:gd name="T35" fmla="*/ 946 h 1308"/>
                <a:gd name="T36" fmla="*/ 231 w 2394"/>
                <a:gd name="T37" fmla="*/ 939 h 1308"/>
                <a:gd name="T38" fmla="*/ 214 w 2394"/>
                <a:gd name="T39" fmla="*/ 931 h 1308"/>
                <a:gd name="T40" fmla="*/ 192 w 2394"/>
                <a:gd name="T41" fmla="*/ 920 h 1308"/>
                <a:gd name="T42" fmla="*/ 176 w 2394"/>
                <a:gd name="T43" fmla="*/ 909 h 1308"/>
                <a:gd name="T44" fmla="*/ 161 w 2394"/>
                <a:gd name="T45" fmla="*/ 898 h 1308"/>
                <a:gd name="T46" fmla="*/ 147 w 2394"/>
                <a:gd name="T47" fmla="*/ 885 h 1308"/>
                <a:gd name="T48" fmla="*/ 134 w 2394"/>
                <a:gd name="T49" fmla="*/ 873 h 1308"/>
                <a:gd name="T50" fmla="*/ 121 w 2394"/>
                <a:gd name="T51" fmla="*/ 858 h 1308"/>
                <a:gd name="T52" fmla="*/ 113 w 2394"/>
                <a:gd name="T53" fmla="*/ 847 h 1308"/>
                <a:gd name="T54" fmla="*/ 84 w 2394"/>
                <a:gd name="T55" fmla="*/ 798 h 1308"/>
                <a:gd name="T56" fmla="*/ 78 w 2394"/>
                <a:gd name="T57" fmla="*/ 783 h 1308"/>
                <a:gd name="T58" fmla="*/ 71 w 2394"/>
                <a:gd name="T59" fmla="*/ 763 h 1308"/>
                <a:gd name="T60" fmla="*/ 67 w 2394"/>
                <a:gd name="T61" fmla="*/ 748 h 1308"/>
                <a:gd name="T62" fmla="*/ 63 w 2394"/>
                <a:gd name="T63" fmla="*/ 725 h 1308"/>
                <a:gd name="T64" fmla="*/ 60 w 2394"/>
                <a:gd name="T65" fmla="*/ 686 h 1308"/>
                <a:gd name="T66" fmla="*/ 745 w 2394"/>
                <a:gd name="T67" fmla="*/ 263 h 1308"/>
                <a:gd name="T68" fmla="*/ 1693 w 2394"/>
                <a:gd name="T69" fmla="*/ 335 h 1308"/>
                <a:gd name="T70" fmla="*/ 2131 w 2394"/>
                <a:gd name="T71" fmla="*/ 563 h 1308"/>
                <a:gd name="T72" fmla="*/ 2273 w 2394"/>
                <a:gd name="T73" fmla="*/ 621 h 1308"/>
                <a:gd name="T74" fmla="*/ 2309 w 2394"/>
                <a:gd name="T75" fmla="*/ 668 h 1308"/>
                <a:gd name="T76" fmla="*/ 2314 w 2394"/>
                <a:gd name="T77" fmla="*/ 677 h 1308"/>
                <a:gd name="T78" fmla="*/ 2321 w 2394"/>
                <a:gd name="T79" fmla="*/ 694 h 1308"/>
                <a:gd name="T80" fmla="*/ 2325 w 2394"/>
                <a:gd name="T81" fmla="*/ 705 h 1308"/>
                <a:gd name="T82" fmla="*/ 2329 w 2394"/>
                <a:gd name="T83" fmla="*/ 722 h 1308"/>
                <a:gd name="T84" fmla="*/ 2332 w 2394"/>
                <a:gd name="T85" fmla="*/ 735 h 1308"/>
                <a:gd name="T86" fmla="*/ 2334 w 2394"/>
                <a:gd name="T87" fmla="*/ 753 h 1308"/>
                <a:gd name="T88" fmla="*/ 2131 w 2394"/>
                <a:gd name="T89" fmla="*/ 96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4" h="1308">
                  <a:moveTo>
                    <a:pt x="2149" y="503"/>
                  </a:moveTo>
                  <a:cubicBezTo>
                    <a:pt x="2063" y="360"/>
                    <a:pt x="1909" y="273"/>
                    <a:pt x="1740" y="273"/>
                  </a:cubicBezTo>
                  <a:cubicBezTo>
                    <a:pt x="1737" y="273"/>
                    <a:pt x="1734" y="273"/>
                    <a:pt x="1731" y="273"/>
                  </a:cubicBezTo>
                  <a:cubicBezTo>
                    <a:pt x="1696" y="199"/>
                    <a:pt x="1642" y="136"/>
                    <a:pt x="1575" y="88"/>
                  </a:cubicBezTo>
                  <a:cubicBezTo>
                    <a:pt x="1493" y="30"/>
                    <a:pt x="1397" y="0"/>
                    <a:pt x="1296" y="0"/>
                  </a:cubicBezTo>
                  <a:cubicBezTo>
                    <a:pt x="1204" y="0"/>
                    <a:pt x="1114" y="26"/>
                    <a:pt x="1036" y="76"/>
                  </a:cubicBezTo>
                  <a:cubicBezTo>
                    <a:pt x="976" y="114"/>
                    <a:pt x="926" y="165"/>
                    <a:pt x="888" y="225"/>
                  </a:cubicBezTo>
                  <a:cubicBezTo>
                    <a:pt x="842" y="210"/>
                    <a:pt x="794" y="203"/>
                    <a:pt x="745" y="203"/>
                  </a:cubicBezTo>
                  <a:cubicBezTo>
                    <a:pt x="609" y="203"/>
                    <a:pt x="483" y="259"/>
                    <a:pt x="393" y="358"/>
                  </a:cubicBezTo>
                  <a:cubicBezTo>
                    <a:pt x="373" y="355"/>
                    <a:pt x="353" y="353"/>
                    <a:pt x="333" y="353"/>
                  </a:cubicBezTo>
                  <a:cubicBezTo>
                    <a:pt x="149" y="353"/>
                    <a:pt x="0" y="502"/>
                    <a:pt x="0" y="686"/>
                  </a:cubicBezTo>
                  <a:cubicBezTo>
                    <a:pt x="0" y="869"/>
                    <a:pt x="149" y="1019"/>
                    <a:pt x="333" y="1019"/>
                  </a:cubicBezTo>
                  <a:cubicBezTo>
                    <a:pt x="356" y="1019"/>
                    <a:pt x="379" y="1016"/>
                    <a:pt x="401" y="1012"/>
                  </a:cubicBezTo>
                  <a:cubicBezTo>
                    <a:pt x="426" y="1038"/>
                    <a:pt x="454" y="1061"/>
                    <a:pt x="484" y="1081"/>
                  </a:cubicBezTo>
                  <a:cubicBezTo>
                    <a:pt x="483" y="1088"/>
                    <a:pt x="481" y="1095"/>
                    <a:pt x="480" y="1103"/>
                  </a:cubicBezTo>
                  <a:cubicBezTo>
                    <a:pt x="499" y="1107"/>
                    <a:pt x="499" y="1107"/>
                    <a:pt x="499" y="1107"/>
                  </a:cubicBezTo>
                  <a:cubicBezTo>
                    <a:pt x="500" y="1102"/>
                    <a:pt x="502" y="1097"/>
                    <a:pt x="503" y="1092"/>
                  </a:cubicBezTo>
                  <a:cubicBezTo>
                    <a:pt x="575" y="1135"/>
                    <a:pt x="658" y="1158"/>
                    <a:pt x="745" y="1158"/>
                  </a:cubicBezTo>
                  <a:cubicBezTo>
                    <a:pt x="791" y="1158"/>
                    <a:pt x="837" y="1151"/>
                    <a:pt x="881" y="1138"/>
                  </a:cubicBezTo>
                  <a:cubicBezTo>
                    <a:pt x="881" y="1142"/>
                    <a:pt x="881" y="1146"/>
                    <a:pt x="880" y="1150"/>
                  </a:cubicBezTo>
                  <a:cubicBezTo>
                    <a:pt x="900" y="1151"/>
                    <a:pt x="900" y="1151"/>
                    <a:pt x="900" y="1151"/>
                  </a:cubicBezTo>
                  <a:cubicBezTo>
                    <a:pt x="901" y="1145"/>
                    <a:pt x="901" y="1138"/>
                    <a:pt x="901" y="1132"/>
                  </a:cubicBezTo>
                  <a:cubicBezTo>
                    <a:pt x="905" y="1130"/>
                    <a:pt x="908" y="1129"/>
                    <a:pt x="911" y="1128"/>
                  </a:cubicBezTo>
                  <a:cubicBezTo>
                    <a:pt x="981" y="1239"/>
                    <a:pt x="1103" y="1308"/>
                    <a:pt x="1237" y="1308"/>
                  </a:cubicBezTo>
                  <a:cubicBezTo>
                    <a:pt x="1347" y="1308"/>
                    <a:pt x="1449" y="1262"/>
                    <a:pt x="1521" y="1183"/>
                  </a:cubicBezTo>
                  <a:cubicBezTo>
                    <a:pt x="1534" y="1184"/>
                    <a:pt x="1534" y="1184"/>
                    <a:pt x="1534" y="1184"/>
                  </a:cubicBezTo>
                  <a:cubicBezTo>
                    <a:pt x="1534" y="1183"/>
                    <a:pt x="1534" y="1181"/>
                    <a:pt x="1534" y="1180"/>
                  </a:cubicBezTo>
                  <a:cubicBezTo>
                    <a:pt x="1598" y="1211"/>
                    <a:pt x="1668" y="1227"/>
                    <a:pt x="1740" y="1227"/>
                  </a:cubicBezTo>
                  <a:cubicBezTo>
                    <a:pt x="1824" y="1227"/>
                    <a:pt x="1906" y="1206"/>
                    <a:pt x="1978" y="1164"/>
                  </a:cubicBezTo>
                  <a:cubicBezTo>
                    <a:pt x="2037" y="1130"/>
                    <a:pt x="2088" y="1084"/>
                    <a:pt x="2127" y="1029"/>
                  </a:cubicBezTo>
                  <a:cubicBezTo>
                    <a:pt x="2129" y="1029"/>
                    <a:pt x="2130" y="1029"/>
                    <a:pt x="2131" y="1029"/>
                  </a:cubicBezTo>
                  <a:cubicBezTo>
                    <a:pt x="2276" y="1029"/>
                    <a:pt x="2394" y="911"/>
                    <a:pt x="2394" y="766"/>
                  </a:cubicBezTo>
                  <a:cubicBezTo>
                    <a:pt x="2394" y="627"/>
                    <a:pt x="2286" y="513"/>
                    <a:pt x="2149" y="503"/>
                  </a:cubicBezTo>
                  <a:close/>
                  <a:moveTo>
                    <a:pt x="2131" y="969"/>
                  </a:moveTo>
                  <a:cubicBezTo>
                    <a:pt x="2119" y="969"/>
                    <a:pt x="2108" y="968"/>
                    <a:pt x="2097" y="967"/>
                  </a:cubicBezTo>
                  <a:cubicBezTo>
                    <a:pt x="2024" y="1087"/>
                    <a:pt x="1891" y="1167"/>
                    <a:pt x="1740" y="1167"/>
                  </a:cubicBezTo>
                  <a:cubicBezTo>
                    <a:pt x="1656" y="1167"/>
                    <a:pt x="1577" y="1142"/>
                    <a:pt x="1511" y="1099"/>
                  </a:cubicBezTo>
                  <a:cubicBezTo>
                    <a:pt x="1453" y="1188"/>
                    <a:pt x="1352" y="1248"/>
                    <a:pt x="1237" y="1248"/>
                  </a:cubicBezTo>
                  <a:cubicBezTo>
                    <a:pt x="1103" y="1248"/>
                    <a:pt x="988" y="1167"/>
                    <a:pt x="938" y="1051"/>
                  </a:cubicBezTo>
                  <a:cubicBezTo>
                    <a:pt x="880" y="1081"/>
                    <a:pt x="814" y="1098"/>
                    <a:pt x="745" y="1098"/>
                  </a:cubicBezTo>
                  <a:cubicBezTo>
                    <a:pt x="614" y="1098"/>
                    <a:pt x="498" y="1038"/>
                    <a:pt x="421" y="944"/>
                  </a:cubicBezTo>
                  <a:cubicBezTo>
                    <a:pt x="394" y="954"/>
                    <a:pt x="364" y="959"/>
                    <a:pt x="333" y="959"/>
                  </a:cubicBezTo>
                  <a:cubicBezTo>
                    <a:pt x="328" y="959"/>
                    <a:pt x="324" y="959"/>
                    <a:pt x="319" y="958"/>
                  </a:cubicBezTo>
                  <a:cubicBezTo>
                    <a:pt x="318" y="958"/>
                    <a:pt x="317" y="958"/>
                    <a:pt x="315" y="958"/>
                  </a:cubicBezTo>
                  <a:cubicBezTo>
                    <a:pt x="312" y="958"/>
                    <a:pt x="309" y="958"/>
                    <a:pt x="306" y="957"/>
                  </a:cubicBezTo>
                  <a:cubicBezTo>
                    <a:pt x="304" y="957"/>
                    <a:pt x="303" y="957"/>
                    <a:pt x="301" y="957"/>
                  </a:cubicBezTo>
                  <a:cubicBezTo>
                    <a:pt x="298" y="957"/>
                    <a:pt x="296" y="956"/>
                    <a:pt x="293" y="956"/>
                  </a:cubicBezTo>
                  <a:cubicBezTo>
                    <a:pt x="291" y="956"/>
                    <a:pt x="289" y="955"/>
                    <a:pt x="288" y="955"/>
                  </a:cubicBezTo>
                  <a:cubicBezTo>
                    <a:pt x="285" y="954"/>
                    <a:pt x="283" y="954"/>
                    <a:pt x="280" y="954"/>
                  </a:cubicBezTo>
                  <a:cubicBezTo>
                    <a:pt x="278" y="953"/>
                    <a:pt x="276" y="953"/>
                    <a:pt x="275" y="952"/>
                  </a:cubicBezTo>
                  <a:cubicBezTo>
                    <a:pt x="272" y="952"/>
                    <a:pt x="270" y="951"/>
                    <a:pt x="267" y="951"/>
                  </a:cubicBezTo>
                  <a:cubicBezTo>
                    <a:pt x="266" y="950"/>
                    <a:pt x="264" y="950"/>
                    <a:pt x="262" y="949"/>
                  </a:cubicBezTo>
                  <a:cubicBezTo>
                    <a:pt x="260" y="949"/>
                    <a:pt x="257" y="948"/>
                    <a:pt x="255" y="947"/>
                  </a:cubicBezTo>
                  <a:cubicBezTo>
                    <a:pt x="253" y="947"/>
                    <a:pt x="251" y="946"/>
                    <a:pt x="249" y="946"/>
                  </a:cubicBezTo>
                  <a:cubicBezTo>
                    <a:pt x="247" y="945"/>
                    <a:pt x="245" y="944"/>
                    <a:pt x="243" y="943"/>
                  </a:cubicBezTo>
                  <a:cubicBezTo>
                    <a:pt x="241" y="943"/>
                    <a:pt x="239" y="942"/>
                    <a:pt x="237" y="941"/>
                  </a:cubicBezTo>
                  <a:cubicBezTo>
                    <a:pt x="235" y="941"/>
                    <a:pt x="233" y="940"/>
                    <a:pt x="231" y="939"/>
                  </a:cubicBezTo>
                  <a:cubicBezTo>
                    <a:pt x="229" y="938"/>
                    <a:pt x="227" y="937"/>
                    <a:pt x="225" y="937"/>
                  </a:cubicBezTo>
                  <a:cubicBezTo>
                    <a:pt x="223" y="936"/>
                    <a:pt x="221" y="935"/>
                    <a:pt x="219" y="934"/>
                  </a:cubicBezTo>
                  <a:cubicBezTo>
                    <a:pt x="217" y="933"/>
                    <a:pt x="215" y="932"/>
                    <a:pt x="214" y="931"/>
                  </a:cubicBezTo>
                  <a:cubicBezTo>
                    <a:pt x="211" y="930"/>
                    <a:pt x="209" y="929"/>
                    <a:pt x="207" y="928"/>
                  </a:cubicBezTo>
                  <a:cubicBezTo>
                    <a:pt x="205" y="927"/>
                    <a:pt x="203" y="926"/>
                    <a:pt x="200" y="924"/>
                  </a:cubicBezTo>
                  <a:cubicBezTo>
                    <a:pt x="198" y="923"/>
                    <a:pt x="195" y="921"/>
                    <a:pt x="192" y="920"/>
                  </a:cubicBezTo>
                  <a:cubicBezTo>
                    <a:pt x="190" y="918"/>
                    <a:pt x="188" y="917"/>
                    <a:pt x="187" y="916"/>
                  </a:cubicBezTo>
                  <a:cubicBezTo>
                    <a:pt x="185" y="915"/>
                    <a:pt x="183" y="914"/>
                    <a:pt x="181" y="913"/>
                  </a:cubicBezTo>
                  <a:cubicBezTo>
                    <a:pt x="180" y="912"/>
                    <a:pt x="178" y="910"/>
                    <a:pt x="176" y="909"/>
                  </a:cubicBezTo>
                  <a:cubicBezTo>
                    <a:pt x="174" y="908"/>
                    <a:pt x="173" y="907"/>
                    <a:pt x="171" y="906"/>
                  </a:cubicBezTo>
                  <a:cubicBezTo>
                    <a:pt x="169" y="904"/>
                    <a:pt x="168" y="903"/>
                    <a:pt x="166" y="901"/>
                  </a:cubicBezTo>
                  <a:cubicBezTo>
                    <a:pt x="164" y="900"/>
                    <a:pt x="163" y="899"/>
                    <a:pt x="161" y="898"/>
                  </a:cubicBezTo>
                  <a:cubicBezTo>
                    <a:pt x="160" y="897"/>
                    <a:pt x="158" y="895"/>
                    <a:pt x="156" y="894"/>
                  </a:cubicBezTo>
                  <a:cubicBezTo>
                    <a:pt x="155" y="892"/>
                    <a:pt x="153" y="891"/>
                    <a:pt x="152" y="890"/>
                  </a:cubicBezTo>
                  <a:cubicBezTo>
                    <a:pt x="150" y="888"/>
                    <a:pt x="148" y="887"/>
                    <a:pt x="147" y="885"/>
                  </a:cubicBezTo>
                  <a:cubicBezTo>
                    <a:pt x="145" y="884"/>
                    <a:pt x="144" y="883"/>
                    <a:pt x="143" y="882"/>
                  </a:cubicBezTo>
                  <a:cubicBezTo>
                    <a:pt x="141" y="880"/>
                    <a:pt x="139" y="878"/>
                    <a:pt x="138" y="876"/>
                  </a:cubicBezTo>
                  <a:cubicBezTo>
                    <a:pt x="137" y="875"/>
                    <a:pt x="135" y="874"/>
                    <a:pt x="134" y="873"/>
                  </a:cubicBezTo>
                  <a:cubicBezTo>
                    <a:pt x="133" y="871"/>
                    <a:pt x="131" y="869"/>
                    <a:pt x="129" y="867"/>
                  </a:cubicBezTo>
                  <a:cubicBezTo>
                    <a:pt x="128" y="866"/>
                    <a:pt x="127" y="865"/>
                    <a:pt x="126" y="864"/>
                  </a:cubicBezTo>
                  <a:cubicBezTo>
                    <a:pt x="124" y="862"/>
                    <a:pt x="123" y="860"/>
                    <a:pt x="121" y="858"/>
                  </a:cubicBezTo>
                  <a:cubicBezTo>
                    <a:pt x="120" y="857"/>
                    <a:pt x="120" y="856"/>
                    <a:pt x="119" y="855"/>
                  </a:cubicBezTo>
                  <a:cubicBezTo>
                    <a:pt x="117" y="853"/>
                    <a:pt x="115" y="850"/>
                    <a:pt x="113" y="848"/>
                  </a:cubicBezTo>
                  <a:cubicBezTo>
                    <a:pt x="113" y="847"/>
                    <a:pt x="113" y="847"/>
                    <a:pt x="113" y="847"/>
                  </a:cubicBezTo>
                  <a:cubicBezTo>
                    <a:pt x="104" y="835"/>
                    <a:pt x="96" y="822"/>
                    <a:pt x="89" y="808"/>
                  </a:cubicBezTo>
                  <a:cubicBezTo>
                    <a:pt x="89" y="808"/>
                    <a:pt x="88" y="807"/>
                    <a:pt x="88" y="806"/>
                  </a:cubicBezTo>
                  <a:cubicBezTo>
                    <a:pt x="87" y="804"/>
                    <a:pt x="85" y="801"/>
                    <a:pt x="84" y="798"/>
                  </a:cubicBezTo>
                  <a:cubicBezTo>
                    <a:pt x="84" y="797"/>
                    <a:pt x="83" y="796"/>
                    <a:pt x="83" y="795"/>
                  </a:cubicBezTo>
                  <a:cubicBezTo>
                    <a:pt x="82" y="792"/>
                    <a:pt x="80" y="789"/>
                    <a:pt x="79" y="786"/>
                  </a:cubicBezTo>
                  <a:cubicBezTo>
                    <a:pt x="79" y="785"/>
                    <a:pt x="78" y="784"/>
                    <a:pt x="78" y="783"/>
                  </a:cubicBezTo>
                  <a:cubicBezTo>
                    <a:pt x="77" y="781"/>
                    <a:pt x="76" y="778"/>
                    <a:pt x="75" y="775"/>
                  </a:cubicBezTo>
                  <a:cubicBezTo>
                    <a:pt x="75" y="774"/>
                    <a:pt x="74" y="773"/>
                    <a:pt x="74" y="772"/>
                  </a:cubicBezTo>
                  <a:cubicBezTo>
                    <a:pt x="73" y="769"/>
                    <a:pt x="72" y="766"/>
                    <a:pt x="71" y="763"/>
                  </a:cubicBezTo>
                  <a:cubicBezTo>
                    <a:pt x="71" y="762"/>
                    <a:pt x="71" y="761"/>
                    <a:pt x="70" y="760"/>
                  </a:cubicBezTo>
                  <a:cubicBezTo>
                    <a:pt x="69" y="757"/>
                    <a:pt x="69" y="754"/>
                    <a:pt x="68" y="751"/>
                  </a:cubicBezTo>
                  <a:cubicBezTo>
                    <a:pt x="68" y="750"/>
                    <a:pt x="67" y="749"/>
                    <a:pt x="67" y="748"/>
                  </a:cubicBezTo>
                  <a:cubicBezTo>
                    <a:pt x="66" y="744"/>
                    <a:pt x="66" y="741"/>
                    <a:pt x="65" y="738"/>
                  </a:cubicBezTo>
                  <a:cubicBezTo>
                    <a:pt x="65" y="737"/>
                    <a:pt x="65" y="737"/>
                    <a:pt x="65" y="736"/>
                  </a:cubicBezTo>
                  <a:cubicBezTo>
                    <a:pt x="64" y="732"/>
                    <a:pt x="63" y="729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1" y="712"/>
                    <a:pt x="60" y="699"/>
                    <a:pt x="60" y="686"/>
                  </a:cubicBezTo>
                  <a:cubicBezTo>
                    <a:pt x="60" y="535"/>
                    <a:pt x="182" y="413"/>
                    <a:pt x="333" y="413"/>
                  </a:cubicBezTo>
                  <a:cubicBezTo>
                    <a:pt x="361" y="413"/>
                    <a:pt x="389" y="417"/>
                    <a:pt x="415" y="425"/>
                  </a:cubicBezTo>
                  <a:cubicBezTo>
                    <a:pt x="491" y="327"/>
                    <a:pt x="611" y="263"/>
                    <a:pt x="745" y="263"/>
                  </a:cubicBezTo>
                  <a:cubicBezTo>
                    <a:pt x="806" y="263"/>
                    <a:pt x="863" y="276"/>
                    <a:pt x="915" y="299"/>
                  </a:cubicBezTo>
                  <a:cubicBezTo>
                    <a:pt x="983" y="158"/>
                    <a:pt x="1128" y="60"/>
                    <a:pt x="1296" y="60"/>
                  </a:cubicBezTo>
                  <a:cubicBezTo>
                    <a:pt x="1478" y="60"/>
                    <a:pt x="1633" y="174"/>
                    <a:pt x="1693" y="335"/>
                  </a:cubicBezTo>
                  <a:cubicBezTo>
                    <a:pt x="1708" y="334"/>
                    <a:pt x="1724" y="333"/>
                    <a:pt x="1740" y="333"/>
                  </a:cubicBezTo>
                  <a:cubicBezTo>
                    <a:pt x="1904" y="333"/>
                    <a:pt x="2045" y="427"/>
                    <a:pt x="2114" y="564"/>
                  </a:cubicBezTo>
                  <a:cubicBezTo>
                    <a:pt x="2119" y="563"/>
                    <a:pt x="2125" y="563"/>
                    <a:pt x="2131" y="563"/>
                  </a:cubicBezTo>
                  <a:cubicBezTo>
                    <a:pt x="2186" y="563"/>
                    <a:pt x="2237" y="585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85" y="633"/>
                    <a:pt x="2295" y="646"/>
                    <a:pt x="2304" y="660"/>
                  </a:cubicBezTo>
                  <a:cubicBezTo>
                    <a:pt x="2304" y="660"/>
                    <a:pt x="2304" y="660"/>
                    <a:pt x="2304" y="660"/>
                  </a:cubicBezTo>
                  <a:cubicBezTo>
                    <a:pt x="2306" y="662"/>
                    <a:pt x="2307" y="665"/>
                    <a:pt x="2309" y="668"/>
                  </a:cubicBezTo>
                  <a:cubicBezTo>
                    <a:pt x="2309" y="668"/>
                    <a:pt x="2309" y="668"/>
                    <a:pt x="2309" y="668"/>
                  </a:cubicBezTo>
                  <a:cubicBezTo>
                    <a:pt x="2311" y="671"/>
                    <a:pt x="2312" y="674"/>
                    <a:pt x="2313" y="677"/>
                  </a:cubicBezTo>
                  <a:cubicBezTo>
                    <a:pt x="2314" y="677"/>
                    <a:pt x="2314" y="677"/>
                    <a:pt x="2314" y="677"/>
                  </a:cubicBezTo>
                  <a:cubicBezTo>
                    <a:pt x="2315" y="680"/>
                    <a:pt x="2316" y="683"/>
                    <a:pt x="2318" y="685"/>
                  </a:cubicBezTo>
                  <a:cubicBezTo>
                    <a:pt x="2318" y="686"/>
                    <a:pt x="2318" y="686"/>
                    <a:pt x="2318" y="686"/>
                  </a:cubicBezTo>
                  <a:cubicBezTo>
                    <a:pt x="2319" y="689"/>
                    <a:pt x="2320" y="692"/>
                    <a:pt x="2321" y="694"/>
                  </a:cubicBezTo>
                  <a:cubicBezTo>
                    <a:pt x="2321" y="695"/>
                    <a:pt x="2321" y="695"/>
                    <a:pt x="2322" y="696"/>
                  </a:cubicBezTo>
                  <a:cubicBezTo>
                    <a:pt x="2323" y="698"/>
                    <a:pt x="2324" y="701"/>
                    <a:pt x="2324" y="704"/>
                  </a:cubicBezTo>
                  <a:cubicBezTo>
                    <a:pt x="2325" y="704"/>
                    <a:pt x="2325" y="705"/>
                    <a:pt x="2325" y="705"/>
                  </a:cubicBezTo>
                  <a:cubicBezTo>
                    <a:pt x="2326" y="708"/>
                    <a:pt x="2326" y="710"/>
                    <a:pt x="2327" y="713"/>
                  </a:cubicBezTo>
                  <a:cubicBezTo>
                    <a:pt x="2327" y="714"/>
                    <a:pt x="2328" y="714"/>
                    <a:pt x="2328" y="715"/>
                  </a:cubicBezTo>
                  <a:cubicBezTo>
                    <a:pt x="2328" y="717"/>
                    <a:pt x="2329" y="720"/>
                    <a:pt x="2329" y="722"/>
                  </a:cubicBezTo>
                  <a:cubicBezTo>
                    <a:pt x="2330" y="723"/>
                    <a:pt x="2330" y="724"/>
                    <a:pt x="2330" y="725"/>
                  </a:cubicBezTo>
                  <a:cubicBezTo>
                    <a:pt x="2331" y="727"/>
                    <a:pt x="2331" y="730"/>
                    <a:pt x="2331" y="732"/>
                  </a:cubicBezTo>
                  <a:cubicBezTo>
                    <a:pt x="2332" y="733"/>
                    <a:pt x="2332" y="734"/>
                    <a:pt x="2332" y="735"/>
                  </a:cubicBezTo>
                  <a:cubicBezTo>
                    <a:pt x="2332" y="737"/>
                    <a:pt x="2332" y="740"/>
                    <a:pt x="2333" y="742"/>
                  </a:cubicBezTo>
                  <a:cubicBezTo>
                    <a:pt x="2333" y="743"/>
                    <a:pt x="2333" y="744"/>
                    <a:pt x="2333" y="745"/>
                  </a:cubicBezTo>
                  <a:cubicBezTo>
                    <a:pt x="2333" y="748"/>
                    <a:pt x="2334" y="750"/>
                    <a:pt x="2334" y="753"/>
                  </a:cubicBezTo>
                  <a:cubicBezTo>
                    <a:pt x="2334" y="754"/>
                    <a:pt x="2334" y="755"/>
                    <a:pt x="2334" y="756"/>
                  </a:cubicBezTo>
                  <a:cubicBezTo>
                    <a:pt x="2334" y="759"/>
                    <a:pt x="2334" y="763"/>
                    <a:pt x="2334" y="766"/>
                  </a:cubicBezTo>
                  <a:cubicBezTo>
                    <a:pt x="2334" y="878"/>
                    <a:pt x="2243" y="969"/>
                    <a:pt x="2131" y="969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39"/>
            <p:cNvSpPr>
              <a:spLocks noEditPoints="1"/>
            </p:cNvSpPr>
            <p:nvPr/>
          </p:nvSpPr>
          <p:spPr bwMode="auto">
            <a:xfrm>
              <a:off x="4627563" y="1980098"/>
              <a:ext cx="2814638" cy="1336675"/>
            </a:xfrm>
            <a:custGeom>
              <a:avLst/>
              <a:gdLst>
                <a:gd name="T0" fmla="*/ 212 w 2214"/>
                <a:gd name="T1" fmla="*/ 763 h 1052"/>
                <a:gd name="T2" fmla="*/ 301 w 2214"/>
                <a:gd name="T3" fmla="*/ 748 h 1052"/>
                <a:gd name="T4" fmla="*/ 624 w 2214"/>
                <a:gd name="T5" fmla="*/ 902 h 1052"/>
                <a:gd name="T6" fmla="*/ 817 w 2214"/>
                <a:gd name="T7" fmla="*/ 855 h 1052"/>
                <a:gd name="T8" fmla="*/ 1117 w 2214"/>
                <a:gd name="T9" fmla="*/ 1052 h 1052"/>
                <a:gd name="T10" fmla="*/ 1390 w 2214"/>
                <a:gd name="T11" fmla="*/ 903 h 1052"/>
                <a:gd name="T12" fmla="*/ 1620 w 2214"/>
                <a:gd name="T13" fmla="*/ 972 h 1052"/>
                <a:gd name="T14" fmla="*/ 1976 w 2214"/>
                <a:gd name="T15" fmla="*/ 771 h 1052"/>
                <a:gd name="T16" fmla="*/ 2010 w 2214"/>
                <a:gd name="T17" fmla="*/ 774 h 1052"/>
                <a:gd name="T18" fmla="*/ 2214 w 2214"/>
                <a:gd name="T19" fmla="*/ 571 h 1052"/>
                <a:gd name="T20" fmla="*/ 2213 w 2214"/>
                <a:gd name="T21" fmla="*/ 561 h 1052"/>
                <a:gd name="T22" fmla="*/ 2071 w 2214"/>
                <a:gd name="T23" fmla="*/ 503 h 1052"/>
                <a:gd name="T24" fmla="*/ 2054 w 2214"/>
                <a:gd name="T25" fmla="*/ 504 h 1052"/>
                <a:gd name="T26" fmla="*/ 1680 w 2214"/>
                <a:gd name="T27" fmla="*/ 273 h 1052"/>
                <a:gd name="T28" fmla="*/ 1633 w 2214"/>
                <a:gd name="T29" fmla="*/ 275 h 1052"/>
                <a:gd name="T30" fmla="*/ 1236 w 2214"/>
                <a:gd name="T31" fmla="*/ 0 h 1052"/>
                <a:gd name="T32" fmla="*/ 855 w 2214"/>
                <a:gd name="T33" fmla="*/ 239 h 1052"/>
                <a:gd name="T34" fmla="*/ 685 w 2214"/>
                <a:gd name="T35" fmla="*/ 203 h 1052"/>
                <a:gd name="T36" fmla="*/ 355 w 2214"/>
                <a:gd name="T37" fmla="*/ 365 h 1052"/>
                <a:gd name="T38" fmla="*/ 273 w 2214"/>
                <a:gd name="T39" fmla="*/ 353 h 1052"/>
                <a:gd name="T40" fmla="*/ 0 w 2214"/>
                <a:gd name="T41" fmla="*/ 626 h 1052"/>
                <a:gd name="T42" fmla="*/ 3 w 2214"/>
                <a:gd name="T43" fmla="*/ 665 h 1052"/>
                <a:gd name="T44" fmla="*/ 212 w 2214"/>
                <a:gd name="T45" fmla="*/ 763 h 1052"/>
                <a:gd name="T46" fmla="*/ 379 w 2214"/>
                <a:gd name="T47" fmla="*/ 404 h 1052"/>
                <a:gd name="T48" fmla="*/ 723 w 2214"/>
                <a:gd name="T49" fmla="*/ 245 h 1052"/>
                <a:gd name="T50" fmla="*/ 395 w 2214"/>
                <a:gd name="T51" fmla="*/ 452 h 1052"/>
                <a:gd name="T52" fmla="*/ 39 w 2214"/>
                <a:gd name="T53" fmla="*/ 585 h 1052"/>
                <a:gd name="T54" fmla="*/ 379 w 2214"/>
                <a:gd name="T55" fmla="*/ 40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4" h="1052">
                  <a:moveTo>
                    <a:pt x="212" y="763"/>
                  </a:moveTo>
                  <a:cubicBezTo>
                    <a:pt x="243" y="763"/>
                    <a:pt x="273" y="758"/>
                    <a:pt x="301" y="748"/>
                  </a:cubicBezTo>
                  <a:cubicBezTo>
                    <a:pt x="377" y="842"/>
                    <a:pt x="494" y="902"/>
                    <a:pt x="624" y="902"/>
                  </a:cubicBezTo>
                  <a:cubicBezTo>
                    <a:pt x="694" y="902"/>
                    <a:pt x="759" y="885"/>
                    <a:pt x="817" y="855"/>
                  </a:cubicBezTo>
                  <a:cubicBezTo>
                    <a:pt x="867" y="971"/>
                    <a:pt x="982" y="1052"/>
                    <a:pt x="1117" y="1052"/>
                  </a:cubicBezTo>
                  <a:cubicBezTo>
                    <a:pt x="1231" y="1052"/>
                    <a:pt x="1332" y="993"/>
                    <a:pt x="1390" y="903"/>
                  </a:cubicBezTo>
                  <a:cubicBezTo>
                    <a:pt x="1456" y="947"/>
                    <a:pt x="1535" y="972"/>
                    <a:pt x="1620" y="972"/>
                  </a:cubicBezTo>
                  <a:cubicBezTo>
                    <a:pt x="1771" y="972"/>
                    <a:pt x="1903" y="891"/>
                    <a:pt x="1976" y="771"/>
                  </a:cubicBezTo>
                  <a:cubicBezTo>
                    <a:pt x="1987" y="773"/>
                    <a:pt x="1999" y="774"/>
                    <a:pt x="2010" y="774"/>
                  </a:cubicBezTo>
                  <a:cubicBezTo>
                    <a:pt x="2123" y="774"/>
                    <a:pt x="2214" y="683"/>
                    <a:pt x="2214" y="571"/>
                  </a:cubicBezTo>
                  <a:cubicBezTo>
                    <a:pt x="2214" y="567"/>
                    <a:pt x="2213" y="564"/>
                    <a:pt x="2213" y="561"/>
                  </a:cubicBezTo>
                  <a:cubicBezTo>
                    <a:pt x="2177" y="525"/>
                    <a:pt x="2126" y="503"/>
                    <a:pt x="2071" y="503"/>
                  </a:cubicBezTo>
                  <a:cubicBezTo>
                    <a:pt x="2065" y="503"/>
                    <a:pt x="2059" y="503"/>
                    <a:pt x="2054" y="504"/>
                  </a:cubicBezTo>
                  <a:cubicBezTo>
                    <a:pt x="1985" y="367"/>
                    <a:pt x="1844" y="273"/>
                    <a:pt x="1680" y="273"/>
                  </a:cubicBezTo>
                  <a:cubicBezTo>
                    <a:pt x="1664" y="273"/>
                    <a:pt x="1648" y="274"/>
                    <a:pt x="1633" y="275"/>
                  </a:cubicBezTo>
                  <a:cubicBezTo>
                    <a:pt x="1573" y="114"/>
                    <a:pt x="1418" y="0"/>
                    <a:pt x="1236" y="0"/>
                  </a:cubicBezTo>
                  <a:cubicBezTo>
                    <a:pt x="1068" y="0"/>
                    <a:pt x="923" y="98"/>
                    <a:pt x="855" y="239"/>
                  </a:cubicBezTo>
                  <a:cubicBezTo>
                    <a:pt x="803" y="216"/>
                    <a:pt x="746" y="203"/>
                    <a:pt x="685" y="203"/>
                  </a:cubicBezTo>
                  <a:cubicBezTo>
                    <a:pt x="551" y="203"/>
                    <a:pt x="431" y="267"/>
                    <a:pt x="355" y="365"/>
                  </a:cubicBezTo>
                  <a:cubicBezTo>
                    <a:pt x="329" y="357"/>
                    <a:pt x="301" y="353"/>
                    <a:pt x="273" y="353"/>
                  </a:cubicBezTo>
                  <a:cubicBezTo>
                    <a:pt x="122" y="353"/>
                    <a:pt x="0" y="475"/>
                    <a:pt x="0" y="626"/>
                  </a:cubicBezTo>
                  <a:cubicBezTo>
                    <a:pt x="0" y="639"/>
                    <a:pt x="1" y="652"/>
                    <a:pt x="3" y="665"/>
                  </a:cubicBezTo>
                  <a:cubicBezTo>
                    <a:pt x="53" y="725"/>
                    <a:pt x="128" y="763"/>
                    <a:pt x="212" y="763"/>
                  </a:cubicBezTo>
                  <a:close/>
                  <a:moveTo>
                    <a:pt x="379" y="404"/>
                  </a:moveTo>
                  <a:cubicBezTo>
                    <a:pt x="498" y="214"/>
                    <a:pt x="723" y="245"/>
                    <a:pt x="723" y="245"/>
                  </a:cubicBezTo>
                  <a:cubicBezTo>
                    <a:pt x="457" y="269"/>
                    <a:pt x="395" y="452"/>
                    <a:pt x="395" y="452"/>
                  </a:cubicBezTo>
                  <a:cubicBezTo>
                    <a:pt x="172" y="333"/>
                    <a:pt x="39" y="585"/>
                    <a:pt x="39" y="585"/>
                  </a:cubicBezTo>
                  <a:cubicBezTo>
                    <a:pt x="119" y="321"/>
                    <a:pt x="379" y="404"/>
                    <a:pt x="379" y="40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4632326" y="2692885"/>
              <a:ext cx="2886075" cy="796925"/>
            </a:xfrm>
            <a:custGeom>
              <a:avLst/>
              <a:gdLst>
                <a:gd name="T0" fmla="*/ 2270 w 2271"/>
                <a:gd name="T1" fmla="*/ 124 h 627"/>
                <a:gd name="T2" fmla="*/ 2269 w 2271"/>
                <a:gd name="T3" fmla="*/ 114 h 627"/>
                <a:gd name="T4" fmla="*/ 2267 w 2271"/>
                <a:gd name="T5" fmla="*/ 104 h 627"/>
                <a:gd name="T6" fmla="*/ 2265 w 2271"/>
                <a:gd name="T7" fmla="*/ 94 h 627"/>
                <a:gd name="T8" fmla="*/ 2262 w 2271"/>
                <a:gd name="T9" fmla="*/ 84 h 627"/>
                <a:gd name="T10" fmla="*/ 2259 w 2271"/>
                <a:gd name="T11" fmla="*/ 75 h 627"/>
                <a:gd name="T12" fmla="*/ 2255 w 2271"/>
                <a:gd name="T13" fmla="*/ 65 h 627"/>
                <a:gd name="T14" fmla="*/ 2251 w 2271"/>
                <a:gd name="T15" fmla="*/ 56 h 627"/>
                <a:gd name="T16" fmla="*/ 2246 w 2271"/>
                <a:gd name="T17" fmla="*/ 47 h 627"/>
                <a:gd name="T18" fmla="*/ 2241 w 2271"/>
                <a:gd name="T19" fmla="*/ 39 h 627"/>
                <a:gd name="T20" fmla="*/ 2210 w 2271"/>
                <a:gd name="T21" fmla="*/ 0 h 627"/>
                <a:gd name="T22" fmla="*/ 2210 w 2271"/>
                <a:gd name="T23" fmla="*/ 0 h 627"/>
                <a:gd name="T24" fmla="*/ 2007 w 2271"/>
                <a:gd name="T25" fmla="*/ 213 h 627"/>
                <a:gd name="T26" fmla="*/ 1617 w 2271"/>
                <a:gd name="T27" fmla="*/ 411 h 627"/>
                <a:gd name="T28" fmla="*/ 1114 w 2271"/>
                <a:gd name="T29" fmla="*/ 491 h 627"/>
                <a:gd name="T30" fmla="*/ 621 w 2271"/>
                <a:gd name="T31" fmla="*/ 341 h 627"/>
                <a:gd name="T32" fmla="*/ 209 w 2271"/>
                <a:gd name="T33" fmla="*/ 202 h 627"/>
                <a:gd name="T34" fmla="*/ 0 w 2271"/>
                <a:gd name="T35" fmla="*/ 104 h 627"/>
                <a:gd name="T36" fmla="*/ 2 w 2271"/>
                <a:gd name="T37" fmla="*/ 115 h 627"/>
                <a:gd name="T38" fmla="*/ 4 w 2271"/>
                <a:gd name="T39" fmla="*/ 127 h 627"/>
                <a:gd name="T40" fmla="*/ 7 w 2271"/>
                <a:gd name="T41" fmla="*/ 139 h 627"/>
                <a:gd name="T42" fmla="*/ 11 w 2271"/>
                <a:gd name="T43" fmla="*/ 151 h 627"/>
                <a:gd name="T44" fmla="*/ 15 w 2271"/>
                <a:gd name="T45" fmla="*/ 162 h 627"/>
                <a:gd name="T46" fmla="*/ 20 w 2271"/>
                <a:gd name="T47" fmla="*/ 174 h 627"/>
                <a:gd name="T48" fmla="*/ 25 w 2271"/>
                <a:gd name="T49" fmla="*/ 185 h 627"/>
                <a:gd name="T50" fmla="*/ 50 w 2271"/>
                <a:gd name="T51" fmla="*/ 226 h 627"/>
                <a:gd name="T52" fmla="*/ 56 w 2271"/>
                <a:gd name="T53" fmla="*/ 234 h 627"/>
                <a:gd name="T54" fmla="*/ 63 w 2271"/>
                <a:gd name="T55" fmla="*/ 243 h 627"/>
                <a:gd name="T56" fmla="*/ 71 w 2271"/>
                <a:gd name="T57" fmla="*/ 252 h 627"/>
                <a:gd name="T58" fmla="*/ 80 w 2271"/>
                <a:gd name="T59" fmla="*/ 261 h 627"/>
                <a:gd name="T60" fmla="*/ 89 w 2271"/>
                <a:gd name="T61" fmla="*/ 269 h 627"/>
                <a:gd name="T62" fmla="*/ 98 w 2271"/>
                <a:gd name="T63" fmla="*/ 277 h 627"/>
                <a:gd name="T64" fmla="*/ 108 w 2271"/>
                <a:gd name="T65" fmla="*/ 285 h 627"/>
                <a:gd name="T66" fmla="*/ 118 w 2271"/>
                <a:gd name="T67" fmla="*/ 292 h 627"/>
                <a:gd name="T68" fmla="*/ 129 w 2271"/>
                <a:gd name="T69" fmla="*/ 299 h 627"/>
                <a:gd name="T70" fmla="*/ 144 w 2271"/>
                <a:gd name="T71" fmla="*/ 307 h 627"/>
                <a:gd name="T72" fmla="*/ 156 w 2271"/>
                <a:gd name="T73" fmla="*/ 313 h 627"/>
                <a:gd name="T74" fmla="*/ 168 w 2271"/>
                <a:gd name="T75" fmla="*/ 318 h 627"/>
                <a:gd name="T76" fmla="*/ 180 w 2271"/>
                <a:gd name="T77" fmla="*/ 322 h 627"/>
                <a:gd name="T78" fmla="*/ 192 w 2271"/>
                <a:gd name="T79" fmla="*/ 326 h 627"/>
                <a:gd name="T80" fmla="*/ 204 w 2271"/>
                <a:gd name="T81" fmla="*/ 330 h 627"/>
                <a:gd name="T82" fmla="*/ 217 w 2271"/>
                <a:gd name="T83" fmla="*/ 333 h 627"/>
                <a:gd name="T84" fmla="*/ 230 w 2271"/>
                <a:gd name="T85" fmla="*/ 335 h 627"/>
                <a:gd name="T86" fmla="*/ 243 w 2271"/>
                <a:gd name="T87" fmla="*/ 336 h 627"/>
                <a:gd name="T88" fmla="*/ 256 w 2271"/>
                <a:gd name="T89" fmla="*/ 337 h 627"/>
                <a:gd name="T90" fmla="*/ 358 w 2271"/>
                <a:gd name="T91" fmla="*/ 323 h 627"/>
                <a:gd name="T92" fmla="*/ 875 w 2271"/>
                <a:gd name="T93" fmla="*/ 430 h 627"/>
                <a:gd name="T94" fmla="*/ 1448 w 2271"/>
                <a:gd name="T95" fmla="*/ 478 h 627"/>
                <a:gd name="T96" fmla="*/ 2034 w 2271"/>
                <a:gd name="T97" fmla="*/ 346 h 627"/>
                <a:gd name="T98" fmla="*/ 2271 w 2271"/>
                <a:gd name="T99" fmla="*/ 145 h 627"/>
                <a:gd name="T100" fmla="*/ 2271 w 2271"/>
                <a:gd name="T101" fmla="*/ 13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1" h="627">
                  <a:moveTo>
                    <a:pt x="2271" y="132"/>
                  </a:moveTo>
                  <a:cubicBezTo>
                    <a:pt x="2271" y="129"/>
                    <a:pt x="2270" y="127"/>
                    <a:pt x="2270" y="124"/>
                  </a:cubicBezTo>
                  <a:cubicBezTo>
                    <a:pt x="2270" y="123"/>
                    <a:pt x="2270" y="122"/>
                    <a:pt x="2270" y="121"/>
                  </a:cubicBezTo>
                  <a:cubicBezTo>
                    <a:pt x="2269" y="119"/>
                    <a:pt x="2269" y="116"/>
                    <a:pt x="2269" y="114"/>
                  </a:cubicBezTo>
                  <a:cubicBezTo>
                    <a:pt x="2269" y="113"/>
                    <a:pt x="2269" y="112"/>
                    <a:pt x="2268" y="111"/>
                  </a:cubicBezTo>
                  <a:cubicBezTo>
                    <a:pt x="2268" y="109"/>
                    <a:pt x="2268" y="106"/>
                    <a:pt x="2267" y="104"/>
                  </a:cubicBezTo>
                  <a:cubicBezTo>
                    <a:pt x="2267" y="103"/>
                    <a:pt x="2267" y="102"/>
                    <a:pt x="2266" y="101"/>
                  </a:cubicBezTo>
                  <a:cubicBezTo>
                    <a:pt x="2266" y="99"/>
                    <a:pt x="2265" y="96"/>
                    <a:pt x="2265" y="94"/>
                  </a:cubicBezTo>
                  <a:cubicBezTo>
                    <a:pt x="2265" y="93"/>
                    <a:pt x="2264" y="93"/>
                    <a:pt x="2264" y="92"/>
                  </a:cubicBezTo>
                  <a:cubicBezTo>
                    <a:pt x="2263" y="89"/>
                    <a:pt x="2263" y="87"/>
                    <a:pt x="2262" y="84"/>
                  </a:cubicBezTo>
                  <a:cubicBezTo>
                    <a:pt x="2262" y="84"/>
                    <a:pt x="2262" y="83"/>
                    <a:pt x="2261" y="83"/>
                  </a:cubicBezTo>
                  <a:cubicBezTo>
                    <a:pt x="2261" y="80"/>
                    <a:pt x="2260" y="77"/>
                    <a:pt x="2259" y="75"/>
                  </a:cubicBezTo>
                  <a:cubicBezTo>
                    <a:pt x="2258" y="74"/>
                    <a:pt x="2258" y="74"/>
                    <a:pt x="2258" y="73"/>
                  </a:cubicBezTo>
                  <a:cubicBezTo>
                    <a:pt x="2257" y="71"/>
                    <a:pt x="2256" y="68"/>
                    <a:pt x="2255" y="65"/>
                  </a:cubicBezTo>
                  <a:cubicBezTo>
                    <a:pt x="2255" y="65"/>
                    <a:pt x="2255" y="65"/>
                    <a:pt x="2255" y="64"/>
                  </a:cubicBezTo>
                  <a:cubicBezTo>
                    <a:pt x="2253" y="62"/>
                    <a:pt x="2252" y="59"/>
                    <a:pt x="2251" y="56"/>
                  </a:cubicBezTo>
                  <a:cubicBezTo>
                    <a:pt x="2251" y="56"/>
                    <a:pt x="2251" y="56"/>
                    <a:pt x="2250" y="56"/>
                  </a:cubicBezTo>
                  <a:cubicBezTo>
                    <a:pt x="2249" y="53"/>
                    <a:pt x="2248" y="50"/>
                    <a:pt x="2246" y="47"/>
                  </a:cubicBezTo>
                  <a:cubicBezTo>
                    <a:pt x="2246" y="47"/>
                    <a:pt x="2246" y="47"/>
                    <a:pt x="2246" y="47"/>
                  </a:cubicBezTo>
                  <a:cubicBezTo>
                    <a:pt x="2244" y="44"/>
                    <a:pt x="2243" y="41"/>
                    <a:pt x="2241" y="39"/>
                  </a:cubicBezTo>
                  <a:cubicBezTo>
                    <a:pt x="2241" y="39"/>
                    <a:pt x="2241" y="39"/>
                    <a:pt x="2241" y="39"/>
                  </a:cubicBezTo>
                  <a:cubicBezTo>
                    <a:pt x="2232" y="25"/>
                    <a:pt x="2222" y="12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3"/>
                    <a:pt x="2211" y="6"/>
                    <a:pt x="2211" y="10"/>
                  </a:cubicBezTo>
                  <a:cubicBezTo>
                    <a:pt x="2211" y="122"/>
                    <a:pt x="2120" y="213"/>
                    <a:pt x="2007" y="213"/>
                  </a:cubicBezTo>
                  <a:cubicBezTo>
                    <a:pt x="1996" y="213"/>
                    <a:pt x="1984" y="212"/>
                    <a:pt x="1973" y="210"/>
                  </a:cubicBezTo>
                  <a:cubicBezTo>
                    <a:pt x="1900" y="330"/>
                    <a:pt x="1768" y="411"/>
                    <a:pt x="1617" y="411"/>
                  </a:cubicBezTo>
                  <a:cubicBezTo>
                    <a:pt x="1532" y="411"/>
                    <a:pt x="1453" y="386"/>
                    <a:pt x="1387" y="342"/>
                  </a:cubicBezTo>
                  <a:cubicBezTo>
                    <a:pt x="1329" y="432"/>
                    <a:pt x="1228" y="491"/>
                    <a:pt x="1114" y="491"/>
                  </a:cubicBezTo>
                  <a:cubicBezTo>
                    <a:pt x="979" y="491"/>
                    <a:pt x="864" y="410"/>
                    <a:pt x="814" y="294"/>
                  </a:cubicBezTo>
                  <a:cubicBezTo>
                    <a:pt x="756" y="324"/>
                    <a:pt x="691" y="341"/>
                    <a:pt x="621" y="341"/>
                  </a:cubicBezTo>
                  <a:cubicBezTo>
                    <a:pt x="491" y="341"/>
                    <a:pt x="374" y="281"/>
                    <a:pt x="298" y="187"/>
                  </a:cubicBezTo>
                  <a:cubicBezTo>
                    <a:pt x="270" y="197"/>
                    <a:pt x="240" y="202"/>
                    <a:pt x="209" y="202"/>
                  </a:cubicBezTo>
                  <a:cubicBezTo>
                    <a:pt x="125" y="202"/>
                    <a:pt x="50" y="16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1" y="111"/>
                    <a:pt x="2" y="115"/>
                  </a:cubicBezTo>
                  <a:cubicBezTo>
                    <a:pt x="2" y="116"/>
                    <a:pt x="2" y="116"/>
                    <a:pt x="2" y="117"/>
                  </a:cubicBezTo>
                  <a:cubicBezTo>
                    <a:pt x="3" y="120"/>
                    <a:pt x="3" y="123"/>
                    <a:pt x="4" y="127"/>
                  </a:cubicBezTo>
                  <a:cubicBezTo>
                    <a:pt x="4" y="128"/>
                    <a:pt x="5" y="129"/>
                    <a:pt x="5" y="130"/>
                  </a:cubicBezTo>
                  <a:cubicBezTo>
                    <a:pt x="6" y="133"/>
                    <a:pt x="6" y="136"/>
                    <a:pt x="7" y="139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9" y="145"/>
                    <a:pt x="10" y="148"/>
                    <a:pt x="11" y="151"/>
                  </a:cubicBezTo>
                  <a:cubicBezTo>
                    <a:pt x="11" y="152"/>
                    <a:pt x="12" y="153"/>
                    <a:pt x="12" y="154"/>
                  </a:cubicBezTo>
                  <a:cubicBezTo>
                    <a:pt x="13" y="157"/>
                    <a:pt x="14" y="160"/>
                    <a:pt x="15" y="162"/>
                  </a:cubicBezTo>
                  <a:cubicBezTo>
                    <a:pt x="15" y="163"/>
                    <a:pt x="16" y="164"/>
                    <a:pt x="16" y="165"/>
                  </a:cubicBezTo>
                  <a:cubicBezTo>
                    <a:pt x="17" y="168"/>
                    <a:pt x="19" y="171"/>
                    <a:pt x="20" y="174"/>
                  </a:cubicBezTo>
                  <a:cubicBezTo>
                    <a:pt x="20" y="175"/>
                    <a:pt x="21" y="176"/>
                    <a:pt x="21" y="177"/>
                  </a:cubicBezTo>
                  <a:cubicBezTo>
                    <a:pt x="22" y="180"/>
                    <a:pt x="24" y="183"/>
                    <a:pt x="25" y="185"/>
                  </a:cubicBezTo>
                  <a:cubicBezTo>
                    <a:pt x="25" y="186"/>
                    <a:pt x="26" y="187"/>
                    <a:pt x="26" y="187"/>
                  </a:cubicBezTo>
                  <a:cubicBezTo>
                    <a:pt x="33" y="201"/>
                    <a:pt x="41" y="214"/>
                    <a:pt x="50" y="226"/>
                  </a:cubicBezTo>
                  <a:cubicBezTo>
                    <a:pt x="50" y="226"/>
                    <a:pt x="50" y="226"/>
                    <a:pt x="50" y="227"/>
                  </a:cubicBezTo>
                  <a:cubicBezTo>
                    <a:pt x="52" y="229"/>
                    <a:pt x="54" y="232"/>
                    <a:pt x="56" y="234"/>
                  </a:cubicBezTo>
                  <a:cubicBezTo>
                    <a:pt x="57" y="235"/>
                    <a:pt x="57" y="236"/>
                    <a:pt x="58" y="237"/>
                  </a:cubicBezTo>
                  <a:cubicBezTo>
                    <a:pt x="60" y="239"/>
                    <a:pt x="61" y="241"/>
                    <a:pt x="63" y="243"/>
                  </a:cubicBezTo>
                  <a:cubicBezTo>
                    <a:pt x="64" y="244"/>
                    <a:pt x="65" y="245"/>
                    <a:pt x="66" y="246"/>
                  </a:cubicBezTo>
                  <a:cubicBezTo>
                    <a:pt x="68" y="248"/>
                    <a:pt x="70" y="250"/>
                    <a:pt x="71" y="252"/>
                  </a:cubicBezTo>
                  <a:cubicBezTo>
                    <a:pt x="72" y="253"/>
                    <a:pt x="74" y="254"/>
                    <a:pt x="75" y="255"/>
                  </a:cubicBezTo>
                  <a:cubicBezTo>
                    <a:pt x="76" y="257"/>
                    <a:pt x="78" y="259"/>
                    <a:pt x="80" y="261"/>
                  </a:cubicBezTo>
                  <a:cubicBezTo>
                    <a:pt x="81" y="262"/>
                    <a:pt x="82" y="263"/>
                    <a:pt x="84" y="264"/>
                  </a:cubicBezTo>
                  <a:cubicBezTo>
                    <a:pt x="85" y="266"/>
                    <a:pt x="87" y="267"/>
                    <a:pt x="89" y="269"/>
                  </a:cubicBezTo>
                  <a:cubicBezTo>
                    <a:pt x="90" y="270"/>
                    <a:pt x="92" y="271"/>
                    <a:pt x="93" y="273"/>
                  </a:cubicBezTo>
                  <a:cubicBezTo>
                    <a:pt x="95" y="274"/>
                    <a:pt x="97" y="276"/>
                    <a:pt x="98" y="277"/>
                  </a:cubicBezTo>
                  <a:cubicBezTo>
                    <a:pt x="100" y="278"/>
                    <a:pt x="101" y="279"/>
                    <a:pt x="103" y="280"/>
                  </a:cubicBezTo>
                  <a:cubicBezTo>
                    <a:pt x="105" y="282"/>
                    <a:pt x="106" y="283"/>
                    <a:pt x="108" y="285"/>
                  </a:cubicBezTo>
                  <a:cubicBezTo>
                    <a:pt x="110" y="286"/>
                    <a:pt x="111" y="287"/>
                    <a:pt x="113" y="288"/>
                  </a:cubicBezTo>
                  <a:cubicBezTo>
                    <a:pt x="115" y="289"/>
                    <a:pt x="117" y="291"/>
                    <a:pt x="118" y="292"/>
                  </a:cubicBezTo>
                  <a:cubicBezTo>
                    <a:pt x="120" y="293"/>
                    <a:pt x="122" y="294"/>
                    <a:pt x="124" y="295"/>
                  </a:cubicBezTo>
                  <a:cubicBezTo>
                    <a:pt x="125" y="296"/>
                    <a:pt x="127" y="297"/>
                    <a:pt x="129" y="299"/>
                  </a:cubicBezTo>
                  <a:cubicBezTo>
                    <a:pt x="132" y="300"/>
                    <a:pt x="135" y="302"/>
                    <a:pt x="137" y="303"/>
                  </a:cubicBezTo>
                  <a:cubicBezTo>
                    <a:pt x="140" y="305"/>
                    <a:pt x="142" y="306"/>
                    <a:pt x="144" y="307"/>
                  </a:cubicBezTo>
                  <a:cubicBezTo>
                    <a:pt x="146" y="308"/>
                    <a:pt x="148" y="309"/>
                    <a:pt x="151" y="310"/>
                  </a:cubicBezTo>
                  <a:cubicBezTo>
                    <a:pt x="152" y="311"/>
                    <a:pt x="154" y="312"/>
                    <a:pt x="156" y="313"/>
                  </a:cubicBezTo>
                  <a:cubicBezTo>
                    <a:pt x="158" y="314"/>
                    <a:pt x="160" y="315"/>
                    <a:pt x="162" y="316"/>
                  </a:cubicBezTo>
                  <a:cubicBezTo>
                    <a:pt x="164" y="316"/>
                    <a:pt x="166" y="317"/>
                    <a:pt x="168" y="318"/>
                  </a:cubicBezTo>
                  <a:cubicBezTo>
                    <a:pt x="170" y="319"/>
                    <a:pt x="172" y="320"/>
                    <a:pt x="174" y="320"/>
                  </a:cubicBezTo>
                  <a:cubicBezTo>
                    <a:pt x="176" y="321"/>
                    <a:pt x="178" y="322"/>
                    <a:pt x="180" y="322"/>
                  </a:cubicBezTo>
                  <a:cubicBezTo>
                    <a:pt x="182" y="323"/>
                    <a:pt x="184" y="324"/>
                    <a:pt x="186" y="325"/>
                  </a:cubicBezTo>
                  <a:cubicBezTo>
                    <a:pt x="188" y="325"/>
                    <a:pt x="190" y="326"/>
                    <a:pt x="192" y="326"/>
                  </a:cubicBezTo>
                  <a:cubicBezTo>
                    <a:pt x="194" y="327"/>
                    <a:pt x="197" y="328"/>
                    <a:pt x="199" y="328"/>
                  </a:cubicBezTo>
                  <a:cubicBezTo>
                    <a:pt x="201" y="329"/>
                    <a:pt x="203" y="329"/>
                    <a:pt x="204" y="330"/>
                  </a:cubicBezTo>
                  <a:cubicBezTo>
                    <a:pt x="207" y="330"/>
                    <a:pt x="209" y="331"/>
                    <a:pt x="212" y="331"/>
                  </a:cubicBezTo>
                  <a:cubicBezTo>
                    <a:pt x="213" y="332"/>
                    <a:pt x="215" y="332"/>
                    <a:pt x="217" y="333"/>
                  </a:cubicBezTo>
                  <a:cubicBezTo>
                    <a:pt x="220" y="333"/>
                    <a:pt x="222" y="333"/>
                    <a:pt x="225" y="334"/>
                  </a:cubicBezTo>
                  <a:cubicBezTo>
                    <a:pt x="226" y="334"/>
                    <a:pt x="228" y="335"/>
                    <a:pt x="230" y="335"/>
                  </a:cubicBezTo>
                  <a:cubicBezTo>
                    <a:pt x="233" y="335"/>
                    <a:pt x="235" y="336"/>
                    <a:pt x="238" y="336"/>
                  </a:cubicBezTo>
                  <a:cubicBezTo>
                    <a:pt x="240" y="336"/>
                    <a:pt x="241" y="336"/>
                    <a:pt x="243" y="336"/>
                  </a:cubicBezTo>
                  <a:cubicBezTo>
                    <a:pt x="246" y="337"/>
                    <a:pt x="249" y="337"/>
                    <a:pt x="252" y="337"/>
                  </a:cubicBezTo>
                  <a:cubicBezTo>
                    <a:pt x="254" y="337"/>
                    <a:pt x="255" y="337"/>
                    <a:pt x="256" y="337"/>
                  </a:cubicBezTo>
                  <a:cubicBezTo>
                    <a:pt x="261" y="338"/>
                    <a:pt x="265" y="338"/>
                    <a:pt x="270" y="338"/>
                  </a:cubicBezTo>
                  <a:cubicBezTo>
                    <a:pt x="301" y="338"/>
                    <a:pt x="331" y="333"/>
                    <a:pt x="358" y="323"/>
                  </a:cubicBezTo>
                  <a:cubicBezTo>
                    <a:pt x="435" y="417"/>
                    <a:pt x="551" y="477"/>
                    <a:pt x="682" y="477"/>
                  </a:cubicBezTo>
                  <a:cubicBezTo>
                    <a:pt x="751" y="477"/>
                    <a:pt x="817" y="460"/>
                    <a:pt x="875" y="430"/>
                  </a:cubicBezTo>
                  <a:cubicBezTo>
                    <a:pt x="925" y="546"/>
                    <a:pt x="1040" y="627"/>
                    <a:pt x="1174" y="627"/>
                  </a:cubicBezTo>
                  <a:cubicBezTo>
                    <a:pt x="1289" y="627"/>
                    <a:pt x="1390" y="567"/>
                    <a:pt x="1448" y="478"/>
                  </a:cubicBezTo>
                  <a:cubicBezTo>
                    <a:pt x="1514" y="521"/>
                    <a:pt x="1593" y="546"/>
                    <a:pt x="1677" y="546"/>
                  </a:cubicBezTo>
                  <a:cubicBezTo>
                    <a:pt x="1828" y="546"/>
                    <a:pt x="1961" y="466"/>
                    <a:pt x="2034" y="346"/>
                  </a:cubicBezTo>
                  <a:cubicBezTo>
                    <a:pt x="2045" y="347"/>
                    <a:pt x="2056" y="348"/>
                    <a:pt x="2068" y="348"/>
                  </a:cubicBezTo>
                  <a:cubicBezTo>
                    <a:pt x="2180" y="348"/>
                    <a:pt x="2271" y="257"/>
                    <a:pt x="2271" y="145"/>
                  </a:cubicBezTo>
                  <a:cubicBezTo>
                    <a:pt x="2271" y="142"/>
                    <a:pt x="2271" y="138"/>
                    <a:pt x="2271" y="135"/>
                  </a:cubicBezTo>
                  <a:cubicBezTo>
                    <a:pt x="2271" y="134"/>
                    <a:pt x="2271" y="133"/>
                    <a:pt x="2271" y="132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4678363" y="2251560"/>
              <a:ext cx="868363" cy="471487"/>
            </a:xfrm>
            <a:custGeom>
              <a:avLst/>
              <a:gdLst>
                <a:gd name="T0" fmla="*/ 356 w 684"/>
                <a:gd name="T1" fmla="*/ 238 h 371"/>
                <a:gd name="T2" fmla="*/ 684 w 684"/>
                <a:gd name="T3" fmla="*/ 31 h 371"/>
                <a:gd name="T4" fmla="*/ 340 w 684"/>
                <a:gd name="T5" fmla="*/ 190 h 371"/>
                <a:gd name="T6" fmla="*/ 0 w 684"/>
                <a:gd name="T7" fmla="*/ 371 h 371"/>
                <a:gd name="T8" fmla="*/ 356 w 684"/>
                <a:gd name="T9" fmla="*/ 23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371">
                  <a:moveTo>
                    <a:pt x="356" y="238"/>
                  </a:moveTo>
                  <a:cubicBezTo>
                    <a:pt x="356" y="238"/>
                    <a:pt x="418" y="55"/>
                    <a:pt x="684" y="31"/>
                  </a:cubicBezTo>
                  <a:cubicBezTo>
                    <a:pt x="684" y="31"/>
                    <a:pt x="459" y="0"/>
                    <a:pt x="340" y="190"/>
                  </a:cubicBezTo>
                  <a:cubicBezTo>
                    <a:pt x="340" y="190"/>
                    <a:pt x="80" y="107"/>
                    <a:pt x="0" y="371"/>
                  </a:cubicBezTo>
                  <a:cubicBezTo>
                    <a:pt x="0" y="371"/>
                    <a:pt x="133" y="119"/>
                    <a:pt x="356" y="238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497" y="2609150"/>
            <a:ext cx="445294" cy="677465"/>
            <a:chOff x="3786188" y="4478823"/>
            <a:chExt cx="593725" cy="903287"/>
          </a:xfrm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786188" y="4478823"/>
              <a:ext cx="593725" cy="903287"/>
            </a:xfrm>
            <a:custGeom>
              <a:avLst/>
              <a:gdLst>
                <a:gd name="T0" fmla="*/ 360 w 468"/>
                <a:gd name="T1" fmla="*/ 0 h 710"/>
                <a:gd name="T2" fmla="*/ 108 w 468"/>
                <a:gd name="T3" fmla="*/ 0 h 710"/>
                <a:gd name="T4" fmla="*/ 0 w 468"/>
                <a:gd name="T5" fmla="*/ 108 h 710"/>
                <a:gd name="T6" fmla="*/ 0 w 468"/>
                <a:gd name="T7" fmla="*/ 602 h 710"/>
                <a:gd name="T8" fmla="*/ 108 w 468"/>
                <a:gd name="T9" fmla="*/ 710 h 710"/>
                <a:gd name="T10" fmla="*/ 360 w 468"/>
                <a:gd name="T11" fmla="*/ 710 h 710"/>
                <a:gd name="T12" fmla="*/ 468 w 468"/>
                <a:gd name="T13" fmla="*/ 602 h 710"/>
                <a:gd name="T14" fmla="*/ 468 w 468"/>
                <a:gd name="T15" fmla="*/ 108 h 710"/>
                <a:gd name="T16" fmla="*/ 360 w 468"/>
                <a:gd name="T17" fmla="*/ 0 h 710"/>
                <a:gd name="T18" fmla="*/ 408 w 468"/>
                <a:gd name="T19" fmla="*/ 602 h 710"/>
                <a:gd name="T20" fmla="*/ 360 w 468"/>
                <a:gd name="T21" fmla="*/ 650 h 710"/>
                <a:gd name="T22" fmla="*/ 108 w 468"/>
                <a:gd name="T23" fmla="*/ 650 h 710"/>
                <a:gd name="T24" fmla="*/ 60 w 468"/>
                <a:gd name="T25" fmla="*/ 602 h 710"/>
                <a:gd name="T26" fmla="*/ 60 w 468"/>
                <a:gd name="T27" fmla="*/ 108 h 710"/>
                <a:gd name="T28" fmla="*/ 108 w 468"/>
                <a:gd name="T29" fmla="*/ 60 h 710"/>
                <a:gd name="T30" fmla="*/ 360 w 468"/>
                <a:gd name="T31" fmla="*/ 60 h 710"/>
                <a:gd name="T32" fmla="*/ 408 w 468"/>
                <a:gd name="T33" fmla="*/ 108 h 710"/>
                <a:gd name="T34" fmla="*/ 408 w 468"/>
                <a:gd name="T35" fmla="*/ 60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10">
                  <a:moveTo>
                    <a:pt x="36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61"/>
                    <a:pt x="49" y="710"/>
                    <a:pt x="108" y="710"/>
                  </a:cubicBezTo>
                  <a:cubicBezTo>
                    <a:pt x="360" y="710"/>
                    <a:pt x="360" y="710"/>
                    <a:pt x="360" y="710"/>
                  </a:cubicBezTo>
                  <a:cubicBezTo>
                    <a:pt x="419" y="710"/>
                    <a:pt x="468" y="661"/>
                    <a:pt x="468" y="602"/>
                  </a:cubicBezTo>
                  <a:cubicBezTo>
                    <a:pt x="468" y="108"/>
                    <a:pt x="468" y="108"/>
                    <a:pt x="468" y="108"/>
                  </a:cubicBezTo>
                  <a:cubicBezTo>
                    <a:pt x="468" y="49"/>
                    <a:pt x="419" y="0"/>
                    <a:pt x="360" y="0"/>
                  </a:cubicBezTo>
                  <a:close/>
                  <a:moveTo>
                    <a:pt x="408" y="602"/>
                  </a:moveTo>
                  <a:cubicBezTo>
                    <a:pt x="408" y="628"/>
                    <a:pt x="386" y="650"/>
                    <a:pt x="360" y="650"/>
                  </a:cubicBezTo>
                  <a:cubicBezTo>
                    <a:pt x="108" y="650"/>
                    <a:pt x="108" y="650"/>
                    <a:pt x="108" y="650"/>
                  </a:cubicBezTo>
                  <a:cubicBezTo>
                    <a:pt x="82" y="650"/>
                    <a:pt x="60" y="628"/>
                    <a:pt x="60" y="6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82"/>
                    <a:pt x="82" y="60"/>
                    <a:pt x="108" y="60"/>
                  </a:cubicBezTo>
                  <a:cubicBezTo>
                    <a:pt x="360" y="60"/>
                    <a:pt x="360" y="60"/>
                    <a:pt x="360" y="60"/>
                  </a:cubicBezTo>
                  <a:cubicBezTo>
                    <a:pt x="386" y="60"/>
                    <a:pt x="408" y="82"/>
                    <a:pt x="408" y="108"/>
                  </a:cubicBezTo>
                  <a:lnTo>
                    <a:pt x="408" y="60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8"/>
            <p:cNvSpPr>
              <a:spLocks noEditPoints="1"/>
            </p:cNvSpPr>
            <p:nvPr/>
          </p:nvSpPr>
          <p:spPr bwMode="auto">
            <a:xfrm>
              <a:off x="3862388" y="4555023"/>
              <a:ext cx="441325" cy="750887"/>
            </a:xfrm>
            <a:custGeom>
              <a:avLst/>
              <a:gdLst>
                <a:gd name="T0" fmla="*/ 300 w 348"/>
                <a:gd name="T1" fmla="*/ 0 h 590"/>
                <a:gd name="T2" fmla="*/ 48 w 348"/>
                <a:gd name="T3" fmla="*/ 0 h 590"/>
                <a:gd name="T4" fmla="*/ 0 w 348"/>
                <a:gd name="T5" fmla="*/ 48 h 590"/>
                <a:gd name="T6" fmla="*/ 0 w 348"/>
                <a:gd name="T7" fmla="*/ 542 h 590"/>
                <a:gd name="T8" fmla="*/ 48 w 348"/>
                <a:gd name="T9" fmla="*/ 590 h 590"/>
                <a:gd name="T10" fmla="*/ 300 w 348"/>
                <a:gd name="T11" fmla="*/ 590 h 590"/>
                <a:gd name="T12" fmla="*/ 348 w 348"/>
                <a:gd name="T13" fmla="*/ 542 h 590"/>
                <a:gd name="T14" fmla="*/ 348 w 348"/>
                <a:gd name="T15" fmla="*/ 48 h 590"/>
                <a:gd name="T16" fmla="*/ 300 w 348"/>
                <a:gd name="T17" fmla="*/ 0 h 590"/>
                <a:gd name="T18" fmla="*/ 174 w 348"/>
                <a:gd name="T19" fmla="*/ 571 h 590"/>
                <a:gd name="T20" fmla="*/ 147 w 348"/>
                <a:gd name="T21" fmla="*/ 545 h 590"/>
                <a:gd name="T22" fmla="*/ 174 w 348"/>
                <a:gd name="T23" fmla="*/ 518 h 590"/>
                <a:gd name="T24" fmla="*/ 200 w 348"/>
                <a:gd name="T25" fmla="*/ 545 h 590"/>
                <a:gd name="T26" fmla="*/ 174 w 348"/>
                <a:gd name="T27" fmla="*/ 571 h 590"/>
                <a:gd name="T28" fmla="*/ 323 w 348"/>
                <a:gd name="T29" fmla="*/ 504 h 590"/>
                <a:gd name="T30" fmla="*/ 25 w 348"/>
                <a:gd name="T31" fmla="*/ 504 h 590"/>
                <a:gd name="T32" fmla="*/ 25 w 348"/>
                <a:gd name="T33" fmla="*/ 86 h 590"/>
                <a:gd name="T34" fmla="*/ 323 w 348"/>
                <a:gd name="T35" fmla="*/ 86 h 590"/>
                <a:gd name="T36" fmla="*/ 323 w 348"/>
                <a:gd name="T37" fmla="*/ 50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90">
                  <a:moveTo>
                    <a:pt x="30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68"/>
                    <a:pt x="22" y="590"/>
                    <a:pt x="48" y="590"/>
                  </a:cubicBezTo>
                  <a:cubicBezTo>
                    <a:pt x="300" y="590"/>
                    <a:pt x="300" y="590"/>
                    <a:pt x="300" y="590"/>
                  </a:cubicBezTo>
                  <a:cubicBezTo>
                    <a:pt x="326" y="590"/>
                    <a:pt x="348" y="568"/>
                    <a:pt x="348" y="542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22"/>
                    <a:pt x="326" y="0"/>
                    <a:pt x="300" y="0"/>
                  </a:cubicBezTo>
                  <a:close/>
                  <a:moveTo>
                    <a:pt x="174" y="571"/>
                  </a:moveTo>
                  <a:cubicBezTo>
                    <a:pt x="159" y="571"/>
                    <a:pt x="147" y="559"/>
                    <a:pt x="147" y="545"/>
                  </a:cubicBezTo>
                  <a:cubicBezTo>
                    <a:pt x="147" y="530"/>
                    <a:pt x="159" y="518"/>
                    <a:pt x="174" y="518"/>
                  </a:cubicBezTo>
                  <a:cubicBezTo>
                    <a:pt x="189" y="518"/>
                    <a:pt x="200" y="530"/>
                    <a:pt x="200" y="545"/>
                  </a:cubicBezTo>
                  <a:cubicBezTo>
                    <a:pt x="200" y="559"/>
                    <a:pt x="189" y="571"/>
                    <a:pt x="174" y="571"/>
                  </a:cubicBezTo>
                  <a:close/>
                  <a:moveTo>
                    <a:pt x="323" y="504"/>
                  </a:moveTo>
                  <a:cubicBezTo>
                    <a:pt x="25" y="504"/>
                    <a:pt x="25" y="504"/>
                    <a:pt x="25" y="504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23" y="86"/>
                    <a:pt x="323" y="86"/>
                    <a:pt x="323" y="86"/>
                  </a:cubicBezTo>
                  <a:lnTo>
                    <a:pt x="323" y="5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9"/>
            <p:cNvSpPr>
              <a:spLocks noEditPoints="1"/>
            </p:cNvSpPr>
            <p:nvPr/>
          </p:nvSpPr>
          <p:spPr bwMode="auto">
            <a:xfrm>
              <a:off x="3894138" y="4664560"/>
              <a:ext cx="377825" cy="531812"/>
            </a:xfrm>
            <a:custGeom>
              <a:avLst/>
              <a:gdLst>
                <a:gd name="T0" fmla="*/ 0 w 238"/>
                <a:gd name="T1" fmla="*/ 335 h 335"/>
                <a:gd name="T2" fmla="*/ 238 w 238"/>
                <a:gd name="T3" fmla="*/ 335 h 335"/>
                <a:gd name="T4" fmla="*/ 238 w 238"/>
                <a:gd name="T5" fmla="*/ 0 h 335"/>
                <a:gd name="T6" fmla="*/ 0 w 238"/>
                <a:gd name="T7" fmla="*/ 0 h 335"/>
                <a:gd name="T8" fmla="*/ 0 w 238"/>
                <a:gd name="T9" fmla="*/ 335 h 335"/>
                <a:gd name="T10" fmla="*/ 12 w 238"/>
                <a:gd name="T11" fmla="*/ 13 h 335"/>
                <a:gd name="T12" fmla="*/ 94 w 238"/>
                <a:gd name="T13" fmla="*/ 13 h 335"/>
                <a:gd name="T14" fmla="*/ 27 w 238"/>
                <a:gd name="T15" fmla="*/ 28 h 335"/>
                <a:gd name="T16" fmla="*/ 12 w 238"/>
                <a:gd name="T17" fmla="*/ 172 h 335"/>
                <a:gd name="T18" fmla="*/ 12 w 238"/>
                <a:gd name="T19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335">
                  <a:moveTo>
                    <a:pt x="0" y="335"/>
                  </a:moveTo>
                  <a:lnTo>
                    <a:pt x="238" y="33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335"/>
                  </a:lnTo>
                  <a:close/>
                  <a:moveTo>
                    <a:pt x="12" y="13"/>
                  </a:moveTo>
                  <a:lnTo>
                    <a:pt x="94" y="13"/>
                  </a:lnTo>
                  <a:lnTo>
                    <a:pt x="27" y="28"/>
                  </a:lnTo>
                  <a:lnTo>
                    <a:pt x="12" y="172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60"/>
            <p:cNvSpPr>
              <a:spLocks noChangeArrowheads="1"/>
            </p:cNvSpPr>
            <p:nvPr/>
          </p:nvSpPr>
          <p:spPr bwMode="auto">
            <a:xfrm>
              <a:off x="4048126" y="5213835"/>
              <a:ext cx="68263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80797" y="2757979"/>
            <a:ext cx="776288" cy="742950"/>
            <a:chOff x="4838701" y="4435960"/>
            <a:chExt cx="1035050" cy="990600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838701" y="4435960"/>
              <a:ext cx="1035050" cy="990600"/>
            </a:xfrm>
            <a:custGeom>
              <a:avLst/>
              <a:gdLst>
                <a:gd name="T0" fmla="*/ 757 w 815"/>
                <a:gd name="T1" fmla="*/ 440 h 779"/>
                <a:gd name="T2" fmla="*/ 757 w 815"/>
                <a:gd name="T3" fmla="*/ 60 h 779"/>
                <a:gd name="T4" fmla="*/ 697 w 815"/>
                <a:gd name="T5" fmla="*/ 0 h 779"/>
                <a:gd name="T6" fmla="*/ 118 w 815"/>
                <a:gd name="T7" fmla="*/ 0 h 779"/>
                <a:gd name="T8" fmla="*/ 58 w 815"/>
                <a:gd name="T9" fmla="*/ 60 h 779"/>
                <a:gd name="T10" fmla="*/ 58 w 815"/>
                <a:gd name="T11" fmla="*/ 440 h 779"/>
                <a:gd name="T12" fmla="*/ 2 w 815"/>
                <a:gd name="T13" fmla="*/ 672 h 779"/>
                <a:gd name="T14" fmla="*/ 0 w 815"/>
                <a:gd name="T15" fmla="*/ 686 h 779"/>
                <a:gd name="T16" fmla="*/ 0 w 815"/>
                <a:gd name="T17" fmla="*/ 719 h 779"/>
                <a:gd name="T18" fmla="*/ 60 w 815"/>
                <a:gd name="T19" fmla="*/ 779 h 779"/>
                <a:gd name="T20" fmla="*/ 755 w 815"/>
                <a:gd name="T21" fmla="*/ 779 h 779"/>
                <a:gd name="T22" fmla="*/ 815 w 815"/>
                <a:gd name="T23" fmla="*/ 719 h 779"/>
                <a:gd name="T24" fmla="*/ 815 w 815"/>
                <a:gd name="T25" fmla="*/ 686 h 779"/>
                <a:gd name="T26" fmla="*/ 813 w 815"/>
                <a:gd name="T27" fmla="*/ 672 h 779"/>
                <a:gd name="T28" fmla="*/ 757 w 815"/>
                <a:gd name="T29" fmla="*/ 440 h 779"/>
                <a:gd name="T30" fmla="*/ 755 w 815"/>
                <a:gd name="T31" fmla="*/ 719 h 779"/>
                <a:gd name="T32" fmla="*/ 60 w 815"/>
                <a:gd name="T33" fmla="*/ 719 h 779"/>
                <a:gd name="T34" fmla="*/ 60 w 815"/>
                <a:gd name="T35" fmla="*/ 686 h 779"/>
                <a:gd name="T36" fmla="*/ 118 w 815"/>
                <a:gd name="T37" fmla="*/ 447 h 779"/>
                <a:gd name="T38" fmla="*/ 118 w 815"/>
                <a:gd name="T39" fmla="*/ 60 h 779"/>
                <a:gd name="T40" fmla="*/ 697 w 815"/>
                <a:gd name="T41" fmla="*/ 60 h 779"/>
                <a:gd name="T42" fmla="*/ 697 w 815"/>
                <a:gd name="T43" fmla="*/ 447 h 779"/>
                <a:gd name="T44" fmla="*/ 755 w 815"/>
                <a:gd name="T45" fmla="*/ 686 h 779"/>
                <a:gd name="T46" fmla="*/ 755 w 815"/>
                <a:gd name="T47" fmla="*/ 71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5" h="779">
                  <a:moveTo>
                    <a:pt x="757" y="440"/>
                  </a:moveTo>
                  <a:cubicBezTo>
                    <a:pt x="757" y="60"/>
                    <a:pt x="757" y="60"/>
                    <a:pt x="757" y="60"/>
                  </a:cubicBezTo>
                  <a:cubicBezTo>
                    <a:pt x="757" y="26"/>
                    <a:pt x="730" y="0"/>
                    <a:pt x="69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5" y="0"/>
                    <a:pt x="58" y="26"/>
                    <a:pt x="58" y="60"/>
                  </a:cubicBezTo>
                  <a:cubicBezTo>
                    <a:pt x="58" y="440"/>
                    <a:pt x="58" y="440"/>
                    <a:pt x="58" y="440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0" y="676"/>
                    <a:pt x="0" y="681"/>
                    <a:pt x="0" y="686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52"/>
                    <a:pt x="27" y="779"/>
                    <a:pt x="60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88" y="779"/>
                    <a:pt x="815" y="752"/>
                    <a:pt x="815" y="719"/>
                  </a:cubicBezTo>
                  <a:cubicBezTo>
                    <a:pt x="815" y="686"/>
                    <a:pt x="815" y="686"/>
                    <a:pt x="815" y="686"/>
                  </a:cubicBezTo>
                  <a:cubicBezTo>
                    <a:pt x="815" y="681"/>
                    <a:pt x="814" y="676"/>
                    <a:pt x="813" y="672"/>
                  </a:cubicBezTo>
                  <a:lnTo>
                    <a:pt x="757" y="440"/>
                  </a:lnTo>
                  <a:close/>
                  <a:moveTo>
                    <a:pt x="755" y="719"/>
                  </a:moveTo>
                  <a:cubicBezTo>
                    <a:pt x="60" y="719"/>
                    <a:pt x="60" y="719"/>
                    <a:pt x="60" y="719"/>
                  </a:cubicBezTo>
                  <a:cubicBezTo>
                    <a:pt x="60" y="686"/>
                    <a:pt x="60" y="686"/>
                    <a:pt x="60" y="686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697" y="60"/>
                    <a:pt x="697" y="60"/>
                    <a:pt x="697" y="60"/>
                  </a:cubicBezTo>
                  <a:cubicBezTo>
                    <a:pt x="697" y="447"/>
                    <a:pt x="697" y="447"/>
                    <a:pt x="697" y="447"/>
                  </a:cubicBezTo>
                  <a:cubicBezTo>
                    <a:pt x="755" y="686"/>
                    <a:pt x="755" y="686"/>
                    <a:pt x="755" y="686"/>
                  </a:cubicBezTo>
                  <a:lnTo>
                    <a:pt x="755" y="7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64"/>
            <p:cNvSpPr>
              <a:spLocks noEditPoints="1"/>
            </p:cNvSpPr>
            <p:nvPr/>
          </p:nvSpPr>
          <p:spPr bwMode="auto">
            <a:xfrm>
              <a:off x="4914901" y="4512160"/>
              <a:ext cx="882650" cy="796925"/>
            </a:xfrm>
            <a:custGeom>
              <a:avLst/>
              <a:gdLst>
                <a:gd name="T0" fmla="*/ 510 w 556"/>
                <a:gd name="T1" fmla="*/ 0 h 502"/>
                <a:gd name="T2" fmla="*/ 46 w 556"/>
                <a:gd name="T3" fmla="*/ 0 h 502"/>
                <a:gd name="T4" fmla="*/ 46 w 556"/>
                <a:gd name="T5" fmla="*/ 310 h 502"/>
                <a:gd name="T6" fmla="*/ 0 w 556"/>
                <a:gd name="T7" fmla="*/ 502 h 502"/>
                <a:gd name="T8" fmla="*/ 556 w 556"/>
                <a:gd name="T9" fmla="*/ 502 h 502"/>
                <a:gd name="T10" fmla="*/ 510 w 556"/>
                <a:gd name="T11" fmla="*/ 310 h 502"/>
                <a:gd name="T12" fmla="*/ 510 w 556"/>
                <a:gd name="T13" fmla="*/ 0 h 502"/>
                <a:gd name="T14" fmla="*/ 209 w 556"/>
                <a:gd name="T15" fmla="*/ 492 h 502"/>
                <a:gd name="T16" fmla="*/ 220 w 556"/>
                <a:gd name="T17" fmla="*/ 451 h 502"/>
                <a:gd name="T18" fmla="*/ 335 w 556"/>
                <a:gd name="T19" fmla="*/ 451 h 502"/>
                <a:gd name="T20" fmla="*/ 347 w 556"/>
                <a:gd name="T21" fmla="*/ 492 h 502"/>
                <a:gd name="T22" fmla="*/ 209 w 556"/>
                <a:gd name="T23" fmla="*/ 492 h 502"/>
                <a:gd name="T24" fmla="*/ 512 w 556"/>
                <a:gd name="T25" fmla="*/ 438 h 502"/>
                <a:gd name="T26" fmla="*/ 44 w 556"/>
                <a:gd name="T27" fmla="*/ 438 h 502"/>
                <a:gd name="T28" fmla="*/ 83 w 556"/>
                <a:gd name="T29" fmla="*/ 328 h 502"/>
                <a:gd name="T30" fmla="*/ 473 w 556"/>
                <a:gd name="T31" fmla="*/ 328 h 502"/>
                <a:gd name="T32" fmla="*/ 512 w 556"/>
                <a:gd name="T33" fmla="*/ 438 h 502"/>
                <a:gd name="T34" fmla="*/ 65 w 556"/>
                <a:gd name="T35" fmla="*/ 20 h 502"/>
                <a:gd name="T36" fmla="*/ 491 w 556"/>
                <a:gd name="T37" fmla="*/ 20 h 502"/>
                <a:gd name="T38" fmla="*/ 491 w 556"/>
                <a:gd name="T39" fmla="*/ 290 h 502"/>
                <a:gd name="T40" fmla="*/ 65 w 556"/>
                <a:gd name="T41" fmla="*/ 290 h 502"/>
                <a:gd name="T42" fmla="*/ 65 w 556"/>
                <a:gd name="T43" fmla="*/ 2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6" h="502">
                  <a:moveTo>
                    <a:pt x="510" y="0"/>
                  </a:moveTo>
                  <a:lnTo>
                    <a:pt x="46" y="0"/>
                  </a:lnTo>
                  <a:lnTo>
                    <a:pt x="46" y="310"/>
                  </a:lnTo>
                  <a:lnTo>
                    <a:pt x="0" y="502"/>
                  </a:lnTo>
                  <a:lnTo>
                    <a:pt x="556" y="502"/>
                  </a:lnTo>
                  <a:lnTo>
                    <a:pt x="510" y="310"/>
                  </a:lnTo>
                  <a:lnTo>
                    <a:pt x="510" y="0"/>
                  </a:lnTo>
                  <a:close/>
                  <a:moveTo>
                    <a:pt x="209" y="492"/>
                  </a:moveTo>
                  <a:lnTo>
                    <a:pt x="220" y="451"/>
                  </a:lnTo>
                  <a:lnTo>
                    <a:pt x="335" y="451"/>
                  </a:lnTo>
                  <a:lnTo>
                    <a:pt x="347" y="492"/>
                  </a:lnTo>
                  <a:lnTo>
                    <a:pt x="209" y="492"/>
                  </a:lnTo>
                  <a:close/>
                  <a:moveTo>
                    <a:pt x="512" y="438"/>
                  </a:moveTo>
                  <a:lnTo>
                    <a:pt x="44" y="438"/>
                  </a:lnTo>
                  <a:lnTo>
                    <a:pt x="83" y="328"/>
                  </a:lnTo>
                  <a:lnTo>
                    <a:pt x="473" y="328"/>
                  </a:lnTo>
                  <a:lnTo>
                    <a:pt x="512" y="438"/>
                  </a:lnTo>
                  <a:close/>
                  <a:moveTo>
                    <a:pt x="65" y="20"/>
                  </a:moveTo>
                  <a:lnTo>
                    <a:pt x="491" y="20"/>
                  </a:lnTo>
                  <a:lnTo>
                    <a:pt x="491" y="290"/>
                  </a:lnTo>
                  <a:lnTo>
                    <a:pt x="65" y="29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4984751" y="5032860"/>
              <a:ext cx="742950" cy="174625"/>
            </a:xfrm>
            <a:custGeom>
              <a:avLst/>
              <a:gdLst>
                <a:gd name="T0" fmla="*/ 39 w 468"/>
                <a:gd name="T1" fmla="*/ 0 h 110"/>
                <a:gd name="T2" fmla="*/ 0 w 468"/>
                <a:gd name="T3" fmla="*/ 110 h 110"/>
                <a:gd name="T4" fmla="*/ 468 w 468"/>
                <a:gd name="T5" fmla="*/ 110 h 110"/>
                <a:gd name="T6" fmla="*/ 429 w 468"/>
                <a:gd name="T7" fmla="*/ 0 h 110"/>
                <a:gd name="T8" fmla="*/ 39 w 46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10">
                  <a:moveTo>
                    <a:pt x="39" y="0"/>
                  </a:moveTo>
                  <a:lnTo>
                    <a:pt x="0" y="110"/>
                  </a:lnTo>
                  <a:lnTo>
                    <a:pt x="468" y="110"/>
                  </a:lnTo>
                  <a:lnTo>
                    <a:pt x="42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5246688" y="5228123"/>
              <a:ext cx="219075" cy="65087"/>
            </a:xfrm>
            <a:custGeom>
              <a:avLst/>
              <a:gdLst>
                <a:gd name="T0" fmla="*/ 11 w 138"/>
                <a:gd name="T1" fmla="*/ 0 h 41"/>
                <a:gd name="T2" fmla="*/ 0 w 138"/>
                <a:gd name="T3" fmla="*/ 41 h 41"/>
                <a:gd name="T4" fmla="*/ 138 w 138"/>
                <a:gd name="T5" fmla="*/ 41 h 41"/>
                <a:gd name="T6" fmla="*/ 126 w 138"/>
                <a:gd name="T7" fmla="*/ 0 h 41"/>
                <a:gd name="T8" fmla="*/ 11 w 13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1">
                  <a:moveTo>
                    <a:pt x="11" y="0"/>
                  </a:moveTo>
                  <a:lnTo>
                    <a:pt x="0" y="41"/>
                  </a:lnTo>
                  <a:lnTo>
                    <a:pt x="138" y="41"/>
                  </a:lnTo>
                  <a:lnTo>
                    <a:pt x="12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67"/>
            <p:cNvSpPr>
              <a:spLocks noEditPoints="1"/>
            </p:cNvSpPr>
            <p:nvPr/>
          </p:nvSpPr>
          <p:spPr bwMode="auto">
            <a:xfrm>
              <a:off x="5018088" y="4543910"/>
              <a:ext cx="676275" cy="428625"/>
            </a:xfrm>
            <a:custGeom>
              <a:avLst/>
              <a:gdLst>
                <a:gd name="T0" fmla="*/ 426 w 426"/>
                <a:gd name="T1" fmla="*/ 0 h 270"/>
                <a:gd name="T2" fmla="*/ 0 w 426"/>
                <a:gd name="T3" fmla="*/ 0 h 270"/>
                <a:gd name="T4" fmla="*/ 0 w 426"/>
                <a:gd name="T5" fmla="*/ 270 h 270"/>
                <a:gd name="T6" fmla="*/ 426 w 426"/>
                <a:gd name="T7" fmla="*/ 270 h 270"/>
                <a:gd name="T8" fmla="*/ 426 w 426"/>
                <a:gd name="T9" fmla="*/ 0 h 270"/>
                <a:gd name="T10" fmla="*/ 24 w 426"/>
                <a:gd name="T11" fmla="*/ 25 h 270"/>
                <a:gd name="T12" fmla="*/ 11 w 426"/>
                <a:gd name="T13" fmla="*/ 139 h 270"/>
                <a:gd name="T14" fmla="*/ 11 w 426"/>
                <a:gd name="T15" fmla="*/ 14 h 270"/>
                <a:gd name="T16" fmla="*/ 150 w 426"/>
                <a:gd name="T17" fmla="*/ 14 h 270"/>
                <a:gd name="T18" fmla="*/ 24 w 426"/>
                <a:gd name="T19" fmla="*/ 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270">
                  <a:moveTo>
                    <a:pt x="426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26" y="270"/>
                  </a:lnTo>
                  <a:lnTo>
                    <a:pt x="426" y="0"/>
                  </a:lnTo>
                  <a:close/>
                  <a:moveTo>
                    <a:pt x="24" y="25"/>
                  </a:moveTo>
                  <a:lnTo>
                    <a:pt x="11" y="139"/>
                  </a:lnTo>
                  <a:lnTo>
                    <a:pt x="11" y="14"/>
                  </a:lnTo>
                  <a:lnTo>
                    <a:pt x="150" y="1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914901" y="5309085"/>
              <a:ext cx="882650" cy="412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>
              <a:off x="5035551" y="4566135"/>
              <a:ext cx="220663" cy="198437"/>
            </a:xfrm>
            <a:custGeom>
              <a:avLst/>
              <a:gdLst>
                <a:gd name="T0" fmla="*/ 0 w 139"/>
                <a:gd name="T1" fmla="*/ 125 h 125"/>
                <a:gd name="T2" fmla="*/ 13 w 139"/>
                <a:gd name="T3" fmla="*/ 11 h 125"/>
                <a:gd name="T4" fmla="*/ 139 w 139"/>
                <a:gd name="T5" fmla="*/ 0 h 125"/>
                <a:gd name="T6" fmla="*/ 0 w 139"/>
                <a:gd name="T7" fmla="*/ 0 h 125"/>
                <a:gd name="T8" fmla="*/ 0 w 13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5">
                  <a:moveTo>
                    <a:pt x="0" y="125"/>
                  </a:moveTo>
                  <a:lnTo>
                    <a:pt x="13" y="11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90839" y="2893709"/>
            <a:ext cx="900113" cy="747713"/>
            <a:chOff x="6140451" y="4428023"/>
            <a:chExt cx="1200150" cy="996950"/>
          </a:xfrm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6140451" y="4428023"/>
              <a:ext cx="1200150" cy="996950"/>
            </a:xfrm>
            <a:custGeom>
              <a:avLst/>
              <a:gdLst>
                <a:gd name="T0" fmla="*/ 884 w 944"/>
                <a:gd name="T1" fmla="*/ 8 h 784"/>
                <a:gd name="T2" fmla="*/ 503 w 944"/>
                <a:gd name="T3" fmla="*/ 8 h 784"/>
                <a:gd name="T4" fmla="*/ 504 w 944"/>
                <a:gd name="T5" fmla="*/ 6 h 784"/>
                <a:gd name="T6" fmla="*/ 485 w 944"/>
                <a:gd name="T7" fmla="*/ 0 h 784"/>
                <a:gd name="T8" fmla="*/ 482 w 944"/>
                <a:gd name="T9" fmla="*/ 8 h 784"/>
                <a:gd name="T10" fmla="*/ 60 w 944"/>
                <a:gd name="T11" fmla="*/ 8 h 784"/>
                <a:gd name="T12" fmla="*/ 0 w 944"/>
                <a:gd name="T13" fmla="*/ 68 h 784"/>
                <a:gd name="T14" fmla="*/ 0 w 944"/>
                <a:gd name="T15" fmla="*/ 620 h 784"/>
                <a:gd name="T16" fmla="*/ 60 w 944"/>
                <a:gd name="T17" fmla="*/ 680 h 784"/>
                <a:gd name="T18" fmla="*/ 238 w 944"/>
                <a:gd name="T19" fmla="*/ 680 h 784"/>
                <a:gd name="T20" fmla="*/ 238 w 944"/>
                <a:gd name="T21" fmla="*/ 724 h 784"/>
                <a:gd name="T22" fmla="*/ 298 w 944"/>
                <a:gd name="T23" fmla="*/ 784 h 784"/>
                <a:gd name="T24" fmla="*/ 647 w 944"/>
                <a:gd name="T25" fmla="*/ 784 h 784"/>
                <a:gd name="T26" fmla="*/ 707 w 944"/>
                <a:gd name="T27" fmla="*/ 724 h 784"/>
                <a:gd name="T28" fmla="*/ 707 w 944"/>
                <a:gd name="T29" fmla="*/ 680 h 784"/>
                <a:gd name="T30" fmla="*/ 884 w 944"/>
                <a:gd name="T31" fmla="*/ 680 h 784"/>
                <a:gd name="T32" fmla="*/ 944 w 944"/>
                <a:gd name="T33" fmla="*/ 620 h 784"/>
                <a:gd name="T34" fmla="*/ 944 w 944"/>
                <a:gd name="T35" fmla="*/ 68 h 784"/>
                <a:gd name="T36" fmla="*/ 884 w 944"/>
                <a:gd name="T37" fmla="*/ 8 h 784"/>
                <a:gd name="T38" fmla="*/ 884 w 944"/>
                <a:gd name="T39" fmla="*/ 620 h 784"/>
                <a:gd name="T40" fmla="*/ 496 w 944"/>
                <a:gd name="T41" fmla="*/ 620 h 784"/>
                <a:gd name="T42" fmla="*/ 496 w 944"/>
                <a:gd name="T43" fmla="*/ 667 h 784"/>
                <a:gd name="T44" fmla="*/ 647 w 944"/>
                <a:gd name="T45" fmla="*/ 667 h 784"/>
                <a:gd name="T46" fmla="*/ 647 w 944"/>
                <a:gd name="T47" fmla="*/ 724 h 784"/>
                <a:gd name="T48" fmla="*/ 298 w 944"/>
                <a:gd name="T49" fmla="*/ 724 h 784"/>
                <a:gd name="T50" fmla="*/ 298 w 944"/>
                <a:gd name="T51" fmla="*/ 667 h 784"/>
                <a:gd name="T52" fmla="*/ 448 w 944"/>
                <a:gd name="T53" fmla="*/ 667 h 784"/>
                <a:gd name="T54" fmla="*/ 448 w 944"/>
                <a:gd name="T55" fmla="*/ 620 h 784"/>
                <a:gd name="T56" fmla="*/ 60 w 944"/>
                <a:gd name="T57" fmla="*/ 620 h 784"/>
                <a:gd name="T58" fmla="*/ 60 w 944"/>
                <a:gd name="T59" fmla="*/ 68 h 784"/>
                <a:gd name="T60" fmla="*/ 884 w 944"/>
                <a:gd name="T61" fmla="*/ 68 h 784"/>
                <a:gd name="T62" fmla="*/ 884 w 944"/>
                <a:gd name="T63" fmla="*/ 62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4" h="784">
                  <a:moveTo>
                    <a:pt x="884" y="8"/>
                  </a:moveTo>
                  <a:cubicBezTo>
                    <a:pt x="503" y="8"/>
                    <a:pt x="503" y="8"/>
                    <a:pt x="503" y="8"/>
                  </a:cubicBezTo>
                  <a:cubicBezTo>
                    <a:pt x="503" y="7"/>
                    <a:pt x="503" y="7"/>
                    <a:pt x="504" y="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484" y="3"/>
                    <a:pt x="483" y="5"/>
                    <a:pt x="48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27" y="8"/>
                    <a:pt x="0" y="35"/>
                    <a:pt x="0" y="68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53"/>
                    <a:pt x="27" y="680"/>
                    <a:pt x="60" y="680"/>
                  </a:cubicBezTo>
                  <a:cubicBezTo>
                    <a:pt x="238" y="680"/>
                    <a:pt x="238" y="680"/>
                    <a:pt x="238" y="680"/>
                  </a:cubicBezTo>
                  <a:cubicBezTo>
                    <a:pt x="238" y="724"/>
                    <a:pt x="238" y="724"/>
                    <a:pt x="238" y="724"/>
                  </a:cubicBezTo>
                  <a:cubicBezTo>
                    <a:pt x="238" y="757"/>
                    <a:pt x="265" y="784"/>
                    <a:pt x="298" y="784"/>
                  </a:cubicBezTo>
                  <a:cubicBezTo>
                    <a:pt x="647" y="784"/>
                    <a:pt x="647" y="784"/>
                    <a:pt x="647" y="784"/>
                  </a:cubicBezTo>
                  <a:cubicBezTo>
                    <a:pt x="680" y="784"/>
                    <a:pt x="707" y="757"/>
                    <a:pt x="707" y="724"/>
                  </a:cubicBezTo>
                  <a:cubicBezTo>
                    <a:pt x="707" y="680"/>
                    <a:pt x="707" y="680"/>
                    <a:pt x="707" y="680"/>
                  </a:cubicBezTo>
                  <a:cubicBezTo>
                    <a:pt x="884" y="680"/>
                    <a:pt x="884" y="680"/>
                    <a:pt x="884" y="680"/>
                  </a:cubicBezTo>
                  <a:cubicBezTo>
                    <a:pt x="917" y="680"/>
                    <a:pt x="944" y="653"/>
                    <a:pt x="944" y="620"/>
                  </a:cubicBezTo>
                  <a:cubicBezTo>
                    <a:pt x="944" y="68"/>
                    <a:pt x="944" y="68"/>
                    <a:pt x="944" y="68"/>
                  </a:cubicBezTo>
                  <a:cubicBezTo>
                    <a:pt x="944" y="35"/>
                    <a:pt x="917" y="8"/>
                    <a:pt x="884" y="8"/>
                  </a:cubicBezTo>
                  <a:close/>
                  <a:moveTo>
                    <a:pt x="884" y="620"/>
                  </a:moveTo>
                  <a:cubicBezTo>
                    <a:pt x="496" y="620"/>
                    <a:pt x="496" y="620"/>
                    <a:pt x="496" y="620"/>
                  </a:cubicBezTo>
                  <a:cubicBezTo>
                    <a:pt x="496" y="667"/>
                    <a:pt x="496" y="667"/>
                    <a:pt x="496" y="667"/>
                  </a:cubicBezTo>
                  <a:cubicBezTo>
                    <a:pt x="647" y="667"/>
                    <a:pt x="647" y="667"/>
                    <a:pt x="647" y="667"/>
                  </a:cubicBezTo>
                  <a:cubicBezTo>
                    <a:pt x="647" y="724"/>
                    <a:pt x="647" y="724"/>
                    <a:pt x="647" y="724"/>
                  </a:cubicBezTo>
                  <a:cubicBezTo>
                    <a:pt x="298" y="724"/>
                    <a:pt x="298" y="724"/>
                    <a:pt x="298" y="724"/>
                  </a:cubicBezTo>
                  <a:cubicBezTo>
                    <a:pt x="298" y="667"/>
                    <a:pt x="298" y="667"/>
                    <a:pt x="298" y="667"/>
                  </a:cubicBezTo>
                  <a:cubicBezTo>
                    <a:pt x="448" y="667"/>
                    <a:pt x="448" y="667"/>
                    <a:pt x="448" y="667"/>
                  </a:cubicBezTo>
                  <a:cubicBezTo>
                    <a:pt x="448" y="620"/>
                    <a:pt x="448" y="620"/>
                    <a:pt x="448" y="620"/>
                  </a:cubicBezTo>
                  <a:cubicBezTo>
                    <a:pt x="60" y="620"/>
                    <a:pt x="60" y="620"/>
                    <a:pt x="60" y="62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884" y="68"/>
                    <a:pt x="884" y="68"/>
                    <a:pt x="884" y="68"/>
                  </a:cubicBezTo>
                  <a:lnTo>
                    <a:pt x="884" y="6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69"/>
            <p:cNvSpPr>
              <a:spLocks noEditPoints="1"/>
            </p:cNvSpPr>
            <p:nvPr/>
          </p:nvSpPr>
          <p:spPr bwMode="auto">
            <a:xfrm>
              <a:off x="6216651" y="4513748"/>
              <a:ext cx="1047750" cy="833437"/>
            </a:xfrm>
            <a:custGeom>
              <a:avLst/>
              <a:gdLst>
                <a:gd name="T0" fmla="*/ 0 w 660"/>
                <a:gd name="T1" fmla="*/ 442 h 525"/>
                <a:gd name="T2" fmla="*/ 310 w 660"/>
                <a:gd name="T3" fmla="*/ 442 h 525"/>
                <a:gd name="T4" fmla="*/ 310 w 660"/>
                <a:gd name="T5" fmla="*/ 480 h 525"/>
                <a:gd name="T6" fmla="*/ 190 w 660"/>
                <a:gd name="T7" fmla="*/ 480 h 525"/>
                <a:gd name="T8" fmla="*/ 190 w 660"/>
                <a:gd name="T9" fmla="*/ 525 h 525"/>
                <a:gd name="T10" fmla="*/ 470 w 660"/>
                <a:gd name="T11" fmla="*/ 525 h 525"/>
                <a:gd name="T12" fmla="*/ 470 w 660"/>
                <a:gd name="T13" fmla="*/ 480 h 525"/>
                <a:gd name="T14" fmla="*/ 349 w 660"/>
                <a:gd name="T15" fmla="*/ 480 h 525"/>
                <a:gd name="T16" fmla="*/ 349 w 660"/>
                <a:gd name="T17" fmla="*/ 442 h 525"/>
                <a:gd name="T18" fmla="*/ 660 w 660"/>
                <a:gd name="T19" fmla="*/ 442 h 525"/>
                <a:gd name="T20" fmla="*/ 660 w 660"/>
                <a:gd name="T21" fmla="*/ 0 h 525"/>
                <a:gd name="T22" fmla="*/ 0 w 660"/>
                <a:gd name="T23" fmla="*/ 0 h 525"/>
                <a:gd name="T24" fmla="*/ 0 w 660"/>
                <a:gd name="T25" fmla="*/ 442 h 525"/>
                <a:gd name="T26" fmla="*/ 27 w 660"/>
                <a:gd name="T27" fmla="*/ 29 h 525"/>
                <a:gd name="T28" fmla="*/ 632 w 660"/>
                <a:gd name="T29" fmla="*/ 29 h 525"/>
                <a:gd name="T30" fmla="*/ 632 w 660"/>
                <a:gd name="T31" fmla="*/ 413 h 525"/>
                <a:gd name="T32" fmla="*/ 27 w 660"/>
                <a:gd name="T33" fmla="*/ 413 h 525"/>
                <a:gd name="T34" fmla="*/ 27 w 660"/>
                <a:gd name="T3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0" h="525">
                  <a:moveTo>
                    <a:pt x="0" y="442"/>
                  </a:moveTo>
                  <a:lnTo>
                    <a:pt x="310" y="442"/>
                  </a:lnTo>
                  <a:lnTo>
                    <a:pt x="310" y="480"/>
                  </a:lnTo>
                  <a:lnTo>
                    <a:pt x="190" y="480"/>
                  </a:lnTo>
                  <a:lnTo>
                    <a:pt x="190" y="525"/>
                  </a:lnTo>
                  <a:lnTo>
                    <a:pt x="470" y="525"/>
                  </a:lnTo>
                  <a:lnTo>
                    <a:pt x="470" y="480"/>
                  </a:lnTo>
                  <a:lnTo>
                    <a:pt x="349" y="480"/>
                  </a:lnTo>
                  <a:lnTo>
                    <a:pt x="349" y="442"/>
                  </a:lnTo>
                  <a:lnTo>
                    <a:pt x="660" y="442"/>
                  </a:lnTo>
                  <a:lnTo>
                    <a:pt x="660" y="0"/>
                  </a:lnTo>
                  <a:lnTo>
                    <a:pt x="0" y="0"/>
                  </a:lnTo>
                  <a:lnTo>
                    <a:pt x="0" y="442"/>
                  </a:lnTo>
                  <a:close/>
                  <a:moveTo>
                    <a:pt x="27" y="29"/>
                  </a:moveTo>
                  <a:lnTo>
                    <a:pt x="632" y="29"/>
                  </a:lnTo>
                  <a:lnTo>
                    <a:pt x="632" y="413"/>
                  </a:lnTo>
                  <a:lnTo>
                    <a:pt x="27" y="413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70"/>
            <p:cNvSpPr>
              <a:spLocks noEditPoints="1"/>
            </p:cNvSpPr>
            <p:nvPr/>
          </p:nvSpPr>
          <p:spPr bwMode="auto">
            <a:xfrm>
              <a:off x="6259513" y="4559785"/>
              <a:ext cx="960438" cy="609600"/>
            </a:xfrm>
            <a:custGeom>
              <a:avLst/>
              <a:gdLst>
                <a:gd name="T0" fmla="*/ 605 w 605"/>
                <a:gd name="T1" fmla="*/ 0 h 384"/>
                <a:gd name="T2" fmla="*/ 0 w 605"/>
                <a:gd name="T3" fmla="*/ 0 h 384"/>
                <a:gd name="T4" fmla="*/ 0 w 605"/>
                <a:gd name="T5" fmla="*/ 384 h 384"/>
                <a:gd name="T6" fmla="*/ 605 w 605"/>
                <a:gd name="T7" fmla="*/ 384 h 384"/>
                <a:gd name="T8" fmla="*/ 605 w 605"/>
                <a:gd name="T9" fmla="*/ 0 h 384"/>
                <a:gd name="T10" fmla="*/ 33 w 605"/>
                <a:gd name="T11" fmla="*/ 23 h 384"/>
                <a:gd name="T12" fmla="*/ 13 w 605"/>
                <a:gd name="T13" fmla="*/ 166 h 384"/>
                <a:gd name="T14" fmla="*/ 13 w 605"/>
                <a:gd name="T15" fmla="*/ 12 h 384"/>
                <a:gd name="T16" fmla="*/ 177 w 605"/>
                <a:gd name="T17" fmla="*/ 12 h 384"/>
                <a:gd name="T18" fmla="*/ 33 w 605"/>
                <a:gd name="T19" fmla="*/ 2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5" h="384">
                  <a:moveTo>
                    <a:pt x="605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605" y="384"/>
                  </a:lnTo>
                  <a:lnTo>
                    <a:pt x="605" y="0"/>
                  </a:lnTo>
                  <a:close/>
                  <a:moveTo>
                    <a:pt x="33" y="23"/>
                  </a:moveTo>
                  <a:lnTo>
                    <a:pt x="13" y="166"/>
                  </a:lnTo>
                  <a:lnTo>
                    <a:pt x="13" y="12"/>
                  </a:lnTo>
                  <a:lnTo>
                    <a:pt x="177" y="12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6280151" y="4578835"/>
              <a:ext cx="260350" cy="244475"/>
            </a:xfrm>
            <a:custGeom>
              <a:avLst/>
              <a:gdLst>
                <a:gd name="T0" fmla="*/ 0 w 164"/>
                <a:gd name="T1" fmla="*/ 154 h 154"/>
                <a:gd name="T2" fmla="*/ 20 w 164"/>
                <a:gd name="T3" fmla="*/ 11 h 154"/>
                <a:gd name="T4" fmla="*/ 164 w 164"/>
                <a:gd name="T5" fmla="*/ 0 h 154"/>
                <a:gd name="T6" fmla="*/ 0 w 164"/>
                <a:gd name="T7" fmla="*/ 0 h 154"/>
                <a:gd name="T8" fmla="*/ 0 w 164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54">
                  <a:moveTo>
                    <a:pt x="0" y="154"/>
                  </a:moveTo>
                  <a:lnTo>
                    <a:pt x="20" y="1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48819" y="2802031"/>
            <a:ext cx="608410" cy="838200"/>
            <a:chOff x="7710488" y="4370873"/>
            <a:chExt cx="811213" cy="1117600"/>
          </a:xfrm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710488" y="4370873"/>
              <a:ext cx="811213" cy="1117600"/>
            </a:xfrm>
            <a:custGeom>
              <a:avLst/>
              <a:gdLst>
                <a:gd name="T0" fmla="*/ 531 w 639"/>
                <a:gd name="T1" fmla="*/ 3 h 880"/>
                <a:gd name="T2" fmla="*/ 333 w 639"/>
                <a:gd name="T3" fmla="*/ 3 h 880"/>
                <a:gd name="T4" fmla="*/ 332 w 639"/>
                <a:gd name="T5" fmla="*/ 0 h 880"/>
                <a:gd name="T6" fmla="*/ 324 w 639"/>
                <a:gd name="T7" fmla="*/ 3 h 880"/>
                <a:gd name="T8" fmla="*/ 108 w 639"/>
                <a:gd name="T9" fmla="*/ 3 h 880"/>
                <a:gd name="T10" fmla="*/ 0 w 639"/>
                <a:gd name="T11" fmla="*/ 111 h 880"/>
                <a:gd name="T12" fmla="*/ 0 w 639"/>
                <a:gd name="T13" fmla="*/ 772 h 880"/>
                <a:gd name="T14" fmla="*/ 108 w 639"/>
                <a:gd name="T15" fmla="*/ 880 h 880"/>
                <a:gd name="T16" fmla="*/ 531 w 639"/>
                <a:gd name="T17" fmla="*/ 880 h 880"/>
                <a:gd name="T18" fmla="*/ 639 w 639"/>
                <a:gd name="T19" fmla="*/ 772 h 880"/>
                <a:gd name="T20" fmla="*/ 639 w 639"/>
                <a:gd name="T21" fmla="*/ 111 h 880"/>
                <a:gd name="T22" fmla="*/ 531 w 639"/>
                <a:gd name="T23" fmla="*/ 3 h 880"/>
                <a:gd name="T24" fmla="*/ 579 w 639"/>
                <a:gd name="T25" fmla="*/ 772 h 880"/>
                <a:gd name="T26" fmla="*/ 531 w 639"/>
                <a:gd name="T27" fmla="*/ 820 h 880"/>
                <a:gd name="T28" fmla="*/ 108 w 639"/>
                <a:gd name="T29" fmla="*/ 820 h 880"/>
                <a:gd name="T30" fmla="*/ 60 w 639"/>
                <a:gd name="T31" fmla="*/ 772 h 880"/>
                <a:gd name="T32" fmla="*/ 60 w 639"/>
                <a:gd name="T33" fmla="*/ 111 h 880"/>
                <a:gd name="T34" fmla="*/ 108 w 639"/>
                <a:gd name="T35" fmla="*/ 63 h 880"/>
                <a:gd name="T36" fmla="*/ 531 w 639"/>
                <a:gd name="T37" fmla="*/ 63 h 880"/>
                <a:gd name="T38" fmla="*/ 579 w 639"/>
                <a:gd name="T39" fmla="*/ 111 h 880"/>
                <a:gd name="T40" fmla="*/ 579 w 639"/>
                <a:gd name="T41" fmla="*/ 77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880">
                  <a:moveTo>
                    <a:pt x="531" y="3"/>
                  </a:moveTo>
                  <a:cubicBezTo>
                    <a:pt x="333" y="3"/>
                    <a:pt x="333" y="3"/>
                    <a:pt x="333" y="3"/>
                  </a:cubicBezTo>
                  <a:cubicBezTo>
                    <a:pt x="333" y="2"/>
                    <a:pt x="332" y="1"/>
                    <a:pt x="332" y="0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49" y="3"/>
                    <a:pt x="0" y="51"/>
                    <a:pt x="0" y="111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0" y="831"/>
                    <a:pt x="49" y="880"/>
                    <a:pt x="108" y="880"/>
                  </a:cubicBezTo>
                  <a:cubicBezTo>
                    <a:pt x="531" y="880"/>
                    <a:pt x="531" y="880"/>
                    <a:pt x="531" y="880"/>
                  </a:cubicBezTo>
                  <a:cubicBezTo>
                    <a:pt x="590" y="880"/>
                    <a:pt x="639" y="831"/>
                    <a:pt x="639" y="772"/>
                  </a:cubicBezTo>
                  <a:cubicBezTo>
                    <a:pt x="639" y="111"/>
                    <a:pt x="639" y="111"/>
                    <a:pt x="639" y="111"/>
                  </a:cubicBezTo>
                  <a:cubicBezTo>
                    <a:pt x="639" y="51"/>
                    <a:pt x="590" y="3"/>
                    <a:pt x="531" y="3"/>
                  </a:cubicBezTo>
                  <a:close/>
                  <a:moveTo>
                    <a:pt x="579" y="772"/>
                  </a:moveTo>
                  <a:cubicBezTo>
                    <a:pt x="579" y="798"/>
                    <a:pt x="557" y="820"/>
                    <a:pt x="531" y="820"/>
                  </a:cubicBezTo>
                  <a:cubicBezTo>
                    <a:pt x="108" y="820"/>
                    <a:pt x="108" y="820"/>
                    <a:pt x="108" y="820"/>
                  </a:cubicBezTo>
                  <a:cubicBezTo>
                    <a:pt x="82" y="820"/>
                    <a:pt x="60" y="798"/>
                    <a:pt x="60" y="77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84"/>
                    <a:pt x="82" y="63"/>
                    <a:pt x="108" y="63"/>
                  </a:cubicBezTo>
                  <a:cubicBezTo>
                    <a:pt x="531" y="63"/>
                    <a:pt x="531" y="63"/>
                    <a:pt x="531" y="63"/>
                  </a:cubicBezTo>
                  <a:cubicBezTo>
                    <a:pt x="557" y="63"/>
                    <a:pt x="579" y="84"/>
                    <a:pt x="579" y="111"/>
                  </a:cubicBezTo>
                  <a:lnTo>
                    <a:pt x="579" y="77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786688" y="4450248"/>
              <a:ext cx="658813" cy="962025"/>
            </a:xfrm>
            <a:custGeom>
              <a:avLst/>
              <a:gdLst>
                <a:gd name="T0" fmla="*/ 471 w 519"/>
                <a:gd name="T1" fmla="*/ 0 h 757"/>
                <a:gd name="T2" fmla="*/ 48 w 519"/>
                <a:gd name="T3" fmla="*/ 0 h 757"/>
                <a:gd name="T4" fmla="*/ 0 w 519"/>
                <a:gd name="T5" fmla="*/ 48 h 757"/>
                <a:gd name="T6" fmla="*/ 0 w 519"/>
                <a:gd name="T7" fmla="*/ 709 h 757"/>
                <a:gd name="T8" fmla="*/ 48 w 519"/>
                <a:gd name="T9" fmla="*/ 757 h 757"/>
                <a:gd name="T10" fmla="*/ 471 w 519"/>
                <a:gd name="T11" fmla="*/ 757 h 757"/>
                <a:gd name="T12" fmla="*/ 519 w 519"/>
                <a:gd name="T13" fmla="*/ 709 h 757"/>
                <a:gd name="T14" fmla="*/ 519 w 519"/>
                <a:gd name="T15" fmla="*/ 48 h 757"/>
                <a:gd name="T16" fmla="*/ 471 w 519"/>
                <a:gd name="T17" fmla="*/ 0 h 757"/>
                <a:gd name="T18" fmla="*/ 260 w 519"/>
                <a:gd name="T19" fmla="*/ 740 h 757"/>
                <a:gd name="T20" fmla="*/ 235 w 519"/>
                <a:gd name="T21" fmla="*/ 716 h 757"/>
                <a:gd name="T22" fmla="*/ 260 w 519"/>
                <a:gd name="T23" fmla="*/ 692 h 757"/>
                <a:gd name="T24" fmla="*/ 284 w 519"/>
                <a:gd name="T25" fmla="*/ 716 h 757"/>
                <a:gd name="T26" fmla="*/ 260 w 519"/>
                <a:gd name="T27" fmla="*/ 740 h 757"/>
                <a:gd name="T28" fmla="*/ 499 w 519"/>
                <a:gd name="T29" fmla="*/ 680 h 757"/>
                <a:gd name="T30" fmla="*/ 20 w 519"/>
                <a:gd name="T31" fmla="*/ 680 h 757"/>
                <a:gd name="T32" fmla="*/ 20 w 519"/>
                <a:gd name="T33" fmla="*/ 76 h 757"/>
                <a:gd name="T34" fmla="*/ 499 w 519"/>
                <a:gd name="T35" fmla="*/ 76 h 757"/>
                <a:gd name="T36" fmla="*/ 499 w 519"/>
                <a:gd name="T37" fmla="*/ 68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757">
                  <a:moveTo>
                    <a:pt x="47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35"/>
                    <a:pt x="22" y="757"/>
                    <a:pt x="48" y="757"/>
                  </a:cubicBezTo>
                  <a:cubicBezTo>
                    <a:pt x="471" y="757"/>
                    <a:pt x="471" y="757"/>
                    <a:pt x="471" y="757"/>
                  </a:cubicBezTo>
                  <a:cubicBezTo>
                    <a:pt x="497" y="757"/>
                    <a:pt x="519" y="735"/>
                    <a:pt x="519" y="709"/>
                  </a:cubicBezTo>
                  <a:cubicBezTo>
                    <a:pt x="519" y="48"/>
                    <a:pt x="519" y="48"/>
                    <a:pt x="519" y="48"/>
                  </a:cubicBezTo>
                  <a:cubicBezTo>
                    <a:pt x="519" y="21"/>
                    <a:pt x="497" y="0"/>
                    <a:pt x="471" y="0"/>
                  </a:cubicBezTo>
                  <a:close/>
                  <a:moveTo>
                    <a:pt x="260" y="740"/>
                  </a:moveTo>
                  <a:cubicBezTo>
                    <a:pt x="246" y="740"/>
                    <a:pt x="235" y="729"/>
                    <a:pt x="235" y="716"/>
                  </a:cubicBezTo>
                  <a:cubicBezTo>
                    <a:pt x="235" y="702"/>
                    <a:pt x="246" y="692"/>
                    <a:pt x="260" y="692"/>
                  </a:cubicBezTo>
                  <a:cubicBezTo>
                    <a:pt x="273" y="692"/>
                    <a:pt x="284" y="702"/>
                    <a:pt x="284" y="716"/>
                  </a:cubicBezTo>
                  <a:cubicBezTo>
                    <a:pt x="284" y="729"/>
                    <a:pt x="273" y="740"/>
                    <a:pt x="260" y="740"/>
                  </a:cubicBezTo>
                  <a:close/>
                  <a:moveTo>
                    <a:pt x="499" y="680"/>
                  </a:moveTo>
                  <a:cubicBezTo>
                    <a:pt x="20" y="680"/>
                    <a:pt x="20" y="680"/>
                    <a:pt x="20" y="68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99" y="76"/>
                    <a:pt x="499" y="76"/>
                    <a:pt x="499" y="76"/>
                  </a:cubicBezTo>
                  <a:lnTo>
                    <a:pt x="499" y="6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812088" y="4547085"/>
              <a:ext cx="608013" cy="768350"/>
            </a:xfrm>
            <a:custGeom>
              <a:avLst/>
              <a:gdLst>
                <a:gd name="T0" fmla="*/ 0 w 383"/>
                <a:gd name="T1" fmla="*/ 484 h 484"/>
                <a:gd name="T2" fmla="*/ 383 w 383"/>
                <a:gd name="T3" fmla="*/ 484 h 484"/>
                <a:gd name="T4" fmla="*/ 383 w 383"/>
                <a:gd name="T5" fmla="*/ 0 h 484"/>
                <a:gd name="T6" fmla="*/ 0 w 383"/>
                <a:gd name="T7" fmla="*/ 0 h 484"/>
                <a:gd name="T8" fmla="*/ 0 w 383"/>
                <a:gd name="T9" fmla="*/ 484 h 484"/>
                <a:gd name="T10" fmla="*/ 9 w 383"/>
                <a:gd name="T11" fmla="*/ 12 h 484"/>
                <a:gd name="T12" fmla="*/ 128 w 383"/>
                <a:gd name="T13" fmla="*/ 12 h 484"/>
                <a:gd name="T14" fmla="*/ 24 w 383"/>
                <a:gd name="T15" fmla="*/ 26 h 484"/>
                <a:gd name="T16" fmla="*/ 9 w 383"/>
                <a:gd name="T17" fmla="*/ 174 h 484"/>
                <a:gd name="T18" fmla="*/ 9 w 383"/>
                <a:gd name="T19" fmla="*/ 1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484">
                  <a:moveTo>
                    <a:pt x="0" y="484"/>
                  </a:moveTo>
                  <a:lnTo>
                    <a:pt x="383" y="484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9" y="12"/>
                  </a:moveTo>
                  <a:lnTo>
                    <a:pt x="128" y="12"/>
                  </a:lnTo>
                  <a:lnTo>
                    <a:pt x="24" y="26"/>
                  </a:lnTo>
                  <a:lnTo>
                    <a:pt x="9" y="17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8085138" y="5329723"/>
              <a:ext cx="61913" cy="619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7826376" y="4566135"/>
              <a:ext cx="188913" cy="257175"/>
            </a:xfrm>
            <a:custGeom>
              <a:avLst/>
              <a:gdLst>
                <a:gd name="T0" fmla="*/ 119 w 119"/>
                <a:gd name="T1" fmla="*/ 0 h 162"/>
                <a:gd name="T2" fmla="*/ 0 w 119"/>
                <a:gd name="T3" fmla="*/ 0 h 162"/>
                <a:gd name="T4" fmla="*/ 0 w 119"/>
                <a:gd name="T5" fmla="*/ 162 h 162"/>
                <a:gd name="T6" fmla="*/ 15 w 119"/>
                <a:gd name="T7" fmla="*/ 14 h 162"/>
                <a:gd name="T8" fmla="*/ 119 w 119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5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9396" y="1834053"/>
            <a:ext cx="884634" cy="828675"/>
            <a:chOff x="3997326" y="3343760"/>
            <a:chExt cx="1179512" cy="1104900"/>
          </a:xfrm>
        </p:grpSpPr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4633913" y="3859698"/>
              <a:ext cx="47625" cy="39687"/>
            </a:xfrm>
            <a:custGeom>
              <a:avLst/>
              <a:gdLst>
                <a:gd name="T0" fmla="*/ 0 w 38"/>
                <a:gd name="T1" fmla="*/ 15 h 32"/>
                <a:gd name="T2" fmla="*/ 9 w 38"/>
                <a:gd name="T3" fmla="*/ 32 h 32"/>
                <a:gd name="T4" fmla="*/ 38 w 38"/>
                <a:gd name="T5" fmla="*/ 17 h 32"/>
                <a:gd name="T6" fmla="*/ 28 w 38"/>
                <a:gd name="T7" fmla="*/ 0 h 32"/>
                <a:gd name="T8" fmla="*/ 0 w 38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0" y="15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9" y="27"/>
                    <a:pt x="28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5"/>
                    <a:pt x="10" y="10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5070476" y="3488223"/>
              <a:ext cx="36513" cy="39687"/>
            </a:xfrm>
            <a:custGeom>
              <a:avLst/>
              <a:gdLst>
                <a:gd name="T0" fmla="*/ 0 w 29"/>
                <a:gd name="T1" fmla="*/ 18 h 30"/>
                <a:gd name="T2" fmla="*/ 16 w 29"/>
                <a:gd name="T3" fmla="*/ 30 h 30"/>
                <a:gd name="T4" fmla="*/ 29 w 29"/>
                <a:gd name="T5" fmla="*/ 10 h 30"/>
                <a:gd name="T6" fmla="*/ 12 w 29"/>
                <a:gd name="T7" fmla="*/ 0 h 30"/>
                <a:gd name="T8" fmla="*/ 0 w 29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8"/>
                  </a:moveTo>
                  <a:cubicBezTo>
                    <a:pt x="6" y="21"/>
                    <a:pt x="12" y="25"/>
                    <a:pt x="16" y="30"/>
                  </a:cubicBezTo>
                  <a:cubicBezTo>
                    <a:pt x="20" y="23"/>
                    <a:pt x="25" y="17"/>
                    <a:pt x="29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5138738" y="3343760"/>
              <a:ext cx="38100" cy="47625"/>
            </a:xfrm>
            <a:custGeom>
              <a:avLst/>
              <a:gdLst>
                <a:gd name="T0" fmla="*/ 30 w 30"/>
                <a:gd name="T1" fmla="*/ 6 h 37"/>
                <a:gd name="T2" fmla="*/ 10 w 30"/>
                <a:gd name="T3" fmla="*/ 0 h 37"/>
                <a:gd name="T4" fmla="*/ 0 w 30"/>
                <a:gd name="T5" fmla="*/ 30 h 37"/>
                <a:gd name="T6" fmla="*/ 19 w 30"/>
                <a:gd name="T7" fmla="*/ 37 h 37"/>
                <a:gd name="T8" fmla="*/ 30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4" y="20"/>
                    <a:pt x="0" y="30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27"/>
                    <a:pt x="26" y="16"/>
                    <a:pt x="3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124326" y="4102585"/>
              <a:ext cx="47625" cy="46037"/>
            </a:xfrm>
            <a:custGeom>
              <a:avLst/>
              <a:gdLst>
                <a:gd name="T0" fmla="*/ 0 w 37"/>
                <a:gd name="T1" fmla="*/ 24 h 37"/>
                <a:gd name="T2" fmla="*/ 15 w 37"/>
                <a:gd name="T3" fmla="*/ 37 h 37"/>
                <a:gd name="T4" fmla="*/ 37 w 37"/>
                <a:gd name="T5" fmla="*/ 15 h 37"/>
                <a:gd name="T6" fmla="*/ 23 w 37"/>
                <a:gd name="T7" fmla="*/ 0 h 37"/>
                <a:gd name="T8" fmla="*/ 0 w 37"/>
                <a:gd name="T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24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2" y="30"/>
                    <a:pt x="29" y="22"/>
                    <a:pt x="37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8"/>
                    <a:pt x="7" y="16"/>
                    <a:pt x="0" y="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703763" y="3818423"/>
              <a:ext cx="49213" cy="41275"/>
            </a:xfrm>
            <a:custGeom>
              <a:avLst/>
              <a:gdLst>
                <a:gd name="T0" fmla="*/ 0 w 38"/>
                <a:gd name="T1" fmla="*/ 16 h 33"/>
                <a:gd name="T2" fmla="*/ 10 w 38"/>
                <a:gd name="T3" fmla="*/ 33 h 33"/>
                <a:gd name="T4" fmla="*/ 38 w 38"/>
                <a:gd name="T5" fmla="*/ 17 h 33"/>
                <a:gd name="T6" fmla="*/ 27 w 38"/>
                <a:gd name="T7" fmla="*/ 0 h 33"/>
                <a:gd name="T8" fmla="*/ 0 w 38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1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9" y="28"/>
                    <a:pt x="29" y="22"/>
                    <a:pt x="38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11"/>
                    <a:pt x="0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838701" y="3724760"/>
              <a:ext cx="47625" cy="44450"/>
            </a:xfrm>
            <a:custGeom>
              <a:avLst/>
              <a:gdLst>
                <a:gd name="T0" fmla="*/ 37 w 37"/>
                <a:gd name="T1" fmla="*/ 16 h 35"/>
                <a:gd name="T2" fmla="*/ 25 w 37"/>
                <a:gd name="T3" fmla="*/ 0 h 35"/>
                <a:gd name="T4" fmla="*/ 0 w 37"/>
                <a:gd name="T5" fmla="*/ 19 h 35"/>
                <a:gd name="T6" fmla="*/ 12 w 37"/>
                <a:gd name="T7" fmla="*/ 35 h 35"/>
                <a:gd name="T8" fmla="*/ 37 w 37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7"/>
                    <a:pt x="8" y="13"/>
                    <a:pt x="0" y="1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0" y="29"/>
                    <a:pt x="29" y="22"/>
                    <a:pt x="37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5105401" y="3418373"/>
              <a:ext cx="39688" cy="47625"/>
            </a:xfrm>
            <a:custGeom>
              <a:avLst/>
              <a:gdLst>
                <a:gd name="T0" fmla="*/ 0 w 32"/>
                <a:gd name="T1" fmla="*/ 29 h 38"/>
                <a:gd name="T2" fmla="*/ 18 w 32"/>
                <a:gd name="T3" fmla="*/ 38 h 38"/>
                <a:gd name="T4" fmla="*/ 32 w 32"/>
                <a:gd name="T5" fmla="*/ 9 h 38"/>
                <a:gd name="T6" fmla="*/ 14 w 32"/>
                <a:gd name="T7" fmla="*/ 0 h 38"/>
                <a:gd name="T8" fmla="*/ 0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0" y="29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23" y="28"/>
                    <a:pt x="28" y="19"/>
                    <a:pt x="32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257676" y="4013685"/>
              <a:ext cx="47625" cy="41275"/>
            </a:xfrm>
            <a:custGeom>
              <a:avLst/>
              <a:gdLst>
                <a:gd name="T0" fmla="*/ 9 w 38"/>
                <a:gd name="T1" fmla="*/ 32 h 32"/>
                <a:gd name="T2" fmla="*/ 38 w 38"/>
                <a:gd name="T3" fmla="*/ 19 h 32"/>
                <a:gd name="T4" fmla="*/ 30 w 38"/>
                <a:gd name="T5" fmla="*/ 0 h 32"/>
                <a:gd name="T6" fmla="*/ 0 w 38"/>
                <a:gd name="T7" fmla="*/ 14 h 32"/>
                <a:gd name="T8" fmla="*/ 9 w 3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9" y="32"/>
                  </a:moveTo>
                  <a:cubicBezTo>
                    <a:pt x="18" y="27"/>
                    <a:pt x="28" y="23"/>
                    <a:pt x="38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9"/>
                    <a:pt x="0" y="14"/>
                  </a:cubicBezTo>
                  <a:lnTo>
                    <a:pt x="9" y="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902201" y="3673960"/>
              <a:ext cx="46038" cy="44450"/>
            </a:xfrm>
            <a:custGeom>
              <a:avLst/>
              <a:gdLst>
                <a:gd name="T0" fmla="*/ 37 w 37"/>
                <a:gd name="T1" fmla="*/ 15 h 36"/>
                <a:gd name="T2" fmla="*/ 24 w 37"/>
                <a:gd name="T3" fmla="*/ 0 h 36"/>
                <a:gd name="T4" fmla="*/ 0 w 37"/>
                <a:gd name="T5" fmla="*/ 21 h 36"/>
                <a:gd name="T6" fmla="*/ 13 w 37"/>
                <a:gd name="T7" fmla="*/ 36 h 36"/>
                <a:gd name="T8" fmla="*/ 37 w 37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1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7"/>
                    <a:pt x="8" y="14"/>
                    <a:pt x="0" y="2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2" y="29"/>
                    <a:pt x="30" y="22"/>
                    <a:pt x="37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560888" y="3896210"/>
              <a:ext cx="47625" cy="39687"/>
            </a:xfrm>
            <a:custGeom>
              <a:avLst/>
              <a:gdLst>
                <a:gd name="T0" fmla="*/ 0 w 37"/>
                <a:gd name="T1" fmla="*/ 13 h 32"/>
                <a:gd name="T2" fmla="*/ 8 w 37"/>
                <a:gd name="T3" fmla="*/ 32 h 32"/>
                <a:gd name="T4" fmla="*/ 37 w 37"/>
                <a:gd name="T5" fmla="*/ 18 h 32"/>
                <a:gd name="T6" fmla="*/ 29 w 37"/>
                <a:gd name="T7" fmla="*/ 0 h 32"/>
                <a:gd name="T8" fmla="*/ 0 w 3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0" y="1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18" y="27"/>
                    <a:pt x="28" y="22"/>
                    <a:pt x="37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9"/>
                    <a:pt x="0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186238" y="4051785"/>
              <a:ext cx="47625" cy="44450"/>
            </a:xfrm>
            <a:custGeom>
              <a:avLst/>
              <a:gdLst>
                <a:gd name="T0" fmla="*/ 12 w 38"/>
                <a:gd name="T1" fmla="*/ 34 h 34"/>
                <a:gd name="T2" fmla="*/ 38 w 38"/>
                <a:gd name="T3" fmla="*/ 17 h 34"/>
                <a:gd name="T4" fmla="*/ 28 w 38"/>
                <a:gd name="T5" fmla="*/ 0 h 34"/>
                <a:gd name="T6" fmla="*/ 0 w 38"/>
                <a:gd name="T7" fmla="*/ 18 h 34"/>
                <a:gd name="T8" fmla="*/ 12 w 3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12" y="34"/>
                  </a:moveTo>
                  <a:cubicBezTo>
                    <a:pt x="20" y="28"/>
                    <a:pt x="29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6"/>
                    <a:pt x="9" y="12"/>
                    <a:pt x="0" y="18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059238" y="4242285"/>
              <a:ext cx="25400" cy="14287"/>
            </a:xfrm>
            <a:custGeom>
              <a:avLst/>
              <a:gdLst>
                <a:gd name="T0" fmla="*/ 21 w 21"/>
                <a:gd name="T1" fmla="*/ 6 h 12"/>
                <a:gd name="T2" fmla="*/ 2 w 21"/>
                <a:gd name="T3" fmla="*/ 0 h 12"/>
                <a:gd name="T4" fmla="*/ 0 w 21"/>
                <a:gd name="T5" fmla="*/ 7 h 12"/>
                <a:gd name="T6" fmla="*/ 19 w 21"/>
                <a:gd name="T7" fmla="*/ 12 h 12"/>
                <a:gd name="T8" fmla="*/ 21 w 2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7" y="7"/>
                    <a:pt x="13" y="9"/>
                    <a:pt x="19" y="12"/>
                  </a:cubicBezTo>
                  <a:cubicBezTo>
                    <a:pt x="20" y="10"/>
                    <a:pt x="20" y="8"/>
                    <a:pt x="21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4078288" y="4166085"/>
              <a:ext cx="42863" cy="47625"/>
            </a:xfrm>
            <a:custGeom>
              <a:avLst/>
              <a:gdLst>
                <a:gd name="T0" fmla="*/ 17 w 34"/>
                <a:gd name="T1" fmla="*/ 0 h 37"/>
                <a:gd name="T2" fmla="*/ 0 w 34"/>
                <a:gd name="T3" fmla="*/ 28 h 37"/>
                <a:gd name="T4" fmla="*/ 18 w 34"/>
                <a:gd name="T5" fmla="*/ 37 h 37"/>
                <a:gd name="T6" fmla="*/ 34 w 34"/>
                <a:gd name="T7" fmla="*/ 11 h 37"/>
                <a:gd name="T8" fmla="*/ 17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7" y="0"/>
                  </a:moveTo>
                  <a:cubicBezTo>
                    <a:pt x="11" y="9"/>
                    <a:pt x="5" y="18"/>
                    <a:pt x="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8" y="19"/>
                    <a:pt x="34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4333876" y="3986698"/>
              <a:ext cx="46038" cy="38100"/>
            </a:xfrm>
            <a:custGeom>
              <a:avLst/>
              <a:gdLst>
                <a:gd name="T0" fmla="*/ 13 w 37"/>
                <a:gd name="T1" fmla="*/ 5 h 29"/>
                <a:gd name="T2" fmla="*/ 0 w 37"/>
                <a:gd name="T3" fmla="*/ 10 h 29"/>
                <a:gd name="T4" fmla="*/ 7 w 37"/>
                <a:gd name="T5" fmla="*/ 29 h 29"/>
                <a:gd name="T6" fmla="*/ 19 w 37"/>
                <a:gd name="T7" fmla="*/ 25 h 29"/>
                <a:gd name="T8" fmla="*/ 37 w 37"/>
                <a:gd name="T9" fmla="*/ 19 h 29"/>
                <a:gd name="T10" fmla="*/ 31 w 37"/>
                <a:gd name="T11" fmla="*/ 0 h 29"/>
                <a:gd name="T12" fmla="*/ 13 w 37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3" y="5"/>
                  </a:moveTo>
                  <a:cubicBezTo>
                    <a:pt x="9" y="7"/>
                    <a:pt x="5" y="8"/>
                    <a:pt x="0" y="1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1" y="27"/>
                    <a:pt x="15" y="26"/>
                    <a:pt x="19" y="25"/>
                  </a:cubicBezTo>
                  <a:cubicBezTo>
                    <a:pt x="25" y="23"/>
                    <a:pt x="31" y="21"/>
                    <a:pt x="37" y="1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2"/>
                    <a:pt x="19" y="4"/>
                    <a:pt x="13" y="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4411663" y="3966060"/>
              <a:ext cx="31750" cy="31750"/>
            </a:xfrm>
            <a:custGeom>
              <a:avLst/>
              <a:gdLst>
                <a:gd name="T0" fmla="*/ 0 w 25"/>
                <a:gd name="T1" fmla="*/ 6 h 25"/>
                <a:gd name="T2" fmla="*/ 7 w 25"/>
                <a:gd name="T3" fmla="*/ 25 h 25"/>
                <a:gd name="T4" fmla="*/ 25 w 25"/>
                <a:gd name="T5" fmla="*/ 18 h 25"/>
                <a:gd name="T6" fmla="*/ 18 w 25"/>
                <a:gd name="T7" fmla="*/ 0 h 25"/>
                <a:gd name="T8" fmla="*/ 0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3" y="23"/>
                    <a:pt x="19" y="21"/>
                    <a:pt x="25" y="18"/>
                  </a:cubicBezTo>
                  <a:cubicBezTo>
                    <a:pt x="21" y="13"/>
                    <a:pt x="19" y="6"/>
                    <a:pt x="18" y="0"/>
                  </a:cubicBezTo>
                  <a:cubicBezTo>
                    <a:pt x="12" y="2"/>
                    <a:pt x="6" y="4"/>
                    <a:pt x="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4040188" y="4405798"/>
              <a:ext cx="31750" cy="42862"/>
            </a:xfrm>
            <a:custGeom>
              <a:avLst/>
              <a:gdLst>
                <a:gd name="T0" fmla="*/ 4 w 24"/>
                <a:gd name="T1" fmla="*/ 34 h 34"/>
                <a:gd name="T2" fmla="*/ 24 w 24"/>
                <a:gd name="T3" fmla="*/ 30 h 34"/>
                <a:gd name="T4" fmla="*/ 20 w 24"/>
                <a:gd name="T5" fmla="*/ 0 h 34"/>
                <a:gd name="T6" fmla="*/ 0 w 24"/>
                <a:gd name="T7" fmla="*/ 1 h 34"/>
                <a:gd name="T8" fmla="*/ 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4" y="3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2" y="20"/>
                    <a:pt x="21" y="1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2"/>
                    <a:pt x="2" y="23"/>
                    <a:pt x="4" y="3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4773613" y="3773973"/>
              <a:ext cx="47625" cy="44450"/>
            </a:xfrm>
            <a:custGeom>
              <a:avLst/>
              <a:gdLst>
                <a:gd name="T0" fmla="*/ 0 w 38"/>
                <a:gd name="T1" fmla="*/ 18 h 35"/>
                <a:gd name="T2" fmla="*/ 11 w 38"/>
                <a:gd name="T3" fmla="*/ 35 h 35"/>
                <a:gd name="T4" fmla="*/ 38 w 38"/>
                <a:gd name="T5" fmla="*/ 16 h 35"/>
                <a:gd name="T6" fmla="*/ 26 w 38"/>
                <a:gd name="T7" fmla="*/ 0 h 35"/>
                <a:gd name="T8" fmla="*/ 0 w 38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">
                  <a:moveTo>
                    <a:pt x="0" y="18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20" y="29"/>
                    <a:pt x="29" y="22"/>
                    <a:pt x="38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6"/>
                    <a:pt x="9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2"/>
            <p:cNvSpPr>
              <a:spLocks/>
            </p:cNvSpPr>
            <p:nvPr/>
          </p:nvSpPr>
          <p:spPr bwMode="auto">
            <a:xfrm>
              <a:off x="3997326" y="4250223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67 w 93"/>
                <a:gd name="T3" fmla="*/ 5 h 93"/>
                <a:gd name="T4" fmla="*/ 48 w 93"/>
                <a:gd name="T5" fmla="*/ 0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33"/>
            <p:cNvSpPr>
              <a:spLocks/>
            </p:cNvSpPr>
            <p:nvPr/>
          </p:nvSpPr>
          <p:spPr bwMode="auto">
            <a:xfrm>
              <a:off x="4433888" y="3899385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7 h 93"/>
                <a:gd name="T4" fmla="*/ 0 w 93"/>
                <a:gd name="T5" fmla="*/ 52 h 93"/>
                <a:gd name="T6" fmla="*/ 7 w 93"/>
                <a:gd name="T7" fmla="*/ 70 h 93"/>
                <a:gd name="T8" fmla="*/ 47 w 93"/>
                <a:gd name="T9" fmla="*/ 93 h 93"/>
                <a:gd name="T10" fmla="*/ 93 w 93"/>
                <a:gd name="T11" fmla="*/ 47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" y="58"/>
                    <a:pt x="3" y="65"/>
                    <a:pt x="7" y="70"/>
                  </a:cubicBezTo>
                  <a:cubicBezTo>
                    <a:pt x="15" y="84"/>
                    <a:pt x="30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34"/>
            <p:cNvSpPr>
              <a:spLocks/>
            </p:cNvSpPr>
            <p:nvPr/>
          </p:nvSpPr>
          <p:spPr bwMode="auto">
            <a:xfrm>
              <a:off x="4987926" y="3507273"/>
              <a:ext cx="119063" cy="117475"/>
            </a:xfrm>
            <a:custGeom>
              <a:avLst/>
              <a:gdLst>
                <a:gd name="T0" fmla="*/ 65 w 93"/>
                <a:gd name="T1" fmla="*/ 4 h 93"/>
                <a:gd name="T2" fmla="*/ 46 w 93"/>
                <a:gd name="T3" fmla="*/ 0 h 93"/>
                <a:gd name="T4" fmla="*/ 0 w 93"/>
                <a:gd name="T5" fmla="*/ 47 h 93"/>
                <a:gd name="T6" fmla="*/ 46 w 93"/>
                <a:gd name="T7" fmla="*/ 93 h 93"/>
                <a:gd name="T8" fmla="*/ 93 w 93"/>
                <a:gd name="T9" fmla="*/ 47 h 93"/>
                <a:gd name="T10" fmla="*/ 81 w 93"/>
                <a:gd name="T11" fmla="*/ 16 h 93"/>
                <a:gd name="T12" fmla="*/ 65 w 93"/>
                <a:gd name="T1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65" y="4"/>
                  </a:moveTo>
                  <a:cubicBezTo>
                    <a:pt x="59" y="2"/>
                    <a:pt x="53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35"/>
                    <a:pt x="88" y="24"/>
                    <a:pt x="81" y="16"/>
                  </a:cubicBezTo>
                  <a:cubicBezTo>
                    <a:pt x="77" y="11"/>
                    <a:pt x="71" y="7"/>
                    <a:pt x="6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59416" y="2072178"/>
            <a:ext cx="302420" cy="757237"/>
            <a:chOff x="5291138" y="3405673"/>
            <a:chExt cx="403226" cy="1009649"/>
          </a:xfrm>
        </p:grpSpPr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5662613" y="3405673"/>
              <a:ext cx="30163" cy="44450"/>
            </a:xfrm>
            <a:custGeom>
              <a:avLst/>
              <a:gdLst>
                <a:gd name="T0" fmla="*/ 23 w 23"/>
                <a:gd name="T1" fmla="*/ 2 h 35"/>
                <a:gd name="T2" fmla="*/ 3 w 23"/>
                <a:gd name="T3" fmla="*/ 0 h 35"/>
                <a:gd name="T4" fmla="*/ 0 w 23"/>
                <a:gd name="T5" fmla="*/ 32 h 35"/>
                <a:gd name="T6" fmla="*/ 19 w 23"/>
                <a:gd name="T7" fmla="*/ 35 h 35"/>
                <a:gd name="T8" fmla="*/ 23 w 23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1"/>
                    <a:pt x="1" y="21"/>
                    <a:pt x="0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24"/>
                    <a:pt x="22" y="13"/>
                    <a:pt x="2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5486401" y="3942248"/>
              <a:ext cx="41275" cy="49212"/>
            </a:xfrm>
            <a:custGeom>
              <a:avLst/>
              <a:gdLst>
                <a:gd name="T0" fmla="*/ 0 w 33"/>
                <a:gd name="T1" fmla="*/ 28 h 38"/>
                <a:gd name="T2" fmla="*/ 17 w 33"/>
                <a:gd name="T3" fmla="*/ 38 h 38"/>
                <a:gd name="T4" fmla="*/ 33 w 33"/>
                <a:gd name="T5" fmla="*/ 10 h 38"/>
                <a:gd name="T6" fmla="*/ 15 w 33"/>
                <a:gd name="T7" fmla="*/ 0 h 38"/>
                <a:gd name="T8" fmla="*/ 0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2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22" y="29"/>
                    <a:pt x="28" y="20"/>
                    <a:pt x="33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0"/>
                    <a:pt x="5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5524501" y="3872398"/>
              <a:ext cx="41275" cy="46037"/>
            </a:xfrm>
            <a:custGeom>
              <a:avLst/>
              <a:gdLst>
                <a:gd name="T0" fmla="*/ 0 w 32"/>
                <a:gd name="T1" fmla="*/ 28 h 37"/>
                <a:gd name="T2" fmla="*/ 18 w 32"/>
                <a:gd name="T3" fmla="*/ 37 h 37"/>
                <a:gd name="T4" fmla="*/ 32 w 32"/>
                <a:gd name="T5" fmla="*/ 8 h 37"/>
                <a:gd name="T6" fmla="*/ 13 w 32"/>
                <a:gd name="T7" fmla="*/ 0 h 37"/>
                <a:gd name="T8" fmla="*/ 0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28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2" y="28"/>
                    <a:pt x="27" y="18"/>
                    <a:pt x="32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9"/>
                    <a:pt x="4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5586413" y="3719998"/>
              <a:ext cx="36513" cy="47625"/>
            </a:xfrm>
            <a:custGeom>
              <a:avLst/>
              <a:gdLst>
                <a:gd name="T0" fmla="*/ 19 w 29"/>
                <a:gd name="T1" fmla="*/ 37 h 37"/>
                <a:gd name="T2" fmla="*/ 29 w 29"/>
                <a:gd name="T3" fmla="*/ 7 h 37"/>
                <a:gd name="T4" fmla="*/ 10 w 29"/>
                <a:gd name="T5" fmla="*/ 0 h 37"/>
                <a:gd name="T6" fmla="*/ 0 w 29"/>
                <a:gd name="T7" fmla="*/ 30 h 37"/>
                <a:gd name="T8" fmla="*/ 19 w 2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19" y="37"/>
                  </a:moveTo>
                  <a:cubicBezTo>
                    <a:pt x="22" y="27"/>
                    <a:pt x="26" y="17"/>
                    <a:pt x="2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3" y="21"/>
                    <a:pt x="0" y="30"/>
                  </a:cubicBezTo>
                  <a:lnTo>
                    <a:pt x="19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5557838" y="3796198"/>
              <a:ext cx="39688" cy="47625"/>
            </a:xfrm>
            <a:custGeom>
              <a:avLst/>
              <a:gdLst>
                <a:gd name="T0" fmla="*/ 0 w 31"/>
                <a:gd name="T1" fmla="*/ 30 h 37"/>
                <a:gd name="T2" fmla="*/ 18 w 31"/>
                <a:gd name="T3" fmla="*/ 37 h 37"/>
                <a:gd name="T4" fmla="*/ 31 w 31"/>
                <a:gd name="T5" fmla="*/ 7 h 37"/>
                <a:gd name="T6" fmla="*/ 12 w 31"/>
                <a:gd name="T7" fmla="*/ 0 h 37"/>
                <a:gd name="T8" fmla="*/ 0 w 31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30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7" y="18"/>
                    <a:pt x="31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0"/>
                    <a:pt x="4" y="20"/>
                    <a:pt x="0" y="3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5297488" y="4369285"/>
              <a:ext cx="38100" cy="46037"/>
            </a:xfrm>
            <a:custGeom>
              <a:avLst/>
              <a:gdLst>
                <a:gd name="T0" fmla="*/ 0 w 29"/>
                <a:gd name="T1" fmla="*/ 5 h 37"/>
                <a:gd name="T2" fmla="*/ 10 w 29"/>
                <a:gd name="T3" fmla="*/ 37 h 37"/>
                <a:gd name="T4" fmla="*/ 29 w 29"/>
                <a:gd name="T5" fmla="*/ 29 h 37"/>
                <a:gd name="T6" fmla="*/ 19 w 29"/>
                <a:gd name="T7" fmla="*/ 0 h 37"/>
                <a:gd name="T8" fmla="*/ 0 w 2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0" y="5"/>
                  </a:moveTo>
                  <a:cubicBezTo>
                    <a:pt x="2" y="15"/>
                    <a:pt x="6" y="26"/>
                    <a:pt x="10" y="3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19"/>
                    <a:pt x="22" y="10"/>
                    <a:pt x="1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5337176" y="4137510"/>
              <a:ext cx="44450" cy="47625"/>
            </a:xfrm>
            <a:custGeom>
              <a:avLst/>
              <a:gdLst>
                <a:gd name="T0" fmla="*/ 17 w 35"/>
                <a:gd name="T1" fmla="*/ 37 h 37"/>
                <a:gd name="T2" fmla="*/ 35 w 35"/>
                <a:gd name="T3" fmla="*/ 12 h 37"/>
                <a:gd name="T4" fmla="*/ 19 w 35"/>
                <a:gd name="T5" fmla="*/ 0 h 37"/>
                <a:gd name="T6" fmla="*/ 0 w 35"/>
                <a:gd name="T7" fmla="*/ 26 h 37"/>
                <a:gd name="T8" fmla="*/ 17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7" y="37"/>
                  </a:moveTo>
                  <a:cubicBezTo>
                    <a:pt x="22" y="29"/>
                    <a:pt x="28" y="21"/>
                    <a:pt x="35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8"/>
                    <a:pt x="6" y="17"/>
                    <a:pt x="0" y="26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5635626" y="3566010"/>
              <a:ext cx="31750" cy="28575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3 h 23"/>
                <a:gd name="T4" fmla="*/ 24 w 24"/>
                <a:gd name="T5" fmla="*/ 4 h 23"/>
                <a:gd name="T6" fmla="*/ 4 w 24"/>
                <a:gd name="T7" fmla="*/ 0 h 23"/>
                <a:gd name="T8" fmla="*/ 0 w 24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18"/>
                  </a:moveTo>
                  <a:cubicBezTo>
                    <a:pt x="7" y="18"/>
                    <a:pt x="13" y="20"/>
                    <a:pt x="19" y="23"/>
                  </a:cubicBezTo>
                  <a:cubicBezTo>
                    <a:pt x="21" y="16"/>
                    <a:pt x="22" y="10"/>
                    <a:pt x="2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6"/>
                    <a:pt x="1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5300663" y="4207360"/>
              <a:ext cx="38100" cy="47625"/>
            </a:xfrm>
            <a:custGeom>
              <a:avLst/>
              <a:gdLst>
                <a:gd name="T0" fmla="*/ 0 w 30"/>
                <a:gd name="T1" fmla="*/ 32 h 37"/>
                <a:gd name="T2" fmla="*/ 20 w 30"/>
                <a:gd name="T3" fmla="*/ 37 h 37"/>
                <a:gd name="T4" fmla="*/ 30 w 30"/>
                <a:gd name="T5" fmla="*/ 9 h 37"/>
                <a:gd name="T6" fmla="*/ 12 w 30"/>
                <a:gd name="T7" fmla="*/ 0 h 37"/>
                <a:gd name="T8" fmla="*/ 0 w 30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32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2" y="28"/>
                    <a:pt x="26" y="18"/>
                    <a:pt x="30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1"/>
                    <a:pt x="3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5648326" y="3485048"/>
              <a:ext cx="33338" cy="44450"/>
            </a:xfrm>
            <a:custGeom>
              <a:avLst/>
              <a:gdLst>
                <a:gd name="T0" fmla="*/ 0 w 26"/>
                <a:gd name="T1" fmla="*/ 32 h 35"/>
                <a:gd name="T2" fmla="*/ 20 w 26"/>
                <a:gd name="T3" fmla="*/ 35 h 35"/>
                <a:gd name="T4" fmla="*/ 26 w 26"/>
                <a:gd name="T5" fmla="*/ 3 h 35"/>
                <a:gd name="T6" fmla="*/ 6 w 26"/>
                <a:gd name="T7" fmla="*/ 0 h 35"/>
                <a:gd name="T8" fmla="*/ 0 w 26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2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2" y="25"/>
                    <a:pt x="24" y="14"/>
                    <a:pt x="2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1"/>
                    <a:pt x="2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5457826" y="4012098"/>
              <a:ext cx="26988" cy="34925"/>
            </a:xfrm>
            <a:custGeom>
              <a:avLst/>
              <a:gdLst>
                <a:gd name="T0" fmla="*/ 6 w 22"/>
                <a:gd name="T1" fmla="*/ 0 h 27"/>
                <a:gd name="T2" fmla="*/ 0 w 22"/>
                <a:gd name="T3" fmla="*/ 8 h 27"/>
                <a:gd name="T4" fmla="*/ 11 w 22"/>
                <a:gd name="T5" fmla="*/ 27 h 27"/>
                <a:gd name="T6" fmla="*/ 22 w 22"/>
                <a:gd name="T7" fmla="*/ 11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4" y="2"/>
                    <a:pt x="2" y="5"/>
                    <a:pt x="0" y="8"/>
                  </a:cubicBezTo>
                  <a:cubicBezTo>
                    <a:pt x="5" y="13"/>
                    <a:pt x="9" y="20"/>
                    <a:pt x="11" y="27"/>
                  </a:cubicBezTo>
                  <a:cubicBezTo>
                    <a:pt x="15" y="22"/>
                    <a:pt x="19" y="16"/>
                    <a:pt x="22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5291138" y="4289910"/>
              <a:ext cx="25400" cy="42862"/>
            </a:xfrm>
            <a:custGeom>
              <a:avLst/>
              <a:gdLst>
                <a:gd name="T0" fmla="*/ 0 w 21"/>
                <a:gd name="T1" fmla="*/ 21 h 33"/>
                <a:gd name="T2" fmla="*/ 1 w 21"/>
                <a:gd name="T3" fmla="*/ 33 h 33"/>
                <a:gd name="T4" fmla="*/ 21 w 21"/>
                <a:gd name="T5" fmla="*/ 32 h 33"/>
                <a:gd name="T6" fmla="*/ 20 w 21"/>
                <a:gd name="T7" fmla="*/ 21 h 33"/>
                <a:gd name="T8" fmla="*/ 21 w 21"/>
                <a:gd name="T9" fmla="*/ 2 h 33"/>
                <a:gd name="T10" fmla="*/ 2 w 21"/>
                <a:gd name="T11" fmla="*/ 0 h 33"/>
                <a:gd name="T12" fmla="*/ 0 w 21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">
                  <a:moveTo>
                    <a:pt x="0" y="21"/>
                  </a:moveTo>
                  <a:cubicBezTo>
                    <a:pt x="0" y="25"/>
                    <a:pt x="0" y="29"/>
                    <a:pt x="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28"/>
                    <a:pt x="20" y="25"/>
                    <a:pt x="20" y="21"/>
                  </a:cubicBezTo>
                  <a:cubicBezTo>
                    <a:pt x="20" y="15"/>
                    <a:pt x="21" y="8"/>
                    <a:pt x="2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35"/>
            <p:cNvSpPr>
              <a:spLocks/>
            </p:cNvSpPr>
            <p:nvPr/>
          </p:nvSpPr>
          <p:spPr bwMode="auto">
            <a:xfrm>
              <a:off x="5575301" y="3588235"/>
              <a:ext cx="119063" cy="11747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67 w 93"/>
                <a:gd name="T9" fmla="*/ 5 h 93"/>
                <a:gd name="T10" fmla="*/ 48 w 93"/>
                <a:gd name="T11" fmla="*/ 0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5356226" y="4005748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6 h 93"/>
                <a:gd name="T4" fmla="*/ 47 w 93"/>
                <a:gd name="T5" fmla="*/ 93 h 93"/>
                <a:gd name="T6" fmla="*/ 93 w 93"/>
                <a:gd name="T7" fmla="*/ 46 h 93"/>
                <a:gd name="T8" fmla="*/ 91 w 93"/>
                <a:gd name="T9" fmla="*/ 32 h 93"/>
                <a:gd name="T10" fmla="*/ 80 w 93"/>
                <a:gd name="T11" fmla="*/ 13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6"/>
                  </a:cubicBezTo>
                  <a:cubicBezTo>
                    <a:pt x="93" y="41"/>
                    <a:pt x="93" y="36"/>
                    <a:pt x="91" y="32"/>
                  </a:cubicBezTo>
                  <a:cubicBezTo>
                    <a:pt x="89" y="25"/>
                    <a:pt x="85" y="18"/>
                    <a:pt x="80" y="13"/>
                  </a:cubicBezTo>
                  <a:cubicBezTo>
                    <a:pt x="71" y="5"/>
                    <a:pt x="6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40501" y="2093799"/>
            <a:ext cx="288131" cy="710803"/>
            <a:chOff x="6477001" y="3448535"/>
            <a:chExt cx="384175" cy="947737"/>
          </a:xfrm>
        </p:grpSpPr>
        <p:sp>
          <p:nvSpPr>
            <p:cNvPr id="70" name="Freeform 105"/>
            <p:cNvSpPr>
              <a:spLocks/>
            </p:cNvSpPr>
            <p:nvPr/>
          </p:nvSpPr>
          <p:spPr bwMode="auto">
            <a:xfrm>
              <a:off x="6503988" y="3605698"/>
              <a:ext cx="25400" cy="17462"/>
            </a:xfrm>
            <a:custGeom>
              <a:avLst/>
              <a:gdLst>
                <a:gd name="T0" fmla="*/ 19 w 21"/>
                <a:gd name="T1" fmla="*/ 0 h 14"/>
                <a:gd name="T2" fmla="*/ 0 w 21"/>
                <a:gd name="T3" fmla="*/ 5 h 14"/>
                <a:gd name="T4" fmla="*/ 2 w 21"/>
                <a:gd name="T5" fmla="*/ 14 h 14"/>
                <a:gd name="T6" fmla="*/ 21 w 21"/>
                <a:gd name="T7" fmla="*/ 6 h 14"/>
                <a:gd name="T8" fmla="*/ 19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2" y="11"/>
                    <a:pt x="2" y="14"/>
                  </a:cubicBezTo>
                  <a:cubicBezTo>
                    <a:pt x="8" y="10"/>
                    <a:pt x="14" y="7"/>
                    <a:pt x="21" y="6"/>
                  </a:cubicBezTo>
                  <a:cubicBezTo>
                    <a:pt x="20" y="4"/>
                    <a:pt x="20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106"/>
            <p:cNvSpPr>
              <a:spLocks/>
            </p:cNvSpPr>
            <p:nvPr/>
          </p:nvSpPr>
          <p:spPr bwMode="auto">
            <a:xfrm>
              <a:off x="6561138" y="3756510"/>
              <a:ext cx="38100" cy="47625"/>
            </a:xfrm>
            <a:custGeom>
              <a:avLst/>
              <a:gdLst>
                <a:gd name="T0" fmla="*/ 0 w 31"/>
                <a:gd name="T1" fmla="*/ 8 h 38"/>
                <a:gd name="T2" fmla="*/ 13 w 31"/>
                <a:gd name="T3" fmla="*/ 38 h 38"/>
                <a:gd name="T4" fmla="*/ 31 w 31"/>
                <a:gd name="T5" fmla="*/ 29 h 38"/>
                <a:gd name="T6" fmla="*/ 18 w 31"/>
                <a:gd name="T7" fmla="*/ 0 h 38"/>
                <a:gd name="T8" fmla="*/ 0 w 31"/>
                <a:gd name="T9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0" y="8"/>
                  </a:moveTo>
                  <a:cubicBezTo>
                    <a:pt x="4" y="18"/>
                    <a:pt x="9" y="28"/>
                    <a:pt x="13" y="3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7" y="19"/>
                    <a:pt x="22" y="10"/>
                    <a:pt x="18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107"/>
            <p:cNvSpPr>
              <a:spLocks/>
            </p:cNvSpPr>
            <p:nvPr/>
          </p:nvSpPr>
          <p:spPr bwMode="auto">
            <a:xfrm>
              <a:off x="6596063" y="3827948"/>
              <a:ext cx="42863" cy="49212"/>
            </a:xfrm>
            <a:custGeom>
              <a:avLst/>
              <a:gdLst>
                <a:gd name="T0" fmla="*/ 0 w 33"/>
                <a:gd name="T1" fmla="*/ 9 h 38"/>
                <a:gd name="T2" fmla="*/ 15 w 33"/>
                <a:gd name="T3" fmla="*/ 38 h 38"/>
                <a:gd name="T4" fmla="*/ 33 w 33"/>
                <a:gd name="T5" fmla="*/ 28 h 38"/>
                <a:gd name="T6" fmla="*/ 18 w 33"/>
                <a:gd name="T7" fmla="*/ 0 h 38"/>
                <a:gd name="T8" fmla="*/ 0 w 33"/>
                <a:gd name="T9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9"/>
                  </a:moveTo>
                  <a:cubicBezTo>
                    <a:pt x="5" y="19"/>
                    <a:pt x="10" y="28"/>
                    <a:pt x="15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7" y="19"/>
                    <a:pt x="22" y="9"/>
                    <a:pt x="18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108"/>
            <p:cNvSpPr>
              <a:spLocks/>
            </p:cNvSpPr>
            <p:nvPr/>
          </p:nvSpPr>
          <p:spPr bwMode="auto">
            <a:xfrm>
              <a:off x="6783388" y="4270860"/>
              <a:ext cx="30163" cy="42862"/>
            </a:xfrm>
            <a:custGeom>
              <a:avLst/>
              <a:gdLst>
                <a:gd name="T0" fmla="*/ 24 w 24"/>
                <a:gd name="T1" fmla="*/ 1 h 34"/>
                <a:gd name="T2" fmla="*/ 4 w 24"/>
                <a:gd name="T3" fmla="*/ 0 h 34"/>
                <a:gd name="T4" fmla="*/ 0 w 24"/>
                <a:gd name="T5" fmla="*/ 31 h 34"/>
                <a:gd name="T6" fmla="*/ 20 w 24"/>
                <a:gd name="T7" fmla="*/ 34 h 34"/>
                <a:gd name="T8" fmla="*/ 24 w 24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2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0"/>
                    <a:pt x="2" y="21"/>
                    <a:pt x="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23"/>
                    <a:pt x="23" y="12"/>
                    <a:pt x="24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109"/>
            <p:cNvSpPr>
              <a:spLocks/>
            </p:cNvSpPr>
            <p:nvPr/>
          </p:nvSpPr>
          <p:spPr bwMode="auto">
            <a:xfrm>
              <a:off x="6477001" y="3448535"/>
              <a:ext cx="26988" cy="41275"/>
            </a:xfrm>
            <a:custGeom>
              <a:avLst/>
              <a:gdLst>
                <a:gd name="T0" fmla="*/ 0 w 22"/>
                <a:gd name="T1" fmla="*/ 1 h 33"/>
                <a:gd name="T2" fmla="*/ 2 w 22"/>
                <a:gd name="T3" fmla="*/ 33 h 33"/>
                <a:gd name="T4" fmla="*/ 22 w 22"/>
                <a:gd name="T5" fmla="*/ 31 h 33"/>
                <a:gd name="T6" fmla="*/ 20 w 22"/>
                <a:gd name="T7" fmla="*/ 0 h 33"/>
                <a:gd name="T8" fmla="*/ 0 w 22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3">
                  <a:moveTo>
                    <a:pt x="0" y="1"/>
                  </a:moveTo>
                  <a:cubicBezTo>
                    <a:pt x="0" y="11"/>
                    <a:pt x="1" y="22"/>
                    <a:pt x="2" y="33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20"/>
                    <a:pt x="20" y="10"/>
                    <a:pt x="2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110"/>
            <p:cNvSpPr>
              <a:spLocks/>
            </p:cNvSpPr>
            <p:nvPr/>
          </p:nvSpPr>
          <p:spPr bwMode="auto">
            <a:xfrm>
              <a:off x="6484938" y="3527910"/>
              <a:ext cx="31750" cy="44450"/>
            </a:xfrm>
            <a:custGeom>
              <a:avLst/>
              <a:gdLst>
                <a:gd name="T0" fmla="*/ 0 w 26"/>
                <a:gd name="T1" fmla="*/ 3 h 35"/>
                <a:gd name="T2" fmla="*/ 7 w 26"/>
                <a:gd name="T3" fmla="*/ 35 h 35"/>
                <a:gd name="T4" fmla="*/ 26 w 26"/>
                <a:gd name="T5" fmla="*/ 31 h 35"/>
                <a:gd name="T6" fmla="*/ 20 w 26"/>
                <a:gd name="T7" fmla="*/ 0 h 35"/>
                <a:gd name="T8" fmla="*/ 0 w 2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"/>
                  </a:moveTo>
                  <a:cubicBezTo>
                    <a:pt x="2" y="14"/>
                    <a:pt x="4" y="25"/>
                    <a:pt x="7" y="3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21"/>
                    <a:pt x="22" y="10"/>
                    <a:pt x="2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111"/>
            <p:cNvSpPr>
              <a:spLocks/>
            </p:cNvSpPr>
            <p:nvPr/>
          </p:nvSpPr>
          <p:spPr bwMode="auto">
            <a:xfrm>
              <a:off x="6677026" y="3967648"/>
              <a:ext cx="44450" cy="49212"/>
            </a:xfrm>
            <a:custGeom>
              <a:avLst/>
              <a:gdLst>
                <a:gd name="T0" fmla="*/ 35 w 35"/>
                <a:gd name="T1" fmla="*/ 27 h 38"/>
                <a:gd name="T2" fmla="*/ 17 w 35"/>
                <a:gd name="T3" fmla="*/ 0 h 38"/>
                <a:gd name="T4" fmla="*/ 0 w 35"/>
                <a:gd name="T5" fmla="*/ 11 h 38"/>
                <a:gd name="T6" fmla="*/ 18 w 35"/>
                <a:gd name="T7" fmla="*/ 38 h 38"/>
                <a:gd name="T8" fmla="*/ 35 w 35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35" y="27"/>
                  </a:moveTo>
                  <a:cubicBezTo>
                    <a:pt x="29" y="18"/>
                    <a:pt x="23" y="9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20"/>
                    <a:pt x="12" y="29"/>
                    <a:pt x="18" y="38"/>
                  </a:cubicBezTo>
                  <a:lnTo>
                    <a:pt x="35" y="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112"/>
            <p:cNvSpPr>
              <a:spLocks/>
            </p:cNvSpPr>
            <p:nvPr/>
          </p:nvSpPr>
          <p:spPr bwMode="auto">
            <a:xfrm>
              <a:off x="6767513" y="4350235"/>
              <a:ext cx="34925" cy="46037"/>
            </a:xfrm>
            <a:custGeom>
              <a:avLst/>
              <a:gdLst>
                <a:gd name="T0" fmla="*/ 0 w 27"/>
                <a:gd name="T1" fmla="*/ 31 h 36"/>
                <a:gd name="T2" fmla="*/ 19 w 27"/>
                <a:gd name="T3" fmla="*/ 36 h 36"/>
                <a:gd name="T4" fmla="*/ 27 w 27"/>
                <a:gd name="T5" fmla="*/ 4 h 36"/>
                <a:gd name="T6" fmla="*/ 7 w 27"/>
                <a:gd name="T7" fmla="*/ 0 h 36"/>
                <a:gd name="T8" fmla="*/ 0 w 27"/>
                <a:gd name="T9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0" y="31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2" y="25"/>
                    <a:pt x="25" y="15"/>
                    <a:pt x="2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0"/>
                    <a:pt x="3" y="20"/>
                    <a:pt x="0" y="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113"/>
            <p:cNvSpPr>
              <a:spLocks/>
            </p:cNvSpPr>
            <p:nvPr/>
          </p:nvSpPr>
          <p:spPr bwMode="auto">
            <a:xfrm>
              <a:off x="6635751" y="3899385"/>
              <a:ext cx="41275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7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28" y="18"/>
                    <a:pt x="22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114"/>
            <p:cNvSpPr>
              <a:spLocks/>
            </p:cNvSpPr>
            <p:nvPr/>
          </p:nvSpPr>
          <p:spPr bwMode="auto">
            <a:xfrm>
              <a:off x="6723063" y="4035910"/>
              <a:ext cx="44450" cy="47625"/>
            </a:xfrm>
            <a:custGeom>
              <a:avLst/>
              <a:gdLst>
                <a:gd name="T0" fmla="*/ 16 w 35"/>
                <a:gd name="T1" fmla="*/ 0 h 38"/>
                <a:gd name="T2" fmla="*/ 0 w 35"/>
                <a:gd name="T3" fmla="*/ 12 h 38"/>
                <a:gd name="T4" fmla="*/ 16 w 35"/>
                <a:gd name="T5" fmla="*/ 35 h 38"/>
                <a:gd name="T6" fmla="*/ 18 w 35"/>
                <a:gd name="T7" fmla="*/ 38 h 38"/>
                <a:gd name="T8" fmla="*/ 35 w 35"/>
                <a:gd name="T9" fmla="*/ 27 h 38"/>
                <a:gd name="T10" fmla="*/ 32 w 35"/>
                <a:gd name="T11" fmla="*/ 23 h 38"/>
                <a:gd name="T12" fmla="*/ 16 w 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8">
                  <a:moveTo>
                    <a:pt x="1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0"/>
                    <a:pt x="11" y="27"/>
                    <a:pt x="16" y="35"/>
                  </a:cubicBezTo>
                  <a:cubicBezTo>
                    <a:pt x="17" y="36"/>
                    <a:pt x="17" y="37"/>
                    <a:pt x="18" y="3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3" y="24"/>
                    <a:pt x="32" y="23"/>
                  </a:cubicBezTo>
                  <a:cubicBezTo>
                    <a:pt x="27" y="16"/>
                    <a:pt x="22" y="8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115"/>
            <p:cNvSpPr>
              <a:spLocks/>
            </p:cNvSpPr>
            <p:nvPr/>
          </p:nvSpPr>
          <p:spPr bwMode="auto">
            <a:xfrm>
              <a:off x="6765926" y="4107348"/>
              <a:ext cx="34925" cy="39687"/>
            </a:xfrm>
            <a:custGeom>
              <a:avLst/>
              <a:gdLst>
                <a:gd name="T0" fmla="*/ 18 w 28"/>
                <a:gd name="T1" fmla="*/ 0 h 32"/>
                <a:gd name="T2" fmla="*/ 0 w 28"/>
                <a:gd name="T3" fmla="*/ 8 h 32"/>
                <a:gd name="T4" fmla="*/ 8 w 28"/>
                <a:gd name="T5" fmla="*/ 32 h 32"/>
                <a:gd name="T6" fmla="*/ 28 w 28"/>
                <a:gd name="T7" fmla="*/ 27 h 32"/>
                <a:gd name="T8" fmla="*/ 18 w 2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18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16"/>
                    <a:pt x="6" y="24"/>
                    <a:pt x="8" y="32"/>
                  </a:cubicBezTo>
                  <a:cubicBezTo>
                    <a:pt x="14" y="29"/>
                    <a:pt x="21" y="27"/>
                    <a:pt x="28" y="27"/>
                  </a:cubicBezTo>
                  <a:cubicBezTo>
                    <a:pt x="25" y="18"/>
                    <a:pt x="22" y="9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137"/>
            <p:cNvSpPr>
              <a:spLocks/>
            </p:cNvSpPr>
            <p:nvPr/>
          </p:nvSpPr>
          <p:spPr bwMode="auto">
            <a:xfrm>
              <a:off x="6481763" y="3612048"/>
              <a:ext cx="117475" cy="119062"/>
            </a:xfrm>
            <a:custGeom>
              <a:avLst/>
              <a:gdLst>
                <a:gd name="T0" fmla="*/ 46 w 93"/>
                <a:gd name="T1" fmla="*/ 0 h 93"/>
                <a:gd name="T2" fmla="*/ 38 w 93"/>
                <a:gd name="T3" fmla="*/ 1 h 93"/>
                <a:gd name="T4" fmla="*/ 19 w 93"/>
                <a:gd name="T5" fmla="*/ 9 h 93"/>
                <a:gd name="T6" fmla="*/ 0 w 93"/>
                <a:gd name="T7" fmla="*/ 47 h 93"/>
                <a:gd name="T8" fmla="*/ 46 w 93"/>
                <a:gd name="T9" fmla="*/ 93 h 93"/>
                <a:gd name="T10" fmla="*/ 93 w 93"/>
                <a:gd name="T11" fmla="*/ 47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43" y="0"/>
                    <a:pt x="41" y="1"/>
                    <a:pt x="38" y="1"/>
                  </a:cubicBezTo>
                  <a:cubicBezTo>
                    <a:pt x="31" y="2"/>
                    <a:pt x="25" y="5"/>
                    <a:pt x="19" y="9"/>
                  </a:cubicBezTo>
                  <a:cubicBezTo>
                    <a:pt x="7" y="17"/>
                    <a:pt x="0" y="3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138"/>
            <p:cNvSpPr>
              <a:spLocks/>
            </p:cNvSpPr>
            <p:nvPr/>
          </p:nvSpPr>
          <p:spPr bwMode="auto">
            <a:xfrm>
              <a:off x="6742113" y="4140685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46 w 93"/>
                <a:gd name="T3" fmla="*/ 0 h 93"/>
                <a:gd name="T4" fmla="*/ 46 w 93"/>
                <a:gd name="T5" fmla="*/ 0 h 93"/>
                <a:gd name="T6" fmla="*/ 26 w 93"/>
                <a:gd name="T7" fmla="*/ 5 h 93"/>
                <a:gd name="T8" fmla="*/ 0 w 93"/>
                <a:gd name="T9" fmla="*/ 47 h 93"/>
                <a:gd name="T10" fmla="*/ 46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1"/>
                    <a:pt x="72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2" y="2"/>
                    <a:pt x="26" y="5"/>
                  </a:cubicBezTo>
                  <a:cubicBezTo>
                    <a:pt x="11" y="12"/>
                    <a:pt x="0" y="28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63032" y="2000741"/>
            <a:ext cx="783431" cy="722709"/>
            <a:chOff x="7073901" y="3375510"/>
            <a:chExt cx="1044575" cy="963612"/>
          </a:xfrm>
        </p:grpSpPr>
        <p:sp>
          <p:nvSpPr>
            <p:cNvPr id="84" name="Freeform 116"/>
            <p:cNvSpPr>
              <a:spLocks/>
            </p:cNvSpPr>
            <p:nvPr/>
          </p:nvSpPr>
          <p:spPr bwMode="auto">
            <a:xfrm>
              <a:off x="7778751" y="3846998"/>
              <a:ext cx="23813" cy="31750"/>
            </a:xfrm>
            <a:custGeom>
              <a:avLst/>
              <a:gdLst>
                <a:gd name="T0" fmla="*/ 8 w 19"/>
                <a:gd name="T1" fmla="*/ 25 h 25"/>
                <a:gd name="T2" fmla="*/ 19 w 19"/>
                <a:gd name="T3" fmla="*/ 8 h 25"/>
                <a:gd name="T4" fmla="*/ 6 w 19"/>
                <a:gd name="T5" fmla="*/ 0 h 25"/>
                <a:gd name="T6" fmla="*/ 0 w 19"/>
                <a:gd name="T7" fmla="*/ 20 h 25"/>
                <a:gd name="T8" fmla="*/ 8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8" y="25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5" y="6"/>
                    <a:pt x="10" y="3"/>
                    <a:pt x="6" y="0"/>
                  </a:cubicBezTo>
                  <a:cubicBezTo>
                    <a:pt x="5" y="7"/>
                    <a:pt x="3" y="14"/>
                    <a:pt x="0" y="20"/>
                  </a:cubicBezTo>
                  <a:cubicBezTo>
                    <a:pt x="2" y="21"/>
                    <a:pt x="5" y="23"/>
                    <a:pt x="8" y="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17"/>
            <p:cNvSpPr>
              <a:spLocks/>
            </p:cNvSpPr>
            <p:nvPr/>
          </p:nvSpPr>
          <p:spPr bwMode="auto">
            <a:xfrm>
              <a:off x="7521576" y="3788260"/>
              <a:ext cx="44450" cy="28575"/>
            </a:xfrm>
            <a:custGeom>
              <a:avLst/>
              <a:gdLst>
                <a:gd name="T0" fmla="*/ 0 w 35"/>
                <a:gd name="T1" fmla="*/ 20 h 23"/>
                <a:gd name="T2" fmla="*/ 33 w 35"/>
                <a:gd name="T3" fmla="*/ 23 h 23"/>
                <a:gd name="T4" fmla="*/ 35 w 35"/>
                <a:gd name="T5" fmla="*/ 4 h 23"/>
                <a:gd name="T6" fmla="*/ 3 w 35"/>
                <a:gd name="T7" fmla="*/ 0 h 23"/>
                <a:gd name="T8" fmla="*/ 0 w 3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11" y="21"/>
                    <a:pt x="22" y="22"/>
                    <a:pt x="33" y="2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4" y="3"/>
                    <a:pt x="13" y="1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8"/>
            <p:cNvSpPr>
              <a:spLocks/>
            </p:cNvSpPr>
            <p:nvPr/>
          </p:nvSpPr>
          <p:spPr bwMode="auto">
            <a:xfrm>
              <a:off x="7820026" y="3881923"/>
              <a:ext cx="47625" cy="46037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21 h 36"/>
                <a:gd name="T4" fmla="*/ 13 w 37"/>
                <a:gd name="T5" fmla="*/ 0 h 36"/>
                <a:gd name="T6" fmla="*/ 0 w 37"/>
                <a:gd name="T7" fmla="*/ 15 h 36"/>
                <a:gd name="T8" fmla="*/ 24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4"/>
                    <a:pt x="21" y="7"/>
                    <a:pt x="13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8" y="22"/>
                    <a:pt x="16" y="29"/>
                    <a:pt x="24" y="3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19"/>
            <p:cNvSpPr>
              <a:spLocks/>
            </p:cNvSpPr>
            <p:nvPr/>
          </p:nvSpPr>
          <p:spPr bwMode="auto">
            <a:xfrm>
              <a:off x="7362826" y="3743810"/>
              <a:ext cx="47625" cy="39687"/>
            </a:xfrm>
            <a:custGeom>
              <a:avLst/>
              <a:gdLst>
                <a:gd name="T0" fmla="*/ 0 w 37"/>
                <a:gd name="T1" fmla="*/ 19 h 31"/>
                <a:gd name="T2" fmla="*/ 30 w 37"/>
                <a:gd name="T3" fmla="*/ 31 h 31"/>
                <a:gd name="T4" fmla="*/ 37 w 37"/>
                <a:gd name="T5" fmla="*/ 12 h 31"/>
                <a:gd name="T6" fmla="*/ 8 w 37"/>
                <a:gd name="T7" fmla="*/ 0 h 31"/>
                <a:gd name="T8" fmla="*/ 0 w 37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0" y="19"/>
                  </a:moveTo>
                  <a:cubicBezTo>
                    <a:pt x="10" y="23"/>
                    <a:pt x="20" y="27"/>
                    <a:pt x="30" y="3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7" y="8"/>
                    <a:pt x="18" y="4"/>
                    <a:pt x="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0"/>
            <p:cNvSpPr>
              <a:spLocks/>
            </p:cNvSpPr>
            <p:nvPr/>
          </p:nvSpPr>
          <p:spPr bwMode="auto">
            <a:xfrm>
              <a:off x="8013701" y="4142273"/>
              <a:ext cx="41275" cy="49212"/>
            </a:xfrm>
            <a:custGeom>
              <a:avLst/>
              <a:gdLst>
                <a:gd name="T0" fmla="*/ 32 w 32"/>
                <a:gd name="T1" fmla="*/ 29 h 38"/>
                <a:gd name="T2" fmla="*/ 18 w 32"/>
                <a:gd name="T3" fmla="*/ 0 h 38"/>
                <a:gd name="T4" fmla="*/ 0 w 32"/>
                <a:gd name="T5" fmla="*/ 9 h 38"/>
                <a:gd name="T6" fmla="*/ 14 w 32"/>
                <a:gd name="T7" fmla="*/ 38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cubicBezTo>
                    <a:pt x="28" y="19"/>
                    <a:pt x="23" y="10"/>
                    <a:pt x="1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9"/>
                    <a:pt x="10" y="28"/>
                    <a:pt x="14" y="38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1"/>
            <p:cNvSpPr>
              <a:spLocks/>
            </p:cNvSpPr>
            <p:nvPr/>
          </p:nvSpPr>
          <p:spPr bwMode="auto">
            <a:xfrm>
              <a:off x="7974013" y="4070835"/>
              <a:ext cx="42863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8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18"/>
                    <a:pt x="23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2"/>
            <p:cNvSpPr>
              <a:spLocks/>
            </p:cNvSpPr>
            <p:nvPr/>
          </p:nvSpPr>
          <p:spPr bwMode="auto">
            <a:xfrm>
              <a:off x="7878763" y="3939073"/>
              <a:ext cx="46038" cy="47625"/>
            </a:xfrm>
            <a:custGeom>
              <a:avLst/>
              <a:gdLst>
                <a:gd name="T0" fmla="*/ 20 w 36"/>
                <a:gd name="T1" fmla="*/ 37 h 37"/>
                <a:gd name="T2" fmla="*/ 36 w 36"/>
                <a:gd name="T3" fmla="*/ 24 h 37"/>
                <a:gd name="T4" fmla="*/ 14 w 36"/>
                <a:gd name="T5" fmla="*/ 0 h 37"/>
                <a:gd name="T6" fmla="*/ 0 w 36"/>
                <a:gd name="T7" fmla="*/ 13 h 37"/>
                <a:gd name="T8" fmla="*/ 20 w 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20" y="37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29" y="16"/>
                    <a:pt x="21" y="7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21"/>
                    <a:pt x="13" y="29"/>
                    <a:pt x="20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3"/>
            <p:cNvSpPr>
              <a:spLocks/>
            </p:cNvSpPr>
            <p:nvPr/>
          </p:nvSpPr>
          <p:spPr bwMode="auto">
            <a:xfrm>
              <a:off x="7129463" y="3527910"/>
              <a:ext cx="38100" cy="39687"/>
            </a:xfrm>
            <a:custGeom>
              <a:avLst/>
              <a:gdLst>
                <a:gd name="T0" fmla="*/ 18 w 30"/>
                <a:gd name="T1" fmla="*/ 0 h 32"/>
                <a:gd name="T2" fmla="*/ 0 w 30"/>
                <a:gd name="T3" fmla="*/ 9 h 32"/>
                <a:gd name="T4" fmla="*/ 13 w 30"/>
                <a:gd name="T5" fmla="*/ 32 h 32"/>
                <a:gd name="T6" fmla="*/ 30 w 30"/>
                <a:gd name="T7" fmla="*/ 23 h 32"/>
                <a:gd name="T8" fmla="*/ 18 w 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7"/>
                    <a:pt x="8" y="24"/>
                    <a:pt x="13" y="32"/>
                  </a:cubicBezTo>
                  <a:cubicBezTo>
                    <a:pt x="18" y="28"/>
                    <a:pt x="24" y="24"/>
                    <a:pt x="30" y="23"/>
                  </a:cubicBezTo>
                  <a:cubicBezTo>
                    <a:pt x="26" y="15"/>
                    <a:pt x="22" y="8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4"/>
            <p:cNvSpPr>
              <a:spLocks/>
            </p:cNvSpPr>
            <p:nvPr/>
          </p:nvSpPr>
          <p:spPr bwMode="auto">
            <a:xfrm>
              <a:off x="8080376" y="4293085"/>
              <a:ext cx="38100" cy="46037"/>
            </a:xfrm>
            <a:custGeom>
              <a:avLst/>
              <a:gdLst>
                <a:gd name="T0" fmla="*/ 29 w 29"/>
                <a:gd name="T1" fmla="*/ 30 h 37"/>
                <a:gd name="T2" fmla="*/ 18 w 29"/>
                <a:gd name="T3" fmla="*/ 0 h 37"/>
                <a:gd name="T4" fmla="*/ 0 w 29"/>
                <a:gd name="T5" fmla="*/ 7 h 37"/>
                <a:gd name="T6" fmla="*/ 11 w 29"/>
                <a:gd name="T7" fmla="*/ 37 h 37"/>
                <a:gd name="T8" fmla="*/ 29 w 29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29" y="30"/>
                  </a:moveTo>
                  <a:cubicBezTo>
                    <a:pt x="26" y="20"/>
                    <a:pt x="22" y="10"/>
                    <a:pt x="1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7"/>
                    <a:pt x="7" y="27"/>
                    <a:pt x="11" y="37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5"/>
            <p:cNvSpPr>
              <a:spLocks/>
            </p:cNvSpPr>
            <p:nvPr/>
          </p:nvSpPr>
          <p:spPr bwMode="auto">
            <a:xfrm>
              <a:off x="7929563" y="4002573"/>
              <a:ext cx="42863" cy="49212"/>
            </a:xfrm>
            <a:custGeom>
              <a:avLst/>
              <a:gdLst>
                <a:gd name="T0" fmla="*/ 0 w 34"/>
                <a:gd name="T1" fmla="*/ 12 h 38"/>
                <a:gd name="T2" fmla="*/ 18 w 34"/>
                <a:gd name="T3" fmla="*/ 38 h 38"/>
                <a:gd name="T4" fmla="*/ 34 w 34"/>
                <a:gd name="T5" fmla="*/ 27 h 38"/>
                <a:gd name="T6" fmla="*/ 16 w 34"/>
                <a:gd name="T7" fmla="*/ 0 h 38"/>
                <a:gd name="T8" fmla="*/ 0 w 34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0" y="12"/>
                  </a:moveTo>
                  <a:cubicBezTo>
                    <a:pt x="6" y="20"/>
                    <a:pt x="12" y="29"/>
                    <a:pt x="18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8" y="17"/>
                    <a:pt x="22" y="8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6"/>
            <p:cNvSpPr>
              <a:spLocks/>
            </p:cNvSpPr>
            <p:nvPr/>
          </p:nvSpPr>
          <p:spPr bwMode="auto">
            <a:xfrm>
              <a:off x="7442201" y="3770798"/>
              <a:ext cx="44450" cy="34925"/>
            </a:xfrm>
            <a:custGeom>
              <a:avLst/>
              <a:gdLst>
                <a:gd name="T0" fmla="*/ 0 w 35"/>
                <a:gd name="T1" fmla="*/ 20 h 27"/>
                <a:gd name="T2" fmla="*/ 31 w 35"/>
                <a:gd name="T3" fmla="*/ 27 h 27"/>
                <a:gd name="T4" fmla="*/ 35 w 35"/>
                <a:gd name="T5" fmla="*/ 8 h 27"/>
                <a:gd name="T6" fmla="*/ 5 w 35"/>
                <a:gd name="T7" fmla="*/ 0 h 27"/>
                <a:gd name="T8" fmla="*/ 0 w 35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0"/>
                  </a:moveTo>
                  <a:cubicBezTo>
                    <a:pt x="10" y="22"/>
                    <a:pt x="21" y="25"/>
                    <a:pt x="31" y="2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5" y="5"/>
                    <a:pt x="15" y="3"/>
                    <a:pt x="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7"/>
            <p:cNvSpPr>
              <a:spLocks/>
            </p:cNvSpPr>
            <p:nvPr/>
          </p:nvSpPr>
          <p:spPr bwMode="auto">
            <a:xfrm>
              <a:off x="7604126" y="3796198"/>
              <a:ext cx="42863" cy="25400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20 h 21"/>
                <a:gd name="T4" fmla="*/ 11 w 34"/>
                <a:gd name="T5" fmla="*/ 20 h 21"/>
                <a:gd name="T6" fmla="*/ 31 w 34"/>
                <a:gd name="T7" fmla="*/ 21 h 21"/>
                <a:gd name="T8" fmla="*/ 34 w 34"/>
                <a:gd name="T9" fmla="*/ 2 h 21"/>
                <a:gd name="T10" fmla="*/ 11 w 34"/>
                <a:gd name="T11" fmla="*/ 0 h 21"/>
                <a:gd name="T12" fmla="*/ 1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7" y="20"/>
                    <a:pt x="11" y="20"/>
                  </a:cubicBezTo>
                  <a:cubicBezTo>
                    <a:pt x="18" y="20"/>
                    <a:pt x="24" y="21"/>
                    <a:pt x="31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6" y="1"/>
                    <a:pt x="19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7097713" y="3453298"/>
              <a:ext cx="38100" cy="47625"/>
            </a:xfrm>
            <a:custGeom>
              <a:avLst/>
              <a:gdLst>
                <a:gd name="T0" fmla="*/ 0 w 30"/>
                <a:gd name="T1" fmla="*/ 7 h 37"/>
                <a:gd name="T2" fmla="*/ 12 w 30"/>
                <a:gd name="T3" fmla="*/ 37 h 37"/>
                <a:gd name="T4" fmla="*/ 30 w 30"/>
                <a:gd name="T5" fmla="*/ 29 h 37"/>
                <a:gd name="T6" fmla="*/ 19 w 30"/>
                <a:gd name="T7" fmla="*/ 0 h 37"/>
                <a:gd name="T8" fmla="*/ 0 w 30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7"/>
                  </a:moveTo>
                  <a:cubicBezTo>
                    <a:pt x="4" y="17"/>
                    <a:pt x="8" y="27"/>
                    <a:pt x="12" y="3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6" y="20"/>
                    <a:pt x="22" y="10"/>
                    <a:pt x="19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7073901" y="3375510"/>
              <a:ext cx="36513" cy="47625"/>
            </a:xfrm>
            <a:custGeom>
              <a:avLst/>
              <a:gdLst>
                <a:gd name="T0" fmla="*/ 0 w 28"/>
                <a:gd name="T1" fmla="*/ 5 h 37"/>
                <a:gd name="T2" fmla="*/ 9 w 28"/>
                <a:gd name="T3" fmla="*/ 37 h 37"/>
                <a:gd name="T4" fmla="*/ 28 w 28"/>
                <a:gd name="T5" fmla="*/ 31 h 37"/>
                <a:gd name="T6" fmla="*/ 20 w 28"/>
                <a:gd name="T7" fmla="*/ 0 h 37"/>
                <a:gd name="T8" fmla="*/ 0 w 2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0" y="5"/>
                  </a:moveTo>
                  <a:cubicBezTo>
                    <a:pt x="3" y="16"/>
                    <a:pt x="6" y="27"/>
                    <a:pt x="9" y="37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21"/>
                    <a:pt x="22" y="11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7289801" y="3705710"/>
              <a:ext cx="47625" cy="44450"/>
            </a:xfrm>
            <a:custGeom>
              <a:avLst/>
              <a:gdLst>
                <a:gd name="T0" fmla="*/ 37 w 37"/>
                <a:gd name="T1" fmla="*/ 16 h 34"/>
                <a:gd name="T2" fmla="*/ 11 w 37"/>
                <a:gd name="T3" fmla="*/ 0 h 34"/>
                <a:gd name="T4" fmla="*/ 0 w 37"/>
                <a:gd name="T5" fmla="*/ 16 h 34"/>
                <a:gd name="T6" fmla="*/ 28 w 37"/>
                <a:gd name="T7" fmla="*/ 34 h 34"/>
                <a:gd name="T8" fmla="*/ 37 w 37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16"/>
                  </a:moveTo>
                  <a:cubicBezTo>
                    <a:pt x="28" y="11"/>
                    <a:pt x="20" y="6"/>
                    <a:pt x="1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23"/>
                    <a:pt x="18" y="28"/>
                    <a:pt x="28" y="34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31"/>
            <p:cNvSpPr>
              <a:spLocks/>
            </p:cNvSpPr>
            <p:nvPr/>
          </p:nvSpPr>
          <p:spPr bwMode="auto">
            <a:xfrm>
              <a:off x="7224713" y="3654910"/>
              <a:ext cx="47625" cy="47625"/>
            </a:xfrm>
            <a:custGeom>
              <a:avLst/>
              <a:gdLst>
                <a:gd name="T0" fmla="*/ 25 w 37"/>
                <a:gd name="T1" fmla="*/ 37 h 37"/>
                <a:gd name="T2" fmla="*/ 37 w 37"/>
                <a:gd name="T3" fmla="*/ 21 h 37"/>
                <a:gd name="T4" fmla="*/ 14 w 37"/>
                <a:gd name="T5" fmla="*/ 0 h 37"/>
                <a:gd name="T6" fmla="*/ 0 w 37"/>
                <a:gd name="T7" fmla="*/ 14 h 37"/>
                <a:gd name="T8" fmla="*/ 25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5" y="37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5"/>
                    <a:pt x="22" y="8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2"/>
                    <a:pt x="16" y="30"/>
                    <a:pt x="25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139"/>
            <p:cNvSpPr>
              <a:spLocks/>
            </p:cNvSpPr>
            <p:nvPr/>
          </p:nvSpPr>
          <p:spPr bwMode="auto">
            <a:xfrm>
              <a:off x="7124701" y="3553310"/>
              <a:ext cx="119063" cy="119062"/>
            </a:xfrm>
            <a:custGeom>
              <a:avLst/>
              <a:gdLst>
                <a:gd name="T0" fmla="*/ 47 w 93"/>
                <a:gd name="T1" fmla="*/ 0 h 93"/>
                <a:gd name="T2" fmla="*/ 34 w 93"/>
                <a:gd name="T3" fmla="*/ 2 h 93"/>
                <a:gd name="T4" fmla="*/ 17 w 93"/>
                <a:gd name="T5" fmla="*/ 11 h 93"/>
                <a:gd name="T6" fmla="*/ 0 w 93"/>
                <a:gd name="T7" fmla="*/ 46 h 93"/>
                <a:gd name="T8" fmla="*/ 47 w 93"/>
                <a:gd name="T9" fmla="*/ 93 h 93"/>
                <a:gd name="T10" fmla="*/ 93 w 93"/>
                <a:gd name="T11" fmla="*/ 46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42" y="0"/>
                    <a:pt x="38" y="0"/>
                    <a:pt x="34" y="2"/>
                  </a:cubicBezTo>
                  <a:cubicBezTo>
                    <a:pt x="28" y="3"/>
                    <a:pt x="22" y="7"/>
                    <a:pt x="17" y="11"/>
                  </a:cubicBezTo>
                  <a:cubicBezTo>
                    <a:pt x="7" y="19"/>
                    <a:pt x="0" y="32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40"/>
            <p:cNvSpPr>
              <a:spLocks/>
            </p:cNvSpPr>
            <p:nvPr/>
          </p:nvSpPr>
          <p:spPr bwMode="auto">
            <a:xfrm>
              <a:off x="7667626" y="3781910"/>
              <a:ext cx="119063" cy="117475"/>
            </a:xfrm>
            <a:custGeom>
              <a:avLst/>
              <a:gdLst>
                <a:gd name="T0" fmla="*/ 87 w 93"/>
                <a:gd name="T1" fmla="*/ 71 h 93"/>
                <a:gd name="T2" fmla="*/ 93 w 93"/>
                <a:gd name="T3" fmla="*/ 51 h 93"/>
                <a:gd name="T4" fmla="*/ 93 w 93"/>
                <a:gd name="T5" fmla="*/ 47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87 w 93"/>
                <a:gd name="T1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87" y="71"/>
                  </a:moveTo>
                  <a:cubicBezTo>
                    <a:pt x="90" y="65"/>
                    <a:pt x="92" y="58"/>
                    <a:pt x="93" y="51"/>
                  </a:cubicBezTo>
                  <a:cubicBezTo>
                    <a:pt x="93" y="50"/>
                    <a:pt x="93" y="48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64" y="93"/>
                    <a:pt x="78" y="84"/>
                    <a:pt x="87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Oval 141"/>
            <p:cNvSpPr>
              <a:spLocks noChangeArrowheads="1"/>
            </p:cNvSpPr>
            <p:nvPr/>
          </p:nvSpPr>
          <p:spPr bwMode="auto">
            <a:xfrm>
              <a:off x="7997826" y="4186723"/>
              <a:ext cx="119063" cy="1190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95793" y="1102354"/>
            <a:ext cx="775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/>
              <a:t>GARANTIZAR LOS RECURSOS GENÉTICOS, BIODIVERSIDAD </a:t>
            </a:r>
          </a:p>
          <a:p>
            <a:pPr algn="ctr"/>
            <a:r>
              <a:rPr lang="es-EC" sz="2000" dirty="0" smtClean="0"/>
              <a:t>Y LOS SERVICIOS AMBIENTALES</a:t>
            </a:r>
            <a:endParaRPr lang="en-GB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62276" y="3551568"/>
            <a:ext cx="2105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Revalorizar la importancia de los bienes y servicios ecosistémicos de los bosques naturales de la comunidad.</a:t>
            </a:r>
            <a:endParaRPr lang="en-GB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405455" y="3614366"/>
            <a:ext cx="1700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Impulsar un mecanismo de pago por servicios ecosistémicos de los bosques.</a:t>
            </a:r>
            <a:endParaRPr lang="en-GB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4563999" y="3752865"/>
            <a:ext cx="1981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Impulsar la creación de un emprendimiento Eco turístico comunitario sostenible que garantice la conservación de los bosques de Ayora</a:t>
            </a:r>
            <a:endParaRPr lang="en-GB" sz="16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6617801" y="3803418"/>
            <a:ext cx="1933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Fomentar el manejo integral y participativo de las sub-cuencas y micro-cuencas hidrográficas.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118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3" y="0"/>
            <a:ext cx="6593999" cy="489397"/>
          </a:xfrm>
        </p:spPr>
        <p:txBody>
          <a:bodyPr>
            <a:noAutofit/>
          </a:bodyPr>
          <a:lstStyle/>
          <a:p>
            <a:r>
              <a:rPr lang="en-GB" sz="2400" dirty="0" smtClean="0"/>
              <a:t>ZONA PARA OTROS USOS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99187" y="618186"/>
            <a:ext cx="7952385" cy="1537188"/>
            <a:chOff x="4551363" y="1903898"/>
            <a:chExt cx="3044825" cy="1662112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551363" y="1903898"/>
              <a:ext cx="3044825" cy="1662112"/>
            </a:xfrm>
            <a:custGeom>
              <a:avLst/>
              <a:gdLst>
                <a:gd name="T0" fmla="*/ 1731 w 2394"/>
                <a:gd name="T1" fmla="*/ 273 h 1308"/>
                <a:gd name="T2" fmla="*/ 1036 w 2394"/>
                <a:gd name="T3" fmla="*/ 76 h 1308"/>
                <a:gd name="T4" fmla="*/ 393 w 2394"/>
                <a:gd name="T5" fmla="*/ 358 h 1308"/>
                <a:gd name="T6" fmla="*/ 333 w 2394"/>
                <a:gd name="T7" fmla="*/ 1019 h 1308"/>
                <a:gd name="T8" fmla="*/ 480 w 2394"/>
                <a:gd name="T9" fmla="*/ 1103 h 1308"/>
                <a:gd name="T10" fmla="*/ 745 w 2394"/>
                <a:gd name="T11" fmla="*/ 1158 h 1308"/>
                <a:gd name="T12" fmla="*/ 900 w 2394"/>
                <a:gd name="T13" fmla="*/ 1151 h 1308"/>
                <a:gd name="T14" fmla="*/ 1237 w 2394"/>
                <a:gd name="T15" fmla="*/ 1308 h 1308"/>
                <a:gd name="T16" fmla="*/ 1534 w 2394"/>
                <a:gd name="T17" fmla="*/ 1180 h 1308"/>
                <a:gd name="T18" fmla="*/ 2127 w 2394"/>
                <a:gd name="T19" fmla="*/ 1029 h 1308"/>
                <a:gd name="T20" fmla="*/ 2149 w 2394"/>
                <a:gd name="T21" fmla="*/ 503 h 1308"/>
                <a:gd name="T22" fmla="*/ 1740 w 2394"/>
                <a:gd name="T23" fmla="*/ 1167 h 1308"/>
                <a:gd name="T24" fmla="*/ 938 w 2394"/>
                <a:gd name="T25" fmla="*/ 1051 h 1308"/>
                <a:gd name="T26" fmla="*/ 333 w 2394"/>
                <a:gd name="T27" fmla="*/ 959 h 1308"/>
                <a:gd name="T28" fmla="*/ 306 w 2394"/>
                <a:gd name="T29" fmla="*/ 957 h 1308"/>
                <a:gd name="T30" fmla="*/ 288 w 2394"/>
                <a:gd name="T31" fmla="*/ 955 h 1308"/>
                <a:gd name="T32" fmla="*/ 267 w 2394"/>
                <a:gd name="T33" fmla="*/ 951 h 1308"/>
                <a:gd name="T34" fmla="*/ 249 w 2394"/>
                <a:gd name="T35" fmla="*/ 946 h 1308"/>
                <a:gd name="T36" fmla="*/ 231 w 2394"/>
                <a:gd name="T37" fmla="*/ 939 h 1308"/>
                <a:gd name="T38" fmla="*/ 214 w 2394"/>
                <a:gd name="T39" fmla="*/ 931 h 1308"/>
                <a:gd name="T40" fmla="*/ 192 w 2394"/>
                <a:gd name="T41" fmla="*/ 920 h 1308"/>
                <a:gd name="T42" fmla="*/ 176 w 2394"/>
                <a:gd name="T43" fmla="*/ 909 h 1308"/>
                <a:gd name="T44" fmla="*/ 161 w 2394"/>
                <a:gd name="T45" fmla="*/ 898 h 1308"/>
                <a:gd name="T46" fmla="*/ 147 w 2394"/>
                <a:gd name="T47" fmla="*/ 885 h 1308"/>
                <a:gd name="T48" fmla="*/ 134 w 2394"/>
                <a:gd name="T49" fmla="*/ 873 h 1308"/>
                <a:gd name="T50" fmla="*/ 121 w 2394"/>
                <a:gd name="T51" fmla="*/ 858 h 1308"/>
                <a:gd name="T52" fmla="*/ 113 w 2394"/>
                <a:gd name="T53" fmla="*/ 847 h 1308"/>
                <a:gd name="T54" fmla="*/ 84 w 2394"/>
                <a:gd name="T55" fmla="*/ 798 h 1308"/>
                <a:gd name="T56" fmla="*/ 78 w 2394"/>
                <a:gd name="T57" fmla="*/ 783 h 1308"/>
                <a:gd name="T58" fmla="*/ 71 w 2394"/>
                <a:gd name="T59" fmla="*/ 763 h 1308"/>
                <a:gd name="T60" fmla="*/ 67 w 2394"/>
                <a:gd name="T61" fmla="*/ 748 h 1308"/>
                <a:gd name="T62" fmla="*/ 63 w 2394"/>
                <a:gd name="T63" fmla="*/ 725 h 1308"/>
                <a:gd name="T64" fmla="*/ 60 w 2394"/>
                <a:gd name="T65" fmla="*/ 686 h 1308"/>
                <a:gd name="T66" fmla="*/ 745 w 2394"/>
                <a:gd name="T67" fmla="*/ 263 h 1308"/>
                <a:gd name="T68" fmla="*/ 1693 w 2394"/>
                <a:gd name="T69" fmla="*/ 335 h 1308"/>
                <a:gd name="T70" fmla="*/ 2131 w 2394"/>
                <a:gd name="T71" fmla="*/ 563 h 1308"/>
                <a:gd name="T72" fmla="*/ 2273 w 2394"/>
                <a:gd name="T73" fmla="*/ 621 h 1308"/>
                <a:gd name="T74" fmla="*/ 2309 w 2394"/>
                <a:gd name="T75" fmla="*/ 668 h 1308"/>
                <a:gd name="T76" fmla="*/ 2314 w 2394"/>
                <a:gd name="T77" fmla="*/ 677 h 1308"/>
                <a:gd name="T78" fmla="*/ 2321 w 2394"/>
                <a:gd name="T79" fmla="*/ 694 h 1308"/>
                <a:gd name="T80" fmla="*/ 2325 w 2394"/>
                <a:gd name="T81" fmla="*/ 705 h 1308"/>
                <a:gd name="T82" fmla="*/ 2329 w 2394"/>
                <a:gd name="T83" fmla="*/ 722 h 1308"/>
                <a:gd name="T84" fmla="*/ 2332 w 2394"/>
                <a:gd name="T85" fmla="*/ 735 h 1308"/>
                <a:gd name="T86" fmla="*/ 2334 w 2394"/>
                <a:gd name="T87" fmla="*/ 753 h 1308"/>
                <a:gd name="T88" fmla="*/ 2131 w 2394"/>
                <a:gd name="T89" fmla="*/ 969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94" h="1308">
                  <a:moveTo>
                    <a:pt x="2149" y="503"/>
                  </a:moveTo>
                  <a:cubicBezTo>
                    <a:pt x="2063" y="360"/>
                    <a:pt x="1909" y="273"/>
                    <a:pt x="1740" y="273"/>
                  </a:cubicBezTo>
                  <a:cubicBezTo>
                    <a:pt x="1737" y="273"/>
                    <a:pt x="1734" y="273"/>
                    <a:pt x="1731" y="273"/>
                  </a:cubicBezTo>
                  <a:cubicBezTo>
                    <a:pt x="1696" y="199"/>
                    <a:pt x="1642" y="136"/>
                    <a:pt x="1575" y="88"/>
                  </a:cubicBezTo>
                  <a:cubicBezTo>
                    <a:pt x="1493" y="30"/>
                    <a:pt x="1397" y="0"/>
                    <a:pt x="1296" y="0"/>
                  </a:cubicBezTo>
                  <a:cubicBezTo>
                    <a:pt x="1204" y="0"/>
                    <a:pt x="1114" y="26"/>
                    <a:pt x="1036" y="76"/>
                  </a:cubicBezTo>
                  <a:cubicBezTo>
                    <a:pt x="976" y="114"/>
                    <a:pt x="926" y="165"/>
                    <a:pt x="888" y="225"/>
                  </a:cubicBezTo>
                  <a:cubicBezTo>
                    <a:pt x="842" y="210"/>
                    <a:pt x="794" y="203"/>
                    <a:pt x="745" y="203"/>
                  </a:cubicBezTo>
                  <a:cubicBezTo>
                    <a:pt x="609" y="203"/>
                    <a:pt x="483" y="259"/>
                    <a:pt x="393" y="358"/>
                  </a:cubicBezTo>
                  <a:cubicBezTo>
                    <a:pt x="373" y="355"/>
                    <a:pt x="353" y="353"/>
                    <a:pt x="333" y="353"/>
                  </a:cubicBezTo>
                  <a:cubicBezTo>
                    <a:pt x="149" y="353"/>
                    <a:pt x="0" y="502"/>
                    <a:pt x="0" y="686"/>
                  </a:cubicBezTo>
                  <a:cubicBezTo>
                    <a:pt x="0" y="869"/>
                    <a:pt x="149" y="1019"/>
                    <a:pt x="333" y="1019"/>
                  </a:cubicBezTo>
                  <a:cubicBezTo>
                    <a:pt x="356" y="1019"/>
                    <a:pt x="379" y="1016"/>
                    <a:pt x="401" y="1012"/>
                  </a:cubicBezTo>
                  <a:cubicBezTo>
                    <a:pt x="426" y="1038"/>
                    <a:pt x="454" y="1061"/>
                    <a:pt x="484" y="1081"/>
                  </a:cubicBezTo>
                  <a:cubicBezTo>
                    <a:pt x="483" y="1088"/>
                    <a:pt x="481" y="1095"/>
                    <a:pt x="480" y="1103"/>
                  </a:cubicBezTo>
                  <a:cubicBezTo>
                    <a:pt x="499" y="1107"/>
                    <a:pt x="499" y="1107"/>
                    <a:pt x="499" y="1107"/>
                  </a:cubicBezTo>
                  <a:cubicBezTo>
                    <a:pt x="500" y="1102"/>
                    <a:pt x="502" y="1097"/>
                    <a:pt x="503" y="1092"/>
                  </a:cubicBezTo>
                  <a:cubicBezTo>
                    <a:pt x="575" y="1135"/>
                    <a:pt x="658" y="1158"/>
                    <a:pt x="745" y="1158"/>
                  </a:cubicBezTo>
                  <a:cubicBezTo>
                    <a:pt x="791" y="1158"/>
                    <a:pt x="837" y="1151"/>
                    <a:pt x="881" y="1138"/>
                  </a:cubicBezTo>
                  <a:cubicBezTo>
                    <a:pt x="881" y="1142"/>
                    <a:pt x="881" y="1146"/>
                    <a:pt x="880" y="1150"/>
                  </a:cubicBezTo>
                  <a:cubicBezTo>
                    <a:pt x="900" y="1151"/>
                    <a:pt x="900" y="1151"/>
                    <a:pt x="900" y="1151"/>
                  </a:cubicBezTo>
                  <a:cubicBezTo>
                    <a:pt x="901" y="1145"/>
                    <a:pt x="901" y="1138"/>
                    <a:pt x="901" y="1132"/>
                  </a:cubicBezTo>
                  <a:cubicBezTo>
                    <a:pt x="905" y="1130"/>
                    <a:pt x="908" y="1129"/>
                    <a:pt x="911" y="1128"/>
                  </a:cubicBezTo>
                  <a:cubicBezTo>
                    <a:pt x="981" y="1239"/>
                    <a:pt x="1103" y="1308"/>
                    <a:pt x="1237" y="1308"/>
                  </a:cubicBezTo>
                  <a:cubicBezTo>
                    <a:pt x="1347" y="1308"/>
                    <a:pt x="1449" y="1262"/>
                    <a:pt x="1521" y="1183"/>
                  </a:cubicBezTo>
                  <a:cubicBezTo>
                    <a:pt x="1534" y="1184"/>
                    <a:pt x="1534" y="1184"/>
                    <a:pt x="1534" y="1184"/>
                  </a:cubicBezTo>
                  <a:cubicBezTo>
                    <a:pt x="1534" y="1183"/>
                    <a:pt x="1534" y="1181"/>
                    <a:pt x="1534" y="1180"/>
                  </a:cubicBezTo>
                  <a:cubicBezTo>
                    <a:pt x="1598" y="1211"/>
                    <a:pt x="1668" y="1227"/>
                    <a:pt x="1740" y="1227"/>
                  </a:cubicBezTo>
                  <a:cubicBezTo>
                    <a:pt x="1824" y="1227"/>
                    <a:pt x="1906" y="1206"/>
                    <a:pt x="1978" y="1164"/>
                  </a:cubicBezTo>
                  <a:cubicBezTo>
                    <a:pt x="2037" y="1130"/>
                    <a:pt x="2088" y="1084"/>
                    <a:pt x="2127" y="1029"/>
                  </a:cubicBezTo>
                  <a:cubicBezTo>
                    <a:pt x="2129" y="1029"/>
                    <a:pt x="2130" y="1029"/>
                    <a:pt x="2131" y="1029"/>
                  </a:cubicBezTo>
                  <a:cubicBezTo>
                    <a:pt x="2276" y="1029"/>
                    <a:pt x="2394" y="911"/>
                    <a:pt x="2394" y="766"/>
                  </a:cubicBezTo>
                  <a:cubicBezTo>
                    <a:pt x="2394" y="627"/>
                    <a:pt x="2286" y="513"/>
                    <a:pt x="2149" y="503"/>
                  </a:cubicBezTo>
                  <a:close/>
                  <a:moveTo>
                    <a:pt x="2131" y="969"/>
                  </a:moveTo>
                  <a:cubicBezTo>
                    <a:pt x="2119" y="969"/>
                    <a:pt x="2108" y="968"/>
                    <a:pt x="2097" y="967"/>
                  </a:cubicBezTo>
                  <a:cubicBezTo>
                    <a:pt x="2024" y="1087"/>
                    <a:pt x="1891" y="1167"/>
                    <a:pt x="1740" y="1167"/>
                  </a:cubicBezTo>
                  <a:cubicBezTo>
                    <a:pt x="1656" y="1167"/>
                    <a:pt x="1577" y="1142"/>
                    <a:pt x="1511" y="1099"/>
                  </a:cubicBezTo>
                  <a:cubicBezTo>
                    <a:pt x="1453" y="1188"/>
                    <a:pt x="1352" y="1248"/>
                    <a:pt x="1237" y="1248"/>
                  </a:cubicBezTo>
                  <a:cubicBezTo>
                    <a:pt x="1103" y="1248"/>
                    <a:pt x="988" y="1167"/>
                    <a:pt x="938" y="1051"/>
                  </a:cubicBezTo>
                  <a:cubicBezTo>
                    <a:pt x="880" y="1081"/>
                    <a:pt x="814" y="1098"/>
                    <a:pt x="745" y="1098"/>
                  </a:cubicBezTo>
                  <a:cubicBezTo>
                    <a:pt x="614" y="1098"/>
                    <a:pt x="498" y="1038"/>
                    <a:pt x="421" y="944"/>
                  </a:cubicBezTo>
                  <a:cubicBezTo>
                    <a:pt x="394" y="954"/>
                    <a:pt x="364" y="959"/>
                    <a:pt x="333" y="959"/>
                  </a:cubicBezTo>
                  <a:cubicBezTo>
                    <a:pt x="328" y="959"/>
                    <a:pt x="324" y="959"/>
                    <a:pt x="319" y="958"/>
                  </a:cubicBezTo>
                  <a:cubicBezTo>
                    <a:pt x="318" y="958"/>
                    <a:pt x="317" y="958"/>
                    <a:pt x="315" y="958"/>
                  </a:cubicBezTo>
                  <a:cubicBezTo>
                    <a:pt x="312" y="958"/>
                    <a:pt x="309" y="958"/>
                    <a:pt x="306" y="957"/>
                  </a:cubicBezTo>
                  <a:cubicBezTo>
                    <a:pt x="304" y="957"/>
                    <a:pt x="303" y="957"/>
                    <a:pt x="301" y="957"/>
                  </a:cubicBezTo>
                  <a:cubicBezTo>
                    <a:pt x="298" y="957"/>
                    <a:pt x="296" y="956"/>
                    <a:pt x="293" y="956"/>
                  </a:cubicBezTo>
                  <a:cubicBezTo>
                    <a:pt x="291" y="956"/>
                    <a:pt x="289" y="955"/>
                    <a:pt x="288" y="955"/>
                  </a:cubicBezTo>
                  <a:cubicBezTo>
                    <a:pt x="285" y="954"/>
                    <a:pt x="283" y="954"/>
                    <a:pt x="280" y="954"/>
                  </a:cubicBezTo>
                  <a:cubicBezTo>
                    <a:pt x="278" y="953"/>
                    <a:pt x="276" y="953"/>
                    <a:pt x="275" y="952"/>
                  </a:cubicBezTo>
                  <a:cubicBezTo>
                    <a:pt x="272" y="952"/>
                    <a:pt x="270" y="951"/>
                    <a:pt x="267" y="951"/>
                  </a:cubicBezTo>
                  <a:cubicBezTo>
                    <a:pt x="266" y="950"/>
                    <a:pt x="264" y="950"/>
                    <a:pt x="262" y="949"/>
                  </a:cubicBezTo>
                  <a:cubicBezTo>
                    <a:pt x="260" y="949"/>
                    <a:pt x="257" y="948"/>
                    <a:pt x="255" y="947"/>
                  </a:cubicBezTo>
                  <a:cubicBezTo>
                    <a:pt x="253" y="947"/>
                    <a:pt x="251" y="946"/>
                    <a:pt x="249" y="946"/>
                  </a:cubicBezTo>
                  <a:cubicBezTo>
                    <a:pt x="247" y="945"/>
                    <a:pt x="245" y="944"/>
                    <a:pt x="243" y="943"/>
                  </a:cubicBezTo>
                  <a:cubicBezTo>
                    <a:pt x="241" y="943"/>
                    <a:pt x="239" y="942"/>
                    <a:pt x="237" y="941"/>
                  </a:cubicBezTo>
                  <a:cubicBezTo>
                    <a:pt x="235" y="941"/>
                    <a:pt x="233" y="940"/>
                    <a:pt x="231" y="939"/>
                  </a:cubicBezTo>
                  <a:cubicBezTo>
                    <a:pt x="229" y="938"/>
                    <a:pt x="227" y="937"/>
                    <a:pt x="225" y="937"/>
                  </a:cubicBezTo>
                  <a:cubicBezTo>
                    <a:pt x="223" y="936"/>
                    <a:pt x="221" y="935"/>
                    <a:pt x="219" y="934"/>
                  </a:cubicBezTo>
                  <a:cubicBezTo>
                    <a:pt x="217" y="933"/>
                    <a:pt x="215" y="932"/>
                    <a:pt x="214" y="931"/>
                  </a:cubicBezTo>
                  <a:cubicBezTo>
                    <a:pt x="211" y="930"/>
                    <a:pt x="209" y="929"/>
                    <a:pt x="207" y="928"/>
                  </a:cubicBezTo>
                  <a:cubicBezTo>
                    <a:pt x="205" y="927"/>
                    <a:pt x="203" y="926"/>
                    <a:pt x="200" y="924"/>
                  </a:cubicBezTo>
                  <a:cubicBezTo>
                    <a:pt x="198" y="923"/>
                    <a:pt x="195" y="921"/>
                    <a:pt x="192" y="920"/>
                  </a:cubicBezTo>
                  <a:cubicBezTo>
                    <a:pt x="190" y="918"/>
                    <a:pt x="188" y="917"/>
                    <a:pt x="187" y="916"/>
                  </a:cubicBezTo>
                  <a:cubicBezTo>
                    <a:pt x="185" y="915"/>
                    <a:pt x="183" y="914"/>
                    <a:pt x="181" y="913"/>
                  </a:cubicBezTo>
                  <a:cubicBezTo>
                    <a:pt x="180" y="912"/>
                    <a:pt x="178" y="910"/>
                    <a:pt x="176" y="909"/>
                  </a:cubicBezTo>
                  <a:cubicBezTo>
                    <a:pt x="174" y="908"/>
                    <a:pt x="173" y="907"/>
                    <a:pt x="171" y="906"/>
                  </a:cubicBezTo>
                  <a:cubicBezTo>
                    <a:pt x="169" y="904"/>
                    <a:pt x="168" y="903"/>
                    <a:pt x="166" y="901"/>
                  </a:cubicBezTo>
                  <a:cubicBezTo>
                    <a:pt x="164" y="900"/>
                    <a:pt x="163" y="899"/>
                    <a:pt x="161" y="898"/>
                  </a:cubicBezTo>
                  <a:cubicBezTo>
                    <a:pt x="160" y="897"/>
                    <a:pt x="158" y="895"/>
                    <a:pt x="156" y="894"/>
                  </a:cubicBezTo>
                  <a:cubicBezTo>
                    <a:pt x="155" y="892"/>
                    <a:pt x="153" y="891"/>
                    <a:pt x="152" y="890"/>
                  </a:cubicBezTo>
                  <a:cubicBezTo>
                    <a:pt x="150" y="888"/>
                    <a:pt x="148" y="887"/>
                    <a:pt x="147" y="885"/>
                  </a:cubicBezTo>
                  <a:cubicBezTo>
                    <a:pt x="145" y="884"/>
                    <a:pt x="144" y="883"/>
                    <a:pt x="143" y="882"/>
                  </a:cubicBezTo>
                  <a:cubicBezTo>
                    <a:pt x="141" y="880"/>
                    <a:pt x="139" y="878"/>
                    <a:pt x="138" y="876"/>
                  </a:cubicBezTo>
                  <a:cubicBezTo>
                    <a:pt x="137" y="875"/>
                    <a:pt x="135" y="874"/>
                    <a:pt x="134" y="873"/>
                  </a:cubicBezTo>
                  <a:cubicBezTo>
                    <a:pt x="133" y="871"/>
                    <a:pt x="131" y="869"/>
                    <a:pt x="129" y="867"/>
                  </a:cubicBezTo>
                  <a:cubicBezTo>
                    <a:pt x="128" y="866"/>
                    <a:pt x="127" y="865"/>
                    <a:pt x="126" y="864"/>
                  </a:cubicBezTo>
                  <a:cubicBezTo>
                    <a:pt x="124" y="862"/>
                    <a:pt x="123" y="860"/>
                    <a:pt x="121" y="858"/>
                  </a:cubicBezTo>
                  <a:cubicBezTo>
                    <a:pt x="120" y="857"/>
                    <a:pt x="120" y="856"/>
                    <a:pt x="119" y="855"/>
                  </a:cubicBezTo>
                  <a:cubicBezTo>
                    <a:pt x="117" y="853"/>
                    <a:pt x="115" y="850"/>
                    <a:pt x="113" y="848"/>
                  </a:cubicBezTo>
                  <a:cubicBezTo>
                    <a:pt x="113" y="847"/>
                    <a:pt x="113" y="847"/>
                    <a:pt x="113" y="847"/>
                  </a:cubicBezTo>
                  <a:cubicBezTo>
                    <a:pt x="104" y="835"/>
                    <a:pt x="96" y="822"/>
                    <a:pt x="89" y="808"/>
                  </a:cubicBezTo>
                  <a:cubicBezTo>
                    <a:pt x="89" y="808"/>
                    <a:pt x="88" y="807"/>
                    <a:pt x="88" y="806"/>
                  </a:cubicBezTo>
                  <a:cubicBezTo>
                    <a:pt x="87" y="804"/>
                    <a:pt x="85" y="801"/>
                    <a:pt x="84" y="798"/>
                  </a:cubicBezTo>
                  <a:cubicBezTo>
                    <a:pt x="84" y="797"/>
                    <a:pt x="83" y="796"/>
                    <a:pt x="83" y="795"/>
                  </a:cubicBezTo>
                  <a:cubicBezTo>
                    <a:pt x="82" y="792"/>
                    <a:pt x="80" y="789"/>
                    <a:pt x="79" y="786"/>
                  </a:cubicBezTo>
                  <a:cubicBezTo>
                    <a:pt x="79" y="785"/>
                    <a:pt x="78" y="784"/>
                    <a:pt x="78" y="783"/>
                  </a:cubicBezTo>
                  <a:cubicBezTo>
                    <a:pt x="77" y="781"/>
                    <a:pt x="76" y="778"/>
                    <a:pt x="75" y="775"/>
                  </a:cubicBezTo>
                  <a:cubicBezTo>
                    <a:pt x="75" y="774"/>
                    <a:pt x="74" y="773"/>
                    <a:pt x="74" y="772"/>
                  </a:cubicBezTo>
                  <a:cubicBezTo>
                    <a:pt x="73" y="769"/>
                    <a:pt x="72" y="766"/>
                    <a:pt x="71" y="763"/>
                  </a:cubicBezTo>
                  <a:cubicBezTo>
                    <a:pt x="71" y="762"/>
                    <a:pt x="71" y="761"/>
                    <a:pt x="70" y="760"/>
                  </a:cubicBezTo>
                  <a:cubicBezTo>
                    <a:pt x="69" y="757"/>
                    <a:pt x="69" y="754"/>
                    <a:pt x="68" y="751"/>
                  </a:cubicBezTo>
                  <a:cubicBezTo>
                    <a:pt x="68" y="750"/>
                    <a:pt x="67" y="749"/>
                    <a:pt x="67" y="748"/>
                  </a:cubicBezTo>
                  <a:cubicBezTo>
                    <a:pt x="66" y="744"/>
                    <a:pt x="66" y="741"/>
                    <a:pt x="65" y="738"/>
                  </a:cubicBezTo>
                  <a:cubicBezTo>
                    <a:pt x="65" y="737"/>
                    <a:pt x="65" y="737"/>
                    <a:pt x="65" y="736"/>
                  </a:cubicBezTo>
                  <a:cubicBezTo>
                    <a:pt x="64" y="732"/>
                    <a:pt x="63" y="729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3" y="725"/>
                    <a:pt x="63" y="725"/>
                    <a:pt x="63" y="725"/>
                  </a:cubicBezTo>
                  <a:cubicBezTo>
                    <a:pt x="61" y="712"/>
                    <a:pt x="60" y="699"/>
                    <a:pt x="60" y="686"/>
                  </a:cubicBezTo>
                  <a:cubicBezTo>
                    <a:pt x="60" y="535"/>
                    <a:pt x="182" y="413"/>
                    <a:pt x="333" y="413"/>
                  </a:cubicBezTo>
                  <a:cubicBezTo>
                    <a:pt x="361" y="413"/>
                    <a:pt x="389" y="417"/>
                    <a:pt x="415" y="425"/>
                  </a:cubicBezTo>
                  <a:cubicBezTo>
                    <a:pt x="491" y="327"/>
                    <a:pt x="611" y="263"/>
                    <a:pt x="745" y="263"/>
                  </a:cubicBezTo>
                  <a:cubicBezTo>
                    <a:pt x="806" y="263"/>
                    <a:pt x="863" y="276"/>
                    <a:pt x="915" y="299"/>
                  </a:cubicBezTo>
                  <a:cubicBezTo>
                    <a:pt x="983" y="158"/>
                    <a:pt x="1128" y="60"/>
                    <a:pt x="1296" y="60"/>
                  </a:cubicBezTo>
                  <a:cubicBezTo>
                    <a:pt x="1478" y="60"/>
                    <a:pt x="1633" y="174"/>
                    <a:pt x="1693" y="335"/>
                  </a:cubicBezTo>
                  <a:cubicBezTo>
                    <a:pt x="1708" y="334"/>
                    <a:pt x="1724" y="333"/>
                    <a:pt x="1740" y="333"/>
                  </a:cubicBezTo>
                  <a:cubicBezTo>
                    <a:pt x="1904" y="333"/>
                    <a:pt x="2045" y="427"/>
                    <a:pt x="2114" y="564"/>
                  </a:cubicBezTo>
                  <a:cubicBezTo>
                    <a:pt x="2119" y="563"/>
                    <a:pt x="2125" y="563"/>
                    <a:pt x="2131" y="563"/>
                  </a:cubicBezTo>
                  <a:cubicBezTo>
                    <a:pt x="2186" y="563"/>
                    <a:pt x="2237" y="585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73" y="621"/>
                    <a:pt x="2273" y="621"/>
                    <a:pt x="2273" y="621"/>
                  </a:cubicBezTo>
                  <a:cubicBezTo>
                    <a:pt x="2285" y="633"/>
                    <a:pt x="2295" y="646"/>
                    <a:pt x="2304" y="660"/>
                  </a:cubicBezTo>
                  <a:cubicBezTo>
                    <a:pt x="2304" y="660"/>
                    <a:pt x="2304" y="660"/>
                    <a:pt x="2304" y="660"/>
                  </a:cubicBezTo>
                  <a:cubicBezTo>
                    <a:pt x="2306" y="662"/>
                    <a:pt x="2307" y="665"/>
                    <a:pt x="2309" y="668"/>
                  </a:cubicBezTo>
                  <a:cubicBezTo>
                    <a:pt x="2309" y="668"/>
                    <a:pt x="2309" y="668"/>
                    <a:pt x="2309" y="668"/>
                  </a:cubicBezTo>
                  <a:cubicBezTo>
                    <a:pt x="2311" y="671"/>
                    <a:pt x="2312" y="674"/>
                    <a:pt x="2313" y="677"/>
                  </a:cubicBezTo>
                  <a:cubicBezTo>
                    <a:pt x="2314" y="677"/>
                    <a:pt x="2314" y="677"/>
                    <a:pt x="2314" y="677"/>
                  </a:cubicBezTo>
                  <a:cubicBezTo>
                    <a:pt x="2315" y="680"/>
                    <a:pt x="2316" y="683"/>
                    <a:pt x="2318" y="685"/>
                  </a:cubicBezTo>
                  <a:cubicBezTo>
                    <a:pt x="2318" y="686"/>
                    <a:pt x="2318" y="686"/>
                    <a:pt x="2318" y="686"/>
                  </a:cubicBezTo>
                  <a:cubicBezTo>
                    <a:pt x="2319" y="689"/>
                    <a:pt x="2320" y="692"/>
                    <a:pt x="2321" y="694"/>
                  </a:cubicBezTo>
                  <a:cubicBezTo>
                    <a:pt x="2321" y="695"/>
                    <a:pt x="2321" y="695"/>
                    <a:pt x="2322" y="696"/>
                  </a:cubicBezTo>
                  <a:cubicBezTo>
                    <a:pt x="2323" y="698"/>
                    <a:pt x="2324" y="701"/>
                    <a:pt x="2324" y="704"/>
                  </a:cubicBezTo>
                  <a:cubicBezTo>
                    <a:pt x="2325" y="704"/>
                    <a:pt x="2325" y="705"/>
                    <a:pt x="2325" y="705"/>
                  </a:cubicBezTo>
                  <a:cubicBezTo>
                    <a:pt x="2326" y="708"/>
                    <a:pt x="2326" y="710"/>
                    <a:pt x="2327" y="713"/>
                  </a:cubicBezTo>
                  <a:cubicBezTo>
                    <a:pt x="2327" y="714"/>
                    <a:pt x="2328" y="714"/>
                    <a:pt x="2328" y="715"/>
                  </a:cubicBezTo>
                  <a:cubicBezTo>
                    <a:pt x="2328" y="717"/>
                    <a:pt x="2329" y="720"/>
                    <a:pt x="2329" y="722"/>
                  </a:cubicBezTo>
                  <a:cubicBezTo>
                    <a:pt x="2330" y="723"/>
                    <a:pt x="2330" y="724"/>
                    <a:pt x="2330" y="725"/>
                  </a:cubicBezTo>
                  <a:cubicBezTo>
                    <a:pt x="2331" y="727"/>
                    <a:pt x="2331" y="730"/>
                    <a:pt x="2331" y="732"/>
                  </a:cubicBezTo>
                  <a:cubicBezTo>
                    <a:pt x="2332" y="733"/>
                    <a:pt x="2332" y="734"/>
                    <a:pt x="2332" y="735"/>
                  </a:cubicBezTo>
                  <a:cubicBezTo>
                    <a:pt x="2332" y="737"/>
                    <a:pt x="2332" y="740"/>
                    <a:pt x="2333" y="742"/>
                  </a:cubicBezTo>
                  <a:cubicBezTo>
                    <a:pt x="2333" y="743"/>
                    <a:pt x="2333" y="744"/>
                    <a:pt x="2333" y="745"/>
                  </a:cubicBezTo>
                  <a:cubicBezTo>
                    <a:pt x="2333" y="748"/>
                    <a:pt x="2334" y="750"/>
                    <a:pt x="2334" y="753"/>
                  </a:cubicBezTo>
                  <a:cubicBezTo>
                    <a:pt x="2334" y="754"/>
                    <a:pt x="2334" y="755"/>
                    <a:pt x="2334" y="756"/>
                  </a:cubicBezTo>
                  <a:cubicBezTo>
                    <a:pt x="2334" y="759"/>
                    <a:pt x="2334" y="763"/>
                    <a:pt x="2334" y="766"/>
                  </a:cubicBezTo>
                  <a:cubicBezTo>
                    <a:pt x="2334" y="878"/>
                    <a:pt x="2243" y="969"/>
                    <a:pt x="2131" y="969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39"/>
            <p:cNvSpPr>
              <a:spLocks noEditPoints="1"/>
            </p:cNvSpPr>
            <p:nvPr/>
          </p:nvSpPr>
          <p:spPr bwMode="auto">
            <a:xfrm>
              <a:off x="4627563" y="1980098"/>
              <a:ext cx="2814638" cy="1336675"/>
            </a:xfrm>
            <a:custGeom>
              <a:avLst/>
              <a:gdLst>
                <a:gd name="T0" fmla="*/ 212 w 2214"/>
                <a:gd name="T1" fmla="*/ 763 h 1052"/>
                <a:gd name="T2" fmla="*/ 301 w 2214"/>
                <a:gd name="T3" fmla="*/ 748 h 1052"/>
                <a:gd name="T4" fmla="*/ 624 w 2214"/>
                <a:gd name="T5" fmla="*/ 902 h 1052"/>
                <a:gd name="T6" fmla="*/ 817 w 2214"/>
                <a:gd name="T7" fmla="*/ 855 h 1052"/>
                <a:gd name="T8" fmla="*/ 1117 w 2214"/>
                <a:gd name="T9" fmla="*/ 1052 h 1052"/>
                <a:gd name="T10" fmla="*/ 1390 w 2214"/>
                <a:gd name="T11" fmla="*/ 903 h 1052"/>
                <a:gd name="T12" fmla="*/ 1620 w 2214"/>
                <a:gd name="T13" fmla="*/ 972 h 1052"/>
                <a:gd name="T14" fmla="*/ 1976 w 2214"/>
                <a:gd name="T15" fmla="*/ 771 h 1052"/>
                <a:gd name="T16" fmla="*/ 2010 w 2214"/>
                <a:gd name="T17" fmla="*/ 774 h 1052"/>
                <a:gd name="T18" fmla="*/ 2214 w 2214"/>
                <a:gd name="T19" fmla="*/ 571 h 1052"/>
                <a:gd name="T20" fmla="*/ 2213 w 2214"/>
                <a:gd name="T21" fmla="*/ 561 h 1052"/>
                <a:gd name="T22" fmla="*/ 2071 w 2214"/>
                <a:gd name="T23" fmla="*/ 503 h 1052"/>
                <a:gd name="T24" fmla="*/ 2054 w 2214"/>
                <a:gd name="T25" fmla="*/ 504 h 1052"/>
                <a:gd name="T26" fmla="*/ 1680 w 2214"/>
                <a:gd name="T27" fmla="*/ 273 h 1052"/>
                <a:gd name="T28" fmla="*/ 1633 w 2214"/>
                <a:gd name="T29" fmla="*/ 275 h 1052"/>
                <a:gd name="T30" fmla="*/ 1236 w 2214"/>
                <a:gd name="T31" fmla="*/ 0 h 1052"/>
                <a:gd name="T32" fmla="*/ 855 w 2214"/>
                <a:gd name="T33" fmla="*/ 239 h 1052"/>
                <a:gd name="T34" fmla="*/ 685 w 2214"/>
                <a:gd name="T35" fmla="*/ 203 h 1052"/>
                <a:gd name="T36" fmla="*/ 355 w 2214"/>
                <a:gd name="T37" fmla="*/ 365 h 1052"/>
                <a:gd name="T38" fmla="*/ 273 w 2214"/>
                <a:gd name="T39" fmla="*/ 353 h 1052"/>
                <a:gd name="T40" fmla="*/ 0 w 2214"/>
                <a:gd name="T41" fmla="*/ 626 h 1052"/>
                <a:gd name="T42" fmla="*/ 3 w 2214"/>
                <a:gd name="T43" fmla="*/ 665 h 1052"/>
                <a:gd name="T44" fmla="*/ 212 w 2214"/>
                <a:gd name="T45" fmla="*/ 763 h 1052"/>
                <a:gd name="T46" fmla="*/ 379 w 2214"/>
                <a:gd name="T47" fmla="*/ 404 h 1052"/>
                <a:gd name="T48" fmla="*/ 723 w 2214"/>
                <a:gd name="T49" fmla="*/ 245 h 1052"/>
                <a:gd name="T50" fmla="*/ 395 w 2214"/>
                <a:gd name="T51" fmla="*/ 452 h 1052"/>
                <a:gd name="T52" fmla="*/ 39 w 2214"/>
                <a:gd name="T53" fmla="*/ 585 h 1052"/>
                <a:gd name="T54" fmla="*/ 379 w 2214"/>
                <a:gd name="T55" fmla="*/ 404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4" h="1052">
                  <a:moveTo>
                    <a:pt x="212" y="763"/>
                  </a:moveTo>
                  <a:cubicBezTo>
                    <a:pt x="243" y="763"/>
                    <a:pt x="273" y="758"/>
                    <a:pt x="301" y="748"/>
                  </a:cubicBezTo>
                  <a:cubicBezTo>
                    <a:pt x="377" y="842"/>
                    <a:pt x="494" y="902"/>
                    <a:pt x="624" y="902"/>
                  </a:cubicBezTo>
                  <a:cubicBezTo>
                    <a:pt x="694" y="902"/>
                    <a:pt x="759" y="885"/>
                    <a:pt x="817" y="855"/>
                  </a:cubicBezTo>
                  <a:cubicBezTo>
                    <a:pt x="867" y="971"/>
                    <a:pt x="982" y="1052"/>
                    <a:pt x="1117" y="1052"/>
                  </a:cubicBezTo>
                  <a:cubicBezTo>
                    <a:pt x="1231" y="1052"/>
                    <a:pt x="1332" y="993"/>
                    <a:pt x="1390" y="903"/>
                  </a:cubicBezTo>
                  <a:cubicBezTo>
                    <a:pt x="1456" y="947"/>
                    <a:pt x="1535" y="972"/>
                    <a:pt x="1620" y="972"/>
                  </a:cubicBezTo>
                  <a:cubicBezTo>
                    <a:pt x="1771" y="972"/>
                    <a:pt x="1903" y="891"/>
                    <a:pt x="1976" y="771"/>
                  </a:cubicBezTo>
                  <a:cubicBezTo>
                    <a:pt x="1987" y="773"/>
                    <a:pt x="1999" y="774"/>
                    <a:pt x="2010" y="774"/>
                  </a:cubicBezTo>
                  <a:cubicBezTo>
                    <a:pt x="2123" y="774"/>
                    <a:pt x="2214" y="683"/>
                    <a:pt x="2214" y="571"/>
                  </a:cubicBezTo>
                  <a:cubicBezTo>
                    <a:pt x="2214" y="567"/>
                    <a:pt x="2213" y="564"/>
                    <a:pt x="2213" y="561"/>
                  </a:cubicBezTo>
                  <a:cubicBezTo>
                    <a:pt x="2177" y="525"/>
                    <a:pt x="2126" y="503"/>
                    <a:pt x="2071" y="503"/>
                  </a:cubicBezTo>
                  <a:cubicBezTo>
                    <a:pt x="2065" y="503"/>
                    <a:pt x="2059" y="503"/>
                    <a:pt x="2054" y="504"/>
                  </a:cubicBezTo>
                  <a:cubicBezTo>
                    <a:pt x="1985" y="367"/>
                    <a:pt x="1844" y="273"/>
                    <a:pt x="1680" y="273"/>
                  </a:cubicBezTo>
                  <a:cubicBezTo>
                    <a:pt x="1664" y="273"/>
                    <a:pt x="1648" y="274"/>
                    <a:pt x="1633" y="275"/>
                  </a:cubicBezTo>
                  <a:cubicBezTo>
                    <a:pt x="1573" y="114"/>
                    <a:pt x="1418" y="0"/>
                    <a:pt x="1236" y="0"/>
                  </a:cubicBezTo>
                  <a:cubicBezTo>
                    <a:pt x="1068" y="0"/>
                    <a:pt x="923" y="98"/>
                    <a:pt x="855" y="239"/>
                  </a:cubicBezTo>
                  <a:cubicBezTo>
                    <a:pt x="803" y="216"/>
                    <a:pt x="746" y="203"/>
                    <a:pt x="685" y="203"/>
                  </a:cubicBezTo>
                  <a:cubicBezTo>
                    <a:pt x="551" y="203"/>
                    <a:pt x="431" y="267"/>
                    <a:pt x="355" y="365"/>
                  </a:cubicBezTo>
                  <a:cubicBezTo>
                    <a:pt x="329" y="357"/>
                    <a:pt x="301" y="353"/>
                    <a:pt x="273" y="353"/>
                  </a:cubicBezTo>
                  <a:cubicBezTo>
                    <a:pt x="122" y="353"/>
                    <a:pt x="0" y="475"/>
                    <a:pt x="0" y="626"/>
                  </a:cubicBezTo>
                  <a:cubicBezTo>
                    <a:pt x="0" y="639"/>
                    <a:pt x="1" y="652"/>
                    <a:pt x="3" y="665"/>
                  </a:cubicBezTo>
                  <a:cubicBezTo>
                    <a:pt x="53" y="725"/>
                    <a:pt x="128" y="763"/>
                    <a:pt x="212" y="763"/>
                  </a:cubicBezTo>
                  <a:close/>
                  <a:moveTo>
                    <a:pt x="379" y="404"/>
                  </a:moveTo>
                  <a:cubicBezTo>
                    <a:pt x="498" y="214"/>
                    <a:pt x="723" y="245"/>
                    <a:pt x="723" y="245"/>
                  </a:cubicBezTo>
                  <a:cubicBezTo>
                    <a:pt x="457" y="269"/>
                    <a:pt x="395" y="452"/>
                    <a:pt x="395" y="452"/>
                  </a:cubicBezTo>
                  <a:cubicBezTo>
                    <a:pt x="172" y="333"/>
                    <a:pt x="39" y="585"/>
                    <a:pt x="39" y="585"/>
                  </a:cubicBezTo>
                  <a:cubicBezTo>
                    <a:pt x="119" y="321"/>
                    <a:pt x="379" y="404"/>
                    <a:pt x="379" y="404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56"/>
            <p:cNvSpPr>
              <a:spLocks/>
            </p:cNvSpPr>
            <p:nvPr/>
          </p:nvSpPr>
          <p:spPr bwMode="auto">
            <a:xfrm>
              <a:off x="4632326" y="2692885"/>
              <a:ext cx="2886075" cy="796925"/>
            </a:xfrm>
            <a:custGeom>
              <a:avLst/>
              <a:gdLst>
                <a:gd name="T0" fmla="*/ 2270 w 2271"/>
                <a:gd name="T1" fmla="*/ 124 h 627"/>
                <a:gd name="T2" fmla="*/ 2269 w 2271"/>
                <a:gd name="T3" fmla="*/ 114 h 627"/>
                <a:gd name="T4" fmla="*/ 2267 w 2271"/>
                <a:gd name="T5" fmla="*/ 104 h 627"/>
                <a:gd name="T6" fmla="*/ 2265 w 2271"/>
                <a:gd name="T7" fmla="*/ 94 h 627"/>
                <a:gd name="T8" fmla="*/ 2262 w 2271"/>
                <a:gd name="T9" fmla="*/ 84 h 627"/>
                <a:gd name="T10" fmla="*/ 2259 w 2271"/>
                <a:gd name="T11" fmla="*/ 75 h 627"/>
                <a:gd name="T12" fmla="*/ 2255 w 2271"/>
                <a:gd name="T13" fmla="*/ 65 h 627"/>
                <a:gd name="T14" fmla="*/ 2251 w 2271"/>
                <a:gd name="T15" fmla="*/ 56 h 627"/>
                <a:gd name="T16" fmla="*/ 2246 w 2271"/>
                <a:gd name="T17" fmla="*/ 47 h 627"/>
                <a:gd name="T18" fmla="*/ 2241 w 2271"/>
                <a:gd name="T19" fmla="*/ 39 h 627"/>
                <a:gd name="T20" fmla="*/ 2210 w 2271"/>
                <a:gd name="T21" fmla="*/ 0 h 627"/>
                <a:gd name="T22" fmla="*/ 2210 w 2271"/>
                <a:gd name="T23" fmla="*/ 0 h 627"/>
                <a:gd name="T24" fmla="*/ 2007 w 2271"/>
                <a:gd name="T25" fmla="*/ 213 h 627"/>
                <a:gd name="T26" fmla="*/ 1617 w 2271"/>
                <a:gd name="T27" fmla="*/ 411 h 627"/>
                <a:gd name="T28" fmla="*/ 1114 w 2271"/>
                <a:gd name="T29" fmla="*/ 491 h 627"/>
                <a:gd name="T30" fmla="*/ 621 w 2271"/>
                <a:gd name="T31" fmla="*/ 341 h 627"/>
                <a:gd name="T32" fmla="*/ 209 w 2271"/>
                <a:gd name="T33" fmla="*/ 202 h 627"/>
                <a:gd name="T34" fmla="*/ 0 w 2271"/>
                <a:gd name="T35" fmla="*/ 104 h 627"/>
                <a:gd name="T36" fmla="*/ 2 w 2271"/>
                <a:gd name="T37" fmla="*/ 115 h 627"/>
                <a:gd name="T38" fmla="*/ 4 w 2271"/>
                <a:gd name="T39" fmla="*/ 127 h 627"/>
                <a:gd name="T40" fmla="*/ 7 w 2271"/>
                <a:gd name="T41" fmla="*/ 139 h 627"/>
                <a:gd name="T42" fmla="*/ 11 w 2271"/>
                <a:gd name="T43" fmla="*/ 151 h 627"/>
                <a:gd name="T44" fmla="*/ 15 w 2271"/>
                <a:gd name="T45" fmla="*/ 162 h 627"/>
                <a:gd name="T46" fmla="*/ 20 w 2271"/>
                <a:gd name="T47" fmla="*/ 174 h 627"/>
                <a:gd name="T48" fmla="*/ 25 w 2271"/>
                <a:gd name="T49" fmla="*/ 185 h 627"/>
                <a:gd name="T50" fmla="*/ 50 w 2271"/>
                <a:gd name="T51" fmla="*/ 226 h 627"/>
                <a:gd name="T52" fmla="*/ 56 w 2271"/>
                <a:gd name="T53" fmla="*/ 234 h 627"/>
                <a:gd name="T54" fmla="*/ 63 w 2271"/>
                <a:gd name="T55" fmla="*/ 243 h 627"/>
                <a:gd name="T56" fmla="*/ 71 w 2271"/>
                <a:gd name="T57" fmla="*/ 252 h 627"/>
                <a:gd name="T58" fmla="*/ 80 w 2271"/>
                <a:gd name="T59" fmla="*/ 261 h 627"/>
                <a:gd name="T60" fmla="*/ 89 w 2271"/>
                <a:gd name="T61" fmla="*/ 269 h 627"/>
                <a:gd name="T62" fmla="*/ 98 w 2271"/>
                <a:gd name="T63" fmla="*/ 277 h 627"/>
                <a:gd name="T64" fmla="*/ 108 w 2271"/>
                <a:gd name="T65" fmla="*/ 285 h 627"/>
                <a:gd name="T66" fmla="*/ 118 w 2271"/>
                <a:gd name="T67" fmla="*/ 292 h 627"/>
                <a:gd name="T68" fmla="*/ 129 w 2271"/>
                <a:gd name="T69" fmla="*/ 299 h 627"/>
                <a:gd name="T70" fmla="*/ 144 w 2271"/>
                <a:gd name="T71" fmla="*/ 307 h 627"/>
                <a:gd name="T72" fmla="*/ 156 w 2271"/>
                <a:gd name="T73" fmla="*/ 313 h 627"/>
                <a:gd name="T74" fmla="*/ 168 w 2271"/>
                <a:gd name="T75" fmla="*/ 318 h 627"/>
                <a:gd name="T76" fmla="*/ 180 w 2271"/>
                <a:gd name="T77" fmla="*/ 322 h 627"/>
                <a:gd name="T78" fmla="*/ 192 w 2271"/>
                <a:gd name="T79" fmla="*/ 326 h 627"/>
                <a:gd name="T80" fmla="*/ 204 w 2271"/>
                <a:gd name="T81" fmla="*/ 330 h 627"/>
                <a:gd name="T82" fmla="*/ 217 w 2271"/>
                <a:gd name="T83" fmla="*/ 333 h 627"/>
                <a:gd name="T84" fmla="*/ 230 w 2271"/>
                <a:gd name="T85" fmla="*/ 335 h 627"/>
                <a:gd name="T86" fmla="*/ 243 w 2271"/>
                <a:gd name="T87" fmla="*/ 336 h 627"/>
                <a:gd name="T88" fmla="*/ 256 w 2271"/>
                <a:gd name="T89" fmla="*/ 337 h 627"/>
                <a:gd name="T90" fmla="*/ 358 w 2271"/>
                <a:gd name="T91" fmla="*/ 323 h 627"/>
                <a:gd name="T92" fmla="*/ 875 w 2271"/>
                <a:gd name="T93" fmla="*/ 430 h 627"/>
                <a:gd name="T94" fmla="*/ 1448 w 2271"/>
                <a:gd name="T95" fmla="*/ 478 h 627"/>
                <a:gd name="T96" fmla="*/ 2034 w 2271"/>
                <a:gd name="T97" fmla="*/ 346 h 627"/>
                <a:gd name="T98" fmla="*/ 2271 w 2271"/>
                <a:gd name="T99" fmla="*/ 145 h 627"/>
                <a:gd name="T100" fmla="*/ 2271 w 2271"/>
                <a:gd name="T101" fmla="*/ 13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1" h="627">
                  <a:moveTo>
                    <a:pt x="2271" y="132"/>
                  </a:moveTo>
                  <a:cubicBezTo>
                    <a:pt x="2271" y="129"/>
                    <a:pt x="2270" y="127"/>
                    <a:pt x="2270" y="124"/>
                  </a:cubicBezTo>
                  <a:cubicBezTo>
                    <a:pt x="2270" y="123"/>
                    <a:pt x="2270" y="122"/>
                    <a:pt x="2270" y="121"/>
                  </a:cubicBezTo>
                  <a:cubicBezTo>
                    <a:pt x="2269" y="119"/>
                    <a:pt x="2269" y="116"/>
                    <a:pt x="2269" y="114"/>
                  </a:cubicBezTo>
                  <a:cubicBezTo>
                    <a:pt x="2269" y="113"/>
                    <a:pt x="2269" y="112"/>
                    <a:pt x="2268" y="111"/>
                  </a:cubicBezTo>
                  <a:cubicBezTo>
                    <a:pt x="2268" y="109"/>
                    <a:pt x="2268" y="106"/>
                    <a:pt x="2267" y="104"/>
                  </a:cubicBezTo>
                  <a:cubicBezTo>
                    <a:pt x="2267" y="103"/>
                    <a:pt x="2267" y="102"/>
                    <a:pt x="2266" y="101"/>
                  </a:cubicBezTo>
                  <a:cubicBezTo>
                    <a:pt x="2266" y="99"/>
                    <a:pt x="2265" y="96"/>
                    <a:pt x="2265" y="94"/>
                  </a:cubicBezTo>
                  <a:cubicBezTo>
                    <a:pt x="2265" y="93"/>
                    <a:pt x="2264" y="93"/>
                    <a:pt x="2264" y="92"/>
                  </a:cubicBezTo>
                  <a:cubicBezTo>
                    <a:pt x="2263" y="89"/>
                    <a:pt x="2263" y="87"/>
                    <a:pt x="2262" y="84"/>
                  </a:cubicBezTo>
                  <a:cubicBezTo>
                    <a:pt x="2262" y="84"/>
                    <a:pt x="2262" y="83"/>
                    <a:pt x="2261" y="83"/>
                  </a:cubicBezTo>
                  <a:cubicBezTo>
                    <a:pt x="2261" y="80"/>
                    <a:pt x="2260" y="77"/>
                    <a:pt x="2259" y="75"/>
                  </a:cubicBezTo>
                  <a:cubicBezTo>
                    <a:pt x="2258" y="74"/>
                    <a:pt x="2258" y="74"/>
                    <a:pt x="2258" y="73"/>
                  </a:cubicBezTo>
                  <a:cubicBezTo>
                    <a:pt x="2257" y="71"/>
                    <a:pt x="2256" y="68"/>
                    <a:pt x="2255" y="65"/>
                  </a:cubicBezTo>
                  <a:cubicBezTo>
                    <a:pt x="2255" y="65"/>
                    <a:pt x="2255" y="65"/>
                    <a:pt x="2255" y="64"/>
                  </a:cubicBezTo>
                  <a:cubicBezTo>
                    <a:pt x="2253" y="62"/>
                    <a:pt x="2252" y="59"/>
                    <a:pt x="2251" y="56"/>
                  </a:cubicBezTo>
                  <a:cubicBezTo>
                    <a:pt x="2251" y="56"/>
                    <a:pt x="2251" y="56"/>
                    <a:pt x="2250" y="56"/>
                  </a:cubicBezTo>
                  <a:cubicBezTo>
                    <a:pt x="2249" y="53"/>
                    <a:pt x="2248" y="50"/>
                    <a:pt x="2246" y="47"/>
                  </a:cubicBezTo>
                  <a:cubicBezTo>
                    <a:pt x="2246" y="47"/>
                    <a:pt x="2246" y="47"/>
                    <a:pt x="2246" y="47"/>
                  </a:cubicBezTo>
                  <a:cubicBezTo>
                    <a:pt x="2244" y="44"/>
                    <a:pt x="2243" y="41"/>
                    <a:pt x="2241" y="39"/>
                  </a:cubicBezTo>
                  <a:cubicBezTo>
                    <a:pt x="2241" y="39"/>
                    <a:pt x="2241" y="39"/>
                    <a:pt x="2241" y="39"/>
                  </a:cubicBezTo>
                  <a:cubicBezTo>
                    <a:pt x="2232" y="25"/>
                    <a:pt x="2222" y="12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0"/>
                    <a:pt x="2210" y="0"/>
                    <a:pt x="2210" y="0"/>
                  </a:cubicBezTo>
                  <a:cubicBezTo>
                    <a:pt x="2210" y="3"/>
                    <a:pt x="2211" y="6"/>
                    <a:pt x="2211" y="10"/>
                  </a:cubicBezTo>
                  <a:cubicBezTo>
                    <a:pt x="2211" y="122"/>
                    <a:pt x="2120" y="213"/>
                    <a:pt x="2007" y="213"/>
                  </a:cubicBezTo>
                  <a:cubicBezTo>
                    <a:pt x="1996" y="213"/>
                    <a:pt x="1984" y="212"/>
                    <a:pt x="1973" y="210"/>
                  </a:cubicBezTo>
                  <a:cubicBezTo>
                    <a:pt x="1900" y="330"/>
                    <a:pt x="1768" y="411"/>
                    <a:pt x="1617" y="411"/>
                  </a:cubicBezTo>
                  <a:cubicBezTo>
                    <a:pt x="1532" y="411"/>
                    <a:pt x="1453" y="386"/>
                    <a:pt x="1387" y="342"/>
                  </a:cubicBezTo>
                  <a:cubicBezTo>
                    <a:pt x="1329" y="432"/>
                    <a:pt x="1228" y="491"/>
                    <a:pt x="1114" y="491"/>
                  </a:cubicBezTo>
                  <a:cubicBezTo>
                    <a:pt x="979" y="491"/>
                    <a:pt x="864" y="410"/>
                    <a:pt x="814" y="294"/>
                  </a:cubicBezTo>
                  <a:cubicBezTo>
                    <a:pt x="756" y="324"/>
                    <a:pt x="691" y="341"/>
                    <a:pt x="621" y="341"/>
                  </a:cubicBezTo>
                  <a:cubicBezTo>
                    <a:pt x="491" y="341"/>
                    <a:pt x="374" y="281"/>
                    <a:pt x="298" y="187"/>
                  </a:cubicBezTo>
                  <a:cubicBezTo>
                    <a:pt x="270" y="197"/>
                    <a:pt x="240" y="202"/>
                    <a:pt x="209" y="202"/>
                  </a:cubicBezTo>
                  <a:cubicBezTo>
                    <a:pt x="125" y="202"/>
                    <a:pt x="50" y="16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8"/>
                    <a:pt x="1" y="111"/>
                    <a:pt x="2" y="115"/>
                  </a:cubicBezTo>
                  <a:cubicBezTo>
                    <a:pt x="2" y="116"/>
                    <a:pt x="2" y="116"/>
                    <a:pt x="2" y="117"/>
                  </a:cubicBezTo>
                  <a:cubicBezTo>
                    <a:pt x="3" y="120"/>
                    <a:pt x="3" y="123"/>
                    <a:pt x="4" y="127"/>
                  </a:cubicBezTo>
                  <a:cubicBezTo>
                    <a:pt x="4" y="128"/>
                    <a:pt x="5" y="129"/>
                    <a:pt x="5" y="130"/>
                  </a:cubicBezTo>
                  <a:cubicBezTo>
                    <a:pt x="6" y="133"/>
                    <a:pt x="6" y="136"/>
                    <a:pt x="7" y="139"/>
                  </a:cubicBezTo>
                  <a:cubicBezTo>
                    <a:pt x="8" y="140"/>
                    <a:pt x="8" y="141"/>
                    <a:pt x="8" y="142"/>
                  </a:cubicBezTo>
                  <a:cubicBezTo>
                    <a:pt x="9" y="145"/>
                    <a:pt x="10" y="148"/>
                    <a:pt x="11" y="151"/>
                  </a:cubicBezTo>
                  <a:cubicBezTo>
                    <a:pt x="11" y="152"/>
                    <a:pt x="12" y="153"/>
                    <a:pt x="12" y="154"/>
                  </a:cubicBezTo>
                  <a:cubicBezTo>
                    <a:pt x="13" y="157"/>
                    <a:pt x="14" y="160"/>
                    <a:pt x="15" y="162"/>
                  </a:cubicBezTo>
                  <a:cubicBezTo>
                    <a:pt x="15" y="163"/>
                    <a:pt x="16" y="164"/>
                    <a:pt x="16" y="165"/>
                  </a:cubicBezTo>
                  <a:cubicBezTo>
                    <a:pt x="17" y="168"/>
                    <a:pt x="19" y="171"/>
                    <a:pt x="20" y="174"/>
                  </a:cubicBezTo>
                  <a:cubicBezTo>
                    <a:pt x="20" y="175"/>
                    <a:pt x="21" y="176"/>
                    <a:pt x="21" y="177"/>
                  </a:cubicBezTo>
                  <a:cubicBezTo>
                    <a:pt x="22" y="180"/>
                    <a:pt x="24" y="183"/>
                    <a:pt x="25" y="185"/>
                  </a:cubicBezTo>
                  <a:cubicBezTo>
                    <a:pt x="25" y="186"/>
                    <a:pt x="26" y="187"/>
                    <a:pt x="26" y="187"/>
                  </a:cubicBezTo>
                  <a:cubicBezTo>
                    <a:pt x="33" y="201"/>
                    <a:pt x="41" y="214"/>
                    <a:pt x="50" y="226"/>
                  </a:cubicBezTo>
                  <a:cubicBezTo>
                    <a:pt x="50" y="226"/>
                    <a:pt x="50" y="226"/>
                    <a:pt x="50" y="227"/>
                  </a:cubicBezTo>
                  <a:cubicBezTo>
                    <a:pt x="52" y="229"/>
                    <a:pt x="54" y="232"/>
                    <a:pt x="56" y="234"/>
                  </a:cubicBezTo>
                  <a:cubicBezTo>
                    <a:pt x="57" y="235"/>
                    <a:pt x="57" y="236"/>
                    <a:pt x="58" y="237"/>
                  </a:cubicBezTo>
                  <a:cubicBezTo>
                    <a:pt x="60" y="239"/>
                    <a:pt x="61" y="241"/>
                    <a:pt x="63" y="243"/>
                  </a:cubicBezTo>
                  <a:cubicBezTo>
                    <a:pt x="64" y="244"/>
                    <a:pt x="65" y="245"/>
                    <a:pt x="66" y="246"/>
                  </a:cubicBezTo>
                  <a:cubicBezTo>
                    <a:pt x="68" y="248"/>
                    <a:pt x="70" y="250"/>
                    <a:pt x="71" y="252"/>
                  </a:cubicBezTo>
                  <a:cubicBezTo>
                    <a:pt x="72" y="253"/>
                    <a:pt x="74" y="254"/>
                    <a:pt x="75" y="255"/>
                  </a:cubicBezTo>
                  <a:cubicBezTo>
                    <a:pt x="76" y="257"/>
                    <a:pt x="78" y="259"/>
                    <a:pt x="80" y="261"/>
                  </a:cubicBezTo>
                  <a:cubicBezTo>
                    <a:pt x="81" y="262"/>
                    <a:pt x="82" y="263"/>
                    <a:pt x="84" y="264"/>
                  </a:cubicBezTo>
                  <a:cubicBezTo>
                    <a:pt x="85" y="266"/>
                    <a:pt x="87" y="267"/>
                    <a:pt x="89" y="269"/>
                  </a:cubicBezTo>
                  <a:cubicBezTo>
                    <a:pt x="90" y="270"/>
                    <a:pt x="92" y="271"/>
                    <a:pt x="93" y="273"/>
                  </a:cubicBezTo>
                  <a:cubicBezTo>
                    <a:pt x="95" y="274"/>
                    <a:pt x="97" y="276"/>
                    <a:pt x="98" y="277"/>
                  </a:cubicBezTo>
                  <a:cubicBezTo>
                    <a:pt x="100" y="278"/>
                    <a:pt x="101" y="279"/>
                    <a:pt x="103" y="280"/>
                  </a:cubicBezTo>
                  <a:cubicBezTo>
                    <a:pt x="105" y="282"/>
                    <a:pt x="106" y="283"/>
                    <a:pt x="108" y="285"/>
                  </a:cubicBezTo>
                  <a:cubicBezTo>
                    <a:pt x="110" y="286"/>
                    <a:pt x="111" y="287"/>
                    <a:pt x="113" y="288"/>
                  </a:cubicBezTo>
                  <a:cubicBezTo>
                    <a:pt x="115" y="289"/>
                    <a:pt x="117" y="291"/>
                    <a:pt x="118" y="292"/>
                  </a:cubicBezTo>
                  <a:cubicBezTo>
                    <a:pt x="120" y="293"/>
                    <a:pt x="122" y="294"/>
                    <a:pt x="124" y="295"/>
                  </a:cubicBezTo>
                  <a:cubicBezTo>
                    <a:pt x="125" y="296"/>
                    <a:pt x="127" y="297"/>
                    <a:pt x="129" y="299"/>
                  </a:cubicBezTo>
                  <a:cubicBezTo>
                    <a:pt x="132" y="300"/>
                    <a:pt x="135" y="302"/>
                    <a:pt x="137" y="303"/>
                  </a:cubicBezTo>
                  <a:cubicBezTo>
                    <a:pt x="140" y="305"/>
                    <a:pt x="142" y="306"/>
                    <a:pt x="144" y="307"/>
                  </a:cubicBezTo>
                  <a:cubicBezTo>
                    <a:pt x="146" y="308"/>
                    <a:pt x="148" y="309"/>
                    <a:pt x="151" y="310"/>
                  </a:cubicBezTo>
                  <a:cubicBezTo>
                    <a:pt x="152" y="311"/>
                    <a:pt x="154" y="312"/>
                    <a:pt x="156" y="313"/>
                  </a:cubicBezTo>
                  <a:cubicBezTo>
                    <a:pt x="158" y="314"/>
                    <a:pt x="160" y="315"/>
                    <a:pt x="162" y="316"/>
                  </a:cubicBezTo>
                  <a:cubicBezTo>
                    <a:pt x="164" y="316"/>
                    <a:pt x="166" y="317"/>
                    <a:pt x="168" y="318"/>
                  </a:cubicBezTo>
                  <a:cubicBezTo>
                    <a:pt x="170" y="319"/>
                    <a:pt x="172" y="320"/>
                    <a:pt x="174" y="320"/>
                  </a:cubicBezTo>
                  <a:cubicBezTo>
                    <a:pt x="176" y="321"/>
                    <a:pt x="178" y="322"/>
                    <a:pt x="180" y="322"/>
                  </a:cubicBezTo>
                  <a:cubicBezTo>
                    <a:pt x="182" y="323"/>
                    <a:pt x="184" y="324"/>
                    <a:pt x="186" y="325"/>
                  </a:cubicBezTo>
                  <a:cubicBezTo>
                    <a:pt x="188" y="325"/>
                    <a:pt x="190" y="326"/>
                    <a:pt x="192" y="326"/>
                  </a:cubicBezTo>
                  <a:cubicBezTo>
                    <a:pt x="194" y="327"/>
                    <a:pt x="197" y="328"/>
                    <a:pt x="199" y="328"/>
                  </a:cubicBezTo>
                  <a:cubicBezTo>
                    <a:pt x="201" y="329"/>
                    <a:pt x="203" y="329"/>
                    <a:pt x="204" y="330"/>
                  </a:cubicBezTo>
                  <a:cubicBezTo>
                    <a:pt x="207" y="330"/>
                    <a:pt x="209" y="331"/>
                    <a:pt x="212" y="331"/>
                  </a:cubicBezTo>
                  <a:cubicBezTo>
                    <a:pt x="213" y="332"/>
                    <a:pt x="215" y="332"/>
                    <a:pt x="217" y="333"/>
                  </a:cubicBezTo>
                  <a:cubicBezTo>
                    <a:pt x="220" y="333"/>
                    <a:pt x="222" y="333"/>
                    <a:pt x="225" y="334"/>
                  </a:cubicBezTo>
                  <a:cubicBezTo>
                    <a:pt x="226" y="334"/>
                    <a:pt x="228" y="335"/>
                    <a:pt x="230" y="335"/>
                  </a:cubicBezTo>
                  <a:cubicBezTo>
                    <a:pt x="233" y="335"/>
                    <a:pt x="235" y="336"/>
                    <a:pt x="238" y="336"/>
                  </a:cubicBezTo>
                  <a:cubicBezTo>
                    <a:pt x="240" y="336"/>
                    <a:pt x="241" y="336"/>
                    <a:pt x="243" y="336"/>
                  </a:cubicBezTo>
                  <a:cubicBezTo>
                    <a:pt x="246" y="337"/>
                    <a:pt x="249" y="337"/>
                    <a:pt x="252" y="337"/>
                  </a:cubicBezTo>
                  <a:cubicBezTo>
                    <a:pt x="254" y="337"/>
                    <a:pt x="255" y="337"/>
                    <a:pt x="256" y="337"/>
                  </a:cubicBezTo>
                  <a:cubicBezTo>
                    <a:pt x="261" y="338"/>
                    <a:pt x="265" y="338"/>
                    <a:pt x="270" y="338"/>
                  </a:cubicBezTo>
                  <a:cubicBezTo>
                    <a:pt x="301" y="338"/>
                    <a:pt x="331" y="333"/>
                    <a:pt x="358" y="323"/>
                  </a:cubicBezTo>
                  <a:cubicBezTo>
                    <a:pt x="435" y="417"/>
                    <a:pt x="551" y="477"/>
                    <a:pt x="682" y="477"/>
                  </a:cubicBezTo>
                  <a:cubicBezTo>
                    <a:pt x="751" y="477"/>
                    <a:pt x="817" y="460"/>
                    <a:pt x="875" y="430"/>
                  </a:cubicBezTo>
                  <a:cubicBezTo>
                    <a:pt x="925" y="546"/>
                    <a:pt x="1040" y="627"/>
                    <a:pt x="1174" y="627"/>
                  </a:cubicBezTo>
                  <a:cubicBezTo>
                    <a:pt x="1289" y="627"/>
                    <a:pt x="1390" y="567"/>
                    <a:pt x="1448" y="478"/>
                  </a:cubicBezTo>
                  <a:cubicBezTo>
                    <a:pt x="1514" y="521"/>
                    <a:pt x="1593" y="546"/>
                    <a:pt x="1677" y="546"/>
                  </a:cubicBezTo>
                  <a:cubicBezTo>
                    <a:pt x="1828" y="546"/>
                    <a:pt x="1961" y="466"/>
                    <a:pt x="2034" y="346"/>
                  </a:cubicBezTo>
                  <a:cubicBezTo>
                    <a:pt x="2045" y="347"/>
                    <a:pt x="2056" y="348"/>
                    <a:pt x="2068" y="348"/>
                  </a:cubicBezTo>
                  <a:cubicBezTo>
                    <a:pt x="2180" y="348"/>
                    <a:pt x="2271" y="257"/>
                    <a:pt x="2271" y="145"/>
                  </a:cubicBezTo>
                  <a:cubicBezTo>
                    <a:pt x="2271" y="142"/>
                    <a:pt x="2271" y="138"/>
                    <a:pt x="2271" y="135"/>
                  </a:cubicBezTo>
                  <a:cubicBezTo>
                    <a:pt x="2271" y="134"/>
                    <a:pt x="2271" y="133"/>
                    <a:pt x="2271" y="132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4678363" y="2251560"/>
              <a:ext cx="868363" cy="471487"/>
            </a:xfrm>
            <a:custGeom>
              <a:avLst/>
              <a:gdLst>
                <a:gd name="T0" fmla="*/ 356 w 684"/>
                <a:gd name="T1" fmla="*/ 238 h 371"/>
                <a:gd name="T2" fmla="*/ 684 w 684"/>
                <a:gd name="T3" fmla="*/ 31 h 371"/>
                <a:gd name="T4" fmla="*/ 340 w 684"/>
                <a:gd name="T5" fmla="*/ 190 h 371"/>
                <a:gd name="T6" fmla="*/ 0 w 684"/>
                <a:gd name="T7" fmla="*/ 371 h 371"/>
                <a:gd name="T8" fmla="*/ 356 w 684"/>
                <a:gd name="T9" fmla="*/ 23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371">
                  <a:moveTo>
                    <a:pt x="356" y="238"/>
                  </a:moveTo>
                  <a:cubicBezTo>
                    <a:pt x="356" y="238"/>
                    <a:pt x="418" y="55"/>
                    <a:pt x="684" y="31"/>
                  </a:cubicBezTo>
                  <a:cubicBezTo>
                    <a:pt x="684" y="31"/>
                    <a:pt x="459" y="0"/>
                    <a:pt x="340" y="190"/>
                  </a:cubicBezTo>
                  <a:cubicBezTo>
                    <a:pt x="340" y="190"/>
                    <a:pt x="80" y="107"/>
                    <a:pt x="0" y="371"/>
                  </a:cubicBezTo>
                  <a:cubicBezTo>
                    <a:pt x="0" y="371"/>
                    <a:pt x="133" y="119"/>
                    <a:pt x="356" y="238"/>
                  </a:cubicBez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8497" y="2609150"/>
            <a:ext cx="445294" cy="677465"/>
            <a:chOff x="3786188" y="4478823"/>
            <a:chExt cx="593725" cy="903287"/>
          </a:xfrm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786188" y="4478823"/>
              <a:ext cx="593725" cy="903287"/>
            </a:xfrm>
            <a:custGeom>
              <a:avLst/>
              <a:gdLst>
                <a:gd name="T0" fmla="*/ 360 w 468"/>
                <a:gd name="T1" fmla="*/ 0 h 710"/>
                <a:gd name="T2" fmla="*/ 108 w 468"/>
                <a:gd name="T3" fmla="*/ 0 h 710"/>
                <a:gd name="T4" fmla="*/ 0 w 468"/>
                <a:gd name="T5" fmla="*/ 108 h 710"/>
                <a:gd name="T6" fmla="*/ 0 w 468"/>
                <a:gd name="T7" fmla="*/ 602 h 710"/>
                <a:gd name="T8" fmla="*/ 108 w 468"/>
                <a:gd name="T9" fmla="*/ 710 h 710"/>
                <a:gd name="T10" fmla="*/ 360 w 468"/>
                <a:gd name="T11" fmla="*/ 710 h 710"/>
                <a:gd name="T12" fmla="*/ 468 w 468"/>
                <a:gd name="T13" fmla="*/ 602 h 710"/>
                <a:gd name="T14" fmla="*/ 468 w 468"/>
                <a:gd name="T15" fmla="*/ 108 h 710"/>
                <a:gd name="T16" fmla="*/ 360 w 468"/>
                <a:gd name="T17" fmla="*/ 0 h 710"/>
                <a:gd name="T18" fmla="*/ 408 w 468"/>
                <a:gd name="T19" fmla="*/ 602 h 710"/>
                <a:gd name="T20" fmla="*/ 360 w 468"/>
                <a:gd name="T21" fmla="*/ 650 h 710"/>
                <a:gd name="T22" fmla="*/ 108 w 468"/>
                <a:gd name="T23" fmla="*/ 650 h 710"/>
                <a:gd name="T24" fmla="*/ 60 w 468"/>
                <a:gd name="T25" fmla="*/ 602 h 710"/>
                <a:gd name="T26" fmla="*/ 60 w 468"/>
                <a:gd name="T27" fmla="*/ 108 h 710"/>
                <a:gd name="T28" fmla="*/ 108 w 468"/>
                <a:gd name="T29" fmla="*/ 60 h 710"/>
                <a:gd name="T30" fmla="*/ 360 w 468"/>
                <a:gd name="T31" fmla="*/ 60 h 710"/>
                <a:gd name="T32" fmla="*/ 408 w 468"/>
                <a:gd name="T33" fmla="*/ 108 h 710"/>
                <a:gd name="T34" fmla="*/ 408 w 468"/>
                <a:gd name="T35" fmla="*/ 60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710">
                  <a:moveTo>
                    <a:pt x="360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9"/>
                    <a:pt x="0" y="108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61"/>
                    <a:pt x="49" y="710"/>
                    <a:pt x="108" y="710"/>
                  </a:cubicBezTo>
                  <a:cubicBezTo>
                    <a:pt x="360" y="710"/>
                    <a:pt x="360" y="710"/>
                    <a:pt x="360" y="710"/>
                  </a:cubicBezTo>
                  <a:cubicBezTo>
                    <a:pt x="419" y="710"/>
                    <a:pt x="468" y="661"/>
                    <a:pt x="468" y="602"/>
                  </a:cubicBezTo>
                  <a:cubicBezTo>
                    <a:pt x="468" y="108"/>
                    <a:pt x="468" y="108"/>
                    <a:pt x="468" y="108"/>
                  </a:cubicBezTo>
                  <a:cubicBezTo>
                    <a:pt x="468" y="49"/>
                    <a:pt x="419" y="0"/>
                    <a:pt x="360" y="0"/>
                  </a:cubicBezTo>
                  <a:close/>
                  <a:moveTo>
                    <a:pt x="408" y="602"/>
                  </a:moveTo>
                  <a:cubicBezTo>
                    <a:pt x="408" y="628"/>
                    <a:pt x="386" y="650"/>
                    <a:pt x="360" y="650"/>
                  </a:cubicBezTo>
                  <a:cubicBezTo>
                    <a:pt x="108" y="650"/>
                    <a:pt x="108" y="650"/>
                    <a:pt x="108" y="650"/>
                  </a:cubicBezTo>
                  <a:cubicBezTo>
                    <a:pt x="82" y="650"/>
                    <a:pt x="60" y="628"/>
                    <a:pt x="60" y="6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0" y="82"/>
                    <a:pt x="82" y="60"/>
                    <a:pt x="108" y="60"/>
                  </a:cubicBezTo>
                  <a:cubicBezTo>
                    <a:pt x="360" y="60"/>
                    <a:pt x="360" y="60"/>
                    <a:pt x="360" y="60"/>
                  </a:cubicBezTo>
                  <a:cubicBezTo>
                    <a:pt x="386" y="60"/>
                    <a:pt x="408" y="82"/>
                    <a:pt x="408" y="108"/>
                  </a:cubicBezTo>
                  <a:lnTo>
                    <a:pt x="408" y="60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8"/>
            <p:cNvSpPr>
              <a:spLocks noEditPoints="1"/>
            </p:cNvSpPr>
            <p:nvPr/>
          </p:nvSpPr>
          <p:spPr bwMode="auto">
            <a:xfrm>
              <a:off x="3862388" y="4555023"/>
              <a:ext cx="441325" cy="750887"/>
            </a:xfrm>
            <a:custGeom>
              <a:avLst/>
              <a:gdLst>
                <a:gd name="T0" fmla="*/ 300 w 348"/>
                <a:gd name="T1" fmla="*/ 0 h 590"/>
                <a:gd name="T2" fmla="*/ 48 w 348"/>
                <a:gd name="T3" fmla="*/ 0 h 590"/>
                <a:gd name="T4" fmla="*/ 0 w 348"/>
                <a:gd name="T5" fmla="*/ 48 h 590"/>
                <a:gd name="T6" fmla="*/ 0 w 348"/>
                <a:gd name="T7" fmla="*/ 542 h 590"/>
                <a:gd name="T8" fmla="*/ 48 w 348"/>
                <a:gd name="T9" fmla="*/ 590 h 590"/>
                <a:gd name="T10" fmla="*/ 300 w 348"/>
                <a:gd name="T11" fmla="*/ 590 h 590"/>
                <a:gd name="T12" fmla="*/ 348 w 348"/>
                <a:gd name="T13" fmla="*/ 542 h 590"/>
                <a:gd name="T14" fmla="*/ 348 w 348"/>
                <a:gd name="T15" fmla="*/ 48 h 590"/>
                <a:gd name="T16" fmla="*/ 300 w 348"/>
                <a:gd name="T17" fmla="*/ 0 h 590"/>
                <a:gd name="T18" fmla="*/ 174 w 348"/>
                <a:gd name="T19" fmla="*/ 571 h 590"/>
                <a:gd name="T20" fmla="*/ 147 w 348"/>
                <a:gd name="T21" fmla="*/ 545 h 590"/>
                <a:gd name="T22" fmla="*/ 174 w 348"/>
                <a:gd name="T23" fmla="*/ 518 h 590"/>
                <a:gd name="T24" fmla="*/ 200 w 348"/>
                <a:gd name="T25" fmla="*/ 545 h 590"/>
                <a:gd name="T26" fmla="*/ 174 w 348"/>
                <a:gd name="T27" fmla="*/ 571 h 590"/>
                <a:gd name="T28" fmla="*/ 323 w 348"/>
                <a:gd name="T29" fmla="*/ 504 h 590"/>
                <a:gd name="T30" fmla="*/ 25 w 348"/>
                <a:gd name="T31" fmla="*/ 504 h 590"/>
                <a:gd name="T32" fmla="*/ 25 w 348"/>
                <a:gd name="T33" fmla="*/ 86 h 590"/>
                <a:gd name="T34" fmla="*/ 323 w 348"/>
                <a:gd name="T35" fmla="*/ 86 h 590"/>
                <a:gd name="T36" fmla="*/ 323 w 348"/>
                <a:gd name="T37" fmla="*/ 50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90">
                  <a:moveTo>
                    <a:pt x="30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68"/>
                    <a:pt x="22" y="590"/>
                    <a:pt x="48" y="590"/>
                  </a:cubicBezTo>
                  <a:cubicBezTo>
                    <a:pt x="300" y="590"/>
                    <a:pt x="300" y="590"/>
                    <a:pt x="300" y="590"/>
                  </a:cubicBezTo>
                  <a:cubicBezTo>
                    <a:pt x="326" y="590"/>
                    <a:pt x="348" y="568"/>
                    <a:pt x="348" y="542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8" y="22"/>
                    <a:pt x="326" y="0"/>
                    <a:pt x="300" y="0"/>
                  </a:cubicBezTo>
                  <a:close/>
                  <a:moveTo>
                    <a:pt x="174" y="571"/>
                  </a:moveTo>
                  <a:cubicBezTo>
                    <a:pt x="159" y="571"/>
                    <a:pt x="147" y="559"/>
                    <a:pt x="147" y="545"/>
                  </a:cubicBezTo>
                  <a:cubicBezTo>
                    <a:pt x="147" y="530"/>
                    <a:pt x="159" y="518"/>
                    <a:pt x="174" y="518"/>
                  </a:cubicBezTo>
                  <a:cubicBezTo>
                    <a:pt x="189" y="518"/>
                    <a:pt x="200" y="530"/>
                    <a:pt x="200" y="545"/>
                  </a:cubicBezTo>
                  <a:cubicBezTo>
                    <a:pt x="200" y="559"/>
                    <a:pt x="189" y="571"/>
                    <a:pt x="174" y="571"/>
                  </a:cubicBezTo>
                  <a:close/>
                  <a:moveTo>
                    <a:pt x="323" y="504"/>
                  </a:moveTo>
                  <a:cubicBezTo>
                    <a:pt x="25" y="504"/>
                    <a:pt x="25" y="504"/>
                    <a:pt x="25" y="504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323" y="86"/>
                    <a:pt x="323" y="86"/>
                    <a:pt x="323" y="86"/>
                  </a:cubicBezTo>
                  <a:lnTo>
                    <a:pt x="323" y="50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9"/>
            <p:cNvSpPr>
              <a:spLocks noEditPoints="1"/>
            </p:cNvSpPr>
            <p:nvPr/>
          </p:nvSpPr>
          <p:spPr bwMode="auto">
            <a:xfrm>
              <a:off x="3894138" y="4664560"/>
              <a:ext cx="377825" cy="531812"/>
            </a:xfrm>
            <a:custGeom>
              <a:avLst/>
              <a:gdLst>
                <a:gd name="T0" fmla="*/ 0 w 238"/>
                <a:gd name="T1" fmla="*/ 335 h 335"/>
                <a:gd name="T2" fmla="*/ 238 w 238"/>
                <a:gd name="T3" fmla="*/ 335 h 335"/>
                <a:gd name="T4" fmla="*/ 238 w 238"/>
                <a:gd name="T5" fmla="*/ 0 h 335"/>
                <a:gd name="T6" fmla="*/ 0 w 238"/>
                <a:gd name="T7" fmla="*/ 0 h 335"/>
                <a:gd name="T8" fmla="*/ 0 w 238"/>
                <a:gd name="T9" fmla="*/ 335 h 335"/>
                <a:gd name="T10" fmla="*/ 12 w 238"/>
                <a:gd name="T11" fmla="*/ 13 h 335"/>
                <a:gd name="T12" fmla="*/ 94 w 238"/>
                <a:gd name="T13" fmla="*/ 13 h 335"/>
                <a:gd name="T14" fmla="*/ 27 w 238"/>
                <a:gd name="T15" fmla="*/ 28 h 335"/>
                <a:gd name="T16" fmla="*/ 12 w 238"/>
                <a:gd name="T17" fmla="*/ 172 h 335"/>
                <a:gd name="T18" fmla="*/ 12 w 238"/>
                <a:gd name="T19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335">
                  <a:moveTo>
                    <a:pt x="0" y="335"/>
                  </a:moveTo>
                  <a:lnTo>
                    <a:pt x="238" y="335"/>
                  </a:lnTo>
                  <a:lnTo>
                    <a:pt x="238" y="0"/>
                  </a:lnTo>
                  <a:lnTo>
                    <a:pt x="0" y="0"/>
                  </a:lnTo>
                  <a:lnTo>
                    <a:pt x="0" y="335"/>
                  </a:lnTo>
                  <a:close/>
                  <a:moveTo>
                    <a:pt x="12" y="13"/>
                  </a:moveTo>
                  <a:lnTo>
                    <a:pt x="94" y="13"/>
                  </a:lnTo>
                  <a:lnTo>
                    <a:pt x="27" y="28"/>
                  </a:lnTo>
                  <a:lnTo>
                    <a:pt x="12" y="172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Oval 60"/>
            <p:cNvSpPr>
              <a:spLocks noChangeArrowheads="1"/>
            </p:cNvSpPr>
            <p:nvPr/>
          </p:nvSpPr>
          <p:spPr bwMode="auto">
            <a:xfrm>
              <a:off x="4048126" y="5213835"/>
              <a:ext cx="68263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81221" y="2706186"/>
            <a:ext cx="776288" cy="742950"/>
            <a:chOff x="4838701" y="4435960"/>
            <a:chExt cx="1035050" cy="990600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838701" y="4435960"/>
              <a:ext cx="1035050" cy="990600"/>
            </a:xfrm>
            <a:custGeom>
              <a:avLst/>
              <a:gdLst>
                <a:gd name="T0" fmla="*/ 757 w 815"/>
                <a:gd name="T1" fmla="*/ 440 h 779"/>
                <a:gd name="T2" fmla="*/ 757 w 815"/>
                <a:gd name="T3" fmla="*/ 60 h 779"/>
                <a:gd name="T4" fmla="*/ 697 w 815"/>
                <a:gd name="T5" fmla="*/ 0 h 779"/>
                <a:gd name="T6" fmla="*/ 118 w 815"/>
                <a:gd name="T7" fmla="*/ 0 h 779"/>
                <a:gd name="T8" fmla="*/ 58 w 815"/>
                <a:gd name="T9" fmla="*/ 60 h 779"/>
                <a:gd name="T10" fmla="*/ 58 w 815"/>
                <a:gd name="T11" fmla="*/ 440 h 779"/>
                <a:gd name="T12" fmla="*/ 2 w 815"/>
                <a:gd name="T13" fmla="*/ 672 h 779"/>
                <a:gd name="T14" fmla="*/ 0 w 815"/>
                <a:gd name="T15" fmla="*/ 686 h 779"/>
                <a:gd name="T16" fmla="*/ 0 w 815"/>
                <a:gd name="T17" fmla="*/ 719 h 779"/>
                <a:gd name="T18" fmla="*/ 60 w 815"/>
                <a:gd name="T19" fmla="*/ 779 h 779"/>
                <a:gd name="T20" fmla="*/ 755 w 815"/>
                <a:gd name="T21" fmla="*/ 779 h 779"/>
                <a:gd name="T22" fmla="*/ 815 w 815"/>
                <a:gd name="T23" fmla="*/ 719 h 779"/>
                <a:gd name="T24" fmla="*/ 815 w 815"/>
                <a:gd name="T25" fmla="*/ 686 h 779"/>
                <a:gd name="T26" fmla="*/ 813 w 815"/>
                <a:gd name="T27" fmla="*/ 672 h 779"/>
                <a:gd name="T28" fmla="*/ 757 w 815"/>
                <a:gd name="T29" fmla="*/ 440 h 779"/>
                <a:gd name="T30" fmla="*/ 755 w 815"/>
                <a:gd name="T31" fmla="*/ 719 h 779"/>
                <a:gd name="T32" fmla="*/ 60 w 815"/>
                <a:gd name="T33" fmla="*/ 719 h 779"/>
                <a:gd name="T34" fmla="*/ 60 w 815"/>
                <a:gd name="T35" fmla="*/ 686 h 779"/>
                <a:gd name="T36" fmla="*/ 118 w 815"/>
                <a:gd name="T37" fmla="*/ 447 h 779"/>
                <a:gd name="T38" fmla="*/ 118 w 815"/>
                <a:gd name="T39" fmla="*/ 60 h 779"/>
                <a:gd name="T40" fmla="*/ 697 w 815"/>
                <a:gd name="T41" fmla="*/ 60 h 779"/>
                <a:gd name="T42" fmla="*/ 697 w 815"/>
                <a:gd name="T43" fmla="*/ 447 h 779"/>
                <a:gd name="T44" fmla="*/ 755 w 815"/>
                <a:gd name="T45" fmla="*/ 686 h 779"/>
                <a:gd name="T46" fmla="*/ 755 w 815"/>
                <a:gd name="T47" fmla="*/ 71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5" h="779">
                  <a:moveTo>
                    <a:pt x="757" y="440"/>
                  </a:moveTo>
                  <a:cubicBezTo>
                    <a:pt x="757" y="60"/>
                    <a:pt x="757" y="60"/>
                    <a:pt x="757" y="60"/>
                  </a:cubicBezTo>
                  <a:cubicBezTo>
                    <a:pt x="757" y="26"/>
                    <a:pt x="730" y="0"/>
                    <a:pt x="69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5" y="0"/>
                    <a:pt x="58" y="26"/>
                    <a:pt x="58" y="60"/>
                  </a:cubicBezTo>
                  <a:cubicBezTo>
                    <a:pt x="58" y="440"/>
                    <a:pt x="58" y="440"/>
                    <a:pt x="58" y="440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0" y="676"/>
                    <a:pt x="0" y="681"/>
                    <a:pt x="0" y="686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0" y="752"/>
                    <a:pt x="27" y="779"/>
                    <a:pt x="60" y="779"/>
                  </a:cubicBezTo>
                  <a:cubicBezTo>
                    <a:pt x="755" y="779"/>
                    <a:pt x="755" y="779"/>
                    <a:pt x="755" y="779"/>
                  </a:cubicBezTo>
                  <a:cubicBezTo>
                    <a:pt x="788" y="779"/>
                    <a:pt x="815" y="752"/>
                    <a:pt x="815" y="719"/>
                  </a:cubicBezTo>
                  <a:cubicBezTo>
                    <a:pt x="815" y="686"/>
                    <a:pt x="815" y="686"/>
                    <a:pt x="815" y="686"/>
                  </a:cubicBezTo>
                  <a:cubicBezTo>
                    <a:pt x="815" y="681"/>
                    <a:pt x="814" y="676"/>
                    <a:pt x="813" y="672"/>
                  </a:cubicBezTo>
                  <a:lnTo>
                    <a:pt x="757" y="440"/>
                  </a:lnTo>
                  <a:close/>
                  <a:moveTo>
                    <a:pt x="755" y="719"/>
                  </a:moveTo>
                  <a:cubicBezTo>
                    <a:pt x="60" y="719"/>
                    <a:pt x="60" y="719"/>
                    <a:pt x="60" y="719"/>
                  </a:cubicBezTo>
                  <a:cubicBezTo>
                    <a:pt x="60" y="686"/>
                    <a:pt x="60" y="686"/>
                    <a:pt x="60" y="686"/>
                  </a:cubicBezTo>
                  <a:cubicBezTo>
                    <a:pt x="118" y="447"/>
                    <a:pt x="118" y="447"/>
                    <a:pt x="118" y="447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697" y="60"/>
                    <a:pt x="697" y="60"/>
                    <a:pt x="697" y="60"/>
                  </a:cubicBezTo>
                  <a:cubicBezTo>
                    <a:pt x="697" y="447"/>
                    <a:pt x="697" y="447"/>
                    <a:pt x="697" y="447"/>
                  </a:cubicBezTo>
                  <a:cubicBezTo>
                    <a:pt x="755" y="686"/>
                    <a:pt x="755" y="686"/>
                    <a:pt x="755" y="686"/>
                  </a:cubicBezTo>
                  <a:lnTo>
                    <a:pt x="755" y="7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64"/>
            <p:cNvSpPr>
              <a:spLocks noEditPoints="1"/>
            </p:cNvSpPr>
            <p:nvPr/>
          </p:nvSpPr>
          <p:spPr bwMode="auto">
            <a:xfrm>
              <a:off x="4914901" y="4512160"/>
              <a:ext cx="882650" cy="796925"/>
            </a:xfrm>
            <a:custGeom>
              <a:avLst/>
              <a:gdLst>
                <a:gd name="T0" fmla="*/ 510 w 556"/>
                <a:gd name="T1" fmla="*/ 0 h 502"/>
                <a:gd name="T2" fmla="*/ 46 w 556"/>
                <a:gd name="T3" fmla="*/ 0 h 502"/>
                <a:gd name="T4" fmla="*/ 46 w 556"/>
                <a:gd name="T5" fmla="*/ 310 h 502"/>
                <a:gd name="T6" fmla="*/ 0 w 556"/>
                <a:gd name="T7" fmla="*/ 502 h 502"/>
                <a:gd name="T8" fmla="*/ 556 w 556"/>
                <a:gd name="T9" fmla="*/ 502 h 502"/>
                <a:gd name="T10" fmla="*/ 510 w 556"/>
                <a:gd name="T11" fmla="*/ 310 h 502"/>
                <a:gd name="T12" fmla="*/ 510 w 556"/>
                <a:gd name="T13" fmla="*/ 0 h 502"/>
                <a:gd name="T14" fmla="*/ 209 w 556"/>
                <a:gd name="T15" fmla="*/ 492 h 502"/>
                <a:gd name="T16" fmla="*/ 220 w 556"/>
                <a:gd name="T17" fmla="*/ 451 h 502"/>
                <a:gd name="T18" fmla="*/ 335 w 556"/>
                <a:gd name="T19" fmla="*/ 451 h 502"/>
                <a:gd name="T20" fmla="*/ 347 w 556"/>
                <a:gd name="T21" fmla="*/ 492 h 502"/>
                <a:gd name="T22" fmla="*/ 209 w 556"/>
                <a:gd name="T23" fmla="*/ 492 h 502"/>
                <a:gd name="T24" fmla="*/ 512 w 556"/>
                <a:gd name="T25" fmla="*/ 438 h 502"/>
                <a:gd name="T26" fmla="*/ 44 w 556"/>
                <a:gd name="T27" fmla="*/ 438 h 502"/>
                <a:gd name="T28" fmla="*/ 83 w 556"/>
                <a:gd name="T29" fmla="*/ 328 h 502"/>
                <a:gd name="T30" fmla="*/ 473 w 556"/>
                <a:gd name="T31" fmla="*/ 328 h 502"/>
                <a:gd name="T32" fmla="*/ 512 w 556"/>
                <a:gd name="T33" fmla="*/ 438 h 502"/>
                <a:gd name="T34" fmla="*/ 65 w 556"/>
                <a:gd name="T35" fmla="*/ 20 h 502"/>
                <a:gd name="T36" fmla="*/ 491 w 556"/>
                <a:gd name="T37" fmla="*/ 20 h 502"/>
                <a:gd name="T38" fmla="*/ 491 w 556"/>
                <a:gd name="T39" fmla="*/ 290 h 502"/>
                <a:gd name="T40" fmla="*/ 65 w 556"/>
                <a:gd name="T41" fmla="*/ 290 h 502"/>
                <a:gd name="T42" fmla="*/ 65 w 556"/>
                <a:gd name="T43" fmla="*/ 2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6" h="502">
                  <a:moveTo>
                    <a:pt x="510" y="0"/>
                  </a:moveTo>
                  <a:lnTo>
                    <a:pt x="46" y="0"/>
                  </a:lnTo>
                  <a:lnTo>
                    <a:pt x="46" y="310"/>
                  </a:lnTo>
                  <a:lnTo>
                    <a:pt x="0" y="502"/>
                  </a:lnTo>
                  <a:lnTo>
                    <a:pt x="556" y="502"/>
                  </a:lnTo>
                  <a:lnTo>
                    <a:pt x="510" y="310"/>
                  </a:lnTo>
                  <a:lnTo>
                    <a:pt x="510" y="0"/>
                  </a:lnTo>
                  <a:close/>
                  <a:moveTo>
                    <a:pt x="209" y="492"/>
                  </a:moveTo>
                  <a:lnTo>
                    <a:pt x="220" y="451"/>
                  </a:lnTo>
                  <a:lnTo>
                    <a:pt x="335" y="451"/>
                  </a:lnTo>
                  <a:lnTo>
                    <a:pt x="347" y="492"/>
                  </a:lnTo>
                  <a:lnTo>
                    <a:pt x="209" y="492"/>
                  </a:lnTo>
                  <a:close/>
                  <a:moveTo>
                    <a:pt x="512" y="438"/>
                  </a:moveTo>
                  <a:lnTo>
                    <a:pt x="44" y="438"/>
                  </a:lnTo>
                  <a:lnTo>
                    <a:pt x="83" y="328"/>
                  </a:lnTo>
                  <a:lnTo>
                    <a:pt x="473" y="328"/>
                  </a:lnTo>
                  <a:lnTo>
                    <a:pt x="512" y="438"/>
                  </a:lnTo>
                  <a:close/>
                  <a:moveTo>
                    <a:pt x="65" y="20"/>
                  </a:moveTo>
                  <a:lnTo>
                    <a:pt x="491" y="20"/>
                  </a:lnTo>
                  <a:lnTo>
                    <a:pt x="491" y="290"/>
                  </a:lnTo>
                  <a:lnTo>
                    <a:pt x="65" y="290"/>
                  </a:lnTo>
                  <a:lnTo>
                    <a:pt x="65" y="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4984751" y="5032860"/>
              <a:ext cx="742950" cy="174625"/>
            </a:xfrm>
            <a:custGeom>
              <a:avLst/>
              <a:gdLst>
                <a:gd name="T0" fmla="*/ 39 w 468"/>
                <a:gd name="T1" fmla="*/ 0 h 110"/>
                <a:gd name="T2" fmla="*/ 0 w 468"/>
                <a:gd name="T3" fmla="*/ 110 h 110"/>
                <a:gd name="T4" fmla="*/ 468 w 468"/>
                <a:gd name="T5" fmla="*/ 110 h 110"/>
                <a:gd name="T6" fmla="*/ 429 w 468"/>
                <a:gd name="T7" fmla="*/ 0 h 110"/>
                <a:gd name="T8" fmla="*/ 39 w 468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10">
                  <a:moveTo>
                    <a:pt x="39" y="0"/>
                  </a:moveTo>
                  <a:lnTo>
                    <a:pt x="0" y="110"/>
                  </a:lnTo>
                  <a:lnTo>
                    <a:pt x="468" y="110"/>
                  </a:lnTo>
                  <a:lnTo>
                    <a:pt x="42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5246688" y="5228123"/>
              <a:ext cx="219075" cy="65087"/>
            </a:xfrm>
            <a:custGeom>
              <a:avLst/>
              <a:gdLst>
                <a:gd name="T0" fmla="*/ 11 w 138"/>
                <a:gd name="T1" fmla="*/ 0 h 41"/>
                <a:gd name="T2" fmla="*/ 0 w 138"/>
                <a:gd name="T3" fmla="*/ 41 h 41"/>
                <a:gd name="T4" fmla="*/ 138 w 138"/>
                <a:gd name="T5" fmla="*/ 41 h 41"/>
                <a:gd name="T6" fmla="*/ 126 w 138"/>
                <a:gd name="T7" fmla="*/ 0 h 41"/>
                <a:gd name="T8" fmla="*/ 11 w 13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1">
                  <a:moveTo>
                    <a:pt x="11" y="0"/>
                  </a:moveTo>
                  <a:lnTo>
                    <a:pt x="0" y="41"/>
                  </a:lnTo>
                  <a:lnTo>
                    <a:pt x="138" y="41"/>
                  </a:lnTo>
                  <a:lnTo>
                    <a:pt x="12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67"/>
            <p:cNvSpPr>
              <a:spLocks noEditPoints="1"/>
            </p:cNvSpPr>
            <p:nvPr/>
          </p:nvSpPr>
          <p:spPr bwMode="auto">
            <a:xfrm>
              <a:off x="5018088" y="4543910"/>
              <a:ext cx="676275" cy="428625"/>
            </a:xfrm>
            <a:custGeom>
              <a:avLst/>
              <a:gdLst>
                <a:gd name="T0" fmla="*/ 426 w 426"/>
                <a:gd name="T1" fmla="*/ 0 h 270"/>
                <a:gd name="T2" fmla="*/ 0 w 426"/>
                <a:gd name="T3" fmla="*/ 0 h 270"/>
                <a:gd name="T4" fmla="*/ 0 w 426"/>
                <a:gd name="T5" fmla="*/ 270 h 270"/>
                <a:gd name="T6" fmla="*/ 426 w 426"/>
                <a:gd name="T7" fmla="*/ 270 h 270"/>
                <a:gd name="T8" fmla="*/ 426 w 426"/>
                <a:gd name="T9" fmla="*/ 0 h 270"/>
                <a:gd name="T10" fmla="*/ 24 w 426"/>
                <a:gd name="T11" fmla="*/ 25 h 270"/>
                <a:gd name="T12" fmla="*/ 11 w 426"/>
                <a:gd name="T13" fmla="*/ 139 h 270"/>
                <a:gd name="T14" fmla="*/ 11 w 426"/>
                <a:gd name="T15" fmla="*/ 14 h 270"/>
                <a:gd name="T16" fmla="*/ 150 w 426"/>
                <a:gd name="T17" fmla="*/ 14 h 270"/>
                <a:gd name="T18" fmla="*/ 24 w 426"/>
                <a:gd name="T19" fmla="*/ 2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270">
                  <a:moveTo>
                    <a:pt x="426" y="0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26" y="270"/>
                  </a:lnTo>
                  <a:lnTo>
                    <a:pt x="426" y="0"/>
                  </a:lnTo>
                  <a:close/>
                  <a:moveTo>
                    <a:pt x="24" y="25"/>
                  </a:moveTo>
                  <a:lnTo>
                    <a:pt x="11" y="139"/>
                  </a:lnTo>
                  <a:lnTo>
                    <a:pt x="11" y="14"/>
                  </a:lnTo>
                  <a:lnTo>
                    <a:pt x="150" y="1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914901" y="5309085"/>
              <a:ext cx="882650" cy="412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>
              <a:off x="5035551" y="4566135"/>
              <a:ext cx="220663" cy="198437"/>
            </a:xfrm>
            <a:custGeom>
              <a:avLst/>
              <a:gdLst>
                <a:gd name="T0" fmla="*/ 0 w 139"/>
                <a:gd name="T1" fmla="*/ 125 h 125"/>
                <a:gd name="T2" fmla="*/ 13 w 139"/>
                <a:gd name="T3" fmla="*/ 11 h 125"/>
                <a:gd name="T4" fmla="*/ 139 w 139"/>
                <a:gd name="T5" fmla="*/ 0 h 125"/>
                <a:gd name="T6" fmla="*/ 0 w 139"/>
                <a:gd name="T7" fmla="*/ 0 h 125"/>
                <a:gd name="T8" fmla="*/ 0 w 139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5">
                  <a:moveTo>
                    <a:pt x="0" y="125"/>
                  </a:moveTo>
                  <a:lnTo>
                    <a:pt x="13" y="11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48819" y="2802031"/>
            <a:ext cx="608410" cy="838200"/>
            <a:chOff x="7710488" y="4370873"/>
            <a:chExt cx="811213" cy="1117600"/>
          </a:xfrm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7710488" y="4370873"/>
              <a:ext cx="811213" cy="1117600"/>
            </a:xfrm>
            <a:custGeom>
              <a:avLst/>
              <a:gdLst>
                <a:gd name="T0" fmla="*/ 531 w 639"/>
                <a:gd name="T1" fmla="*/ 3 h 880"/>
                <a:gd name="T2" fmla="*/ 333 w 639"/>
                <a:gd name="T3" fmla="*/ 3 h 880"/>
                <a:gd name="T4" fmla="*/ 332 w 639"/>
                <a:gd name="T5" fmla="*/ 0 h 880"/>
                <a:gd name="T6" fmla="*/ 324 w 639"/>
                <a:gd name="T7" fmla="*/ 3 h 880"/>
                <a:gd name="T8" fmla="*/ 108 w 639"/>
                <a:gd name="T9" fmla="*/ 3 h 880"/>
                <a:gd name="T10" fmla="*/ 0 w 639"/>
                <a:gd name="T11" fmla="*/ 111 h 880"/>
                <a:gd name="T12" fmla="*/ 0 w 639"/>
                <a:gd name="T13" fmla="*/ 772 h 880"/>
                <a:gd name="T14" fmla="*/ 108 w 639"/>
                <a:gd name="T15" fmla="*/ 880 h 880"/>
                <a:gd name="T16" fmla="*/ 531 w 639"/>
                <a:gd name="T17" fmla="*/ 880 h 880"/>
                <a:gd name="T18" fmla="*/ 639 w 639"/>
                <a:gd name="T19" fmla="*/ 772 h 880"/>
                <a:gd name="T20" fmla="*/ 639 w 639"/>
                <a:gd name="T21" fmla="*/ 111 h 880"/>
                <a:gd name="T22" fmla="*/ 531 w 639"/>
                <a:gd name="T23" fmla="*/ 3 h 880"/>
                <a:gd name="T24" fmla="*/ 579 w 639"/>
                <a:gd name="T25" fmla="*/ 772 h 880"/>
                <a:gd name="T26" fmla="*/ 531 w 639"/>
                <a:gd name="T27" fmla="*/ 820 h 880"/>
                <a:gd name="T28" fmla="*/ 108 w 639"/>
                <a:gd name="T29" fmla="*/ 820 h 880"/>
                <a:gd name="T30" fmla="*/ 60 w 639"/>
                <a:gd name="T31" fmla="*/ 772 h 880"/>
                <a:gd name="T32" fmla="*/ 60 w 639"/>
                <a:gd name="T33" fmla="*/ 111 h 880"/>
                <a:gd name="T34" fmla="*/ 108 w 639"/>
                <a:gd name="T35" fmla="*/ 63 h 880"/>
                <a:gd name="T36" fmla="*/ 531 w 639"/>
                <a:gd name="T37" fmla="*/ 63 h 880"/>
                <a:gd name="T38" fmla="*/ 579 w 639"/>
                <a:gd name="T39" fmla="*/ 111 h 880"/>
                <a:gd name="T40" fmla="*/ 579 w 639"/>
                <a:gd name="T41" fmla="*/ 77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880">
                  <a:moveTo>
                    <a:pt x="531" y="3"/>
                  </a:moveTo>
                  <a:cubicBezTo>
                    <a:pt x="333" y="3"/>
                    <a:pt x="333" y="3"/>
                    <a:pt x="333" y="3"/>
                  </a:cubicBezTo>
                  <a:cubicBezTo>
                    <a:pt x="333" y="2"/>
                    <a:pt x="332" y="1"/>
                    <a:pt x="332" y="0"/>
                  </a:cubicBezTo>
                  <a:cubicBezTo>
                    <a:pt x="324" y="3"/>
                    <a:pt x="324" y="3"/>
                    <a:pt x="324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49" y="3"/>
                    <a:pt x="0" y="51"/>
                    <a:pt x="0" y="111"/>
                  </a:cubicBezTo>
                  <a:cubicBezTo>
                    <a:pt x="0" y="772"/>
                    <a:pt x="0" y="772"/>
                    <a:pt x="0" y="772"/>
                  </a:cubicBezTo>
                  <a:cubicBezTo>
                    <a:pt x="0" y="831"/>
                    <a:pt x="49" y="880"/>
                    <a:pt x="108" y="880"/>
                  </a:cubicBezTo>
                  <a:cubicBezTo>
                    <a:pt x="531" y="880"/>
                    <a:pt x="531" y="880"/>
                    <a:pt x="531" y="880"/>
                  </a:cubicBezTo>
                  <a:cubicBezTo>
                    <a:pt x="590" y="880"/>
                    <a:pt x="639" y="831"/>
                    <a:pt x="639" y="772"/>
                  </a:cubicBezTo>
                  <a:cubicBezTo>
                    <a:pt x="639" y="111"/>
                    <a:pt x="639" y="111"/>
                    <a:pt x="639" y="111"/>
                  </a:cubicBezTo>
                  <a:cubicBezTo>
                    <a:pt x="639" y="51"/>
                    <a:pt x="590" y="3"/>
                    <a:pt x="531" y="3"/>
                  </a:cubicBezTo>
                  <a:close/>
                  <a:moveTo>
                    <a:pt x="579" y="772"/>
                  </a:moveTo>
                  <a:cubicBezTo>
                    <a:pt x="579" y="798"/>
                    <a:pt x="557" y="820"/>
                    <a:pt x="531" y="820"/>
                  </a:cubicBezTo>
                  <a:cubicBezTo>
                    <a:pt x="108" y="820"/>
                    <a:pt x="108" y="820"/>
                    <a:pt x="108" y="820"/>
                  </a:cubicBezTo>
                  <a:cubicBezTo>
                    <a:pt x="82" y="820"/>
                    <a:pt x="60" y="798"/>
                    <a:pt x="60" y="772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60" y="84"/>
                    <a:pt x="82" y="63"/>
                    <a:pt x="108" y="63"/>
                  </a:cubicBezTo>
                  <a:cubicBezTo>
                    <a:pt x="531" y="63"/>
                    <a:pt x="531" y="63"/>
                    <a:pt x="531" y="63"/>
                  </a:cubicBezTo>
                  <a:cubicBezTo>
                    <a:pt x="557" y="63"/>
                    <a:pt x="579" y="84"/>
                    <a:pt x="579" y="111"/>
                  </a:cubicBezTo>
                  <a:lnTo>
                    <a:pt x="579" y="77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61"/>
            <p:cNvSpPr>
              <a:spLocks noEditPoints="1"/>
            </p:cNvSpPr>
            <p:nvPr/>
          </p:nvSpPr>
          <p:spPr bwMode="auto">
            <a:xfrm>
              <a:off x="7786688" y="4450248"/>
              <a:ext cx="658813" cy="962025"/>
            </a:xfrm>
            <a:custGeom>
              <a:avLst/>
              <a:gdLst>
                <a:gd name="T0" fmla="*/ 471 w 519"/>
                <a:gd name="T1" fmla="*/ 0 h 757"/>
                <a:gd name="T2" fmla="*/ 48 w 519"/>
                <a:gd name="T3" fmla="*/ 0 h 757"/>
                <a:gd name="T4" fmla="*/ 0 w 519"/>
                <a:gd name="T5" fmla="*/ 48 h 757"/>
                <a:gd name="T6" fmla="*/ 0 w 519"/>
                <a:gd name="T7" fmla="*/ 709 h 757"/>
                <a:gd name="T8" fmla="*/ 48 w 519"/>
                <a:gd name="T9" fmla="*/ 757 h 757"/>
                <a:gd name="T10" fmla="*/ 471 w 519"/>
                <a:gd name="T11" fmla="*/ 757 h 757"/>
                <a:gd name="T12" fmla="*/ 519 w 519"/>
                <a:gd name="T13" fmla="*/ 709 h 757"/>
                <a:gd name="T14" fmla="*/ 519 w 519"/>
                <a:gd name="T15" fmla="*/ 48 h 757"/>
                <a:gd name="T16" fmla="*/ 471 w 519"/>
                <a:gd name="T17" fmla="*/ 0 h 757"/>
                <a:gd name="T18" fmla="*/ 260 w 519"/>
                <a:gd name="T19" fmla="*/ 740 h 757"/>
                <a:gd name="T20" fmla="*/ 235 w 519"/>
                <a:gd name="T21" fmla="*/ 716 h 757"/>
                <a:gd name="T22" fmla="*/ 260 w 519"/>
                <a:gd name="T23" fmla="*/ 692 h 757"/>
                <a:gd name="T24" fmla="*/ 284 w 519"/>
                <a:gd name="T25" fmla="*/ 716 h 757"/>
                <a:gd name="T26" fmla="*/ 260 w 519"/>
                <a:gd name="T27" fmla="*/ 740 h 757"/>
                <a:gd name="T28" fmla="*/ 499 w 519"/>
                <a:gd name="T29" fmla="*/ 680 h 757"/>
                <a:gd name="T30" fmla="*/ 20 w 519"/>
                <a:gd name="T31" fmla="*/ 680 h 757"/>
                <a:gd name="T32" fmla="*/ 20 w 519"/>
                <a:gd name="T33" fmla="*/ 76 h 757"/>
                <a:gd name="T34" fmla="*/ 499 w 519"/>
                <a:gd name="T35" fmla="*/ 76 h 757"/>
                <a:gd name="T36" fmla="*/ 499 w 519"/>
                <a:gd name="T37" fmla="*/ 68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9" h="757">
                  <a:moveTo>
                    <a:pt x="471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35"/>
                    <a:pt x="22" y="757"/>
                    <a:pt x="48" y="757"/>
                  </a:cubicBezTo>
                  <a:cubicBezTo>
                    <a:pt x="471" y="757"/>
                    <a:pt x="471" y="757"/>
                    <a:pt x="471" y="757"/>
                  </a:cubicBezTo>
                  <a:cubicBezTo>
                    <a:pt x="497" y="757"/>
                    <a:pt x="519" y="735"/>
                    <a:pt x="519" y="709"/>
                  </a:cubicBezTo>
                  <a:cubicBezTo>
                    <a:pt x="519" y="48"/>
                    <a:pt x="519" y="48"/>
                    <a:pt x="519" y="48"/>
                  </a:cubicBezTo>
                  <a:cubicBezTo>
                    <a:pt x="519" y="21"/>
                    <a:pt x="497" y="0"/>
                    <a:pt x="471" y="0"/>
                  </a:cubicBezTo>
                  <a:close/>
                  <a:moveTo>
                    <a:pt x="260" y="740"/>
                  </a:moveTo>
                  <a:cubicBezTo>
                    <a:pt x="246" y="740"/>
                    <a:pt x="235" y="729"/>
                    <a:pt x="235" y="716"/>
                  </a:cubicBezTo>
                  <a:cubicBezTo>
                    <a:pt x="235" y="702"/>
                    <a:pt x="246" y="692"/>
                    <a:pt x="260" y="692"/>
                  </a:cubicBezTo>
                  <a:cubicBezTo>
                    <a:pt x="273" y="692"/>
                    <a:pt x="284" y="702"/>
                    <a:pt x="284" y="716"/>
                  </a:cubicBezTo>
                  <a:cubicBezTo>
                    <a:pt x="284" y="729"/>
                    <a:pt x="273" y="740"/>
                    <a:pt x="260" y="740"/>
                  </a:cubicBezTo>
                  <a:close/>
                  <a:moveTo>
                    <a:pt x="499" y="680"/>
                  </a:moveTo>
                  <a:cubicBezTo>
                    <a:pt x="20" y="680"/>
                    <a:pt x="20" y="680"/>
                    <a:pt x="20" y="68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99" y="76"/>
                    <a:pt x="499" y="76"/>
                    <a:pt x="499" y="76"/>
                  </a:cubicBezTo>
                  <a:lnTo>
                    <a:pt x="499" y="6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7812088" y="4547085"/>
              <a:ext cx="608013" cy="768350"/>
            </a:xfrm>
            <a:custGeom>
              <a:avLst/>
              <a:gdLst>
                <a:gd name="T0" fmla="*/ 0 w 383"/>
                <a:gd name="T1" fmla="*/ 484 h 484"/>
                <a:gd name="T2" fmla="*/ 383 w 383"/>
                <a:gd name="T3" fmla="*/ 484 h 484"/>
                <a:gd name="T4" fmla="*/ 383 w 383"/>
                <a:gd name="T5" fmla="*/ 0 h 484"/>
                <a:gd name="T6" fmla="*/ 0 w 383"/>
                <a:gd name="T7" fmla="*/ 0 h 484"/>
                <a:gd name="T8" fmla="*/ 0 w 383"/>
                <a:gd name="T9" fmla="*/ 484 h 484"/>
                <a:gd name="T10" fmla="*/ 9 w 383"/>
                <a:gd name="T11" fmla="*/ 12 h 484"/>
                <a:gd name="T12" fmla="*/ 128 w 383"/>
                <a:gd name="T13" fmla="*/ 12 h 484"/>
                <a:gd name="T14" fmla="*/ 24 w 383"/>
                <a:gd name="T15" fmla="*/ 26 h 484"/>
                <a:gd name="T16" fmla="*/ 9 w 383"/>
                <a:gd name="T17" fmla="*/ 174 h 484"/>
                <a:gd name="T18" fmla="*/ 9 w 383"/>
                <a:gd name="T19" fmla="*/ 12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3" h="484">
                  <a:moveTo>
                    <a:pt x="0" y="484"/>
                  </a:moveTo>
                  <a:lnTo>
                    <a:pt x="383" y="484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484"/>
                  </a:lnTo>
                  <a:close/>
                  <a:moveTo>
                    <a:pt x="9" y="12"/>
                  </a:moveTo>
                  <a:lnTo>
                    <a:pt x="128" y="12"/>
                  </a:lnTo>
                  <a:lnTo>
                    <a:pt x="24" y="26"/>
                  </a:lnTo>
                  <a:lnTo>
                    <a:pt x="9" y="17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Oval 63"/>
            <p:cNvSpPr>
              <a:spLocks noChangeArrowheads="1"/>
            </p:cNvSpPr>
            <p:nvPr/>
          </p:nvSpPr>
          <p:spPr bwMode="auto">
            <a:xfrm>
              <a:off x="8085138" y="5329723"/>
              <a:ext cx="61913" cy="619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7826376" y="4566135"/>
              <a:ext cx="188913" cy="257175"/>
            </a:xfrm>
            <a:custGeom>
              <a:avLst/>
              <a:gdLst>
                <a:gd name="T0" fmla="*/ 119 w 119"/>
                <a:gd name="T1" fmla="*/ 0 h 162"/>
                <a:gd name="T2" fmla="*/ 0 w 119"/>
                <a:gd name="T3" fmla="*/ 0 h 162"/>
                <a:gd name="T4" fmla="*/ 0 w 119"/>
                <a:gd name="T5" fmla="*/ 162 h 162"/>
                <a:gd name="T6" fmla="*/ 15 w 119"/>
                <a:gd name="T7" fmla="*/ 14 h 162"/>
                <a:gd name="T8" fmla="*/ 119 w 119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2">
                  <a:moveTo>
                    <a:pt x="119" y="0"/>
                  </a:moveTo>
                  <a:lnTo>
                    <a:pt x="0" y="0"/>
                  </a:lnTo>
                  <a:lnTo>
                    <a:pt x="0" y="162"/>
                  </a:lnTo>
                  <a:lnTo>
                    <a:pt x="15" y="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9396" y="1834053"/>
            <a:ext cx="884634" cy="828675"/>
            <a:chOff x="3997326" y="3343760"/>
            <a:chExt cx="1179512" cy="1104900"/>
          </a:xfrm>
        </p:grpSpPr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4633913" y="3859698"/>
              <a:ext cx="47625" cy="39687"/>
            </a:xfrm>
            <a:custGeom>
              <a:avLst/>
              <a:gdLst>
                <a:gd name="T0" fmla="*/ 0 w 38"/>
                <a:gd name="T1" fmla="*/ 15 h 32"/>
                <a:gd name="T2" fmla="*/ 9 w 38"/>
                <a:gd name="T3" fmla="*/ 32 h 32"/>
                <a:gd name="T4" fmla="*/ 38 w 38"/>
                <a:gd name="T5" fmla="*/ 17 h 32"/>
                <a:gd name="T6" fmla="*/ 28 w 38"/>
                <a:gd name="T7" fmla="*/ 0 h 32"/>
                <a:gd name="T8" fmla="*/ 0 w 38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0" y="15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19" y="27"/>
                    <a:pt x="28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5"/>
                    <a:pt x="10" y="10"/>
                    <a:pt x="0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76"/>
            <p:cNvSpPr>
              <a:spLocks/>
            </p:cNvSpPr>
            <p:nvPr/>
          </p:nvSpPr>
          <p:spPr bwMode="auto">
            <a:xfrm>
              <a:off x="5070476" y="3488223"/>
              <a:ext cx="36513" cy="39687"/>
            </a:xfrm>
            <a:custGeom>
              <a:avLst/>
              <a:gdLst>
                <a:gd name="T0" fmla="*/ 0 w 29"/>
                <a:gd name="T1" fmla="*/ 18 h 30"/>
                <a:gd name="T2" fmla="*/ 16 w 29"/>
                <a:gd name="T3" fmla="*/ 30 h 30"/>
                <a:gd name="T4" fmla="*/ 29 w 29"/>
                <a:gd name="T5" fmla="*/ 10 h 30"/>
                <a:gd name="T6" fmla="*/ 12 w 29"/>
                <a:gd name="T7" fmla="*/ 0 h 30"/>
                <a:gd name="T8" fmla="*/ 0 w 29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8"/>
                  </a:moveTo>
                  <a:cubicBezTo>
                    <a:pt x="6" y="21"/>
                    <a:pt x="12" y="25"/>
                    <a:pt x="16" y="30"/>
                  </a:cubicBezTo>
                  <a:cubicBezTo>
                    <a:pt x="20" y="23"/>
                    <a:pt x="25" y="17"/>
                    <a:pt x="29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77"/>
            <p:cNvSpPr>
              <a:spLocks/>
            </p:cNvSpPr>
            <p:nvPr/>
          </p:nvSpPr>
          <p:spPr bwMode="auto">
            <a:xfrm>
              <a:off x="5138738" y="3343760"/>
              <a:ext cx="38100" cy="47625"/>
            </a:xfrm>
            <a:custGeom>
              <a:avLst/>
              <a:gdLst>
                <a:gd name="T0" fmla="*/ 30 w 30"/>
                <a:gd name="T1" fmla="*/ 6 h 37"/>
                <a:gd name="T2" fmla="*/ 10 w 30"/>
                <a:gd name="T3" fmla="*/ 0 h 37"/>
                <a:gd name="T4" fmla="*/ 0 w 30"/>
                <a:gd name="T5" fmla="*/ 30 h 37"/>
                <a:gd name="T6" fmla="*/ 19 w 30"/>
                <a:gd name="T7" fmla="*/ 37 h 37"/>
                <a:gd name="T8" fmla="*/ 30 w 30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30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4" y="20"/>
                    <a:pt x="0" y="30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3" y="27"/>
                    <a:pt x="26" y="16"/>
                    <a:pt x="3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124326" y="4102585"/>
              <a:ext cx="47625" cy="46037"/>
            </a:xfrm>
            <a:custGeom>
              <a:avLst/>
              <a:gdLst>
                <a:gd name="T0" fmla="*/ 0 w 37"/>
                <a:gd name="T1" fmla="*/ 24 h 37"/>
                <a:gd name="T2" fmla="*/ 15 w 37"/>
                <a:gd name="T3" fmla="*/ 37 h 37"/>
                <a:gd name="T4" fmla="*/ 37 w 37"/>
                <a:gd name="T5" fmla="*/ 15 h 37"/>
                <a:gd name="T6" fmla="*/ 23 w 37"/>
                <a:gd name="T7" fmla="*/ 0 h 37"/>
                <a:gd name="T8" fmla="*/ 0 w 37"/>
                <a:gd name="T9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0" y="24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22" y="30"/>
                    <a:pt x="29" y="22"/>
                    <a:pt x="37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8"/>
                    <a:pt x="7" y="16"/>
                    <a:pt x="0" y="2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703763" y="3818423"/>
              <a:ext cx="49213" cy="41275"/>
            </a:xfrm>
            <a:custGeom>
              <a:avLst/>
              <a:gdLst>
                <a:gd name="T0" fmla="*/ 0 w 38"/>
                <a:gd name="T1" fmla="*/ 16 h 33"/>
                <a:gd name="T2" fmla="*/ 10 w 38"/>
                <a:gd name="T3" fmla="*/ 33 h 33"/>
                <a:gd name="T4" fmla="*/ 38 w 38"/>
                <a:gd name="T5" fmla="*/ 17 h 33"/>
                <a:gd name="T6" fmla="*/ 27 w 38"/>
                <a:gd name="T7" fmla="*/ 0 h 33"/>
                <a:gd name="T8" fmla="*/ 0 w 38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0" y="16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9" y="28"/>
                    <a:pt x="29" y="22"/>
                    <a:pt x="38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5"/>
                    <a:pt x="9" y="11"/>
                    <a:pt x="0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838701" y="3724760"/>
              <a:ext cx="47625" cy="44450"/>
            </a:xfrm>
            <a:custGeom>
              <a:avLst/>
              <a:gdLst>
                <a:gd name="T0" fmla="*/ 37 w 37"/>
                <a:gd name="T1" fmla="*/ 16 h 35"/>
                <a:gd name="T2" fmla="*/ 25 w 37"/>
                <a:gd name="T3" fmla="*/ 0 h 35"/>
                <a:gd name="T4" fmla="*/ 0 w 37"/>
                <a:gd name="T5" fmla="*/ 19 h 35"/>
                <a:gd name="T6" fmla="*/ 12 w 37"/>
                <a:gd name="T7" fmla="*/ 35 h 35"/>
                <a:gd name="T8" fmla="*/ 37 w 37"/>
                <a:gd name="T9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1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7"/>
                    <a:pt x="8" y="13"/>
                    <a:pt x="0" y="1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0" y="29"/>
                    <a:pt x="29" y="22"/>
                    <a:pt x="37" y="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5105401" y="3418373"/>
              <a:ext cx="39688" cy="47625"/>
            </a:xfrm>
            <a:custGeom>
              <a:avLst/>
              <a:gdLst>
                <a:gd name="T0" fmla="*/ 0 w 32"/>
                <a:gd name="T1" fmla="*/ 29 h 38"/>
                <a:gd name="T2" fmla="*/ 18 w 32"/>
                <a:gd name="T3" fmla="*/ 38 h 38"/>
                <a:gd name="T4" fmla="*/ 32 w 32"/>
                <a:gd name="T5" fmla="*/ 9 h 38"/>
                <a:gd name="T6" fmla="*/ 14 w 32"/>
                <a:gd name="T7" fmla="*/ 0 h 38"/>
                <a:gd name="T8" fmla="*/ 0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0" y="29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23" y="28"/>
                    <a:pt x="28" y="19"/>
                    <a:pt x="32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0"/>
                    <a:pt x="5" y="19"/>
                    <a:pt x="0" y="2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257676" y="4013685"/>
              <a:ext cx="47625" cy="41275"/>
            </a:xfrm>
            <a:custGeom>
              <a:avLst/>
              <a:gdLst>
                <a:gd name="T0" fmla="*/ 9 w 38"/>
                <a:gd name="T1" fmla="*/ 32 h 32"/>
                <a:gd name="T2" fmla="*/ 38 w 38"/>
                <a:gd name="T3" fmla="*/ 19 h 32"/>
                <a:gd name="T4" fmla="*/ 30 w 38"/>
                <a:gd name="T5" fmla="*/ 0 h 32"/>
                <a:gd name="T6" fmla="*/ 0 w 38"/>
                <a:gd name="T7" fmla="*/ 14 h 32"/>
                <a:gd name="T8" fmla="*/ 9 w 3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2">
                  <a:moveTo>
                    <a:pt x="9" y="32"/>
                  </a:moveTo>
                  <a:cubicBezTo>
                    <a:pt x="18" y="27"/>
                    <a:pt x="28" y="23"/>
                    <a:pt x="38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9"/>
                    <a:pt x="0" y="14"/>
                  </a:cubicBezTo>
                  <a:lnTo>
                    <a:pt x="9" y="3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4902201" y="3673960"/>
              <a:ext cx="46038" cy="44450"/>
            </a:xfrm>
            <a:custGeom>
              <a:avLst/>
              <a:gdLst>
                <a:gd name="T0" fmla="*/ 37 w 37"/>
                <a:gd name="T1" fmla="*/ 15 h 36"/>
                <a:gd name="T2" fmla="*/ 24 w 37"/>
                <a:gd name="T3" fmla="*/ 0 h 36"/>
                <a:gd name="T4" fmla="*/ 0 w 37"/>
                <a:gd name="T5" fmla="*/ 21 h 36"/>
                <a:gd name="T6" fmla="*/ 13 w 37"/>
                <a:gd name="T7" fmla="*/ 36 h 36"/>
                <a:gd name="T8" fmla="*/ 37 w 37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7" y="15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6" y="7"/>
                    <a:pt x="8" y="14"/>
                    <a:pt x="0" y="2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22" y="29"/>
                    <a:pt x="30" y="22"/>
                    <a:pt x="37" y="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560888" y="3896210"/>
              <a:ext cx="47625" cy="39687"/>
            </a:xfrm>
            <a:custGeom>
              <a:avLst/>
              <a:gdLst>
                <a:gd name="T0" fmla="*/ 0 w 37"/>
                <a:gd name="T1" fmla="*/ 13 h 32"/>
                <a:gd name="T2" fmla="*/ 8 w 37"/>
                <a:gd name="T3" fmla="*/ 32 h 32"/>
                <a:gd name="T4" fmla="*/ 37 w 37"/>
                <a:gd name="T5" fmla="*/ 18 h 32"/>
                <a:gd name="T6" fmla="*/ 29 w 37"/>
                <a:gd name="T7" fmla="*/ 0 h 32"/>
                <a:gd name="T8" fmla="*/ 0 w 37"/>
                <a:gd name="T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0" y="13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18" y="27"/>
                    <a:pt x="28" y="22"/>
                    <a:pt x="37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4"/>
                    <a:pt x="10" y="9"/>
                    <a:pt x="0" y="1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186238" y="4051785"/>
              <a:ext cx="47625" cy="44450"/>
            </a:xfrm>
            <a:custGeom>
              <a:avLst/>
              <a:gdLst>
                <a:gd name="T0" fmla="*/ 12 w 38"/>
                <a:gd name="T1" fmla="*/ 34 h 34"/>
                <a:gd name="T2" fmla="*/ 38 w 38"/>
                <a:gd name="T3" fmla="*/ 17 h 34"/>
                <a:gd name="T4" fmla="*/ 28 w 38"/>
                <a:gd name="T5" fmla="*/ 0 h 34"/>
                <a:gd name="T6" fmla="*/ 0 w 38"/>
                <a:gd name="T7" fmla="*/ 18 h 34"/>
                <a:gd name="T8" fmla="*/ 12 w 3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12" y="34"/>
                  </a:moveTo>
                  <a:cubicBezTo>
                    <a:pt x="20" y="28"/>
                    <a:pt x="29" y="22"/>
                    <a:pt x="38" y="1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6"/>
                    <a:pt x="9" y="12"/>
                    <a:pt x="0" y="18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059238" y="4242285"/>
              <a:ext cx="25400" cy="14287"/>
            </a:xfrm>
            <a:custGeom>
              <a:avLst/>
              <a:gdLst>
                <a:gd name="T0" fmla="*/ 21 w 21"/>
                <a:gd name="T1" fmla="*/ 6 h 12"/>
                <a:gd name="T2" fmla="*/ 2 w 21"/>
                <a:gd name="T3" fmla="*/ 0 h 12"/>
                <a:gd name="T4" fmla="*/ 0 w 21"/>
                <a:gd name="T5" fmla="*/ 7 h 12"/>
                <a:gd name="T6" fmla="*/ 19 w 21"/>
                <a:gd name="T7" fmla="*/ 12 h 12"/>
                <a:gd name="T8" fmla="*/ 21 w 2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21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7" y="7"/>
                    <a:pt x="13" y="9"/>
                    <a:pt x="19" y="12"/>
                  </a:cubicBezTo>
                  <a:cubicBezTo>
                    <a:pt x="20" y="10"/>
                    <a:pt x="20" y="8"/>
                    <a:pt x="21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8"/>
            <p:cNvSpPr>
              <a:spLocks/>
            </p:cNvSpPr>
            <p:nvPr/>
          </p:nvSpPr>
          <p:spPr bwMode="auto">
            <a:xfrm>
              <a:off x="4078288" y="4166085"/>
              <a:ext cx="42863" cy="47625"/>
            </a:xfrm>
            <a:custGeom>
              <a:avLst/>
              <a:gdLst>
                <a:gd name="T0" fmla="*/ 17 w 34"/>
                <a:gd name="T1" fmla="*/ 0 h 37"/>
                <a:gd name="T2" fmla="*/ 0 w 34"/>
                <a:gd name="T3" fmla="*/ 28 h 37"/>
                <a:gd name="T4" fmla="*/ 18 w 34"/>
                <a:gd name="T5" fmla="*/ 37 h 37"/>
                <a:gd name="T6" fmla="*/ 34 w 34"/>
                <a:gd name="T7" fmla="*/ 11 h 37"/>
                <a:gd name="T8" fmla="*/ 17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7" y="0"/>
                  </a:moveTo>
                  <a:cubicBezTo>
                    <a:pt x="11" y="9"/>
                    <a:pt x="5" y="18"/>
                    <a:pt x="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8" y="19"/>
                    <a:pt x="34" y="1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4333876" y="3986698"/>
              <a:ext cx="46038" cy="38100"/>
            </a:xfrm>
            <a:custGeom>
              <a:avLst/>
              <a:gdLst>
                <a:gd name="T0" fmla="*/ 13 w 37"/>
                <a:gd name="T1" fmla="*/ 5 h 29"/>
                <a:gd name="T2" fmla="*/ 0 w 37"/>
                <a:gd name="T3" fmla="*/ 10 h 29"/>
                <a:gd name="T4" fmla="*/ 7 w 37"/>
                <a:gd name="T5" fmla="*/ 29 h 29"/>
                <a:gd name="T6" fmla="*/ 19 w 37"/>
                <a:gd name="T7" fmla="*/ 25 h 29"/>
                <a:gd name="T8" fmla="*/ 37 w 37"/>
                <a:gd name="T9" fmla="*/ 19 h 29"/>
                <a:gd name="T10" fmla="*/ 31 w 37"/>
                <a:gd name="T11" fmla="*/ 0 h 29"/>
                <a:gd name="T12" fmla="*/ 13 w 37"/>
                <a:gd name="T1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3" y="5"/>
                  </a:moveTo>
                  <a:cubicBezTo>
                    <a:pt x="9" y="7"/>
                    <a:pt x="5" y="8"/>
                    <a:pt x="0" y="1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1" y="27"/>
                    <a:pt x="15" y="26"/>
                    <a:pt x="19" y="25"/>
                  </a:cubicBezTo>
                  <a:cubicBezTo>
                    <a:pt x="25" y="23"/>
                    <a:pt x="31" y="21"/>
                    <a:pt x="37" y="19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2"/>
                    <a:pt x="19" y="4"/>
                    <a:pt x="13" y="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4411663" y="3966060"/>
              <a:ext cx="31750" cy="31750"/>
            </a:xfrm>
            <a:custGeom>
              <a:avLst/>
              <a:gdLst>
                <a:gd name="T0" fmla="*/ 0 w 25"/>
                <a:gd name="T1" fmla="*/ 6 h 25"/>
                <a:gd name="T2" fmla="*/ 7 w 25"/>
                <a:gd name="T3" fmla="*/ 25 h 25"/>
                <a:gd name="T4" fmla="*/ 25 w 25"/>
                <a:gd name="T5" fmla="*/ 18 h 25"/>
                <a:gd name="T6" fmla="*/ 18 w 25"/>
                <a:gd name="T7" fmla="*/ 0 h 25"/>
                <a:gd name="T8" fmla="*/ 0 w 2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3" y="23"/>
                    <a:pt x="19" y="21"/>
                    <a:pt x="25" y="18"/>
                  </a:cubicBezTo>
                  <a:cubicBezTo>
                    <a:pt x="21" y="13"/>
                    <a:pt x="19" y="6"/>
                    <a:pt x="18" y="0"/>
                  </a:cubicBezTo>
                  <a:cubicBezTo>
                    <a:pt x="12" y="2"/>
                    <a:pt x="6" y="4"/>
                    <a:pt x="0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>
              <a:off x="4040188" y="4405798"/>
              <a:ext cx="31750" cy="42862"/>
            </a:xfrm>
            <a:custGeom>
              <a:avLst/>
              <a:gdLst>
                <a:gd name="T0" fmla="*/ 4 w 24"/>
                <a:gd name="T1" fmla="*/ 34 h 34"/>
                <a:gd name="T2" fmla="*/ 24 w 24"/>
                <a:gd name="T3" fmla="*/ 30 h 34"/>
                <a:gd name="T4" fmla="*/ 20 w 24"/>
                <a:gd name="T5" fmla="*/ 0 h 34"/>
                <a:gd name="T6" fmla="*/ 0 w 24"/>
                <a:gd name="T7" fmla="*/ 1 h 34"/>
                <a:gd name="T8" fmla="*/ 4 w 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4">
                  <a:moveTo>
                    <a:pt x="4" y="34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2" y="20"/>
                    <a:pt x="21" y="10"/>
                    <a:pt x="2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2"/>
                    <a:pt x="2" y="23"/>
                    <a:pt x="4" y="3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>
              <a:off x="4773613" y="3773973"/>
              <a:ext cx="47625" cy="44450"/>
            </a:xfrm>
            <a:custGeom>
              <a:avLst/>
              <a:gdLst>
                <a:gd name="T0" fmla="*/ 0 w 38"/>
                <a:gd name="T1" fmla="*/ 18 h 35"/>
                <a:gd name="T2" fmla="*/ 11 w 38"/>
                <a:gd name="T3" fmla="*/ 35 h 35"/>
                <a:gd name="T4" fmla="*/ 38 w 38"/>
                <a:gd name="T5" fmla="*/ 16 h 35"/>
                <a:gd name="T6" fmla="*/ 26 w 38"/>
                <a:gd name="T7" fmla="*/ 0 h 35"/>
                <a:gd name="T8" fmla="*/ 0 w 38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5">
                  <a:moveTo>
                    <a:pt x="0" y="18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20" y="29"/>
                    <a:pt x="29" y="22"/>
                    <a:pt x="38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6"/>
                    <a:pt x="9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2"/>
            <p:cNvSpPr>
              <a:spLocks/>
            </p:cNvSpPr>
            <p:nvPr/>
          </p:nvSpPr>
          <p:spPr bwMode="auto">
            <a:xfrm>
              <a:off x="3997326" y="4250223"/>
              <a:ext cx="119063" cy="119062"/>
            </a:xfrm>
            <a:custGeom>
              <a:avLst/>
              <a:gdLst>
                <a:gd name="T0" fmla="*/ 93 w 93"/>
                <a:gd name="T1" fmla="*/ 47 h 93"/>
                <a:gd name="T2" fmla="*/ 67 w 93"/>
                <a:gd name="T3" fmla="*/ 5 h 93"/>
                <a:gd name="T4" fmla="*/ 48 w 93"/>
                <a:gd name="T5" fmla="*/ 0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93 w 93"/>
                <a:gd name="T13" fmla="*/ 4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93" y="47"/>
                  </a:move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33"/>
            <p:cNvSpPr>
              <a:spLocks/>
            </p:cNvSpPr>
            <p:nvPr/>
          </p:nvSpPr>
          <p:spPr bwMode="auto">
            <a:xfrm>
              <a:off x="4433888" y="3899385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7 h 93"/>
                <a:gd name="T4" fmla="*/ 0 w 93"/>
                <a:gd name="T5" fmla="*/ 52 h 93"/>
                <a:gd name="T6" fmla="*/ 7 w 93"/>
                <a:gd name="T7" fmla="*/ 70 h 93"/>
                <a:gd name="T8" fmla="*/ 47 w 93"/>
                <a:gd name="T9" fmla="*/ 93 h 93"/>
                <a:gd name="T10" fmla="*/ 93 w 93"/>
                <a:gd name="T11" fmla="*/ 47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1" y="58"/>
                    <a:pt x="3" y="65"/>
                    <a:pt x="7" y="70"/>
                  </a:cubicBezTo>
                  <a:cubicBezTo>
                    <a:pt x="15" y="84"/>
                    <a:pt x="30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34"/>
            <p:cNvSpPr>
              <a:spLocks/>
            </p:cNvSpPr>
            <p:nvPr/>
          </p:nvSpPr>
          <p:spPr bwMode="auto">
            <a:xfrm>
              <a:off x="4987926" y="3507273"/>
              <a:ext cx="119063" cy="117475"/>
            </a:xfrm>
            <a:custGeom>
              <a:avLst/>
              <a:gdLst>
                <a:gd name="T0" fmla="*/ 65 w 93"/>
                <a:gd name="T1" fmla="*/ 4 h 93"/>
                <a:gd name="T2" fmla="*/ 46 w 93"/>
                <a:gd name="T3" fmla="*/ 0 h 93"/>
                <a:gd name="T4" fmla="*/ 0 w 93"/>
                <a:gd name="T5" fmla="*/ 47 h 93"/>
                <a:gd name="T6" fmla="*/ 46 w 93"/>
                <a:gd name="T7" fmla="*/ 93 h 93"/>
                <a:gd name="T8" fmla="*/ 93 w 93"/>
                <a:gd name="T9" fmla="*/ 47 h 93"/>
                <a:gd name="T10" fmla="*/ 81 w 93"/>
                <a:gd name="T11" fmla="*/ 16 h 93"/>
                <a:gd name="T12" fmla="*/ 65 w 93"/>
                <a:gd name="T1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65" y="4"/>
                  </a:moveTo>
                  <a:cubicBezTo>
                    <a:pt x="59" y="2"/>
                    <a:pt x="53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35"/>
                    <a:pt x="88" y="24"/>
                    <a:pt x="81" y="16"/>
                  </a:cubicBezTo>
                  <a:cubicBezTo>
                    <a:pt x="77" y="11"/>
                    <a:pt x="71" y="7"/>
                    <a:pt x="6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01498" y="2119803"/>
            <a:ext cx="302420" cy="757237"/>
            <a:chOff x="5291138" y="3405673"/>
            <a:chExt cx="403226" cy="1009649"/>
          </a:xfrm>
        </p:grpSpPr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5662613" y="3405673"/>
              <a:ext cx="30163" cy="44450"/>
            </a:xfrm>
            <a:custGeom>
              <a:avLst/>
              <a:gdLst>
                <a:gd name="T0" fmla="*/ 23 w 23"/>
                <a:gd name="T1" fmla="*/ 2 h 35"/>
                <a:gd name="T2" fmla="*/ 3 w 23"/>
                <a:gd name="T3" fmla="*/ 0 h 35"/>
                <a:gd name="T4" fmla="*/ 0 w 23"/>
                <a:gd name="T5" fmla="*/ 32 h 35"/>
                <a:gd name="T6" fmla="*/ 19 w 23"/>
                <a:gd name="T7" fmla="*/ 35 h 35"/>
                <a:gd name="T8" fmla="*/ 23 w 23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1"/>
                    <a:pt x="1" y="21"/>
                    <a:pt x="0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24"/>
                    <a:pt x="22" y="13"/>
                    <a:pt x="2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94"/>
            <p:cNvSpPr>
              <a:spLocks/>
            </p:cNvSpPr>
            <p:nvPr/>
          </p:nvSpPr>
          <p:spPr bwMode="auto">
            <a:xfrm>
              <a:off x="5486401" y="3942248"/>
              <a:ext cx="41275" cy="49212"/>
            </a:xfrm>
            <a:custGeom>
              <a:avLst/>
              <a:gdLst>
                <a:gd name="T0" fmla="*/ 0 w 33"/>
                <a:gd name="T1" fmla="*/ 28 h 38"/>
                <a:gd name="T2" fmla="*/ 17 w 33"/>
                <a:gd name="T3" fmla="*/ 38 h 38"/>
                <a:gd name="T4" fmla="*/ 33 w 33"/>
                <a:gd name="T5" fmla="*/ 10 h 38"/>
                <a:gd name="T6" fmla="*/ 15 w 33"/>
                <a:gd name="T7" fmla="*/ 0 h 38"/>
                <a:gd name="T8" fmla="*/ 0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2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22" y="29"/>
                    <a:pt x="28" y="20"/>
                    <a:pt x="33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0"/>
                    <a:pt x="5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95"/>
            <p:cNvSpPr>
              <a:spLocks/>
            </p:cNvSpPr>
            <p:nvPr/>
          </p:nvSpPr>
          <p:spPr bwMode="auto">
            <a:xfrm>
              <a:off x="5524501" y="3872398"/>
              <a:ext cx="41275" cy="46037"/>
            </a:xfrm>
            <a:custGeom>
              <a:avLst/>
              <a:gdLst>
                <a:gd name="T0" fmla="*/ 0 w 32"/>
                <a:gd name="T1" fmla="*/ 28 h 37"/>
                <a:gd name="T2" fmla="*/ 18 w 32"/>
                <a:gd name="T3" fmla="*/ 37 h 37"/>
                <a:gd name="T4" fmla="*/ 32 w 32"/>
                <a:gd name="T5" fmla="*/ 8 h 37"/>
                <a:gd name="T6" fmla="*/ 13 w 32"/>
                <a:gd name="T7" fmla="*/ 0 h 37"/>
                <a:gd name="T8" fmla="*/ 0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28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2" y="28"/>
                    <a:pt x="27" y="18"/>
                    <a:pt x="32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9"/>
                    <a:pt x="4" y="19"/>
                    <a:pt x="0" y="2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/>
            </p:cNvSpPr>
            <p:nvPr/>
          </p:nvSpPr>
          <p:spPr bwMode="auto">
            <a:xfrm>
              <a:off x="5586413" y="3719998"/>
              <a:ext cx="36513" cy="47625"/>
            </a:xfrm>
            <a:custGeom>
              <a:avLst/>
              <a:gdLst>
                <a:gd name="T0" fmla="*/ 19 w 29"/>
                <a:gd name="T1" fmla="*/ 37 h 37"/>
                <a:gd name="T2" fmla="*/ 29 w 29"/>
                <a:gd name="T3" fmla="*/ 7 h 37"/>
                <a:gd name="T4" fmla="*/ 10 w 29"/>
                <a:gd name="T5" fmla="*/ 0 h 37"/>
                <a:gd name="T6" fmla="*/ 0 w 29"/>
                <a:gd name="T7" fmla="*/ 30 h 37"/>
                <a:gd name="T8" fmla="*/ 19 w 2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19" y="37"/>
                  </a:moveTo>
                  <a:cubicBezTo>
                    <a:pt x="22" y="27"/>
                    <a:pt x="26" y="17"/>
                    <a:pt x="2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0"/>
                    <a:pt x="3" y="21"/>
                    <a:pt x="0" y="30"/>
                  </a:cubicBezTo>
                  <a:lnTo>
                    <a:pt x="19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/>
            </p:cNvSpPr>
            <p:nvPr/>
          </p:nvSpPr>
          <p:spPr bwMode="auto">
            <a:xfrm>
              <a:off x="5557838" y="3796198"/>
              <a:ext cx="39688" cy="47625"/>
            </a:xfrm>
            <a:custGeom>
              <a:avLst/>
              <a:gdLst>
                <a:gd name="T0" fmla="*/ 0 w 31"/>
                <a:gd name="T1" fmla="*/ 30 h 37"/>
                <a:gd name="T2" fmla="*/ 18 w 31"/>
                <a:gd name="T3" fmla="*/ 37 h 37"/>
                <a:gd name="T4" fmla="*/ 31 w 31"/>
                <a:gd name="T5" fmla="*/ 7 h 37"/>
                <a:gd name="T6" fmla="*/ 12 w 31"/>
                <a:gd name="T7" fmla="*/ 0 h 37"/>
                <a:gd name="T8" fmla="*/ 0 w 31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0" y="30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3" y="28"/>
                    <a:pt x="27" y="18"/>
                    <a:pt x="31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0"/>
                    <a:pt x="4" y="20"/>
                    <a:pt x="0" y="3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/>
            </p:cNvSpPr>
            <p:nvPr/>
          </p:nvSpPr>
          <p:spPr bwMode="auto">
            <a:xfrm>
              <a:off x="5297488" y="4369285"/>
              <a:ext cx="38100" cy="46037"/>
            </a:xfrm>
            <a:custGeom>
              <a:avLst/>
              <a:gdLst>
                <a:gd name="T0" fmla="*/ 0 w 29"/>
                <a:gd name="T1" fmla="*/ 5 h 37"/>
                <a:gd name="T2" fmla="*/ 10 w 29"/>
                <a:gd name="T3" fmla="*/ 37 h 37"/>
                <a:gd name="T4" fmla="*/ 29 w 29"/>
                <a:gd name="T5" fmla="*/ 29 h 37"/>
                <a:gd name="T6" fmla="*/ 19 w 29"/>
                <a:gd name="T7" fmla="*/ 0 h 37"/>
                <a:gd name="T8" fmla="*/ 0 w 2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0" y="5"/>
                  </a:moveTo>
                  <a:cubicBezTo>
                    <a:pt x="2" y="15"/>
                    <a:pt x="6" y="26"/>
                    <a:pt x="10" y="37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5" y="19"/>
                    <a:pt x="22" y="10"/>
                    <a:pt x="19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/>
            </p:cNvSpPr>
            <p:nvPr/>
          </p:nvSpPr>
          <p:spPr bwMode="auto">
            <a:xfrm>
              <a:off x="5337176" y="4137510"/>
              <a:ext cx="44450" cy="47625"/>
            </a:xfrm>
            <a:custGeom>
              <a:avLst/>
              <a:gdLst>
                <a:gd name="T0" fmla="*/ 17 w 35"/>
                <a:gd name="T1" fmla="*/ 37 h 37"/>
                <a:gd name="T2" fmla="*/ 35 w 35"/>
                <a:gd name="T3" fmla="*/ 12 h 37"/>
                <a:gd name="T4" fmla="*/ 19 w 35"/>
                <a:gd name="T5" fmla="*/ 0 h 37"/>
                <a:gd name="T6" fmla="*/ 0 w 35"/>
                <a:gd name="T7" fmla="*/ 26 h 37"/>
                <a:gd name="T8" fmla="*/ 17 w 3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7">
                  <a:moveTo>
                    <a:pt x="17" y="37"/>
                  </a:moveTo>
                  <a:cubicBezTo>
                    <a:pt x="22" y="29"/>
                    <a:pt x="28" y="21"/>
                    <a:pt x="35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8"/>
                    <a:pt x="6" y="17"/>
                    <a:pt x="0" y="26"/>
                  </a:cubicBezTo>
                  <a:lnTo>
                    <a:pt x="17" y="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5635626" y="3566010"/>
              <a:ext cx="31750" cy="28575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3 h 23"/>
                <a:gd name="T4" fmla="*/ 24 w 24"/>
                <a:gd name="T5" fmla="*/ 4 h 23"/>
                <a:gd name="T6" fmla="*/ 4 w 24"/>
                <a:gd name="T7" fmla="*/ 0 h 23"/>
                <a:gd name="T8" fmla="*/ 0 w 24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18"/>
                  </a:moveTo>
                  <a:cubicBezTo>
                    <a:pt x="7" y="18"/>
                    <a:pt x="13" y="20"/>
                    <a:pt x="19" y="23"/>
                  </a:cubicBezTo>
                  <a:cubicBezTo>
                    <a:pt x="21" y="16"/>
                    <a:pt x="22" y="10"/>
                    <a:pt x="2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6"/>
                    <a:pt x="1" y="12"/>
                    <a:pt x="0" y="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5300663" y="4207360"/>
              <a:ext cx="38100" cy="47625"/>
            </a:xfrm>
            <a:custGeom>
              <a:avLst/>
              <a:gdLst>
                <a:gd name="T0" fmla="*/ 0 w 30"/>
                <a:gd name="T1" fmla="*/ 32 h 37"/>
                <a:gd name="T2" fmla="*/ 20 w 30"/>
                <a:gd name="T3" fmla="*/ 37 h 37"/>
                <a:gd name="T4" fmla="*/ 30 w 30"/>
                <a:gd name="T5" fmla="*/ 9 h 37"/>
                <a:gd name="T6" fmla="*/ 12 w 30"/>
                <a:gd name="T7" fmla="*/ 0 h 37"/>
                <a:gd name="T8" fmla="*/ 0 w 30"/>
                <a:gd name="T9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32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2" y="28"/>
                    <a:pt x="26" y="18"/>
                    <a:pt x="30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11"/>
                    <a:pt x="3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5648326" y="3485048"/>
              <a:ext cx="33338" cy="44450"/>
            </a:xfrm>
            <a:custGeom>
              <a:avLst/>
              <a:gdLst>
                <a:gd name="T0" fmla="*/ 0 w 26"/>
                <a:gd name="T1" fmla="*/ 32 h 35"/>
                <a:gd name="T2" fmla="*/ 20 w 26"/>
                <a:gd name="T3" fmla="*/ 35 h 35"/>
                <a:gd name="T4" fmla="*/ 26 w 26"/>
                <a:gd name="T5" fmla="*/ 3 h 35"/>
                <a:gd name="T6" fmla="*/ 6 w 26"/>
                <a:gd name="T7" fmla="*/ 0 h 35"/>
                <a:gd name="T8" fmla="*/ 0 w 26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2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2" y="25"/>
                    <a:pt x="24" y="14"/>
                    <a:pt x="2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1"/>
                    <a:pt x="2" y="21"/>
                    <a:pt x="0" y="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5457826" y="4012098"/>
              <a:ext cx="26988" cy="34925"/>
            </a:xfrm>
            <a:custGeom>
              <a:avLst/>
              <a:gdLst>
                <a:gd name="T0" fmla="*/ 6 w 22"/>
                <a:gd name="T1" fmla="*/ 0 h 27"/>
                <a:gd name="T2" fmla="*/ 0 w 22"/>
                <a:gd name="T3" fmla="*/ 8 h 27"/>
                <a:gd name="T4" fmla="*/ 11 w 22"/>
                <a:gd name="T5" fmla="*/ 27 h 27"/>
                <a:gd name="T6" fmla="*/ 22 w 22"/>
                <a:gd name="T7" fmla="*/ 11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4" y="2"/>
                    <a:pt x="2" y="5"/>
                    <a:pt x="0" y="8"/>
                  </a:cubicBezTo>
                  <a:cubicBezTo>
                    <a:pt x="5" y="13"/>
                    <a:pt x="9" y="20"/>
                    <a:pt x="11" y="27"/>
                  </a:cubicBezTo>
                  <a:cubicBezTo>
                    <a:pt x="15" y="22"/>
                    <a:pt x="19" y="16"/>
                    <a:pt x="22" y="1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5291138" y="4289910"/>
              <a:ext cx="25400" cy="42862"/>
            </a:xfrm>
            <a:custGeom>
              <a:avLst/>
              <a:gdLst>
                <a:gd name="T0" fmla="*/ 0 w 21"/>
                <a:gd name="T1" fmla="*/ 21 h 33"/>
                <a:gd name="T2" fmla="*/ 1 w 21"/>
                <a:gd name="T3" fmla="*/ 33 h 33"/>
                <a:gd name="T4" fmla="*/ 21 w 21"/>
                <a:gd name="T5" fmla="*/ 32 h 33"/>
                <a:gd name="T6" fmla="*/ 20 w 21"/>
                <a:gd name="T7" fmla="*/ 21 h 33"/>
                <a:gd name="T8" fmla="*/ 21 w 21"/>
                <a:gd name="T9" fmla="*/ 2 h 33"/>
                <a:gd name="T10" fmla="*/ 2 w 21"/>
                <a:gd name="T11" fmla="*/ 0 h 33"/>
                <a:gd name="T12" fmla="*/ 0 w 21"/>
                <a:gd name="T13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">
                  <a:moveTo>
                    <a:pt x="0" y="21"/>
                  </a:moveTo>
                  <a:cubicBezTo>
                    <a:pt x="0" y="25"/>
                    <a:pt x="0" y="29"/>
                    <a:pt x="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28"/>
                    <a:pt x="20" y="25"/>
                    <a:pt x="20" y="21"/>
                  </a:cubicBezTo>
                  <a:cubicBezTo>
                    <a:pt x="20" y="15"/>
                    <a:pt x="21" y="8"/>
                    <a:pt x="21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7"/>
                    <a:pt x="0" y="14"/>
                    <a:pt x="0" y="2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35"/>
            <p:cNvSpPr>
              <a:spLocks/>
            </p:cNvSpPr>
            <p:nvPr/>
          </p:nvSpPr>
          <p:spPr bwMode="auto">
            <a:xfrm>
              <a:off x="5575301" y="3588235"/>
              <a:ext cx="119063" cy="11747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67 w 93"/>
                <a:gd name="T9" fmla="*/ 5 h 93"/>
                <a:gd name="T10" fmla="*/ 48 w 93"/>
                <a:gd name="T11" fmla="*/ 0 h 93"/>
                <a:gd name="T12" fmla="*/ 46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8"/>
                    <a:pt x="83" y="12"/>
                    <a:pt x="67" y="5"/>
                  </a:cubicBezTo>
                  <a:cubicBezTo>
                    <a:pt x="61" y="2"/>
                    <a:pt x="55" y="0"/>
                    <a:pt x="48" y="0"/>
                  </a:cubicBezTo>
                  <a:cubicBezTo>
                    <a:pt x="47" y="0"/>
                    <a:pt x="47" y="0"/>
                    <a:pt x="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5356226" y="4005748"/>
              <a:ext cx="117475" cy="119062"/>
            </a:xfrm>
            <a:custGeom>
              <a:avLst/>
              <a:gdLst>
                <a:gd name="T0" fmla="*/ 47 w 93"/>
                <a:gd name="T1" fmla="*/ 0 h 93"/>
                <a:gd name="T2" fmla="*/ 0 w 93"/>
                <a:gd name="T3" fmla="*/ 46 h 93"/>
                <a:gd name="T4" fmla="*/ 47 w 93"/>
                <a:gd name="T5" fmla="*/ 93 h 93"/>
                <a:gd name="T6" fmla="*/ 93 w 93"/>
                <a:gd name="T7" fmla="*/ 46 h 93"/>
                <a:gd name="T8" fmla="*/ 91 w 93"/>
                <a:gd name="T9" fmla="*/ 32 h 93"/>
                <a:gd name="T10" fmla="*/ 80 w 93"/>
                <a:gd name="T11" fmla="*/ 13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3" y="72"/>
                    <a:pt x="93" y="46"/>
                  </a:cubicBezTo>
                  <a:cubicBezTo>
                    <a:pt x="93" y="41"/>
                    <a:pt x="93" y="36"/>
                    <a:pt x="91" y="32"/>
                  </a:cubicBezTo>
                  <a:cubicBezTo>
                    <a:pt x="89" y="25"/>
                    <a:pt x="85" y="18"/>
                    <a:pt x="80" y="13"/>
                  </a:cubicBezTo>
                  <a:cubicBezTo>
                    <a:pt x="71" y="5"/>
                    <a:pt x="60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63032" y="2000741"/>
            <a:ext cx="783431" cy="722709"/>
            <a:chOff x="7073901" y="3375510"/>
            <a:chExt cx="1044575" cy="963612"/>
          </a:xfrm>
        </p:grpSpPr>
        <p:sp>
          <p:nvSpPr>
            <p:cNvPr id="84" name="Freeform 116"/>
            <p:cNvSpPr>
              <a:spLocks/>
            </p:cNvSpPr>
            <p:nvPr/>
          </p:nvSpPr>
          <p:spPr bwMode="auto">
            <a:xfrm>
              <a:off x="7778751" y="3846998"/>
              <a:ext cx="23813" cy="31750"/>
            </a:xfrm>
            <a:custGeom>
              <a:avLst/>
              <a:gdLst>
                <a:gd name="T0" fmla="*/ 8 w 19"/>
                <a:gd name="T1" fmla="*/ 25 h 25"/>
                <a:gd name="T2" fmla="*/ 19 w 19"/>
                <a:gd name="T3" fmla="*/ 8 h 25"/>
                <a:gd name="T4" fmla="*/ 6 w 19"/>
                <a:gd name="T5" fmla="*/ 0 h 25"/>
                <a:gd name="T6" fmla="*/ 0 w 19"/>
                <a:gd name="T7" fmla="*/ 20 h 25"/>
                <a:gd name="T8" fmla="*/ 8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8" y="25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5" y="6"/>
                    <a:pt x="10" y="3"/>
                    <a:pt x="6" y="0"/>
                  </a:cubicBezTo>
                  <a:cubicBezTo>
                    <a:pt x="5" y="7"/>
                    <a:pt x="3" y="14"/>
                    <a:pt x="0" y="20"/>
                  </a:cubicBezTo>
                  <a:cubicBezTo>
                    <a:pt x="2" y="21"/>
                    <a:pt x="5" y="23"/>
                    <a:pt x="8" y="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117"/>
            <p:cNvSpPr>
              <a:spLocks/>
            </p:cNvSpPr>
            <p:nvPr/>
          </p:nvSpPr>
          <p:spPr bwMode="auto">
            <a:xfrm>
              <a:off x="7521576" y="3788260"/>
              <a:ext cx="44450" cy="28575"/>
            </a:xfrm>
            <a:custGeom>
              <a:avLst/>
              <a:gdLst>
                <a:gd name="T0" fmla="*/ 0 w 35"/>
                <a:gd name="T1" fmla="*/ 20 h 23"/>
                <a:gd name="T2" fmla="*/ 33 w 35"/>
                <a:gd name="T3" fmla="*/ 23 h 23"/>
                <a:gd name="T4" fmla="*/ 35 w 35"/>
                <a:gd name="T5" fmla="*/ 4 h 23"/>
                <a:gd name="T6" fmla="*/ 3 w 35"/>
                <a:gd name="T7" fmla="*/ 0 h 23"/>
                <a:gd name="T8" fmla="*/ 0 w 35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11" y="21"/>
                    <a:pt x="22" y="22"/>
                    <a:pt x="33" y="2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4" y="3"/>
                    <a:pt x="13" y="1"/>
                    <a:pt x="3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118"/>
            <p:cNvSpPr>
              <a:spLocks/>
            </p:cNvSpPr>
            <p:nvPr/>
          </p:nvSpPr>
          <p:spPr bwMode="auto">
            <a:xfrm>
              <a:off x="7820026" y="3881923"/>
              <a:ext cx="47625" cy="46037"/>
            </a:xfrm>
            <a:custGeom>
              <a:avLst/>
              <a:gdLst>
                <a:gd name="T0" fmla="*/ 24 w 37"/>
                <a:gd name="T1" fmla="*/ 36 h 36"/>
                <a:gd name="T2" fmla="*/ 37 w 37"/>
                <a:gd name="T3" fmla="*/ 21 h 36"/>
                <a:gd name="T4" fmla="*/ 13 w 37"/>
                <a:gd name="T5" fmla="*/ 0 h 36"/>
                <a:gd name="T6" fmla="*/ 0 w 37"/>
                <a:gd name="T7" fmla="*/ 15 h 36"/>
                <a:gd name="T8" fmla="*/ 24 w 37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24" y="36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4"/>
                    <a:pt x="21" y="7"/>
                    <a:pt x="13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8" y="22"/>
                    <a:pt x="16" y="29"/>
                    <a:pt x="24" y="3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119"/>
            <p:cNvSpPr>
              <a:spLocks/>
            </p:cNvSpPr>
            <p:nvPr/>
          </p:nvSpPr>
          <p:spPr bwMode="auto">
            <a:xfrm>
              <a:off x="7362826" y="3743810"/>
              <a:ext cx="47625" cy="39687"/>
            </a:xfrm>
            <a:custGeom>
              <a:avLst/>
              <a:gdLst>
                <a:gd name="T0" fmla="*/ 0 w 37"/>
                <a:gd name="T1" fmla="*/ 19 h 31"/>
                <a:gd name="T2" fmla="*/ 30 w 37"/>
                <a:gd name="T3" fmla="*/ 31 h 31"/>
                <a:gd name="T4" fmla="*/ 37 w 37"/>
                <a:gd name="T5" fmla="*/ 12 h 31"/>
                <a:gd name="T6" fmla="*/ 8 w 37"/>
                <a:gd name="T7" fmla="*/ 0 h 31"/>
                <a:gd name="T8" fmla="*/ 0 w 37"/>
                <a:gd name="T9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0" y="19"/>
                  </a:moveTo>
                  <a:cubicBezTo>
                    <a:pt x="10" y="23"/>
                    <a:pt x="20" y="27"/>
                    <a:pt x="30" y="31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7" y="8"/>
                    <a:pt x="18" y="4"/>
                    <a:pt x="8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120"/>
            <p:cNvSpPr>
              <a:spLocks/>
            </p:cNvSpPr>
            <p:nvPr/>
          </p:nvSpPr>
          <p:spPr bwMode="auto">
            <a:xfrm>
              <a:off x="8013701" y="4142273"/>
              <a:ext cx="41275" cy="49212"/>
            </a:xfrm>
            <a:custGeom>
              <a:avLst/>
              <a:gdLst>
                <a:gd name="T0" fmla="*/ 32 w 32"/>
                <a:gd name="T1" fmla="*/ 29 h 38"/>
                <a:gd name="T2" fmla="*/ 18 w 32"/>
                <a:gd name="T3" fmla="*/ 0 h 38"/>
                <a:gd name="T4" fmla="*/ 0 w 32"/>
                <a:gd name="T5" fmla="*/ 9 h 38"/>
                <a:gd name="T6" fmla="*/ 14 w 32"/>
                <a:gd name="T7" fmla="*/ 38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cubicBezTo>
                    <a:pt x="28" y="19"/>
                    <a:pt x="23" y="10"/>
                    <a:pt x="1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9"/>
                    <a:pt x="10" y="28"/>
                    <a:pt x="14" y="38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121"/>
            <p:cNvSpPr>
              <a:spLocks/>
            </p:cNvSpPr>
            <p:nvPr/>
          </p:nvSpPr>
          <p:spPr bwMode="auto">
            <a:xfrm>
              <a:off x="7974013" y="4070835"/>
              <a:ext cx="42863" cy="49212"/>
            </a:xfrm>
            <a:custGeom>
              <a:avLst/>
              <a:gdLst>
                <a:gd name="T0" fmla="*/ 0 w 33"/>
                <a:gd name="T1" fmla="*/ 10 h 38"/>
                <a:gd name="T2" fmla="*/ 16 w 33"/>
                <a:gd name="T3" fmla="*/ 38 h 38"/>
                <a:gd name="T4" fmla="*/ 33 w 33"/>
                <a:gd name="T5" fmla="*/ 28 h 38"/>
                <a:gd name="T6" fmla="*/ 17 w 33"/>
                <a:gd name="T7" fmla="*/ 0 h 38"/>
                <a:gd name="T8" fmla="*/ 0 w 33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0"/>
                  </a:moveTo>
                  <a:cubicBezTo>
                    <a:pt x="5" y="19"/>
                    <a:pt x="11" y="28"/>
                    <a:pt x="16" y="3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18"/>
                    <a:pt x="23" y="9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122"/>
            <p:cNvSpPr>
              <a:spLocks/>
            </p:cNvSpPr>
            <p:nvPr/>
          </p:nvSpPr>
          <p:spPr bwMode="auto">
            <a:xfrm>
              <a:off x="7878763" y="3939073"/>
              <a:ext cx="46038" cy="47625"/>
            </a:xfrm>
            <a:custGeom>
              <a:avLst/>
              <a:gdLst>
                <a:gd name="T0" fmla="*/ 20 w 36"/>
                <a:gd name="T1" fmla="*/ 37 h 37"/>
                <a:gd name="T2" fmla="*/ 36 w 36"/>
                <a:gd name="T3" fmla="*/ 24 h 37"/>
                <a:gd name="T4" fmla="*/ 14 w 36"/>
                <a:gd name="T5" fmla="*/ 0 h 37"/>
                <a:gd name="T6" fmla="*/ 0 w 36"/>
                <a:gd name="T7" fmla="*/ 13 h 37"/>
                <a:gd name="T8" fmla="*/ 20 w 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7">
                  <a:moveTo>
                    <a:pt x="20" y="37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29" y="16"/>
                    <a:pt x="21" y="7"/>
                    <a:pt x="1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21"/>
                    <a:pt x="13" y="29"/>
                    <a:pt x="20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123"/>
            <p:cNvSpPr>
              <a:spLocks/>
            </p:cNvSpPr>
            <p:nvPr/>
          </p:nvSpPr>
          <p:spPr bwMode="auto">
            <a:xfrm>
              <a:off x="7129463" y="3527910"/>
              <a:ext cx="38100" cy="39687"/>
            </a:xfrm>
            <a:custGeom>
              <a:avLst/>
              <a:gdLst>
                <a:gd name="T0" fmla="*/ 18 w 30"/>
                <a:gd name="T1" fmla="*/ 0 h 32"/>
                <a:gd name="T2" fmla="*/ 0 w 30"/>
                <a:gd name="T3" fmla="*/ 9 h 32"/>
                <a:gd name="T4" fmla="*/ 13 w 30"/>
                <a:gd name="T5" fmla="*/ 32 h 32"/>
                <a:gd name="T6" fmla="*/ 30 w 30"/>
                <a:gd name="T7" fmla="*/ 23 h 32"/>
                <a:gd name="T8" fmla="*/ 18 w 3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4" y="17"/>
                    <a:pt x="8" y="24"/>
                    <a:pt x="13" y="32"/>
                  </a:cubicBezTo>
                  <a:cubicBezTo>
                    <a:pt x="18" y="28"/>
                    <a:pt x="24" y="24"/>
                    <a:pt x="30" y="23"/>
                  </a:cubicBezTo>
                  <a:cubicBezTo>
                    <a:pt x="26" y="15"/>
                    <a:pt x="22" y="8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124"/>
            <p:cNvSpPr>
              <a:spLocks/>
            </p:cNvSpPr>
            <p:nvPr/>
          </p:nvSpPr>
          <p:spPr bwMode="auto">
            <a:xfrm>
              <a:off x="8080376" y="4293085"/>
              <a:ext cx="38100" cy="46037"/>
            </a:xfrm>
            <a:custGeom>
              <a:avLst/>
              <a:gdLst>
                <a:gd name="T0" fmla="*/ 29 w 29"/>
                <a:gd name="T1" fmla="*/ 30 h 37"/>
                <a:gd name="T2" fmla="*/ 18 w 29"/>
                <a:gd name="T3" fmla="*/ 0 h 37"/>
                <a:gd name="T4" fmla="*/ 0 w 29"/>
                <a:gd name="T5" fmla="*/ 7 h 37"/>
                <a:gd name="T6" fmla="*/ 11 w 29"/>
                <a:gd name="T7" fmla="*/ 37 h 37"/>
                <a:gd name="T8" fmla="*/ 29 w 29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7">
                  <a:moveTo>
                    <a:pt x="29" y="30"/>
                  </a:moveTo>
                  <a:cubicBezTo>
                    <a:pt x="26" y="20"/>
                    <a:pt x="22" y="10"/>
                    <a:pt x="1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7"/>
                    <a:pt x="7" y="27"/>
                    <a:pt x="11" y="37"/>
                  </a:cubicBezTo>
                  <a:lnTo>
                    <a:pt x="29" y="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125"/>
            <p:cNvSpPr>
              <a:spLocks/>
            </p:cNvSpPr>
            <p:nvPr/>
          </p:nvSpPr>
          <p:spPr bwMode="auto">
            <a:xfrm>
              <a:off x="7929563" y="4002573"/>
              <a:ext cx="42863" cy="49212"/>
            </a:xfrm>
            <a:custGeom>
              <a:avLst/>
              <a:gdLst>
                <a:gd name="T0" fmla="*/ 0 w 34"/>
                <a:gd name="T1" fmla="*/ 12 h 38"/>
                <a:gd name="T2" fmla="*/ 18 w 34"/>
                <a:gd name="T3" fmla="*/ 38 h 38"/>
                <a:gd name="T4" fmla="*/ 34 w 34"/>
                <a:gd name="T5" fmla="*/ 27 h 38"/>
                <a:gd name="T6" fmla="*/ 16 w 34"/>
                <a:gd name="T7" fmla="*/ 0 h 38"/>
                <a:gd name="T8" fmla="*/ 0 w 34"/>
                <a:gd name="T9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8">
                  <a:moveTo>
                    <a:pt x="0" y="12"/>
                  </a:moveTo>
                  <a:cubicBezTo>
                    <a:pt x="6" y="20"/>
                    <a:pt x="12" y="29"/>
                    <a:pt x="18" y="3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8" y="17"/>
                    <a:pt x="22" y="8"/>
                    <a:pt x="16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126"/>
            <p:cNvSpPr>
              <a:spLocks/>
            </p:cNvSpPr>
            <p:nvPr/>
          </p:nvSpPr>
          <p:spPr bwMode="auto">
            <a:xfrm>
              <a:off x="7442201" y="3770798"/>
              <a:ext cx="44450" cy="34925"/>
            </a:xfrm>
            <a:custGeom>
              <a:avLst/>
              <a:gdLst>
                <a:gd name="T0" fmla="*/ 0 w 35"/>
                <a:gd name="T1" fmla="*/ 20 h 27"/>
                <a:gd name="T2" fmla="*/ 31 w 35"/>
                <a:gd name="T3" fmla="*/ 27 h 27"/>
                <a:gd name="T4" fmla="*/ 35 w 35"/>
                <a:gd name="T5" fmla="*/ 8 h 27"/>
                <a:gd name="T6" fmla="*/ 5 w 35"/>
                <a:gd name="T7" fmla="*/ 0 h 27"/>
                <a:gd name="T8" fmla="*/ 0 w 35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0"/>
                  </a:moveTo>
                  <a:cubicBezTo>
                    <a:pt x="10" y="22"/>
                    <a:pt x="21" y="25"/>
                    <a:pt x="31" y="2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5" y="5"/>
                    <a:pt x="15" y="3"/>
                    <a:pt x="5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127"/>
            <p:cNvSpPr>
              <a:spLocks/>
            </p:cNvSpPr>
            <p:nvPr/>
          </p:nvSpPr>
          <p:spPr bwMode="auto">
            <a:xfrm>
              <a:off x="7604126" y="3796198"/>
              <a:ext cx="42863" cy="25400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20 h 21"/>
                <a:gd name="T4" fmla="*/ 11 w 34"/>
                <a:gd name="T5" fmla="*/ 20 h 21"/>
                <a:gd name="T6" fmla="*/ 31 w 34"/>
                <a:gd name="T7" fmla="*/ 21 h 21"/>
                <a:gd name="T8" fmla="*/ 34 w 34"/>
                <a:gd name="T9" fmla="*/ 2 h 21"/>
                <a:gd name="T10" fmla="*/ 11 w 34"/>
                <a:gd name="T11" fmla="*/ 0 h 21"/>
                <a:gd name="T12" fmla="*/ 1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7" y="20"/>
                    <a:pt x="11" y="20"/>
                  </a:cubicBezTo>
                  <a:cubicBezTo>
                    <a:pt x="18" y="20"/>
                    <a:pt x="24" y="21"/>
                    <a:pt x="31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6" y="1"/>
                    <a:pt x="19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128"/>
            <p:cNvSpPr>
              <a:spLocks/>
            </p:cNvSpPr>
            <p:nvPr/>
          </p:nvSpPr>
          <p:spPr bwMode="auto">
            <a:xfrm>
              <a:off x="7097713" y="3453298"/>
              <a:ext cx="38100" cy="47625"/>
            </a:xfrm>
            <a:custGeom>
              <a:avLst/>
              <a:gdLst>
                <a:gd name="T0" fmla="*/ 0 w 30"/>
                <a:gd name="T1" fmla="*/ 7 h 37"/>
                <a:gd name="T2" fmla="*/ 12 w 30"/>
                <a:gd name="T3" fmla="*/ 37 h 37"/>
                <a:gd name="T4" fmla="*/ 30 w 30"/>
                <a:gd name="T5" fmla="*/ 29 h 37"/>
                <a:gd name="T6" fmla="*/ 19 w 30"/>
                <a:gd name="T7" fmla="*/ 0 h 37"/>
                <a:gd name="T8" fmla="*/ 0 w 30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7">
                  <a:moveTo>
                    <a:pt x="0" y="7"/>
                  </a:moveTo>
                  <a:cubicBezTo>
                    <a:pt x="4" y="17"/>
                    <a:pt x="8" y="27"/>
                    <a:pt x="12" y="3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6" y="20"/>
                    <a:pt x="22" y="10"/>
                    <a:pt x="19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129"/>
            <p:cNvSpPr>
              <a:spLocks/>
            </p:cNvSpPr>
            <p:nvPr/>
          </p:nvSpPr>
          <p:spPr bwMode="auto">
            <a:xfrm>
              <a:off x="7073901" y="3375510"/>
              <a:ext cx="36513" cy="47625"/>
            </a:xfrm>
            <a:custGeom>
              <a:avLst/>
              <a:gdLst>
                <a:gd name="T0" fmla="*/ 0 w 28"/>
                <a:gd name="T1" fmla="*/ 5 h 37"/>
                <a:gd name="T2" fmla="*/ 9 w 28"/>
                <a:gd name="T3" fmla="*/ 37 h 37"/>
                <a:gd name="T4" fmla="*/ 28 w 28"/>
                <a:gd name="T5" fmla="*/ 31 h 37"/>
                <a:gd name="T6" fmla="*/ 20 w 28"/>
                <a:gd name="T7" fmla="*/ 0 h 37"/>
                <a:gd name="T8" fmla="*/ 0 w 28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0" y="5"/>
                  </a:moveTo>
                  <a:cubicBezTo>
                    <a:pt x="3" y="16"/>
                    <a:pt x="6" y="27"/>
                    <a:pt x="9" y="37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21"/>
                    <a:pt x="22" y="11"/>
                    <a:pt x="2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130"/>
            <p:cNvSpPr>
              <a:spLocks/>
            </p:cNvSpPr>
            <p:nvPr/>
          </p:nvSpPr>
          <p:spPr bwMode="auto">
            <a:xfrm>
              <a:off x="7289801" y="3705710"/>
              <a:ext cx="47625" cy="44450"/>
            </a:xfrm>
            <a:custGeom>
              <a:avLst/>
              <a:gdLst>
                <a:gd name="T0" fmla="*/ 37 w 37"/>
                <a:gd name="T1" fmla="*/ 16 h 34"/>
                <a:gd name="T2" fmla="*/ 11 w 37"/>
                <a:gd name="T3" fmla="*/ 0 h 34"/>
                <a:gd name="T4" fmla="*/ 0 w 37"/>
                <a:gd name="T5" fmla="*/ 16 h 34"/>
                <a:gd name="T6" fmla="*/ 28 w 37"/>
                <a:gd name="T7" fmla="*/ 34 h 34"/>
                <a:gd name="T8" fmla="*/ 37 w 37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16"/>
                  </a:moveTo>
                  <a:cubicBezTo>
                    <a:pt x="28" y="11"/>
                    <a:pt x="20" y="6"/>
                    <a:pt x="1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9" y="23"/>
                    <a:pt x="18" y="28"/>
                    <a:pt x="28" y="34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131"/>
            <p:cNvSpPr>
              <a:spLocks/>
            </p:cNvSpPr>
            <p:nvPr/>
          </p:nvSpPr>
          <p:spPr bwMode="auto">
            <a:xfrm>
              <a:off x="7224713" y="3654910"/>
              <a:ext cx="47625" cy="47625"/>
            </a:xfrm>
            <a:custGeom>
              <a:avLst/>
              <a:gdLst>
                <a:gd name="T0" fmla="*/ 25 w 37"/>
                <a:gd name="T1" fmla="*/ 37 h 37"/>
                <a:gd name="T2" fmla="*/ 37 w 37"/>
                <a:gd name="T3" fmla="*/ 21 h 37"/>
                <a:gd name="T4" fmla="*/ 14 w 37"/>
                <a:gd name="T5" fmla="*/ 0 h 37"/>
                <a:gd name="T6" fmla="*/ 0 w 37"/>
                <a:gd name="T7" fmla="*/ 14 h 37"/>
                <a:gd name="T8" fmla="*/ 25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25" y="37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29" y="15"/>
                    <a:pt x="22" y="8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2"/>
                    <a:pt x="16" y="30"/>
                    <a:pt x="25" y="3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139"/>
            <p:cNvSpPr>
              <a:spLocks/>
            </p:cNvSpPr>
            <p:nvPr/>
          </p:nvSpPr>
          <p:spPr bwMode="auto">
            <a:xfrm>
              <a:off x="7124701" y="3553310"/>
              <a:ext cx="119063" cy="119062"/>
            </a:xfrm>
            <a:custGeom>
              <a:avLst/>
              <a:gdLst>
                <a:gd name="T0" fmla="*/ 47 w 93"/>
                <a:gd name="T1" fmla="*/ 0 h 93"/>
                <a:gd name="T2" fmla="*/ 34 w 93"/>
                <a:gd name="T3" fmla="*/ 2 h 93"/>
                <a:gd name="T4" fmla="*/ 17 w 93"/>
                <a:gd name="T5" fmla="*/ 11 h 93"/>
                <a:gd name="T6" fmla="*/ 0 w 93"/>
                <a:gd name="T7" fmla="*/ 46 h 93"/>
                <a:gd name="T8" fmla="*/ 47 w 93"/>
                <a:gd name="T9" fmla="*/ 93 h 93"/>
                <a:gd name="T10" fmla="*/ 93 w 93"/>
                <a:gd name="T11" fmla="*/ 46 h 93"/>
                <a:gd name="T12" fmla="*/ 47 w 93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47" y="0"/>
                  </a:moveTo>
                  <a:cubicBezTo>
                    <a:pt x="42" y="0"/>
                    <a:pt x="38" y="0"/>
                    <a:pt x="34" y="2"/>
                  </a:cubicBezTo>
                  <a:cubicBezTo>
                    <a:pt x="28" y="3"/>
                    <a:pt x="22" y="7"/>
                    <a:pt x="17" y="11"/>
                  </a:cubicBezTo>
                  <a:cubicBezTo>
                    <a:pt x="7" y="19"/>
                    <a:pt x="0" y="32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140"/>
            <p:cNvSpPr>
              <a:spLocks/>
            </p:cNvSpPr>
            <p:nvPr/>
          </p:nvSpPr>
          <p:spPr bwMode="auto">
            <a:xfrm>
              <a:off x="7667626" y="3781910"/>
              <a:ext cx="119063" cy="117475"/>
            </a:xfrm>
            <a:custGeom>
              <a:avLst/>
              <a:gdLst>
                <a:gd name="T0" fmla="*/ 87 w 93"/>
                <a:gd name="T1" fmla="*/ 71 h 93"/>
                <a:gd name="T2" fmla="*/ 93 w 93"/>
                <a:gd name="T3" fmla="*/ 51 h 93"/>
                <a:gd name="T4" fmla="*/ 93 w 93"/>
                <a:gd name="T5" fmla="*/ 47 h 93"/>
                <a:gd name="T6" fmla="*/ 47 w 93"/>
                <a:gd name="T7" fmla="*/ 0 h 93"/>
                <a:gd name="T8" fmla="*/ 0 w 93"/>
                <a:gd name="T9" fmla="*/ 47 h 93"/>
                <a:gd name="T10" fmla="*/ 47 w 93"/>
                <a:gd name="T11" fmla="*/ 93 h 93"/>
                <a:gd name="T12" fmla="*/ 87 w 93"/>
                <a:gd name="T1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87" y="71"/>
                  </a:moveTo>
                  <a:cubicBezTo>
                    <a:pt x="90" y="65"/>
                    <a:pt x="92" y="58"/>
                    <a:pt x="93" y="51"/>
                  </a:cubicBezTo>
                  <a:cubicBezTo>
                    <a:pt x="93" y="50"/>
                    <a:pt x="93" y="48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64" y="93"/>
                    <a:pt x="78" y="84"/>
                    <a:pt x="87" y="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Oval 141"/>
            <p:cNvSpPr>
              <a:spLocks noChangeArrowheads="1"/>
            </p:cNvSpPr>
            <p:nvPr/>
          </p:nvSpPr>
          <p:spPr bwMode="auto">
            <a:xfrm>
              <a:off x="7997826" y="4186723"/>
              <a:ext cx="119063" cy="1190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40894" y="1144026"/>
            <a:ext cx="8327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dirty="0" smtClean="0"/>
              <a:t>IMPULSAR ACTIVIDADES PRODUCTIVAS, TOMANDO EN CUENTA </a:t>
            </a:r>
          </a:p>
          <a:p>
            <a:pPr algn="ctr"/>
            <a:r>
              <a:rPr lang="es-EC" sz="2000" dirty="0" smtClean="0"/>
              <a:t>LA FRAGILIDAD AMBIENTAL Y LA VOCACIÓN PRODUCTIVA</a:t>
            </a:r>
            <a:endParaRPr lang="en-GB" sz="2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62276" y="3551568"/>
            <a:ext cx="2105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Implementar  prácticas sostenibles para el manejo agrícola, pecuario y forestal</a:t>
            </a:r>
            <a:endParaRPr lang="en-GB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474290" y="3591470"/>
            <a:ext cx="1999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Potenciar la  transformación y comercialización de los productos dando valor agregado que permita obtener mejores ingresos.</a:t>
            </a:r>
            <a:endParaRPr lang="en-GB" sz="16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315990" y="3752865"/>
            <a:ext cx="239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/>
              <a:t>Impulsar el desarrollo de los </a:t>
            </a:r>
            <a:r>
              <a:rPr lang="es-EC" sz="1600" dirty="0" err="1"/>
              <a:t>bio</a:t>
            </a:r>
            <a:r>
              <a:rPr lang="es-EC" sz="1600" dirty="0"/>
              <a:t>-emprendimientos brindando apoyo técnico, financiero para incorporar a la producción nacional, artículos y servicios poco convencionales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9443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DIFUSIÓN DE LA PROPUESTA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36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24284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972647" y="1474065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DIFUSIÓN DIFERENCIADA</a:t>
            </a:r>
            <a:endParaRPr lang="en-GB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066380" y="2935056"/>
            <a:ext cx="383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ACTORES INSTITUCIONALES</a:t>
            </a:r>
            <a:endParaRPr lang="en-GB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76953" y="4163913"/>
            <a:ext cx="334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ACTORES SOCIALES</a:t>
            </a:r>
            <a:endParaRPr lang="en-GB" sz="2400" b="1" dirty="0"/>
          </a:p>
        </p:txBody>
      </p: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4487745" y="1488418"/>
            <a:ext cx="416518" cy="416518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8" name="Freeform 52"/>
          <p:cNvSpPr>
            <a:spLocks noEditPoints="1"/>
          </p:cNvSpPr>
          <p:nvPr/>
        </p:nvSpPr>
        <p:spPr bwMode="auto">
          <a:xfrm>
            <a:off x="4550377" y="4191529"/>
            <a:ext cx="416518" cy="416518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9" name="Freeform 52"/>
          <p:cNvSpPr>
            <a:spLocks noEditPoints="1"/>
          </p:cNvSpPr>
          <p:nvPr/>
        </p:nvSpPr>
        <p:spPr bwMode="auto">
          <a:xfrm>
            <a:off x="4556129" y="2971974"/>
            <a:ext cx="416518" cy="416518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61" name="Group 60"/>
          <p:cNvGrpSpPr/>
          <p:nvPr/>
        </p:nvGrpSpPr>
        <p:grpSpPr>
          <a:xfrm>
            <a:off x="4652794" y="3096982"/>
            <a:ext cx="211685" cy="184953"/>
            <a:chOff x="6357938" y="3535363"/>
            <a:chExt cx="465138" cy="406400"/>
          </a:xfrm>
          <a:solidFill>
            <a:schemeClr val="accent3"/>
          </a:solidFill>
        </p:grpSpPr>
        <p:sp>
          <p:nvSpPr>
            <p:cNvPr id="62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3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4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691779" y="4330925"/>
            <a:ext cx="145217" cy="211685"/>
            <a:chOff x="3582988" y="3510757"/>
            <a:chExt cx="319088" cy="465138"/>
          </a:xfrm>
          <a:solidFill>
            <a:schemeClr val="accent2"/>
          </a:solidFill>
        </p:grpSpPr>
        <p:sp>
          <p:nvSpPr>
            <p:cNvPr id="71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114"/>
            <p:cNvSpPr>
              <a:spLocks/>
            </p:cNvSpPr>
            <p:nvPr/>
          </p:nvSpPr>
          <p:spPr bwMode="auto">
            <a:xfrm>
              <a:off x="3655218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73" name="AutoShape 149"/>
          <p:cNvSpPr>
            <a:spLocks/>
          </p:cNvSpPr>
          <p:nvPr/>
        </p:nvSpPr>
        <p:spPr bwMode="auto">
          <a:xfrm>
            <a:off x="4591320" y="1618496"/>
            <a:ext cx="211323" cy="1520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1159" y="1125928"/>
            <a:ext cx="4007042" cy="4205926"/>
            <a:chOff x="1235244" y="1783324"/>
            <a:chExt cx="4444830" cy="4225348"/>
          </a:xfrm>
        </p:grpSpPr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693731" y="3819247"/>
              <a:ext cx="2989926" cy="2189425"/>
            </a:xfrm>
            <a:custGeom>
              <a:avLst/>
              <a:gdLst>
                <a:gd name="T0" fmla="*/ 1195 w 1878"/>
                <a:gd name="T1" fmla="*/ 1375 h 1375"/>
                <a:gd name="T2" fmla="*/ 30 w 1878"/>
                <a:gd name="T3" fmla="*/ 1375 h 1375"/>
                <a:gd name="T4" fmla="*/ 0 w 1878"/>
                <a:gd name="T5" fmla="*/ 1345 h 1375"/>
                <a:gd name="T6" fmla="*/ 0 w 1878"/>
                <a:gd name="T7" fmla="*/ 956 h 1375"/>
                <a:gd name="T8" fmla="*/ 30 w 1878"/>
                <a:gd name="T9" fmla="*/ 926 h 1375"/>
                <a:gd name="T10" fmla="*/ 401 w 1878"/>
                <a:gd name="T11" fmla="*/ 926 h 1375"/>
                <a:gd name="T12" fmla="*/ 401 w 1878"/>
                <a:gd name="T13" fmla="*/ 530 h 1375"/>
                <a:gd name="T14" fmla="*/ 431 w 1878"/>
                <a:gd name="T15" fmla="*/ 500 h 1375"/>
                <a:gd name="T16" fmla="*/ 461 w 1878"/>
                <a:gd name="T17" fmla="*/ 530 h 1375"/>
                <a:gd name="T18" fmla="*/ 461 w 1878"/>
                <a:gd name="T19" fmla="*/ 956 h 1375"/>
                <a:gd name="T20" fmla="*/ 431 w 1878"/>
                <a:gd name="T21" fmla="*/ 986 h 1375"/>
                <a:gd name="T22" fmla="*/ 60 w 1878"/>
                <a:gd name="T23" fmla="*/ 986 h 1375"/>
                <a:gd name="T24" fmla="*/ 60 w 1878"/>
                <a:gd name="T25" fmla="*/ 1315 h 1375"/>
                <a:gd name="T26" fmla="*/ 1165 w 1878"/>
                <a:gd name="T27" fmla="*/ 1315 h 1375"/>
                <a:gd name="T28" fmla="*/ 1165 w 1878"/>
                <a:gd name="T29" fmla="*/ 860 h 1375"/>
                <a:gd name="T30" fmla="*/ 1195 w 1878"/>
                <a:gd name="T31" fmla="*/ 830 h 1375"/>
                <a:gd name="T32" fmla="*/ 1539 w 1878"/>
                <a:gd name="T33" fmla="*/ 830 h 1375"/>
                <a:gd name="T34" fmla="*/ 1569 w 1878"/>
                <a:gd name="T35" fmla="*/ 860 h 1375"/>
                <a:gd name="T36" fmla="*/ 1569 w 1878"/>
                <a:gd name="T37" fmla="*/ 1281 h 1375"/>
                <a:gd name="T38" fmla="*/ 1818 w 1878"/>
                <a:gd name="T39" fmla="*/ 1281 h 1375"/>
                <a:gd name="T40" fmla="*/ 1815 w 1878"/>
                <a:gd name="T41" fmla="*/ 30 h 1375"/>
                <a:gd name="T42" fmla="*/ 1845 w 1878"/>
                <a:gd name="T43" fmla="*/ 0 h 1375"/>
                <a:gd name="T44" fmla="*/ 1845 w 1878"/>
                <a:gd name="T45" fmla="*/ 0 h 1375"/>
                <a:gd name="T46" fmla="*/ 1875 w 1878"/>
                <a:gd name="T47" fmla="*/ 30 h 1375"/>
                <a:gd name="T48" fmla="*/ 1878 w 1878"/>
                <a:gd name="T49" fmla="*/ 1311 h 1375"/>
                <a:gd name="T50" fmla="*/ 1869 w 1878"/>
                <a:gd name="T51" fmla="*/ 1332 h 1375"/>
                <a:gd name="T52" fmla="*/ 1848 w 1878"/>
                <a:gd name="T53" fmla="*/ 1341 h 1375"/>
                <a:gd name="T54" fmla="*/ 1539 w 1878"/>
                <a:gd name="T55" fmla="*/ 1341 h 1375"/>
                <a:gd name="T56" fmla="*/ 1509 w 1878"/>
                <a:gd name="T57" fmla="*/ 1311 h 1375"/>
                <a:gd name="T58" fmla="*/ 1509 w 1878"/>
                <a:gd name="T59" fmla="*/ 890 h 1375"/>
                <a:gd name="T60" fmla="*/ 1225 w 1878"/>
                <a:gd name="T61" fmla="*/ 890 h 1375"/>
                <a:gd name="T62" fmla="*/ 1225 w 1878"/>
                <a:gd name="T63" fmla="*/ 1345 h 1375"/>
                <a:gd name="T64" fmla="*/ 1195 w 1878"/>
                <a:gd name="T65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8" h="1375">
                  <a:moveTo>
                    <a:pt x="1195" y="1375"/>
                  </a:moveTo>
                  <a:cubicBezTo>
                    <a:pt x="30" y="1375"/>
                    <a:pt x="30" y="1375"/>
                    <a:pt x="30" y="1375"/>
                  </a:cubicBezTo>
                  <a:cubicBezTo>
                    <a:pt x="13" y="1375"/>
                    <a:pt x="0" y="1362"/>
                    <a:pt x="0" y="1345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0" y="939"/>
                    <a:pt x="13" y="926"/>
                    <a:pt x="30" y="926"/>
                  </a:cubicBezTo>
                  <a:cubicBezTo>
                    <a:pt x="401" y="926"/>
                    <a:pt x="401" y="926"/>
                    <a:pt x="401" y="926"/>
                  </a:cubicBezTo>
                  <a:cubicBezTo>
                    <a:pt x="401" y="530"/>
                    <a:pt x="401" y="530"/>
                    <a:pt x="401" y="530"/>
                  </a:cubicBezTo>
                  <a:cubicBezTo>
                    <a:pt x="401" y="514"/>
                    <a:pt x="414" y="500"/>
                    <a:pt x="431" y="500"/>
                  </a:cubicBezTo>
                  <a:cubicBezTo>
                    <a:pt x="447" y="500"/>
                    <a:pt x="461" y="514"/>
                    <a:pt x="461" y="530"/>
                  </a:cubicBezTo>
                  <a:cubicBezTo>
                    <a:pt x="461" y="956"/>
                    <a:pt x="461" y="956"/>
                    <a:pt x="461" y="956"/>
                  </a:cubicBezTo>
                  <a:cubicBezTo>
                    <a:pt x="461" y="972"/>
                    <a:pt x="447" y="986"/>
                    <a:pt x="431" y="986"/>
                  </a:cubicBezTo>
                  <a:cubicBezTo>
                    <a:pt x="60" y="986"/>
                    <a:pt x="60" y="986"/>
                    <a:pt x="60" y="986"/>
                  </a:cubicBezTo>
                  <a:cubicBezTo>
                    <a:pt x="60" y="1315"/>
                    <a:pt x="60" y="1315"/>
                    <a:pt x="60" y="1315"/>
                  </a:cubicBezTo>
                  <a:cubicBezTo>
                    <a:pt x="1165" y="1315"/>
                    <a:pt x="1165" y="1315"/>
                    <a:pt x="1165" y="1315"/>
                  </a:cubicBezTo>
                  <a:cubicBezTo>
                    <a:pt x="1165" y="860"/>
                    <a:pt x="1165" y="860"/>
                    <a:pt x="1165" y="860"/>
                  </a:cubicBezTo>
                  <a:cubicBezTo>
                    <a:pt x="1165" y="843"/>
                    <a:pt x="1178" y="830"/>
                    <a:pt x="1195" y="830"/>
                  </a:cubicBezTo>
                  <a:cubicBezTo>
                    <a:pt x="1539" y="830"/>
                    <a:pt x="1539" y="830"/>
                    <a:pt x="1539" y="830"/>
                  </a:cubicBezTo>
                  <a:cubicBezTo>
                    <a:pt x="1556" y="830"/>
                    <a:pt x="1569" y="843"/>
                    <a:pt x="1569" y="860"/>
                  </a:cubicBezTo>
                  <a:cubicBezTo>
                    <a:pt x="1569" y="1281"/>
                    <a:pt x="1569" y="1281"/>
                    <a:pt x="1569" y="1281"/>
                  </a:cubicBezTo>
                  <a:cubicBezTo>
                    <a:pt x="1818" y="1281"/>
                    <a:pt x="1818" y="1281"/>
                    <a:pt x="1818" y="1281"/>
                  </a:cubicBezTo>
                  <a:cubicBezTo>
                    <a:pt x="1815" y="30"/>
                    <a:pt x="1815" y="30"/>
                    <a:pt x="1815" y="30"/>
                  </a:cubicBezTo>
                  <a:cubicBezTo>
                    <a:pt x="1815" y="14"/>
                    <a:pt x="1828" y="0"/>
                    <a:pt x="1845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62" y="0"/>
                    <a:pt x="1875" y="14"/>
                    <a:pt x="1875" y="30"/>
                  </a:cubicBezTo>
                  <a:cubicBezTo>
                    <a:pt x="1878" y="1311"/>
                    <a:pt x="1878" y="1311"/>
                    <a:pt x="1878" y="1311"/>
                  </a:cubicBezTo>
                  <a:cubicBezTo>
                    <a:pt x="1878" y="1319"/>
                    <a:pt x="1875" y="1326"/>
                    <a:pt x="1869" y="1332"/>
                  </a:cubicBezTo>
                  <a:cubicBezTo>
                    <a:pt x="1864" y="1338"/>
                    <a:pt x="1856" y="1341"/>
                    <a:pt x="1848" y="1341"/>
                  </a:cubicBezTo>
                  <a:cubicBezTo>
                    <a:pt x="1539" y="1341"/>
                    <a:pt x="1539" y="1341"/>
                    <a:pt x="1539" y="1341"/>
                  </a:cubicBezTo>
                  <a:cubicBezTo>
                    <a:pt x="1523" y="1341"/>
                    <a:pt x="1509" y="1327"/>
                    <a:pt x="1509" y="1311"/>
                  </a:cubicBezTo>
                  <a:cubicBezTo>
                    <a:pt x="1509" y="890"/>
                    <a:pt x="1509" y="890"/>
                    <a:pt x="1509" y="890"/>
                  </a:cubicBezTo>
                  <a:cubicBezTo>
                    <a:pt x="1225" y="890"/>
                    <a:pt x="1225" y="890"/>
                    <a:pt x="1225" y="890"/>
                  </a:cubicBezTo>
                  <a:cubicBezTo>
                    <a:pt x="1225" y="1345"/>
                    <a:pt x="1225" y="1345"/>
                    <a:pt x="1225" y="1345"/>
                  </a:cubicBezTo>
                  <a:cubicBezTo>
                    <a:pt x="1225" y="1362"/>
                    <a:pt x="1212" y="1375"/>
                    <a:pt x="1195" y="13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4316059" y="2738673"/>
              <a:ext cx="619395" cy="563514"/>
            </a:xfrm>
            <a:custGeom>
              <a:avLst/>
              <a:gdLst>
                <a:gd name="T0" fmla="*/ 366 w 389"/>
                <a:gd name="T1" fmla="*/ 13 h 354"/>
                <a:gd name="T2" fmla="*/ 295 w 389"/>
                <a:gd name="T3" fmla="*/ 31 h 354"/>
                <a:gd name="T4" fmla="*/ 269 w 389"/>
                <a:gd name="T5" fmla="*/ 82 h 354"/>
                <a:gd name="T6" fmla="*/ 232 w 389"/>
                <a:gd name="T7" fmla="*/ 77 h 354"/>
                <a:gd name="T8" fmla="*/ 251 w 389"/>
                <a:gd name="T9" fmla="*/ 42 h 354"/>
                <a:gd name="T10" fmla="*/ 194 w 389"/>
                <a:gd name="T11" fmla="*/ 0 h 354"/>
                <a:gd name="T12" fmla="*/ 138 w 389"/>
                <a:gd name="T13" fmla="*/ 42 h 354"/>
                <a:gd name="T14" fmla="*/ 157 w 389"/>
                <a:gd name="T15" fmla="*/ 77 h 354"/>
                <a:gd name="T16" fmla="*/ 120 w 389"/>
                <a:gd name="T17" fmla="*/ 82 h 354"/>
                <a:gd name="T18" fmla="*/ 94 w 389"/>
                <a:gd name="T19" fmla="*/ 31 h 354"/>
                <a:gd name="T20" fmla="*/ 23 w 389"/>
                <a:gd name="T21" fmla="*/ 13 h 354"/>
                <a:gd name="T22" fmla="*/ 4 w 389"/>
                <a:gd name="T23" fmla="*/ 53 h 354"/>
                <a:gd name="T24" fmla="*/ 39 w 389"/>
                <a:gd name="T25" fmla="*/ 96 h 354"/>
                <a:gd name="T26" fmla="*/ 98 w 389"/>
                <a:gd name="T27" fmla="*/ 111 h 354"/>
                <a:gd name="T28" fmla="*/ 126 w 389"/>
                <a:gd name="T29" fmla="*/ 339 h 354"/>
                <a:gd name="T30" fmla="*/ 141 w 389"/>
                <a:gd name="T31" fmla="*/ 353 h 354"/>
                <a:gd name="T32" fmla="*/ 155 w 389"/>
                <a:gd name="T33" fmla="*/ 338 h 354"/>
                <a:gd name="T34" fmla="*/ 128 w 389"/>
                <a:gd name="T35" fmla="*/ 111 h 354"/>
                <a:gd name="T36" fmla="*/ 182 w 389"/>
                <a:gd name="T37" fmla="*/ 100 h 354"/>
                <a:gd name="T38" fmla="*/ 194 w 389"/>
                <a:gd name="T39" fmla="*/ 96 h 354"/>
                <a:gd name="T40" fmla="*/ 207 w 389"/>
                <a:gd name="T41" fmla="*/ 100 h 354"/>
                <a:gd name="T42" fmla="*/ 260 w 389"/>
                <a:gd name="T43" fmla="*/ 111 h 354"/>
                <a:gd name="T44" fmla="*/ 234 w 389"/>
                <a:gd name="T45" fmla="*/ 338 h 354"/>
                <a:gd name="T46" fmla="*/ 248 w 389"/>
                <a:gd name="T47" fmla="*/ 353 h 354"/>
                <a:gd name="T48" fmla="*/ 263 w 389"/>
                <a:gd name="T49" fmla="*/ 339 h 354"/>
                <a:gd name="T50" fmla="*/ 290 w 389"/>
                <a:gd name="T51" fmla="*/ 111 h 354"/>
                <a:gd name="T52" fmla="*/ 350 w 389"/>
                <a:gd name="T53" fmla="*/ 96 h 354"/>
                <a:gd name="T54" fmla="*/ 385 w 389"/>
                <a:gd name="T55" fmla="*/ 53 h 354"/>
                <a:gd name="T56" fmla="*/ 366 w 389"/>
                <a:gd name="T57" fmla="*/ 13 h 354"/>
                <a:gd name="T58" fmla="*/ 53 w 389"/>
                <a:gd name="T59" fmla="*/ 71 h 354"/>
                <a:gd name="T60" fmla="*/ 32 w 389"/>
                <a:gd name="T61" fmla="*/ 46 h 354"/>
                <a:gd name="T62" fmla="*/ 37 w 389"/>
                <a:gd name="T63" fmla="*/ 39 h 354"/>
                <a:gd name="T64" fmla="*/ 72 w 389"/>
                <a:gd name="T65" fmla="*/ 51 h 354"/>
                <a:gd name="T66" fmla="*/ 89 w 389"/>
                <a:gd name="T67" fmla="*/ 81 h 354"/>
                <a:gd name="T68" fmla="*/ 53 w 389"/>
                <a:gd name="T69" fmla="*/ 71 h 354"/>
                <a:gd name="T70" fmla="*/ 194 w 389"/>
                <a:gd name="T71" fmla="*/ 63 h 354"/>
                <a:gd name="T72" fmla="*/ 167 w 389"/>
                <a:gd name="T73" fmla="*/ 44 h 354"/>
                <a:gd name="T74" fmla="*/ 194 w 389"/>
                <a:gd name="T75" fmla="*/ 29 h 354"/>
                <a:gd name="T76" fmla="*/ 222 w 389"/>
                <a:gd name="T77" fmla="*/ 44 h 354"/>
                <a:gd name="T78" fmla="*/ 194 w 389"/>
                <a:gd name="T79" fmla="*/ 63 h 354"/>
                <a:gd name="T80" fmla="*/ 336 w 389"/>
                <a:gd name="T81" fmla="*/ 71 h 354"/>
                <a:gd name="T82" fmla="*/ 299 w 389"/>
                <a:gd name="T83" fmla="*/ 81 h 354"/>
                <a:gd name="T84" fmla="*/ 316 w 389"/>
                <a:gd name="T85" fmla="*/ 51 h 354"/>
                <a:gd name="T86" fmla="*/ 352 w 389"/>
                <a:gd name="T87" fmla="*/ 39 h 354"/>
                <a:gd name="T88" fmla="*/ 357 w 389"/>
                <a:gd name="T89" fmla="*/ 46 h 354"/>
                <a:gd name="T90" fmla="*/ 336 w 389"/>
                <a:gd name="T91" fmla="*/ 7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9" h="354">
                  <a:moveTo>
                    <a:pt x="366" y="13"/>
                  </a:moveTo>
                  <a:cubicBezTo>
                    <a:pt x="349" y="4"/>
                    <a:pt x="321" y="3"/>
                    <a:pt x="295" y="31"/>
                  </a:cubicBezTo>
                  <a:cubicBezTo>
                    <a:pt x="285" y="43"/>
                    <a:pt x="276" y="60"/>
                    <a:pt x="269" y="82"/>
                  </a:cubicBezTo>
                  <a:cubicBezTo>
                    <a:pt x="256" y="81"/>
                    <a:pt x="243" y="80"/>
                    <a:pt x="232" y="77"/>
                  </a:cubicBezTo>
                  <a:cubicBezTo>
                    <a:pt x="250" y="64"/>
                    <a:pt x="251" y="49"/>
                    <a:pt x="251" y="42"/>
                  </a:cubicBezTo>
                  <a:cubicBezTo>
                    <a:pt x="250" y="22"/>
                    <a:pt x="223" y="0"/>
                    <a:pt x="194" y="0"/>
                  </a:cubicBezTo>
                  <a:cubicBezTo>
                    <a:pt x="165" y="0"/>
                    <a:pt x="139" y="22"/>
                    <a:pt x="138" y="42"/>
                  </a:cubicBezTo>
                  <a:cubicBezTo>
                    <a:pt x="137" y="49"/>
                    <a:pt x="139" y="64"/>
                    <a:pt x="157" y="77"/>
                  </a:cubicBezTo>
                  <a:cubicBezTo>
                    <a:pt x="145" y="80"/>
                    <a:pt x="133" y="81"/>
                    <a:pt x="120" y="82"/>
                  </a:cubicBezTo>
                  <a:cubicBezTo>
                    <a:pt x="113" y="60"/>
                    <a:pt x="104" y="43"/>
                    <a:pt x="94" y="31"/>
                  </a:cubicBezTo>
                  <a:cubicBezTo>
                    <a:pt x="68" y="3"/>
                    <a:pt x="39" y="4"/>
                    <a:pt x="23" y="13"/>
                  </a:cubicBezTo>
                  <a:cubicBezTo>
                    <a:pt x="7" y="22"/>
                    <a:pt x="0" y="38"/>
                    <a:pt x="4" y="53"/>
                  </a:cubicBezTo>
                  <a:cubicBezTo>
                    <a:pt x="9" y="72"/>
                    <a:pt x="21" y="86"/>
                    <a:pt x="39" y="96"/>
                  </a:cubicBezTo>
                  <a:cubicBezTo>
                    <a:pt x="56" y="105"/>
                    <a:pt x="77" y="110"/>
                    <a:pt x="98" y="111"/>
                  </a:cubicBezTo>
                  <a:cubicBezTo>
                    <a:pt x="117" y="183"/>
                    <a:pt x="124" y="291"/>
                    <a:pt x="126" y="339"/>
                  </a:cubicBezTo>
                  <a:cubicBezTo>
                    <a:pt x="126" y="347"/>
                    <a:pt x="133" y="354"/>
                    <a:pt x="141" y="353"/>
                  </a:cubicBezTo>
                  <a:cubicBezTo>
                    <a:pt x="149" y="353"/>
                    <a:pt x="155" y="346"/>
                    <a:pt x="155" y="338"/>
                  </a:cubicBezTo>
                  <a:cubicBezTo>
                    <a:pt x="154" y="320"/>
                    <a:pt x="150" y="199"/>
                    <a:pt x="128" y="111"/>
                  </a:cubicBezTo>
                  <a:cubicBezTo>
                    <a:pt x="147" y="109"/>
                    <a:pt x="166" y="105"/>
                    <a:pt x="182" y="100"/>
                  </a:cubicBezTo>
                  <a:cubicBezTo>
                    <a:pt x="186" y="99"/>
                    <a:pt x="190" y="98"/>
                    <a:pt x="194" y="96"/>
                  </a:cubicBezTo>
                  <a:cubicBezTo>
                    <a:pt x="198" y="98"/>
                    <a:pt x="202" y="99"/>
                    <a:pt x="207" y="100"/>
                  </a:cubicBezTo>
                  <a:cubicBezTo>
                    <a:pt x="223" y="105"/>
                    <a:pt x="241" y="109"/>
                    <a:pt x="260" y="111"/>
                  </a:cubicBezTo>
                  <a:cubicBezTo>
                    <a:pt x="238" y="199"/>
                    <a:pt x="234" y="320"/>
                    <a:pt x="234" y="338"/>
                  </a:cubicBezTo>
                  <a:cubicBezTo>
                    <a:pt x="234" y="346"/>
                    <a:pt x="240" y="353"/>
                    <a:pt x="248" y="353"/>
                  </a:cubicBezTo>
                  <a:cubicBezTo>
                    <a:pt x="256" y="354"/>
                    <a:pt x="263" y="347"/>
                    <a:pt x="263" y="339"/>
                  </a:cubicBezTo>
                  <a:cubicBezTo>
                    <a:pt x="264" y="291"/>
                    <a:pt x="272" y="183"/>
                    <a:pt x="290" y="111"/>
                  </a:cubicBezTo>
                  <a:cubicBezTo>
                    <a:pt x="312" y="110"/>
                    <a:pt x="333" y="105"/>
                    <a:pt x="350" y="96"/>
                  </a:cubicBezTo>
                  <a:cubicBezTo>
                    <a:pt x="368" y="86"/>
                    <a:pt x="380" y="72"/>
                    <a:pt x="385" y="53"/>
                  </a:cubicBezTo>
                  <a:cubicBezTo>
                    <a:pt x="389" y="38"/>
                    <a:pt x="381" y="22"/>
                    <a:pt x="366" y="13"/>
                  </a:cubicBezTo>
                  <a:close/>
                  <a:moveTo>
                    <a:pt x="53" y="71"/>
                  </a:moveTo>
                  <a:cubicBezTo>
                    <a:pt x="42" y="65"/>
                    <a:pt x="35" y="56"/>
                    <a:pt x="32" y="46"/>
                  </a:cubicBezTo>
                  <a:cubicBezTo>
                    <a:pt x="31" y="44"/>
                    <a:pt x="33" y="41"/>
                    <a:pt x="37" y="39"/>
                  </a:cubicBezTo>
                  <a:cubicBezTo>
                    <a:pt x="44" y="35"/>
                    <a:pt x="58" y="35"/>
                    <a:pt x="72" y="51"/>
                  </a:cubicBezTo>
                  <a:cubicBezTo>
                    <a:pt x="79" y="58"/>
                    <a:pt x="84" y="68"/>
                    <a:pt x="89" y="81"/>
                  </a:cubicBezTo>
                  <a:cubicBezTo>
                    <a:pt x="76" y="80"/>
                    <a:pt x="63" y="76"/>
                    <a:pt x="53" y="71"/>
                  </a:cubicBezTo>
                  <a:close/>
                  <a:moveTo>
                    <a:pt x="194" y="63"/>
                  </a:moveTo>
                  <a:cubicBezTo>
                    <a:pt x="174" y="56"/>
                    <a:pt x="166" y="48"/>
                    <a:pt x="167" y="44"/>
                  </a:cubicBezTo>
                  <a:cubicBezTo>
                    <a:pt x="167" y="39"/>
                    <a:pt x="182" y="29"/>
                    <a:pt x="194" y="29"/>
                  </a:cubicBezTo>
                  <a:cubicBezTo>
                    <a:pt x="206" y="29"/>
                    <a:pt x="222" y="39"/>
                    <a:pt x="222" y="44"/>
                  </a:cubicBezTo>
                  <a:cubicBezTo>
                    <a:pt x="222" y="48"/>
                    <a:pt x="215" y="56"/>
                    <a:pt x="194" y="63"/>
                  </a:cubicBezTo>
                  <a:close/>
                  <a:moveTo>
                    <a:pt x="336" y="71"/>
                  </a:moveTo>
                  <a:cubicBezTo>
                    <a:pt x="325" y="76"/>
                    <a:pt x="313" y="80"/>
                    <a:pt x="299" y="81"/>
                  </a:cubicBezTo>
                  <a:cubicBezTo>
                    <a:pt x="304" y="68"/>
                    <a:pt x="310" y="58"/>
                    <a:pt x="316" y="51"/>
                  </a:cubicBezTo>
                  <a:cubicBezTo>
                    <a:pt x="331" y="35"/>
                    <a:pt x="344" y="35"/>
                    <a:pt x="352" y="39"/>
                  </a:cubicBezTo>
                  <a:cubicBezTo>
                    <a:pt x="355" y="41"/>
                    <a:pt x="357" y="44"/>
                    <a:pt x="357" y="46"/>
                  </a:cubicBezTo>
                  <a:cubicBezTo>
                    <a:pt x="354" y="56"/>
                    <a:pt x="347" y="65"/>
                    <a:pt x="336" y="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981451" y="2181218"/>
              <a:ext cx="1286590" cy="1129049"/>
            </a:xfrm>
            <a:custGeom>
              <a:avLst/>
              <a:gdLst>
                <a:gd name="T0" fmla="*/ 153 w 808"/>
                <a:gd name="T1" fmla="*/ 709 h 709"/>
                <a:gd name="T2" fmla="*/ 130 w 808"/>
                <a:gd name="T3" fmla="*/ 699 h 709"/>
                <a:gd name="T4" fmla="*/ 0 w 808"/>
                <a:gd name="T5" fmla="*/ 403 h 709"/>
                <a:gd name="T6" fmla="*/ 404 w 808"/>
                <a:gd name="T7" fmla="*/ 0 h 709"/>
                <a:gd name="T8" fmla="*/ 808 w 808"/>
                <a:gd name="T9" fmla="*/ 403 h 709"/>
                <a:gd name="T10" fmla="*/ 682 w 808"/>
                <a:gd name="T11" fmla="*/ 696 h 709"/>
                <a:gd name="T12" fmla="*/ 634 w 808"/>
                <a:gd name="T13" fmla="*/ 695 h 709"/>
                <a:gd name="T14" fmla="*/ 635 w 808"/>
                <a:gd name="T15" fmla="*/ 646 h 709"/>
                <a:gd name="T16" fmla="*/ 739 w 808"/>
                <a:gd name="T17" fmla="*/ 403 h 709"/>
                <a:gd name="T18" fmla="*/ 404 w 808"/>
                <a:gd name="T19" fmla="*/ 68 h 709"/>
                <a:gd name="T20" fmla="*/ 69 w 808"/>
                <a:gd name="T21" fmla="*/ 403 h 709"/>
                <a:gd name="T22" fmla="*/ 176 w 808"/>
                <a:gd name="T23" fmla="*/ 649 h 709"/>
                <a:gd name="T24" fmla="*/ 178 w 808"/>
                <a:gd name="T25" fmla="*/ 698 h 709"/>
                <a:gd name="T26" fmla="*/ 153 w 808"/>
                <a:gd name="T2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8" h="709">
                  <a:moveTo>
                    <a:pt x="153" y="709"/>
                  </a:moveTo>
                  <a:cubicBezTo>
                    <a:pt x="145" y="709"/>
                    <a:pt x="136" y="705"/>
                    <a:pt x="130" y="699"/>
                  </a:cubicBezTo>
                  <a:cubicBezTo>
                    <a:pt x="48" y="623"/>
                    <a:pt x="0" y="515"/>
                    <a:pt x="0" y="403"/>
                  </a:cubicBezTo>
                  <a:cubicBezTo>
                    <a:pt x="0" y="181"/>
                    <a:pt x="182" y="0"/>
                    <a:pt x="404" y="0"/>
                  </a:cubicBezTo>
                  <a:cubicBezTo>
                    <a:pt x="627" y="0"/>
                    <a:pt x="808" y="181"/>
                    <a:pt x="808" y="403"/>
                  </a:cubicBezTo>
                  <a:cubicBezTo>
                    <a:pt x="808" y="515"/>
                    <a:pt x="763" y="619"/>
                    <a:pt x="682" y="696"/>
                  </a:cubicBezTo>
                  <a:cubicBezTo>
                    <a:pt x="668" y="709"/>
                    <a:pt x="647" y="709"/>
                    <a:pt x="634" y="695"/>
                  </a:cubicBezTo>
                  <a:cubicBezTo>
                    <a:pt x="621" y="681"/>
                    <a:pt x="621" y="660"/>
                    <a:pt x="635" y="646"/>
                  </a:cubicBezTo>
                  <a:cubicBezTo>
                    <a:pt x="702" y="583"/>
                    <a:pt x="739" y="496"/>
                    <a:pt x="739" y="403"/>
                  </a:cubicBezTo>
                  <a:cubicBezTo>
                    <a:pt x="739" y="219"/>
                    <a:pt x="589" y="68"/>
                    <a:pt x="404" y="68"/>
                  </a:cubicBezTo>
                  <a:cubicBezTo>
                    <a:pt x="220" y="68"/>
                    <a:pt x="69" y="219"/>
                    <a:pt x="69" y="403"/>
                  </a:cubicBezTo>
                  <a:cubicBezTo>
                    <a:pt x="69" y="496"/>
                    <a:pt x="108" y="586"/>
                    <a:pt x="176" y="649"/>
                  </a:cubicBezTo>
                  <a:cubicBezTo>
                    <a:pt x="190" y="662"/>
                    <a:pt x="191" y="684"/>
                    <a:pt x="178" y="698"/>
                  </a:cubicBezTo>
                  <a:cubicBezTo>
                    <a:pt x="171" y="705"/>
                    <a:pt x="162" y="709"/>
                    <a:pt x="153" y="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312693" y="3325751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2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4312693" y="3464442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4312693" y="3603132"/>
              <a:ext cx="625454" cy="107721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429166" y="3743169"/>
              <a:ext cx="391161" cy="170334"/>
            </a:xfrm>
            <a:custGeom>
              <a:avLst/>
              <a:gdLst>
                <a:gd name="T0" fmla="*/ 0 w 246"/>
                <a:gd name="T1" fmla="*/ 0 h 107"/>
                <a:gd name="T2" fmla="*/ 0 w 246"/>
                <a:gd name="T3" fmla="*/ 20 h 107"/>
                <a:gd name="T4" fmla="*/ 88 w 246"/>
                <a:gd name="T5" fmla="*/ 107 h 107"/>
                <a:gd name="T6" fmla="*/ 159 w 246"/>
                <a:gd name="T7" fmla="*/ 107 h 107"/>
                <a:gd name="T8" fmla="*/ 246 w 246"/>
                <a:gd name="T9" fmla="*/ 20 h 107"/>
                <a:gd name="T10" fmla="*/ 246 w 246"/>
                <a:gd name="T11" fmla="*/ 0 h 107"/>
                <a:gd name="T12" fmla="*/ 0 w 246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07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39" y="107"/>
                    <a:pt x="88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207" y="107"/>
                    <a:pt x="246" y="68"/>
                    <a:pt x="246" y="2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368357" y="2843701"/>
              <a:ext cx="311717" cy="95602"/>
            </a:xfrm>
            <a:custGeom>
              <a:avLst/>
              <a:gdLst>
                <a:gd name="T0" fmla="*/ 166 w 196"/>
                <a:gd name="T1" fmla="*/ 60 h 60"/>
                <a:gd name="T2" fmla="*/ 166 w 196"/>
                <a:gd name="T3" fmla="*/ 60 h 60"/>
                <a:gd name="T4" fmla="*/ 30 w 196"/>
                <a:gd name="T5" fmla="*/ 60 h 60"/>
                <a:gd name="T6" fmla="*/ 0 w 196"/>
                <a:gd name="T7" fmla="*/ 30 h 60"/>
                <a:gd name="T8" fmla="*/ 30 w 196"/>
                <a:gd name="T9" fmla="*/ 0 h 60"/>
                <a:gd name="T10" fmla="*/ 30 w 196"/>
                <a:gd name="T11" fmla="*/ 0 h 60"/>
                <a:gd name="T12" fmla="*/ 166 w 196"/>
                <a:gd name="T13" fmla="*/ 0 h 60"/>
                <a:gd name="T14" fmla="*/ 196 w 196"/>
                <a:gd name="T15" fmla="*/ 30 h 60"/>
                <a:gd name="T16" fmla="*/ 166 w 196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0">
                  <a:moveTo>
                    <a:pt x="166" y="60"/>
                  </a:moveTo>
                  <a:cubicBezTo>
                    <a:pt x="166" y="60"/>
                    <a:pt x="166" y="60"/>
                    <a:pt x="16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3" y="0"/>
                    <a:pt x="196" y="13"/>
                    <a:pt x="196" y="30"/>
                  </a:cubicBezTo>
                  <a:cubicBezTo>
                    <a:pt x="196" y="46"/>
                    <a:pt x="183" y="60"/>
                    <a:pt x="166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559994" y="2843701"/>
              <a:ext cx="318450" cy="95602"/>
            </a:xfrm>
            <a:custGeom>
              <a:avLst/>
              <a:gdLst>
                <a:gd name="T0" fmla="*/ 170 w 200"/>
                <a:gd name="T1" fmla="*/ 60 h 60"/>
                <a:gd name="T2" fmla="*/ 170 w 200"/>
                <a:gd name="T3" fmla="*/ 60 h 60"/>
                <a:gd name="T4" fmla="*/ 30 w 200"/>
                <a:gd name="T5" fmla="*/ 60 h 60"/>
                <a:gd name="T6" fmla="*/ 0 w 200"/>
                <a:gd name="T7" fmla="*/ 30 h 60"/>
                <a:gd name="T8" fmla="*/ 30 w 200"/>
                <a:gd name="T9" fmla="*/ 0 h 60"/>
                <a:gd name="T10" fmla="*/ 30 w 200"/>
                <a:gd name="T11" fmla="*/ 0 h 60"/>
                <a:gd name="T12" fmla="*/ 170 w 200"/>
                <a:gd name="T13" fmla="*/ 0 h 60"/>
                <a:gd name="T14" fmla="*/ 200 w 200"/>
                <a:gd name="T15" fmla="*/ 30 h 60"/>
                <a:gd name="T16" fmla="*/ 170 w 20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0">
                  <a:moveTo>
                    <a:pt x="170" y="6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7" y="0"/>
                    <a:pt x="200" y="13"/>
                    <a:pt x="200" y="30"/>
                  </a:cubicBezTo>
                  <a:cubicBezTo>
                    <a:pt x="200" y="47"/>
                    <a:pt x="186" y="60"/>
                    <a:pt x="17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577282" y="1783324"/>
              <a:ext cx="95602" cy="300945"/>
            </a:xfrm>
            <a:custGeom>
              <a:avLst/>
              <a:gdLst>
                <a:gd name="T0" fmla="*/ 30 w 60"/>
                <a:gd name="T1" fmla="*/ 189 h 189"/>
                <a:gd name="T2" fmla="*/ 30 w 60"/>
                <a:gd name="T3" fmla="*/ 189 h 189"/>
                <a:gd name="T4" fmla="*/ 0 w 60"/>
                <a:gd name="T5" fmla="*/ 159 h 189"/>
                <a:gd name="T6" fmla="*/ 0 w 60"/>
                <a:gd name="T7" fmla="*/ 30 h 189"/>
                <a:gd name="T8" fmla="*/ 30 w 60"/>
                <a:gd name="T9" fmla="*/ 0 h 189"/>
                <a:gd name="T10" fmla="*/ 30 w 60"/>
                <a:gd name="T11" fmla="*/ 0 h 189"/>
                <a:gd name="T12" fmla="*/ 60 w 60"/>
                <a:gd name="T13" fmla="*/ 30 h 189"/>
                <a:gd name="T14" fmla="*/ 60 w 60"/>
                <a:gd name="T15" fmla="*/ 159 h 189"/>
                <a:gd name="T16" fmla="*/ 30 w 6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9">
                  <a:moveTo>
                    <a:pt x="30" y="189"/>
                  </a:moveTo>
                  <a:cubicBezTo>
                    <a:pt x="30" y="189"/>
                    <a:pt x="30" y="189"/>
                    <a:pt x="30" y="189"/>
                  </a:cubicBezTo>
                  <a:cubicBezTo>
                    <a:pt x="14" y="189"/>
                    <a:pt x="0" y="175"/>
                    <a:pt x="0" y="15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75"/>
                    <a:pt x="47" y="189"/>
                    <a:pt x="30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160994" y="2099754"/>
              <a:ext cx="239006" cy="234293"/>
            </a:xfrm>
            <a:custGeom>
              <a:avLst/>
              <a:gdLst>
                <a:gd name="T0" fmla="*/ 33 w 150"/>
                <a:gd name="T1" fmla="*/ 147 h 147"/>
                <a:gd name="T2" fmla="*/ 11 w 150"/>
                <a:gd name="T3" fmla="*/ 139 h 147"/>
                <a:gd name="T4" fmla="*/ 11 w 150"/>
                <a:gd name="T5" fmla="*/ 96 h 147"/>
                <a:gd name="T6" fmla="*/ 96 w 150"/>
                <a:gd name="T7" fmla="*/ 11 h 147"/>
                <a:gd name="T8" fmla="*/ 139 w 150"/>
                <a:gd name="T9" fmla="*/ 11 h 147"/>
                <a:gd name="T10" fmla="*/ 139 w 150"/>
                <a:gd name="T11" fmla="*/ 54 h 147"/>
                <a:gd name="T12" fmla="*/ 54 w 150"/>
                <a:gd name="T13" fmla="*/ 139 h 147"/>
                <a:gd name="T14" fmla="*/ 33 w 15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7">
                  <a:moveTo>
                    <a:pt x="33" y="147"/>
                  </a:moveTo>
                  <a:cubicBezTo>
                    <a:pt x="25" y="147"/>
                    <a:pt x="17" y="145"/>
                    <a:pt x="11" y="139"/>
                  </a:cubicBezTo>
                  <a:cubicBezTo>
                    <a:pt x="0" y="127"/>
                    <a:pt x="0" y="108"/>
                    <a:pt x="11" y="9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8" y="0"/>
                    <a:pt x="127" y="0"/>
                    <a:pt x="139" y="11"/>
                  </a:cubicBezTo>
                  <a:cubicBezTo>
                    <a:pt x="150" y="23"/>
                    <a:pt x="150" y="42"/>
                    <a:pt x="139" y="54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48" y="145"/>
                    <a:pt x="40" y="147"/>
                    <a:pt x="33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835355" y="2160347"/>
              <a:ext cx="240352" cy="235639"/>
            </a:xfrm>
            <a:custGeom>
              <a:avLst/>
              <a:gdLst>
                <a:gd name="T0" fmla="*/ 118 w 151"/>
                <a:gd name="T1" fmla="*/ 148 h 148"/>
                <a:gd name="T2" fmla="*/ 97 w 151"/>
                <a:gd name="T3" fmla="*/ 139 h 148"/>
                <a:gd name="T4" fmla="*/ 12 w 151"/>
                <a:gd name="T5" fmla="*/ 54 h 148"/>
                <a:gd name="T6" fmla="*/ 12 w 151"/>
                <a:gd name="T7" fmla="*/ 12 h 148"/>
                <a:gd name="T8" fmla="*/ 54 w 151"/>
                <a:gd name="T9" fmla="*/ 12 h 148"/>
                <a:gd name="T10" fmla="*/ 139 w 151"/>
                <a:gd name="T11" fmla="*/ 97 h 148"/>
                <a:gd name="T12" fmla="*/ 139 w 151"/>
                <a:gd name="T13" fmla="*/ 139 h 148"/>
                <a:gd name="T14" fmla="*/ 118 w 151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48">
                  <a:moveTo>
                    <a:pt x="118" y="148"/>
                  </a:moveTo>
                  <a:cubicBezTo>
                    <a:pt x="110" y="148"/>
                    <a:pt x="102" y="145"/>
                    <a:pt x="97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4" y="12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51" y="108"/>
                    <a:pt x="151" y="127"/>
                    <a:pt x="139" y="139"/>
                  </a:cubicBezTo>
                  <a:cubicBezTo>
                    <a:pt x="133" y="145"/>
                    <a:pt x="126" y="148"/>
                    <a:pt x="118" y="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1522051" y="3391057"/>
              <a:ext cx="2028518" cy="1673039"/>
            </a:xfrm>
            <a:custGeom>
              <a:avLst/>
              <a:gdLst>
                <a:gd name="T0" fmla="*/ 720 w 1274"/>
                <a:gd name="T1" fmla="*/ 1045 h 1051"/>
                <a:gd name="T2" fmla="*/ 537 w 1274"/>
                <a:gd name="T3" fmla="*/ 802 h 1051"/>
                <a:gd name="T4" fmla="*/ 273 w 1274"/>
                <a:gd name="T5" fmla="*/ 701 h 1051"/>
                <a:gd name="T6" fmla="*/ 45 w 1274"/>
                <a:gd name="T7" fmla="*/ 596 h 1051"/>
                <a:gd name="T8" fmla="*/ 176 w 1274"/>
                <a:gd name="T9" fmla="*/ 247 h 1051"/>
                <a:gd name="T10" fmla="*/ 407 w 1274"/>
                <a:gd name="T11" fmla="*/ 36 h 1051"/>
                <a:gd name="T12" fmla="*/ 474 w 1274"/>
                <a:gd name="T13" fmla="*/ 46 h 1051"/>
                <a:gd name="T14" fmla="*/ 663 w 1274"/>
                <a:gd name="T15" fmla="*/ 5 h 1051"/>
                <a:gd name="T16" fmla="*/ 919 w 1274"/>
                <a:gd name="T17" fmla="*/ 61 h 1051"/>
                <a:gd name="T18" fmla="*/ 1248 w 1274"/>
                <a:gd name="T19" fmla="*/ 543 h 1051"/>
                <a:gd name="T20" fmla="*/ 1225 w 1274"/>
                <a:gd name="T21" fmla="*/ 811 h 1051"/>
                <a:gd name="T22" fmla="*/ 997 w 1274"/>
                <a:gd name="T23" fmla="*/ 994 h 1051"/>
                <a:gd name="T24" fmla="*/ 932 w 1274"/>
                <a:gd name="T25" fmla="*/ 984 h 1051"/>
                <a:gd name="T26" fmla="*/ 578 w 1274"/>
                <a:gd name="T27" fmla="*/ 721 h 1051"/>
                <a:gd name="T28" fmla="*/ 607 w 1274"/>
                <a:gd name="T29" fmla="*/ 761 h 1051"/>
                <a:gd name="T30" fmla="*/ 624 w 1274"/>
                <a:gd name="T31" fmla="*/ 911 h 1051"/>
                <a:gd name="T32" fmla="*/ 770 w 1274"/>
                <a:gd name="T33" fmla="*/ 991 h 1051"/>
                <a:gd name="T34" fmla="*/ 934 w 1274"/>
                <a:gd name="T35" fmla="*/ 922 h 1051"/>
                <a:gd name="T36" fmla="*/ 997 w 1274"/>
                <a:gd name="T37" fmla="*/ 934 h 1051"/>
                <a:gd name="T38" fmla="*/ 1136 w 1274"/>
                <a:gd name="T39" fmla="*/ 658 h 1051"/>
                <a:gd name="T40" fmla="*/ 1190 w 1274"/>
                <a:gd name="T41" fmla="*/ 530 h 1051"/>
                <a:gd name="T42" fmla="*/ 1041 w 1274"/>
                <a:gd name="T43" fmla="*/ 295 h 1051"/>
                <a:gd name="T44" fmla="*/ 788 w 1274"/>
                <a:gd name="T45" fmla="*/ 136 h 1051"/>
                <a:gd name="T46" fmla="*/ 651 w 1274"/>
                <a:gd name="T47" fmla="*/ 64 h 1051"/>
                <a:gd name="T48" fmla="*/ 500 w 1274"/>
                <a:gd name="T49" fmla="*/ 102 h 1051"/>
                <a:gd name="T50" fmla="*/ 444 w 1274"/>
                <a:gd name="T51" fmla="*/ 100 h 1051"/>
                <a:gd name="T52" fmla="*/ 239 w 1274"/>
                <a:gd name="T53" fmla="*/ 231 h 1051"/>
                <a:gd name="T54" fmla="*/ 210 w 1274"/>
                <a:gd name="T55" fmla="*/ 300 h 1051"/>
                <a:gd name="T56" fmla="*/ 95 w 1274"/>
                <a:gd name="T57" fmla="*/ 563 h 1051"/>
                <a:gd name="T58" fmla="*/ 281 w 1274"/>
                <a:gd name="T59" fmla="*/ 638 h 1051"/>
                <a:gd name="T60" fmla="*/ 434 w 1274"/>
                <a:gd name="T61" fmla="*/ 748 h 1051"/>
                <a:gd name="T62" fmla="*/ 562 w 1274"/>
                <a:gd name="T63" fmla="*/ 7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4" h="1051">
                  <a:moveTo>
                    <a:pt x="770" y="1051"/>
                  </a:moveTo>
                  <a:cubicBezTo>
                    <a:pt x="753" y="1051"/>
                    <a:pt x="736" y="1049"/>
                    <a:pt x="720" y="1045"/>
                  </a:cubicBezTo>
                  <a:cubicBezTo>
                    <a:pt x="659" y="1032"/>
                    <a:pt x="607" y="995"/>
                    <a:pt x="574" y="943"/>
                  </a:cubicBezTo>
                  <a:cubicBezTo>
                    <a:pt x="547" y="901"/>
                    <a:pt x="534" y="852"/>
                    <a:pt x="537" y="802"/>
                  </a:cubicBezTo>
                  <a:cubicBezTo>
                    <a:pt x="500" y="814"/>
                    <a:pt x="460" y="815"/>
                    <a:pt x="421" y="807"/>
                  </a:cubicBezTo>
                  <a:cubicBezTo>
                    <a:pt x="359" y="793"/>
                    <a:pt x="306" y="755"/>
                    <a:pt x="273" y="701"/>
                  </a:cubicBezTo>
                  <a:cubicBezTo>
                    <a:pt x="246" y="705"/>
                    <a:pt x="218" y="703"/>
                    <a:pt x="191" y="698"/>
                  </a:cubicBezTo>
                  <a:cubicBezTo>
                    <a:pt x="130" y="684"/>
                    <a:pt x="78" y="648"/>
                    <a:pt x="45" y="596"/>
                  </a:cubicBezTo>
                  <a:cubicBezTo>
                    <a:pt x="11" y="543"/>
                    <a:pt x="0" y="481"/>
                    <a:pt x="14" y="420"/>
                  </a:cubicBezTo>
                  <a:cubicBezTo>
                    <a:pt x="32" y="336"/>
                    <a:pt x="94" y="270"/>
                    <a:pt x="176" y="247"/>
                  </a:cubicBezTo>
                  <a:cubicBezTo>
                    <a:pt x="176" y="237"/>
                    <a:pt x="178" y="228"/>
                    <a:pt x="180" y="219"/>
                  </a:cubicBezTo>
                  <a:cubicBezTo>
                    <a:pt x="203" y="113"/>
                    <a:pt x="299" y="36"/>
                    <a:pt x="407" y="36"/>
                  </a:cubicBezTo>
                  <a:cubicBezTo>
                    <a:pt x="424" y="36"/>
                    <a:pt x="441" y="38"/>
                    <a:pt x="457" y="41"/>
                  </a:cubicBezTo>
                  <a:cubicBezTo>
                    <a:pt x="463" y="43"/>
                    <a:pt x="469" y="44"/>
                    <a:pt x="474" y="46"/>
                  </a:cubicBezTo>
                  <a:cubicBezTo>
                    <a:pt x="514" y="16"/>
                    <a:pt x="563" y="0"/>
                    <a:pt x="613" y="0"/>
                  </a:cubicBezTo>
                  <a:cubicBezTo>
                    <a:pt x="630" y="0"/>
                    <a:pt x="647" y="2"/>
                    <a:pt x="663" y="5"/>
                  </a:cubicBezTo>
                  <a:cubicBezTo>
                    <a:pt x="709" y="15"/>
                    <a:pt x="751" y="39"/>
                    <a:pt x="782" y="73"/>
                  </a:cubicBezTo>
                  <a:cubicBezTo>
                    <a:pt x="825" y="55"/>
                    <a:pt x="873" y="51"/>
                    <a:pt x="919" y="61"/>
                  </a:cubicBezTo>
                  <a:cubicBezTo>
                    <a:pt x="1021" y="84"/>
                    <a:pt x="1095" y="172"/>
                    <a:pt x="1101" y="274"/>
                  </a:cubicBezTo>
                  <a:cubicBezTo>
                    <a:pt x="1210" y="314"/>
                    <a:pt x="1274" y="427"/>
                    <a:pt x="1248" y="543"/>
                  </a:cubicBezTo>
                  <a:cubicBezTo>
                    <a:pt x="1240" y="580"/>
                    <a:pt x="1223" y="615"/>
                    <a:pt x="1198" y="644"/>
                  </a:cubicBezTo>
                  <a:cubicBezTo>
                    <a:pt x="1228" y="694"/>
                    <a:pt x="1237" y="754"/>
                    <a:pt x="1225" y="811"/>
                  </a:cubicBezTo>
                  <a:cubicBezTo>
                    <a:pt x="1201" y="917"/>
                    <a:pt x="1106" y="994"/>
                    <a:pt x="997" y="994"/>
                  </a:cubicBezTo>
                  <a:cubicBezTo>
                    <a:pt x="997" y="994"/>
                    <a:pt x="997" y="994"/>
                    <a:pt x="997" y="994"/>
                  </a:cubicBezTo>
                  <a:cubicBezTo>
                    <a:pt x="981" y="994"/>
                    <a:pt x="964" y="992"/>
                    <a:pt x="947" y="988"/>
                  </a:cubicBezTo>
                  <a:cubicBezTo>
                    <a:pt x="942" y="987"/>
                    <a:pt x="937" y="986"/>
                    <a:pt x="932" y="984"/>
                  </a:cubicBezTo>
                  <a:cubicBezTo>
                    <a:pt x="889" y="1027"/>
                    <a:pt x="831" y="1051"/>
                    <a:pt x="770" y="1051"/>
                  </a:cubicBezTo>
                  <a:moveTo>
                    <a:pt x="578" y="721"/>
                  </a:moveTo>
                  <a:cubicBezTo>
                    <a:pt x="585" y="721"/>
                    <a:pt x="591" y="724"/>
                    <a:pt x="597" y="728"/>
                  </a:cubicBezTo>
                  <a:cubicBezTo>
                    <a:pt x="607" y="736"/>
                    <a:pt x="611" y="749"/>
                    <a:pt x="607" y="761"/>
                  </a:cubicBezTo>
                  <a:cubicBezTo>
                    <a:pt x="604" y="768"/>
                    <a:pt x="602" y="774"/>
                    <a:pt x="601" y="781"/>
                  </a:cubicBezTo>
                  <a:cubicBezTo>
                    <a:pt x="591" y="826"/>
                    <a:pt x="599" y="872"/>
                    <a:pt x="624" y="911"/>
                  </a:cubicBezTo>
                  <a:cubicBezTo>
                    <a:pt x="649" y="950"/>
                    <a:pt x="688" y="976"/>
                    <a:pt x="733" y="986"/>
                  </a:cubicBezTo>
                  <a:cubicBezTo>
                    <a:pt x="745" y="989"/>
                    <a:pt x="757" y="991"/>
                    <a:pt x="770" y="991"/>
                  </a:cubicBezTo>
                  <a:cubicBezTo>
                    <a:pt x="820" y="991"/>
                    <a:pt x="868" y="969"/>
                    <a:pt x="901" y="930"/>
                  </a:cubicBezTo>
                  <a:cubicBezTo>
                    <a:pt x="909" y="921"/>
                    <a:pt x="923" y="917"/>
                    <a:pt x="934" y="922"/>
                  </a:cubicBezTo>
                  <a:cubicBezTo>
                    <a:pt x="943" y="925"/>
                    <a:pt x="951" y="928"/>
                    <a:pt x="960" y="930"/>
                  </a:cubicBezTo>
                  <a:cubicBezTo>
                    <a:pt x="972" y="932"/>
                    <a:pt x="985" y="934"/>
                    <a:pt x="997" y="934"/>
                  </a:cubicBezTo>
                  <a:cubicBezTo>
                    <a:pt x="1078" y="934"/>
                    <a:pt x="1149" y="877"/>
                    <a:pt x="1166" y="798"/>
                  </a:cubicBezTo>
                  <a:cubicBezTo>
                    <a:pt x="1177" y="749"/>
                    <a:pt x="1166" y="698"/>
                    <a:pt x="1136" y="658"/>
                  </a:cubicBezTo>
                  <a:cubicBezTo>
                    <a:pt x="1127" y="646"/>
                    <a:pt x="1128" y="629"/>
                    <a:pt x="1140" y="618"/>
                  </a:cubicBezTo>
                  <a:cubicBezTo>
                    <a:pt x="1165" y="595"/>
                    <a:pt x="1182" y="564"/>
                    <a:pt x="1190" y="530"/>
                  </a:cubicBezTo>
                  <a:cubicBezTo>
                    <a:pt x="1210" y="439"/>
                    <a:pt x="1155" y="349"/>
                    <a:pt x="1064" y="326"/>
                  </a:cubicBezTo>
                  <a:cubicBezTo>
                    <a:pt x="1050" y="322"/>
                    <a:pt x="1041" y="309"/>
                    <a:pt x="1041" y="295"/>
                  </a:cubicBezTo>
                  <a:cubicBezTo>
                    <a:pt x="1045" y="212"/>
                    <a:pt x="988" y="138"/>
                    <a:pt x="906" y="120"/>
                  </a:cubicBezTo>
                  <a:cubicBezTo>
                    <a:pt x="866" y="111"/>
                    <a:pt x="824" y="117"/>
                    <a:pt x="788" y="136"/>
                  </a:cubicBezTo>
                  <a:cubicBezTo>
                    <a:pt x="775" y="143"/>
                    <a:pt x="759" y="139"/>
                    <a:pt x="750" y="128"/>
                  </a:cubicBezTo>
                  <a:cubicBezTo>
                    <a:pt x="726" y="95"/>
                    <a:pt x="690" y="73"/>
                    <a:pt x="651" y="64"/>
                  </a:cubicBezTo>
                  <a:cubicBezTo>
                    <a:pt x="638" y="61"/>
                    <a:pt x="626" y="60"/>
                    <a:pt x="613" y="60"/>
                  </a:cubicBezTo>
                  <a:cubicBezTo>
                    <a:pt x="572" y="60"/>
                    <a:pt x="531" y="75"/>
                    <a:pt x="500" y="102"/>
                  </a:cubicBezTo>
                  <a:cubicBezTo>
                    <a:pt x="492" y="109"/>
                    <a:pt x="480" y="111"/>
                    <a:pt x="470" y="107"/>
                  </a:cubicBezTo>
                  <a:cubicBezTo>
                    <a:pt x="461" y="104"/>
                    <a:pt x="453" y="102"/>
                    <a:pt x="444" y="100"/>
                  </a:cubicBezTo>
                  <a:cubicBezTo>
                    <a:pt x="432" y="97"/>
                    <a:pt x="420" y="96"/>
                    <a:pt x="407" y="96"/>
                  </a:cubicBezTo>
                  <a:cubicBezTo>
                    <a:pt x="327" y="96"/>
                    <a:pt x="256" y="153"/>
                    <a:pt x="239" y="231"/>
                  </a:cubicBezTo>
                  <a:cubicBezTo>
                    <a:pt x="236" y="244"/>
                    <a:pt x="234" y="257"/>
                    <a:pt x="235" y="270"/>
                  </a:cubicBezTo>
                  <a:cubicBezTo>
                    <a:pt x="235" y="285"/>
                    <a:pt x="224" y="298"/>
                    <a:pt x="210" y="300"/>
                  </a:cubicBezTo>
                  <a:cubicBezTo>
                    <a:pt x="141" y="313"/>
                    <a:pt x="87" y="365"/>
                    <a:pt x="72" y="433"/>
                  </a:cubicBezTo>
                  <a:cubicBezTo>
                    <a:pt x="62" y="478"/>
                    <a:pt x="70" y="524"/>
                    <a:pt x="95" y="563"/>
                  </a:cubicBezTo>
                  <a:cubicBezTo>
                    <a:pt x="120" y="602"/>
                    <a:pt x="159" y="629"/>
                    <a:pt x="204" y="639"/>
                  </a:cubicBezTo>
                  <a:cubicBezTo>
                    <a:pt x="229" y="645"/>
                    <a:pt x="256" y="644"/>
                    <a:pt x="281" y="638"/>
                  </a:cubicBezTo>
                  <a:cubicBezTo>
                    <a:pt x="295" y="635"/>
                    <a:pt x="309" y="642"/>
                    <a:pt x="316" y="654"/>
                  </a:cubicBezTo>
                  <a:cubicBezTo>
                    <a:pt x="339" y="702"/>
                    <a:pt x="382" y="737"/>
                    <a:pt x="434" y="748"/>
                  </a:cubicBezTo>
                  <a:cubicBezTo>
                    <a:pt x="446" y="751"/>
                    <a:pt x="459" y="752"/>
                    <a:pt x="471" y="752"/>
                  </a:cubicBezTo>
                  <a:cubicBezTo>
                    <a:pt x="503" y="752"/>
                    <a:pt x="535" y="743"/>
                    <a:pt x="562" y="726"/>
                  </a:cubicBezTo>
                  <a:cubicBezTo>
                    <a:pt x="567" y="723"/>
                    <a:pt x="573" y="721"/>
                    <a:pt x="578" y="7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858005" y="3031539"/>
              <a:ext cx="253144" cy="337301"/>
            </a:xfrm>
            <a:custGeom>
              <a:avLst/>
              <a:gdLst>
                <a:gd name="T0" fmla="*/ 125 w 159"/>
                <a:gd name="T1" fmla="*/ 212 h 212"/>
                <a:gd name="T2" fmla="*/ 99 w 159"/>
                <a:gd name="T3" fmla="*/ 198 h 212"/>
                <a:gd name="T4" fmla="*/ 9 w 159"/>
                <a:gd name="T5" fmla="*/ 50 h 212"/>
                <a:gd name="T6" fmla="*/ 19 w 159"/>
                <a:gd name="T7" fmla="*/ 8 h 212"/>
                <a:gd name="T8" fmla="*/ 60 w 159"/>
                <a:gd name="T9" fmla="*/ 18 h 212"/>
                <a:gd name="T10" fmla="*/ 151 w 159"/>
                <a:gd name="T11" fmla="*/ 166 h 212"/>
                <a:gd name="T12" fmla="*/ 141 w 159"/>
                <a:gd name="T13" fmla="*/ 208 h 212"/>
                <a:gd name="T14" fmla="*/ 125 w 159"/>
                <a:gd name="T1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12">
                  <a:moveTo>
                    <a:pt x="125" y="212"/>
                  </a:moveTo>
                  <a:cubicBezTo>
                    <a:pt x="115" y="212"/>
                    <a:pt x="105" y="207"/>
                    <a:pt x="99" y="19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35"/>
                    <a:pt x="5" y="17"/>
                    <a:pt x="19" y="8"/>
                  </a:cubicBezTo>
                  <a:cubicBezTo>
                    <a:pt x="33" y="0"/>
                    <a:pt x="52" y="4"/>
                    <a:pt x="60" y="18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9" y="181"/>
                    <a:pt x="155" y="199"/>
                    <a:pt x="141" y="208"/>
                  </a:cubicBezTo>
                  <a:cubicBezTo>
                    <a:pt x="136" y="211"/>
                    <a:pt x="130" y="212"/>
                    <a:pt x="125" y="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700247" y="2953441"/>
              <a:ext cx="150809" cy="372310"/>
            </a:xfrm>
            <a:custGeom>
              <a:avLst/>
              <a:gdLst>
                <a:gd name="T0" fmla="*/ 32 w 95"/>
                <a:gd name="T1" fmla="*/ 234 h 234"/>
                <a:gd name="T2" fmla="*/ 27 w 95"/>
                <a:gd name="T3" fmla="*/ 234 h 234"/>
                <a:gd name="T4" fmla="*/ 2 w 95"/>
                <a:gd name="T5" fmla="*/ 199 h 234"/>
                <a:gd name="T6" fmla="*/ 33 w 95"/>
                <a:gd name="T7" fmla="*/ 27 h 234"/>
                <a:gd name="T8" fmla="*/ 67 w 95"/>
                <a:gd name="T9" fmla="*/ 2 h 234"/>
                <a:gd name="T10" fmla="*/ 92 w 95"/>
                <a:gd name="T11" fmla="*/ 37 h 234"/>
                <a:gd name="T12" fmla="*/ 62 w 95"/>
                <a:gd name="T13" fmla="*/ 209 h 234"/>
                <a:gd name="T14" fmla="*/ 32 w 95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34">
                  <a:moveTo>
                    <a:pt x="32" y="234"/>
                  </a:moveTo>
                  <a:cubicBezTo>
                    <a:pt x="30" y="234"/>
                    <a:pt x="29" y="234"/>
                    <a:pt x="27" y="234"/>
                  </a:cubicBezTo>
                  <a:cubicBezTo>
                    <a:pt x="11" y="231"/>
                    <a:pt x="0" y="215"/>
                    <a:pt x="2" y="19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10"/>
                    <a:pt x="51" y="0"/>
                    <a:pt x="67" y="2"/>
                  </a:cubicBezTo>
                  <a:cubicBezTo>
                    <a:pt x="84" y="5"/>
                    <a:pt x="95" y="21"/>
                    <a:pt x="92" y="37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59" y="224"/>
                    <a:pt x="46" y="234"/>
                    <a:pt x="32" y="2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207881" y="3230149"/>
              <a:ext cx="297579" cy="304311"/>
            </a:xfrm>
            <a:custGeom>
              <a:avLst/>
              <a:gdLst>
                <a:gd name="T0" fmla="*/ 97 w 187"/>
                <a:gd name="T1" fmla="*/ 138 h 191"/>
                <a:gd name="T2" fmla="*/ 55 w 187"/>
                <a:gd name="T3" fmla="*/ 182 h 191"/>
                <a:gd name="T4" fmla="*/ 33 w 187"/>
                <a:gd name="T5" fmla="*/ 191 h 191"/>
                <a:gd name="T6" fmla="*/ 13 w 187"/>
                <a:gd name="T7" fmla="*/ 183 h 191"/>
                <a:gd name="T8" fmla="*/ 11 w 187"/>
                <a:gd name="T9" fmla="*/ 141 h 191"/>
                <a:gd name="T10" fmla="*/ 132 w 187"/>
                <a:gd name="T11" fmla="*/ 13 h 191"/>
                <a:gd name="T12" fmla="*/ 174 w 187"/>
                <a:gd name="T13" fmla="*/ 11 h 191"/>
                <a:gd name="T14" fmla="*/ 175 w 187"/>
                <a:gd name="T15" fmla="*/ 54 h 191"/>
                <a:gd name="T16" fmla="*/ 97 w 187"/>
                <a:gd name="T17" fmla="*/ 1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91">
                  <a:moveTo>
                    <a:pt x="97" y="138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49" y="188"/>
                    <a:pt x="41" y="191"/>
                    <a:pt x="33" y="191"/>
                  </a:cubicBezTo>
                  <a:cubicBezTo>
                    <a:pt x="26" y="191"/>
                    <a:pt x="18" y="189"/>
                    <a:pt x="13" y="183"/>
                  </a:cubicBezTo>
                  <a:cubicBezTo>
                    <a:pt x="0" y="172"/>
                    <a:pt x="0" y="153"/>
                    <a:pt x="11" y="141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3" y="1"/>
                    <a:pt x="162" y="0"/>
                    <a:pt x="174" y="11"/>
                  </a:cubicBezTo>
                  <a:cubicBezTo>
                    <a:pt x="186" y="23"/>
                    <a:pt x="187" y="42"/>
                    <a:pt x="175" y="54"/>
                  </a:cubicBezTo>
                  <a:cubicBezTo>
                    <a:pt x="97" y="138"/>
                    <a:pt x="97" y="138"/>
                    <a:pt x="97" y="13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539123" y="3895998"/>
              <a:ext cx="370964" cy="123879"/>
            </a:xfrm>
            <a:custGeom>
              <a:avLst/>
              <a:gdLst>
                <a:gd name="T0" fmla="*/ 31 w 233"/>
                <a:gd name="T1" fmla="*/ 78 h 78"/>
                <a:gd name="T2" fmla="*/ 1 w 233"/>
                <a:gd name="T3" fmla="*/ 51 h 78"/>
                <a:gd name="T4" fmla="*/ 28 w 233"/>
                <a:gd name="T5" fmla="*/ 19 h 78"/>
                <a:gd name="T6" fmla="*/ 199 w 233"/>
                <a:gd name="T7" fmla="*/ 2 h 78"/>
                <a:gd name="T8" fmla="*/ 232 w 233"/>
                <a:gd name="T9" fmla="*/ 29 h 78"/>
                <a:gd name="T10" fmla="*/ 205 w 233"/>
                <a:gd name="T11" fmla="*/ 62 h 78"/>
                <a:gd name="T12" fmla="*/ 34 w 233"/>
                <a:gd name="T13" fmla="*/ 78 h 78"/>
                <a:gd name="T14" fmla="*/ 31 w 23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78">
                  <a:moveTo>
                    <a:pt x="31" y="78"/>
                  </a:moveTo>
                  <a:cubicBezTo>
                    <a:pt x="16" y="78"/>
                    <a:pt x="3" y="67"/>
                    <a:pt x="1" y="51"/>
                  </a:cubicBezTo>
                  <a:cubicBezTo>
                    <a:pt x="0" y="35"/>
                    <a:pt x="12" y="20"/>
                    <a:pt x="28" y="1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215" y="0"/>
                    <a:pt x="230" y="12"/>
                    <a:pt x="232" y="29"/>
                  </a:cubicBezTo>
                  <a:cubicBezTo>
                    <a:pt x="233" y="45"/>
                    <a:pt x="221" y="60"/>
                    <a:pt x="205" y="62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8"/>
                    <a:pt x="32" y="78"/>
                    <a:pt x="31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235244" y="3609192"/>
              <a:ext cx="325182" cy="208709"/>
            </a:xfrm>
            <a:custGeom>
              <a:avLst/>
              <a:gdLst>
                <a:gd name="T0" fmla="*/ 170 w 204"/>
                <a:gd name="T1" fmla="*/ 131 h 131"/>
                <a:gd name="T2" fmla="*/ 157 w 204"/>
                <a:gd name="T3" fmla="*/ 128 h 131"/>
                <a:gd name="T4" fmla="*/ 21 w 204"/>
                <a:gd name="T5" fmla="*/ 61 h 131"/>
                <a:gd name="T6" fmla="*/ 7 w 204"/>
                <a:gd name="T7" fmla="*/ 21 h 131"/>
                <a:gd name="T8" fmla="*/ 47 w 204"/>
                <a:gd name="T9" fmla="*/ 7 h 131"/>
                <a:gd name="T10" fmla="*/ 183 w 204"/>
                <a:gd name="T11" fmla="*/ 74 h 131"/>
                <a:gd name="T12" fmla="*/ 197 w 204"/>
                <a:gd name="T13" fmla="*/ 114 h 131"/>
                <a:gd name="T14" fmla="*/ 170 w 204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31">
                  <a:moveTo>
                    <a:pt x="170" y="131"/>
                  </a:moveTo>
                  <a:cubicBezTo>
                    <a:pt x="166" y="131"/>
                    <a:pt x="161" y="130"/>
                    <a:pt x="157" y="12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6" y="54"/>
                    <a:pt x="0" y="36"/>
                    <a:pt x="7" y="21"/>
                  </a:cubicBezTo>
                  <a:cubicBezTo>
                    <a:pt x="14" y="6"/>
                    <a:pt x="32" y="0"/>
                    <a:pt x="47" y="7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98" y="81"/>
                    <a:pt x="204" y="99"/>
                    <a:pt x="197" y="114"/>
                  </a:cubicBezTo>
                  <a:cubicBezTo>
                    <a:pt x="192" y="125"/>
                    <a:pt x="181" y="131"/>
                    <a:pt x="170" y="1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262847" y="4489809"/>
              <a:ext cx="330568" cy="197264"/>
            </a:xfrm>
            <a:custGeom>
              <a:avLst/>
              <a:gdLst>
                <a:gd name="T0" fmla="*/ 34 w 208"/>
                <a:gd name="T1" fmla="*/ 124 h 124"/>
                <a:gd name="T2" fmla="*/ 7 w 208"/>
                <a:gd name="T3" fmla="*/ 105 h 124"/>
                <a:gd name="T4" fmla="*/ 22 w 208"/>
                <a:gd name="T5" fmla="*/ 66 h 124"/>
                <a:gd name="T6" fmla="*/ 162 w 208"/>
                <a:gd name="T7" fmla="*/ 6 h 124"/>
                <a:gd name="T8" fmla="*/ 201 w 208"/>
                <a:gd name="T9" fmla="*/ 22 h 124"/>
                <a:gd name="T10" fmla="*/ 185 w 208"/>
                <a:gd name="T11" fmla="*/ 61 h 124"/>
                <a:gd name="T12" fmla="*/ 46 w 208"/>
                <a:gd name="T13" fmla="*/ 121 h 124"/>
                <a:gd name="T14" fmla="*/ 34 w 208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4">
                  <a:moveTo>
                    <a:pt x="34" y="124"/>
                  </a:moveTo>
                  <a:cubicBezTo>
                    <a:pt x="23" y="124"/>
                    <a:pt x="12" y="117"/>
                    <a:pt x="7" y="105"/>
                  </a:cubicBezTo>
                  <a:cubicBezTo>
                    <a:pt x="0" y="90"/>
                    <a:pt x="7" y="73"/>
                    <a:pt x="22" y="6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7" y="0"/>
                    <a:pt x="195" y="7"/>
                    <a:pt x="201" y="22"/>
                  </a:cubicBezTo>
                  <a:cubicBezTo>
                    <a:pt x="208" y="37"/>
                    <a:pt x="201" y="55"/>
                    <a:pt x="185" y="6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2" y="123"/>
                    <a:pt x="38" y="124"/>
                    <a:pt x="34" y="1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4" name="Freeform 25"/>
            <p:cNvSpPr>
              <a:spLocks noEditPoints="1"/>
            </p:cNvSpPr>
            <p:nvPr/>
          </p:nvSpPr>
          <p:spPr bwMode="auto">
            <a:xfrm>
              <a:off x="2859135" y="3640835"/>
              <a:ext cx="224867" cy="224867"/>
            </a:xfrm>
            <a:custGeom>
              <a:avLst/>
              <a:gdLst>
                <a:gd name="T0" fmla="*/ 71 w 141"/>
                <a:gd name="T1" fmla="*/ 116 h 141"/>
                <a:gd name="T2" fmla="*/ 26 w 141"/>
                <a:gd name="T3" fmla="*/ 71 h 141"/>
                <a:gd name="T4" fmla="*/ 71 w 141"/>
                <a:gd name="T5" fmla="*/ 26 h 141"/>
                <a:gd name="T6" fmla="*/ 116 w 141"/>
                <a:gd name="T7" fmla="*/ 71 h 141"/>
                <a:gd name="T8" fmla="*/ 71 w 141"/>
                <a:gd name="T9" fmla="*/ 116 h 141"/>
                <a:gd name="T10" fmla="*/ 82 w 141"/>
                <a:gd name="T11" fmla="*/ 0 h 141"/>
                <a:gd name="T12" fmla="*/ 71 w 141"/>
                <a:gd name="T13" fmla="*/ 0 h 141"/>
                <a:gd name="T14" fmla="*/ 60 w 141"/>
                <a:gd name="T15" fmla="*/ 0 h 141"/>
                <a:gd name="T16" fmla="*/ 60 w 141"/>
                <a:gd name="T17" fmla="*/ 11 h 141"/>
                <a:gd name="T18" fmla="*/ 36 w 141"/>
                <a:gd name="T19" fmla="*/ 21 h 141"/>
                <a:gd name="T20" fmla="*/ 29 w 141"/>
                <a:gd name="T21" fmla="*/ 13 h 141"/>
                <a:gd name="T22" fmla="*/ 13 w 141"/>
                <a:gd name="T23" fmla="*/ 29 h 141"/>
                <a:gd name="T24" fmla="*/ 21 w 141"/>
                <a:gd name="T25" fmla="*/ 36 h 141"/>
                <a:gd name="T26" fmla="*/ 11 w 141"/>
                <a:gd name="T27" fmla="*/ 60 h 141"/>
                <a:gd name="T28" fmla="*/ 0 w 141"/>
                <a:gd name="T29" fmla="*/ 60 h 141"/>
                <a:gd name="T30" fmla="*/ 0 w 141"/>
                <a:gd name="T31" fmla="*/ 82 h 141"/>
                <a:gd name="T32" fmla="*/ 11 w 141"/>
                <a:gd name="T33" fmla="*/ 82 h 141"/>
                <a:gd name="T34" fmla="*/ 21 w 141"/>
                <a:gd name="T35" fmla="*/ 105 h 141"/>
                <a:gd name="T36" fmla="*/ 13 w 141"/>
                <a:gd name="T37" fmla="*/ 113 h 141"/>
                <a:gd name="T38" fmla="*/ 29 w 141"/>
                <a:gd name="T39" fmla="*/ 128 h 141"/>
                <a:gd name="T40" fmla="*/ 36 w 141"/>
                <a:gd name="T41" fmla="*/ 121 h 141"/>
                <a:gd name="T42" fmla="*/ 60 w 141"/>
                <a:gd name="T43" fmla="*/ 131 h 141"/>
                <a:gd name="T44" fmla="*/ 60 w 141"/>
                <a:gd name="T45" fmla="*/ 141 h 141"/>
                <a:gd name="T46" fmla="*/ 71 w 141"/>
                <a:gd name="T47" fmla="*/ 141 h 141"/>
                <a:gd name="T48" fmla="*/ 82 w 141"/>
                <a:gd name="T49" fmla="*/ 141 h 141"/>
                <a:gd name="T50" fmla="*/ 82 w 141"/>
                <a:gd name="T51" fmla="*/ 131 h 141"/>
                <a:gd name="T52" fmla="*/ 105 w 141"/>
                <a:gd name="T53" fmla="*/ 121 h 141"/>
                <a:gd name="T54" fmla="*/ 113 w 141"/>
                <a:gd name="T55" fmla="*/ 128 h 141"/>
                <a:gd name="T56" fmla="*/ 128 w 141"/>
                <a:gd name="T57" fmla="*/ 113 h 141"/>
                <a:gd name="T58" fmla="*/ 121 w 141"/>
                <a:gd name="T59" fmla="*/ 105 h 141"/>
                <a:gd name="T60" fmla="*/ 131 w 141"/>
                <a:gd name="T61" fmla="*/ 82 h 141"/>
                <a:gd name="T62" fmla="*/ 141 w 141"/>
                <a:gd name="T63" fmla="*/ 82 h 141"/>
                <a:gd name="T64" fmla="*/ 141 w 141"/>
                <a:gd name="T65" fmla="*/ 60 h 141"/>
                <a:gd name="T66" fmla="*/ 131 w 141"/>
                <a:gd name="T67" fmla="*/ 60 h 141"/>
                <a:gd name="T68" fmla="*/ 121 w 141"/>
                <a:gd name="T69" fmla="*/ 36 h 141"/>
                <a:gd name="T70" fmla="*/ 128 w 141"/>
                <a:gd name="T71" fmla="*/ 29 h 141"/>
                <a:gd name="T72" fmla="*/ 113 w 141"/>
                <a:gd name="T73" fmla="*/ 13 h 141"/>
                <a:gd name="T74" fmla="*/ 105 w 141"/>
                <a:gd name="T75" fmla="*/ 21 h 141"/>
                <a:gd name="T76" fmla="*/ 82 w 141"/>
                <a:gd name="T77" fmla="*/ 11 h 141"/>
                <a:gd name="T78" fmla="*/ 82 w 141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41">
                  <a:moveTo>
                    <a:pt x="71" y="116"/>
                  </a:moveTo>
                  <a:cubicBezTo>
                    <a:pt x="46" y="116"/>
                    <a:pt x="26" y="96"/>
                    <a:pt x="26" y="71"/>
                  </a:cubicBezTo>
                  <a:cubicBezTo>
                    <a:pt x="26" y="46"/>
                    <a:pt x="46" y="26"/>
                    <a:pt x="71" y="26"/>
                  </a:cubicBezTo>
                  <a:cubicBezTo>
                    <a:pt x="96" y="26"/>
                    <a:pt x="116" y="46"/>
                    <a:pt x="116" y="71"/>
                  </a:cubicBezTo>
                  <a:cubicBezTo>
                    <a:pt x="116" y="96"/>
                    <a:pt x="96" y="116"/>
                    <a:pt x="71" y="116"/>
                  </a:cubicBezTo>
                  <a:moveTo>
                    <a:pt x="8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13"/>
                    <a:pt x="43" y="16"/>
                    <a:pt x="36" y="2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6" y="43"/>
                    <a:pt x="12" y="51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90"/>
                    <a:pt x="16" y="98"/>
                    <a:pt x="21" y="105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43" y="126"/>
                    <a:pt x="51" y="129"/>
                    <a:pt x="60" y="13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90" y="129"/>
                    <a:pt x="98" y="126"/>
                    <a:pt x="105" y="121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6" y="98"/>
                    <a:pt x="129" y="90"/>
                    <a:pt x="13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1"/>
                    <a:pt x="126" y="43"/>
                    <a:pt x="121" y="36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8" y="16"/>
                    <a:pt x="90" y="13"/>
                    <a:pt x="82" y="1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auto">
            <a:xfrm>
              <a:off x="2004775" y="4182132"/>
              <a:ext cx="220828" cy="221501"/>
            </a:xfrm>
            <a:custGeom>
              <a:avLst/>
              <a:gdLst>
                <a:gd name="T0" fmla="*/ 69 w 139"/>
                <a:gd name="T1" fmla="*/ 114 h 139"/>
                <a:gd name="T2" fmla="*/ 54 w 139"/>
                <a:gd name="T3" fmla="*/ 112 h 139"/>
                <a:gd name="T4" fmla="*/ 27 w 139"/>
                <a:gd name="T5" fmla="*/ 55 h 139"/>
                <a:gd name="T6" fmla="*/ 69 w 139"/>
                <a:gd name="T7" fmla="*/ 25 h 139"/>
                <a:gd name="T8" fmla="*/ 84 w 139"/>
                <a:gd name="T9" fmla="*/ 28 h 139"/>
                <a:gd name="T10" fmla="*/ 111 w 139"/>
                <a:gd name="T11" fmla="*/ 85 h 139"/>
                <a:gd name="T12" fmla="*/ 69 w 139"/>
                <a:gd name="T13" fmla="*/ 114 h 139"/>
                <a:gd name="T14" fmla="*/ 83 w 139"/>
                <a:gd name="T15" fmla="*/ 0 h 139"/>
                <a:gd name="T16" fmla="*/ 79 w 139"/>
                <a:gd name="T17" fmla="*/ 10 h 139"/>
                <a:gd name="T18" fmla="*/ 69 w 139"/>
                <a:gd name="T19" fmla="*/ 9 h 139"/>
                <a:gd name="T20" fmla="*/ 54 w 139"/>
                <a:gd name="T21" fmla="*/ 11 h 139"/>
                <a:gd name="T22" fmla="*/ 50 w 139"/>
                <a:gd name="T23" fmla="*/ 2 h 139"/>
                <a:gd name="T24" fmla="*/ 30 w 139"/>
                <a:gd name="T25" fmla="*/ 11 h 139"/>
                <a:gd name="T26" fmla="*/ 34 w 139"/>
                <a:gd name="T27" fmla="*/ 21 h 139"/>
                <a:gd name="T28" fmla="*/ 17 w 139"/>
                <a:gd name="T29" fmla="*/ 39 h 139"/>
                <a:gd name="T30" fmla="*/ 7 w 139"/>
                <a:gd name="T31" fmla="*/ 36 h 139"/>
                <a:gd name="T32" fmla="*/ 0 w 139"/>
                <a:gd name="T33" fmla="*/ 56 h 139"/>
                <a:gd name="T34" fmla="*/ 10 w 139"/>
                <a:gd name="T35" fmla="*/ 60 h 139"/>
                <a:gd name="T36" fmla="*/ 11 w 139"/>
                <a:gd name="T37" fmla="*/ 85 h 139"/>
                <a:gd name="T38" fmla="*/ 1 w 139"/>
                <a:gd name="T39" fmla="*/ 89 h 139"/>
                <a:gd name="T40" fmla="*/ 11 w 139"/>
                <a:gd name="T41" fmla="*/ 109 h 139"/>
                <a:gd name="T42" fmla="*/ 20 w 139"/>
                <a:gd name="T43" fmla="*/ 105 h 139"/>
                <a:gd name="T44" fmla="*/ 39 w 139"/>
                <a:gd name="T45" fmla="*/ 122 h 139"/>
                <a:gd name="T46" fmla="*/ 35 w 139"/>
                <a:gd name="T47" fmla="*/ 132 h 139"/>
                <a:gd name="T48" fmla="*/ 45 w 139"/>
                <a:gd name="T49" fmla="*/ 135 h 139"/>
                <a:gd name="T50" fmla="*/ 56 w 139"/>
                <a:gd name="T51" fmla="*/ 139 h 139"/>
                <a:gd name="T52" fmla="*/ 59 w 139"/>
                <a:gd name="T53" fmla="*/ 129 h 139"/>
                <a:gd name="T54" fmla="*/ 69 w 139"/>
                <a:gd name="T55" fmla="*/ 130 h 139"/>
                <a:gd name="T56" fmla="*/ 84 w 139"/>
                <a:gd name="T57" fmla="*/ 128 h 139"/>
                <a:gd name="T58" fmla="*/ 89 w 139"/>
                <a:gd name="T59" fmla="*/ 138 h 139"/>
                <a:gd name="T60" fmla="*/ 109 w 139"/>
                <a:gd name="T61" fmla="*/ 128 h 139"/>
                <a:gd name="T62" fmla="*/ 104 w 139"/>
                <a:gd name="T63" fmla="*/ 119 h 139"/>
                <a:gd name="T64" fmla="*/ 121 w 139"/>
                <a:gd name="T65" fmla="*/ 100 h 139"/>
                <a:gd name="T66" fmla="*/ 131 w 139"/>
                <a:gd name="T67" fmla="*/ 104 h 139"/>
                <a:gd name="T68" fmla="*/ 139 w 139"/>
                <a:gd name="T69" fmla="*/ 83 h 139"/>
                <a:gd name="T70" fmla="*/ 129 w 139"/>
                <a:gd name="T71" fmla="*/ 80 h 139"/>
                <a:gd name="T72" fmla="*/ 128 w 139"/>
                <a:gd name="T73" fmla="*/ 55 h 139"/>
                <a:gd name="T74" fmla="*/ 137 w 139"/>
                <a:gd name="T75" fmla="*/ 50 h 139"/>
                <a:gd name="T76" fmla="*/ 128 w 139"/>
                <a:gd name="T77" fmla="*/ 30 h 139"/>
                <a:gd name="T78" fmla="*/ 118 w 139"/>
                <a:gd name="T79" fmla="*/ 35 h 139"/>
                <a:gd name="T80" fmla="*/ 100 w 139"/>
                <a:gd name="T81" fmla="*/ 18 h 139"/>
                <a:gd name="T82" fmla="*/ 103 w 139"/>
                <a:gd name="T83" fmla="*/ 8 h 139"/>
                <a:gd name="T84" fmla="*/ 93 w 139"/>
                <a:gd name="T85" fmla="*/ 4 h 139"/>
                <a:gd name="T86" fmla="*/ 83 w 139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39">
                  <a:moveTo>
                    <a:pt x="69" y="114"/>
                  </a:moveTo>
                  <a:cubicBezTo>
                    <a:pt x="64" y="114"/>
                    <a:pt x="59" y="114"/>
                    <a:pt x="54" y="112"/>
                  </a:cubicBezTo>
                  <a:cubicBezTo>
                    <a:pt x="31" y="103"/>
                    <a:pt x="19" y="78"/>
                    <a:pt x="27" y="55"/>
                  </a:cubicBezTo>
                  <a:cubicBezTo>
                    <a:pt x="34" y="36"/>
                    <a:pt x="51" y="25"/>
                    <a:pt x="69" y="25"/>
                  </a:cubicBezTo>
                  <a:cubicBezTo>
                    <a:pt x="74" y="25"/>
                    <a:pt x="79" y="26"/>
                    <a:pt x="84" y="28"/>
                  </a:cubicBezTo>
                  <a:cubicBezTo>
                    <a:pt x="108" y="36"/>
                    <a:pt x="120" y="62"/>
                    <a:pt x="111" y="85"/>
                  </a:cubicBezTo>
                  <a:cubicBezTo>
                    <a:pt x="105" y="103"/>
                    <a:pt x="87" y="114"/>
                    <a:pt x="69" y="114"/>
                  </a:cubicBezTo>
                  <a:moveTo>
                    <a:pt x="83" y="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76" y="10"/>
                    <a:pt x="72" y="9"/>
                    <a:pt x="69" y="9"/>
                  </a:cubicBezTo>
                  <a:cubicBezTo>
                    <a:pt x="64" y="9"/>
                    <a:pt x="59" y="10"/>
                    <a:pt x="54" y="1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7" y="25"/>
                    <a:pt x="22" y="32"/>
                    <a:pt x="17" y="3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8"/>
                    <a:pt x="9" y="77"/>
                    <a:pt x="11" y="8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7"/>
                    <a:pt x="39" y="12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3" y="130"/>
                    <a:pt x="66" y="130"/>
                    <a:pt x="69" y="130"/>
                  </a:cubicBezTo>
                  <a:cubicBezTo>
                    <a:pt x="74" y="130"/>
                    <a:pt x="79" y="130"/>
                    <a:pt x="84" y="12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11" y="114"/>
                    <a:pt x="117" y="108"/>
                    <a:pt x="121" y="10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0" y="71"/>
                    <a:pt x="130" y="63"/>
                    <a:pt x="128" y="55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4" y="28"/>
                    <a:pt x="107" y="22"/>
                    <a:pt x="100" y="1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6" name="Freeform 27"/>
            <p:cNvSpPr>
              <a:spLocks noEditPoints="1"/>
            </p:cNvSpPr>
            <p:nvPr/>
          </p:nvSpPr>
          <p:spPr bwMode="auto">
            <a:xfrm>
              <a:off x="2255899" y="4072391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2534626" y="4442008"/>
              <a:ext cx="459833" cy="459833"/>
            </a:xfrm>
            <a:custGeom>
              <a:avLst/>
              <a:gdLst>
                <a:gd name="T0" fmla="*/ 145 w 289"/>
                <a:gd name="T1" fmla="*/ 204 h 289"/>
                <a:gd name="T2" fmla="*/ 126 w 289"/>
                <a:gd name="T3" fmla="*/ 201 h 289"/>
                <a:gd name="T4" fmla="*/ 89 w 289"/>
                <a:gd name="T5" fmla="*/ 126 h 289"/>
                <a:gd name="T6" fmla="*/ 145 w 289"/>
                <a:gd name="T7" fmla="*/ 85 h 289"/>
                <a:gd name="T8" fmla="*/ 163 w 289"/>
                <a:gd name="T9" fmla="*/ 89 h 289"/>
                <a:gd name="T10" fmla="*/ 201 w 289"/>
                <a:gd name="T11" fmla="*/ 163 h 289"/>
                <a:gd name="T12" fmla="*/ 145 w 289"/>
                <a:gd name="T13" fmla="*/ 204 h 289"/>
                <a:gd name="T14" fmla="*/ 134 w 289"/>
                <a:gd name="T15" fmla="*/ 0 h 289"/>
                <a:gd name="T16" fmla="*/ 80 w 289"/>
                <a:gd name="T17" fmla="*/ 15 h 289"/>
                <a:gd name="T18" fmla="*/ 90 w 289"/>
                <a:gd name="T19" fmla="*/ 35 h 289"/>
                <a:gd name="T20" fmla="*/ 52 w 289"/>
                <a:gd name="T21" fmla="*/ 65 h 289"/>
                <a:gd name="T22" fmla="*/ 35 w 289"/>
                <a:gd name="T23" fmla="*/ 49 h 289"/>
                <a:gd name="T24" fmla="*/ 7 w 289"/>
                <a:gd name="T25" fmla="*/ 99 h 289"/>
                <a:gd name="T26" fmla="*/ 29 w 289"/>
                <a:gd name="T27" fmla="*/ 106 h 289"/>
                <a:gd name="T28" fmla="*/ 23 w 289"/>
                <a:gd name="T29" fmla="*/ 153 h 289"/>
                <a:gd name="T30" fmla="*/ 0 w 289"/>
                <a:gd name="T31" fmla="*/ 155 h 289"/>
                <a:gd name="T32" fmla="*/ 15 w 289"/>
                <a:gd name="T33" fmla="*/ 209 h 289"/>
                <a:gd name="T34" fmla="*/ 35 w 289"/>
                <a:gd name="T35" fmla="*/ 199 h 289"/>
                <a:gd name="T36" fmla="*/ 65 w 289"/>
                <a:gd name="T37" fmla="*/ 237 h 289"/>
                <a:gd name="T38" fmla="*/ 49 w 289"/>
                <a:gd name="T39" fmla="*/ 254 h 289"/>
                <a:gd name="T40" fmla="*/ 99 w 289"/>
                <a:gd name="T41" fmla="*/ 282 h 289"/>
                <a:gd name="T42" fmla="*/ 106 w 289"/>
                <a:gd name="T43" fmla="*/ 260 h 289"/>
                <a:gd name="T44" fmla="*/ 145 w 289"/>
                <a:gd name="T45" fmla="*/ 267 h 289"/>
                <a:gd name="T46" fmla="*/ 153 w 289"/>
                <a:gd name="T47" fmla="*/ 266 h 289"/>
                <a:gd name="T48" fmla="*/ 155 w 289"/>
                <a:gd name="T49" fmla="*/ 289 h 289"/>
                <a:gd name="T50" fmla="*/ 209 w 289"/>
                <a:gd name="T51" fmla="*/ 274 h 289"/>
                <a:gd name="T52" fmla="*/ 199 w 289"/>
                <a:gd name="T53" fmla="*/ 254 h 289"/>
                <a:gd name="T54" fmla="*/ 237 w 289"/>
                <a:gd name="T55" fmla="*/ 225 h 289"/>
                <a:gd name="T56" fmla="*/ 254 w 289"/>
                <a:gd name="T57" fmla="*/ 240 h 289"/>
                <a:gd name="T58" fmla="*/ 282 w 289"/>
                <a:gd name="T59" fmla="*/ 191 h 289"/>
                <a:gd name="T60" fmla="*/ 260 w 289"/>
                <a:gd name="T61" fmla="*/ 183 h 289"/>
                <a:gd name="T62" fmla="*/ 266 w 289"/>
                <a:gd name="T63" fmla="*/ 136 h 289"/>
                <a:gd name="T64" fmla="*/ 289 w 289"/>
                <a:gd name="T65" fmla="*/ 134 h 289"/>
                <a:gd name="T66" fmla="*/ 274 w 289"/>
                <a:gd name="T67" fmla="*/ 80 h 289"/>
                <a:gd name="T68" fmla="*/ 254 w 289"/>
                <a:gd name="T69" fmla="*/ 90 h 289"/>
                <a:gd name="T70" fmla="*/ 225 w 289"/>
                <a:gd name="T71" fmla="*/ 52 h 289"/>
                <a:gd name="T72" fmla="*/ 240 w 289"/>
                <a:gd name="T73" fmla="*/ 35 h 289"/>
                <a:gd name="T74" fmla="*/ 192 w 289"/>
                <a:gd name="T75" fmla="*/ 7 h 289"/>
                <a:gd name="T76" fmla="*/ 190 w 289"/>
                <a:gd name="T77" fmla="*/ 10 h 289"/>
                <a:gd name="T78" fmla="*/ 183 w 289"/>
                <a:gd name="T79" fmla="*/ 29 h 289"/>
                <a:gd name="T80" fmla="*/ 145 w 289"/>
                <a:gd name="T81" fmla="*/ 22 h 289"/>
                <a:gd name="T82" fmla="*/ 136 w 289"/>
                <a:gd name="T83" fmla="*/ 23 h 289"/>
                <a:gd name="T84" fmla="*/ 134 w 289"/>
                <a:gd name="T8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5" y="204"/>
                  </a:moveTo>
                  <a:cubicBezTo>
                    <a:pt x="138" y="204"/>
                    <a:pt x="132" y="203"/>
                    <a:pt x="126" y="201"/>
                  </a:cubicBezTo>
                  <a:cubicBezTo>
                    <a:pt x="95" y="190"/>
                    <a:pt x="78" y="157"/>
                    <a:pt x="89" y="126"/>
                  </a:cubicBezTo>
                  <a:cubicBezTo>
                    <a:pt x="97" y="101"/>
                    <a:pt x="120" y="85"/>
                    <a:pt x="145" y="85"/>
                  </a:cubicBezTo>
                  <a:cubicBezTo>
                    <a:pt x="151" y="85"/>
                    <a:pt x="157" y="86"/>
                    <a:pt x="163" y="89"/>
                  </a:cubicBezTo>
                  <a:cubicBezTo>
                    <a:pt x="194" y="99"/>
                    <a:pt x="211" y="132"/>
                    <a:pt x="201" y="163"/>
                  </a:cubicBezTo>
                  <a:cubicBezTo>
                    <a:pt x="192" y="188"/>
                    <a:pt x="169" y="204"/>
                    <a:pt x="145" y="204"/>
                  </a:cubicBezTo>
                  <a:moveTo>
                    <a:pt x="134" y="0"/>
                  </a:moveTo>
                  <a:cubicBezTo>
                    <a:pt x="115" y="1"/>
                    <a:pt x="97" y="6"/>
                    <a:pt x="80" y="1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76" y="42"/>
                    <a:pt x="63" y="52"/>
                    <a:pt x="52" y="6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3" y="63"/>
                    <a:pt x="13" y="80"/>
                    <a:pt x="7" y="99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4" y="122"/>
                    <a:pt x="22" y="138"/>
                    <a:pt x="23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74"/>
                    <a:pt x="6" y="193"/>
                    <a:pt x="15" y="20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42" y="213"/>
                    <a:pt x="52" y="226"/>
                    <a:pt x="65" y="237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63" y="266"/>
                    <a:pt x="80" y="276"/>
                    <a:pt x="99" y="282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19" y="265"/>
                    <a:pt x="132" y="267"/>
                    <a:pt x="145" y="267"/>
                  </a:cubicBezTo>
                  <a:cubicBezTo>
                    <a:pt x="147" y="267"/>
                    <a:pt x="150" y="267"/>
                    <a:pt x="153" y="266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74" y="288"/>
                    <a:pt x="193" y="283"/>
                    <a:pt x="209" y="274"/>
                  </a:cubicBezTo>
                  <a:cubicBezTo>
                    <a:pt x="199" y="254"/>
                    <a:pt x="199" y="254"/>
                    <a:pt x="199" y="254"/>
                  </a:cubicBezTo>
                  <a:cubicBezTo>
                    <a:pt x="213" y="247"/>
                    <a:pt x="226" y="237"/>
                    <a:pt x="237" y="225"/>
                  </a:cubicBezTo>
                  <a:cubicBezTo>
                    <a:pt x="254" y="240"/>
                    <a:pt x="254" y="240"/>
                    <a:pt x="254" y="240"/>
                  </a:cubicBezTo>
                  <a:cubicBezTo>
                    <a:pt x="266" y="226"/>
                    <a:pt x="276" y="209"/>
                    <a:pt x="282" y="191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6" y="168"/>
                    <a:pt x="268" y="152"/>
                    <a:pt x="266" y="136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8" y="115"/>
                    <a:pt x="283" y="97"/>
                    <a:pt x="274" y="80"/>
                  </a:cubicBezTo>
                  <a:cubicBezTo>
                    <a:pt x="254" y="90"/>
                    <a:pt x="254" y="90"/>
                    <a:pt x="254" y="90"/>
                  </a:cubicBezTo>
                  <a:cubicBezTo>
                    <a:pt x="247" y="76"/>
                    <a:pt x="237" y="63"/>
                    <a:pt x="225" y="52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26" y="23"/>
                    <a:pt x="210" y="14"/>
                    <a:pt x="192" y="7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70" y="24"/>
                    <a:pt x="157" y="22"/>
                    <a:pt x="145" y="22"/>
                  </a:cubicBezTo>
                  <a:cubicBezTo>
                    <a:pt x="142" y="22"/>
                    <a:pt x="139" y="23"/>
                    <a:pt x="136" y="23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2836918" y="4452780"/>
              <a:ext cx="3366" cy="47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C2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3011964" y="4483077"/>
              <a:ext cx="323162" cy="321816"/>
            </a:xfrm>
            <a:custGeom>
              <a:avLst/>
              <a:gdLst>
                <a:gd name="T0" fmla="*/ 102 w 203"/>
                <a:gd name="T1" fmla="*/ 143 h 202"/>
                <a:gd name="T2" fmla="*/ 94 w 203"/>
                <a:gd name="T3" fmla="*/ 142 h 202"/>
                <a:gd name="T4" fmla="*/ 60 w 203"/>
                <a:gd name="T5" fmla="*/ 93 h 202"/>
                <a:gd name="T6" fmla="*/ 96 w 203"/>
                <a:gd name="T7" fmla="*/ 59 h 202"/>
                <a:gd name="T8" fmla="*/ 102 w 203"/>
                <a:gd name="T9" fmla="*/ 59 h 202"/>
                <a:gd name="T10" fmla="*/ 110 w 203"/>
                <a:gd name="T11" fmla="*/ 60 h 202"/>
                <a:gd name="T12" fmla="*/ 143 w 203"/>
                <a:gd name="T13" fmla="*/ 109 h 202"/>
                <a:gd name="T14" fmla="*/ 107 w 203"/>
                <a:gd name="T15" fmla="*/ 143 h 202"/>
                <a:gd name="T16" fmla="*/ 102 w 203"/>
                <a:gd name="T17" fmla="*/ 143 h 202"/>
                <a:gd name="T18" fmla="*/ 121 w 203"/>
                <a:gd name="T19" fmla="*/ 0 h 202"/>
                <a:gd name="T20" fmla="*/ 118 w 203"/>
                <a:gd name="T21" fmla="*/ 16 h 202"/>
                <a:gd name="T22" fmla="*/ 102 w 203"/>
                <a:gd name="T23" fmla="*/ 14 h 202"/>
                <a:gd name="T24" fmla="*/ 90 w 203"/>
                <a:gd name="T25" fmla="*/ 15 h 202"/>
                <a:gd name="T26" fmla="*/ 84 w 203"/>
                <a:gd name="T27" fmla="*/ 16 h 202"/>
                <a:gd name="T28" fmla="*/ 81 w 203"/>
                <a:gd name="T29" fmla="*/ 0 h 202"/>
                <a:gd name="T30" fmla="*/ 44 w 203"/>
                <a:gd name="T31" fmla="*/ 15 h 202"/>
                <a:gd name="T32" fmla="*/ 53 w 203"/>
                <a:gd name="T33" fmla="*/ 29 h 202"/>
                <a:gd name="T34" fmla="*/ 29 w 203"/>
                <a:gd name="T35" fmla="*/ 53 h 202"/>
                <a:gd name="T36" fmla="*/ 15 w 203"/>
                <a:gd name="T37" fmla="*/ 44 h 202"/>
                <a:gd name="T38" fmla="*/ 0 w 203"/>
                <a:gd name="T39" fmla="*/ 81 h 202"/>
                <a:gd name="T40" fmla="*/ 16 w 203"/>
                <a:gd name="T41" fmla="*/ 85 h 202"/>
                <a:gd name="T42" fmla="*/ 16 w 203"/>
                <a:gd name="T43" fmla="*/ 118 h 202"/>
                <a:gd name="T44" fmla="*/ 0 w 203"/>
                <a:gd name="T45" fmla="*/ 122 h 202"/>
                <a:gd name="T46" fmla="*/ 16 w 203"/>
                <a:gd name="T47" fmla="*/ 159 h 202"/>
                <a:gd name="T48" fmla="*/ 30 w 203"/>
                <a:gd name="T49" fmla="*/ 150 h 202"/>
                <a:gd name="T50" fmla="*/ 54 w 203"/>
                <a:gd name="T51" fmla="*/ 174 h 202"/>
                <a:gd name="T52" fmla="*/ 45 w 203"/>
                <a:gd name="T53" fmla="*/ 187 h 202"/>
                <a:gd name="T54" fmla="*/ 82 w 203"/>
                <a:gd name="T55" fmla="*/ 202 h 202"/>
                <a:gd name="T56" fmla="*/ 85 w 203"/>
                <a:gd name="T57" fmla="*/ 186 h 202"/>
                <a:gd name="T58" fmla="*/ 102 w 203"/>
                <a:gd name="T59" fmla="*/ 188 h 202"/>
                <a:gd name="T60" fmla="*/ 113 w 203"/>
                <a:gd name="T61" fmla="*/ 187 h 202"/>
                <a:gd name="T62" fmla="*/ 119 w 203"/>
                <a:gd name="T63" fmla="*/ 186 h 202"/>
                <a:gd name="T64" fmla="*/ 122 w 203"/>
                <a:gd name="T65" fmla="*/ 202 h 202"/>
                <a:gd name="T66" fmla="*/ 159 w 203"/>
                <a:gd name="T67" fmla="*/ 187 h 202"/>
                <a:gd name="T68" fmla="*/ 150 w 203"/>
                <a:gd name="T69" fmla="*/ 173 h 202"/>
                <a:gd name="T70" fmla="*/ 174 w 203"/>
                <a:gd name="T71" fmla="*/ 149 h 202"/>
                <a:gd name="T72" fmla="*/ 188 w 203"/>
                <a:gd name="T73" fmla="*/ 158 h 202"/>
                <a:gd name="T74" fmla="*/ 203 w 203"/>
                <a:gd name="T75" fmla="*/ 121 h 202"/>
                <a:gd name="T76" fmla="*/ 187 w 203"/>
                <a:gd name="T77" fmla="*/ 117 h 202"/>
                <a:gd name="T78" fmla="*/ 187 w 203"/>
                <a:gd name="T79" fmla="*/ 84 h 202"/>
                <a:gd name="T80" fmla="*/ 203 w 203"/>
                <a:gd name="T81" fmla="*/ 80 h 202"/>
                <a:gd name="T82" fmla="*/ 187 w 203"/>
                <a:gd name="T83" fmla="*/ 43 h 202"/>
                <a:gd name="T84" fmla="*/ 174 w 203"/>
                <a:gd name="T85" fmla="*/ 52 h 202"/>
                <a:gd name="T86" fmla="*/ 149 w 203"/>
                <a:gd name="T87" fmla="*/ 28 h 202"/>
                <a:gd name="T88" fmla="*/ 159 w 203"/>
                <a:gd name="T89" fmla="*/ 15 h 202"/>
                <a:gd name="T90" fmla="*/ 121 w 203"/>
                <a:gd name="T9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02">
                  <a:moveTo>
                    <a:pt x="102" y="143"/>
                  </a:moveTo>
                  <a:cubicBezTo>
                    <a:pt x="99" y="143"/>
                    <a:pt x="96" y="143"/>
                    <a:pt x="94" y="142"/>
                  </a:cubicBezTo>
                  <a:cubicBezTo>
                    <a:pt x="71" y="138"/>
                    <a:pt x="56" y="116"/>
                    <a:pt x="60" y="93"/>
                  </a:cubicBezTo>
                  <a:cubicBezTo>
                    <a:pt x="64" y="75"/>
                    <a:pt x="79" y="62"/>
                    <a:pt x="96" y="59"/>
                  </a:cubicBezTo>
                  <a:cubicBezTo>
                    <a:pt x="98" y="59"/>
                    <a:pt x="100" y="59"/>
                    <a:pt x="102" y="59"/>
                  </a:cubicBezTo>
                  <a:cubicBezTo>
                    <a:pt x="104" y="59"/>
                    <a:pt x="107" y="59"/>
                    <a:pt x="110" y="60"/>
                  </a:cubicBezTo>
                  <a:cubicBezTo>
                    <a:pt x="132" y="64"/>
                    <a:pt x="147" y="86"/>
                    <a:pt x="143" y="109"/>
                  </a:cubicBezTo>
                  <a:cubicBezTo>
                    <a:pt x="139" y="127"/>
                    <a:pt x="125" y="140"/>
                    <a:pt x="107" y="143"/>
                  </a:cubicBezTo>
                  <a:cubicBezTo>
                    <a:pt x="105" y="143"/>
                    <a:pt x="103" y="143"/>
                    <a:pt x="102" y="143"/>
                  </a:cubicBezTo>
                  <a:moveTo>
                    <a:pt x="121" y="0"/>
                  </a:moveTo>
                  <a:cubicBezTo>
                    <a:pt x="118" y="16"/>
                    <a:pt x="118" y="16"/>
                    <a:pt x="118" y="16"/>
                  </a:cubicBezTo>
                  <a:cubicBezTo>
                    <a:pt x="113" y="15"/>
                    <a:pt x="107" y="14"/>
                    <a:pt x="102" y="14"/>
                  </a:cubicBezTo>
                  <a:cubicBezTo>
                    <a:pt x="98" y="14"/>
                    <a:pt x="94" y="14"/>
                    <a:pt x="90" y="15"/>
                  </a:cubicBezTo>
                  <a:cubicBezTo>
                    <a:pt x="88" y="15"/>
                    <a:pt x="86" y="15"/>
                    <a:pt x="84" y="1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7" y="3"/>
                    <a:pt x="55" y="8"/>
                    <a:pt x="44" y="15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4" y="35"/>
                    <a:pt x="35" y="44"/>
                    <a:pt x="29" y="5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8" y="55"/>
                    <a:pt x="3" y="68"/>
                    <a:pt x="0" y="8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96"/>
                    <a:pt x="14" y="108"/>
                    <a:pt x="16" y="11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" y="135"/>
                    <a:pt x="8" y="148"/>
                    <a:pt x="16" y="159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6" y="159"/>
                    <a:pt x="44" y="167"/>
                    <a:pt x="54" y="174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6" y="194"/>
                    <a:pt x="68" y="200"/>
                    <a:pt x="82" y="202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91" y="187"/>
                    <a:pt x="96" y="188"/>
                    <a:pt x="102" y="188"/>
                  </a:cubicBezTo>
                  <a:cubicBezTo>
                    <a:pt x="105" y="188"/>
                    <a:pt x="109" y="188"/>
                    <a:pt x="113" y="187"/>
                  </a:cubicBezTo>
                  <a:cubicBezTo>
                    <a:pt x="115" y="187"/>
                    <a:pt x="117" y="187"/>
                    <a:pt x="119" y="18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36" y="199"/>
                    <a:pt x="148" y="194"/>
                    <a:pt x="159" y="187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60" y="167"/>
                    <a:pt x="168" y="158"/>
                    <a:pt x="174" y="149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5" y="147"/>
                    <a:pt x="200" y="134"/>
                    <a:pt x="203" y="12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9" y="106"/>
                    <a:pt x="189" y="94"/>
                    <a:pt x="187" y="84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200" y="67"/>
                    <a:pt x="195" y="54"/>
                    <a:pt x="187" y="4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67" y="43"/>
                    <a:pt x="159" y="35"/>
                    <a:pt x="149" y="28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48" y="7"/>
                    <a:pt x="135" y="2"/>
                    <a:pt x="12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1681612" y="3959284"/>
              <a:ext cx="333935" cy="334608"/>
            </a:xfrm>
            <a:custGeom>
              <a:avLst/>
              <a:gdLst>
                <a:gd name="T0" fmla="*/ 105 w 210"/>
                <a:gd name="T1" fmla="*/ 143 h 210"/>
                <a:gd name="T2" fmla="*/ 93 w 210"/>
                <a:gd name="T3" fmla="*/ 141 h 210"/>
                <a:gd name="T4" fmla="*/ 68 w 210"/>
                <a:gd name="T5" fmla="*/ 93 h 210"/>
                <a:gd name="T6" fmla="*/ 105 w 210"/>
                <a:gd name="T7" fmla="*/ 67 h 210"/>
                <a:gd name="T8" fmla="*/ 117 w 210"/>
                <a:gd name="T9" fmla="*/ 68 h 210"/>
                <a:gd name="T10" fmla="*/ 141 w 210"/>
                <a:gd name="T11" fmla="*/ 117 h 210"/>
                <a:gd name="T12" fmla="*/ 105 w 210"/>
                <a:gd name="T13" fmla="*/ 143 h 210"/>
                <a:gd name="T14" fmla="*/ 97 w 210"/>
                <a:gd name="T15" fmla="*/ 0 h 210"/>
                <a:gd name="T16" fmla="*/ 58 w 210"/>
                <a:gd name="T17" fmla="*/ 11 h 210"/>
                <a:gd name="T18" fmla="*/ 65 w 210"/>
                <a:gd name="T19" fmla="*/ 26 h 210"/>
                <a:gd name="T20" fmla="*/ 38 w 210"/>
                <a:gd name="T21" fmla="*/ 47 h 210"/>
                <a:gd name="T22" fmla="*/ 25 w 210"/>
                <a:gd name="T23" fmla="*/ 36 h 210"/>
                <a:gd name="T24" fmla="*/ 5 w 210"/>
                <a:gd name="T25" fmla="*/ 72 h 210"/>
                <a:gd name="T26" fmla="*/ 21 w 210"/>
                <a:gd name="T27" fmla="*/ 77 h 210"/>
                <a:gd name="T28" fmla="*/ 17 w 210"/>
                <a:gd name="T29" fmla="*/ 111 h 210"/>
                <a:gd name="T30" fmla="*/ 0 w 210"/>
                <a:gd name="T31" fmla="*/ 112 h 210"/>
                <a:gd name="T32" fmla="*/ 11 w 210"/>
                <a:gd name="T33" fmla="*/ 152 h 210"/>
                <a:gd name="T34" fmla="*/ 26 w 210"/>
                <a:gd name="T35" fmla="*/ 144 h 210"/>
                <a:gd name="T36" fmla="*/ 47 w 210"/>
                <a:gd name="T37" fmla="*/ 172 h 210"/>
                <a:gd name="T38" fmla="*/ 36 w 210"/>
                <a:gd name="T39" fmla="*/ 184 h 210"/>
                <a:gd name="T40" fmla="*/ 71 w 210"/>
                <a:gd name="T41" fmla="*/ 205 h 210"/>
                <a:gd name="T42" fmla="*/ 77 w 210"/>
                <a:gd name="T43" fmla="*/ 189 h 210"/>
                <a:gd name="T44" fmla="*/ 105 w 210"/>
                <a:gd name="T45" fmla="*/ 193 h 210"/>
                <a:gd name="T46" fmla="*/ 111 w 210"/>
                <a:gd name="T47" fmla="*/ 193 h 210"/>
                <a:gd name="T48" fmla="*/ 112 w 210"/>
                <a:gd name="T49" fmla="*/ 210 h 210"/>
                <a:gd name="T50" fmla="*/ 152 w 210"/>
                <a:gd name="T51" fmla="*/ 199 h 210"/>
                <a:gd name="T52" fmla="*/ 144 w 210"/>
                <a:gd name="T53" fmla="*/ 184 h 210"/>
                <a:gd name="T54" fmla="*/ 171 w 210"/>
                <a:gd name="T55" fmla="*/ 163 h 210"/>
                <a:gd name="T56" fmla="*/ 184 w 210"/>
                <a:gd name="T57" fmla="*/ 174 h 210"/>
                <a:gd name="T58" fmla="*/ 204 w 210"/>
                <a:gd name="T59" fmla="*/ 138 h 210"/>
                <a:gd name="T60" fmla="*/ 189 w 210"/>
                <a:gd name="T61" fmla="*/ 133 h 210"/>
                <a:gd name="T62" fmla="*/ 193 w 210"/>
                <a:gd name="T63" fmla="*/ 99 h 210"/>
                <a:gd name="T64" fmla="*/ 210 w 210"/>
                <a:gd name="T65" fmla="*/ 98 h 210"/>
                <a:gd name="T66" fmla="*/ 199 w 210"/>
                <a:gd name="T67" fmla="*/ 58 h 210"/>
                <a:gd name="T68" fmla="*/ 184 w 210"/>
                <a:gd name="T69" fmla="*/ 65 h 210"/>
                <a:gd name="T70" fmla="*/ 163 w 210"/>
                <a:gd name="T71" fmla="*/ 38 h 210"/>
                <a:gd name="T72" fmla="*/ 174 w 210"/>
                <a:gd name="T73" fmla="*/ 26 h 210"/>
                <a:gd name="T74" fmla="*/ 138 w 210"/>
                <a:gd name="T75" fmla="*/ 5 h 210"/>
                <a:gd name="T76" fmla="*/ 133 w 210"/>
                <a:gd name="T77" fmla="*/ 21 h 210"/>
                <a:gd name="T78" fmla="*/ 105 w 210"/>
                <a:gd name="T79" fmla="*/ 17 h 210"/>
                <a:gd name="T80" fmla="*/ 98 w 210"/>
                <a:gd name="T81" fmla="*/ 17 h 210"/>
                <a:gd name="T82" fmla="*/ 97 w 210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0">
                  <a:moveTo>
                    <a:pt x="105" y="143"/>
                  </a:moveTo>
                  <a:cubicBezTo>
                    <a:pt x="101" y="143"/>
                    <a:pt x="97" y="143"/>
                    <a:pt x="93" y="141"/>
                  </a:cubicBezTo>
                  <a:cubicBezTo>
                    <a:pt x="72" y="135"/>
                    <a:pt x="62" y="113"/>
                    <a:pt x="68" y="93"/>
                  </a:cubicBezTo>
                  <a:cubicBezTo>
                    <a:pt x="74" y="77"/>
                    <a:pt x="89" y="67"/>
                    <a:pt x="105" y="67"/>
                  </a:cubicBezTo>
                  <a:cubicBezTo>
                    <a:pt x="109" y="67"/>
                    <a:pt x="113" y="67"/>
                    <a:pt x="117" y="68"/>
                  </a:cubicBezTo>
                  <a:cubicBezTo>
                    <a:pt x="137" y="75"/>
                    <a:pt x="148" y="97"/>
                    <a:pt x="141" y="117"/>
                  </a:cubicBezTo>
                  <a:cubicBezTo>
                    <a:pt x="136" y="133"/>
                    <a:pt x="121" y="143"/>
                    <a:pt x="105" y="143"/>
                  </a:cubicBezTo>
                  <a:moveTo>
                    <a:pt x="97" y="0"/>
                  </a:moveTo>
                  <a:cubicBezTo>
                    <a:pt x="83" y="1"/>
                    <a:pt x="70" y="5"/>
                    <a:pt x="58" y="1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5" y="31"/>
                    <a:pt x="46" y="38"/>
                    <a:pt x="38" y="4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7" y="46"/>
                    <a:pt x="10" y="58"/>
                    <a:pt x="5" y="72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7" y="88"/>
                    <a:pt x="16" y="100"/>
                    <a:pt x="17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26"/>
                    <a:pt x="5" y="140"/>
                    <a:pt x="11" y="152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1" y="155"/>
                    <a:pt x="38" y="164"/>
                    <a:pt x="47" y="17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46" y="193"/>
                    <a:pt x="58" y="200"/>
                    <a:pt x="71" y="205"/>
                  </a:cubicBezTo>
                  <a:cubicBezTo>
                    <a:pt x="77" y="189"/>
                    <a:pt x="77" y="189"/>
                    <a:pt x="77" y="189"/>
                  </a:cubicBezTo>
                  <a:cubicBezTo>
                    <a:pt x="86" y="192"/>
                    <a:pt x="95" y="193"/>
                    <a:pt x="105" y="193"/>
                  </a:cubicBezTo>
                  <a:cubicBezTo>
                    <a:pt x="107" y="193"/>
                    <a:pt x="109" y="193"/>
                    <a:pt x="111" y="193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26" y="209"/>
                    <a:pt x="139" y="205"/>
                    <a:pt x="152" y="199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54" y="179"/>
                    <a:pt x="164" y="172"/>
                    <a:pt x="171" y="16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93" y="164"/>
                    <a:pt x="200" y="152"/>
                    <a:pt x="204" y="138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22"/>
                    <a:pt x="194" y="110"/>
                    <a:pt x="193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9" y="84"/>
                    <a:pt x="205" y="70"/>
                    <a:pt x="199" y="58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79" y="55"/>
                    <a:pt x="171" y="46"/>
                    <a:pt x="163" y="3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7"/>
                    <a:pt x="152" y="10"/>
                    <a:pt x="138" y="5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23" y="18"/>
                    <a:pt x="114" y="17"/>
                    <a:pt x="105" y="17"/>
                  </a:cubicBezTo>
                  <a:cubicBezTo>
                    <a:pt x="103" y="17"/>
                    <a:pt x="101" y="17"/>
                    <a:pt x="98" y="1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auto">
            <a:xfrm>
              <a:off x="2461241" y="3628716"/>
              <a:ext cx="383755" cy="383082"/>
            </a:xfrm>
            <a:custGeom>
              <a:avLst/>
              <a:gdLst>
                <a:gd name="T0" fmla="*/ 121 w 241"/>
                <a:gd name="T1" fmla="*/ 170 h 241"/>
                <a:gd name="T2" fmla="*/ 109 w 241"/>
                <a:gd name="T3" fmla="*/ 168 h 241"/>
                <a:gd name="T4" fmla="*/ 73 w 241"/>
                <a:gd name="T5" fmla="*/ 108 h 241"/>
                <a:gd name="T6" fmla="*/ 117 w 241"/>
                <a:gd name="T7" fmla="*/ 71 h 241"/>
                <a:gd name="T8" fmla="*/ 121 w 241"/>
                <a:gd name="T9" fmla="*/ 71 h 241"/>
                <a:gd name="T10" fmla="*/ 132 w 241"/>
                <a:gd name="T11" fmla="*/ 72 h 241"/>
                <a:gd name="T12" fmla="*/ 169 w 241"/>
                <a:gd name="T13" fmla="*/ 132 h 241"/>
                <a:gd name="T14" fmla="*/ 125 w 241"/>
                <a:gd name="T15" fmla="*/ 170 h 241"/>
                <a:gd name="T16" fmla="*/ 121 w 241"/>
                <a:gd name="T17" fmla="*/ 170 h 241"/>
                <a:gd name="T18" fmla="*/ 102 w 241"/>
                <a:gd name="T19" fmla="*/ 0 h 241"/>
                <a:gd name="T20" fmla="*/ 57 w 241"/>
                <a:gd name="T21" fmla="*/ 16 h 241"/>
                <a:gd name="T22" fmla="*/ 67 w 241"/>
                <a:gd name="T23" fmla="*/ 33 h 241"/>
                <a:gd name="T24" fmla="*/ 38 w 241"/>
                <a:gd name="T25" fmla="*/ 60 h 241"/>
                <a:gd name="T26" fmla="*/ 22 w 241"/>
                <a:gd name="T27" fmla="*/ 48 h 241"/>
                <a:gd name="T28" fmla="*/ 2 w 241"/>
                <a:gd name="T29" fmla="*/ 91 h 241"/>
                <a:gd name="T30" fmla="*/ 21 w 241"/>
                <a:gd name="T31" fmla="*/ 96 h 241"/>
                <a:gd name="T32" fmla="*/ 19 w 241"/>
                <a:gd name="T33" fmla="*/ 136 h 241"/>
                <a:gd name="T34" fmla="*/ 0 w 241"/>
                <a:gd name="T35" fmla="*/ 139 h 241"/>
                <a:gd name="T36" fmla="*/ 17 w 241"/>
                <a:gd name="T37" fmla="*/ 184 h 241"/>
                <a:gd name="T38" fmla="*/ 33 w 241"/>
                <a:gd name="T39" fmla="*/ 173 h 241"/>
                <a:gd name="T40" fmla="*/ 60 w 241"/>
                <a:gd name="T41" fmla="*/ 203 h 241"/>
                <a:gd name="T42" fmla="*/ 49 w 241"/>
                <a:gd name="T43" fmla="*/ 219 h 241"/>
                <a:gd name="T44" fmla="*/ 92 w 241"/>
                <a:gd name="T45" fmla="*/ 239 h 241"/>
                <a:gd name="T46" fmla="*/ 96 w 241"/>
                <a:gd name="T47" fmla="*/ 220 h 241"/>
                <a:gd name="T48" fmla="*/ 121 w 241"/>
                <a:gd name="T49" fmla="*/ 223 h 241"/>
                <a:gd name="T50" fmla="*/ 129 w 241"/>
                <a:gd name="T51" fmla="*/ 222 h 241"/>
                <a:gd name="T52" fmla="*/ 136 w 241"/>
                <a:gd name="T53" fmla="*/ 222 h 241"/>
                <a:gd name="T54" fmla="*/ 139 w 241"/>
                <a:gd name="T55" fmla="*/ 241 h 241"/>
                <a:gd name="T56" fmla="*/ 184 w 241"/>
                <a:gd name="T57" fmla="*/ 224 h 241"/>
                <a:gd name="T58" fmla="*/ 174 w 241"/>
                <a:gd name="T59" fmla="*/ 208 h 241"/>
                <a:gd name="T60" fmla="*/ 203 w 241"/>
                <a:gd name="T61" fmla="*/ 181 h 241"/>
                <a:gd name="T62" fmla="*/ 219 w 241"/>
                <a:gd name="T63" fmla="*/ 192 h 241"/>
                <a:gd name="T64" fmla="*/ 239 w 241"/>
                <a:gd name="T65" fmla="*/ 149 h 241"/>
                <a:gd name="T66" fmla="*/ 220 w 241"/>
                <a:gd name="T67" fmla="*/ 144 h 241"/>
                <a:gd name="T68" fmla="*/ 222 w 241"/>
                <a:gd name="T69" fmla="*/ 104 h 241"/>
                <a:gd name="T70" fmla="*/ 241 w 241"/>
                <a:gd name="T71" fmla="*/ 102 h 241"/>
                <a:gd name="T72" fmla="*/ 225 w 241"/>
                <a:gd name="T73" fmla="*/ 57 h 241"/>
                <a:gd name="T74" fmla="*/ 208 w 241"/>
                <a:gd name="T75" fmla="*/ 67 h 241"/>
                <a:gd name="T76" fmla="*/ 181 w 241"/>
                <a:gd name="T77" fmla="*/ 37 h 241"/>
                <a:gd name="T78" fmla="*/ 193 w 241"/>
                <a:gd name="T79" fmla="*/ 22 h 241"/>
                <a:gd name="T80" fmla="*/ 150 w 241"/>
                <a:gd name="T81" fmla="*/ 2 h 241"/>
                <a:gd name="T82" fmla="*/ 145 w 241"/>
                <a:gd name="T83" fmla="*/ 21 h 241"/>
                <a:gd name="T84" fmla="*/ 121 w 241"/>
                <a:gd name="T85" fmla="*/ 18 h 241"/>
                <a:gd name="T86" fmla="*/ 112 w 241"/>
                <a:gd name="T87" fmla="*/ 18 h 241"/>
                <a:gd name="T88" fmla="*/ 105 w 241"/>
                <a:gd name="T89" fmla="*/ 19 h 241"/>
                <a:gd name="T90" fmla="*/ 102 w 241"/>
                <a:gd name="T9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41">
                  <a:moveTo>
                    <a:pt x="121" y="170"/>
                  </a:moveTo>
                  <a:cubicBezTo>
                    <a:pt x="117" y="170"/>
                    <a:pt x="113" y="169"/>
                    <a:pt x="109" y="168"/>
                  </a:cubicBezTo>
                  <a:cubicBezTo>
                    <a:pt x="82" y="162"/>
                    <a:pt x="66" y="135"/>
                    <a:pt x="73" y="108"/>
                  </a:cubicBezTo>
                  <a:cubicBezTo>
                    <a:pt x="78" y="87"/>
                    <a:pt x="96" y="73"/>
                    <a:pt x="117" y="71"/>
                  </a:cubicBezTo>
                  <a:cubicBezTo>
                    <a:pt x="118" y="71"/>
                    <a:pt x="119" y="71"/>
                    <a:pt x="121" y="71"/>
                  </a:cubicBezTo>
                  <a:cubicBezTo>
                    <a:pt x="125" y="71"/>
                    <a:pt x="129" y="71"/>
                    <a:pt x="132" y="72"/>
                  </a:cubicBezTo>
                  <a:cubicBezTo>
                    <a:pt x="159" y="79"/>
                    <a:pt x="175" y="105"/>
                    <a:pt x="169" y="132"/>
                  </a:cubicBezTo>
                  <a:cubicBezTo>
                    <a:pt x="164" y="153"/>
                    <a:pt x="146" y="168"/>
                    <a:pt x="125" y="170"/>
                  </a:cubicBezTo>
                  <a:cubicBezTo>
                    <a:pt x="123" y="170"/>
                    <a:pt x="122" y="170"/>
                    <a:pt x="121" y="170"/>
                  </a:cubicBezTo>
                  <a:moveTo>
                    <a:pt x="102" y="0"/>
                  </a:moveTo>
                  <a:cubicBezTo>
                    <a:pt x="86" y="2"/>
                    <a:pt x="71" y="8"/>
                    <a:pt x="57" y="1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56" y="40"/>
                    <a:pt x="46" y="49"/>
                    <a:pt x="38" y="6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3" y="61"/>
                    <a:pt x="6" y="75"/>
                    <a:pt x="2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8" y="110"/>
                    <a:pt x="17" y="123"/>
                    <a:pt x="1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55"/>
                    <a:pt x="8" y="170"/>
                    <a:pt x="17" y="18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0" y="185"/>
                    <a:pt x="49" y="195"/>
                    <a:pt x="60" y="203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1" y="228"/>
                    <a:pt x="76" y="235"/>
                    <a:pt x="92" y="239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105" y="222"/>
                    <a:pt x="113" y="223"/>
                    <a:pt x="121" y="223"/>
                  </a:cubicBezTo>
                  <a:cubicBezTo>
                    <a:pt x="124" y="223"/>
                    <a:pt x="126" y="223"/>
                    <a:pt x="129" y="222"/>
                  </a:cubicBezTo>
                  <a:cubicBezTo>
                    <a:pt x="132" y="222"/>
                    <a:pt x="134" y="222"/>
                    <a:pt x="136" y="22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55" y="238"/>
                    <a:pt x="170" y="233"/>
                    <a:pt x="184" y="224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5" y="201"/>
                    <a:pt x="195" y="192"/>
                    <a:pt x="203" y="181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28" y="180"/>
                    <a:pt x="235" y="165"/>
                    <a:pt x="239" y="149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224" y="131"/>
                    <a:pt x="224" y="117"/>
                    <a:pt x="222" y="104"/>
                  </a:cubicBezTo>
                  <a:cubicBezTo>
                    <a:pt x="241" y="102"/>
                    <a:pt x="241" y="102"/>
                    <a:pt x="241" y="102"/>
                  </a:cubicBezTo>
                  <a:cubicBezTo>
                    <a:pt x="239" y="86"/>
                    <a:pt x="233" y="70"/>
                    <a:pt x="225" y="5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1" y="56"/>
                    <a:pt x="192" y="46"/>
                    <a:pt x="181" y="37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80" y="13"/>
                    <a:pt x="166" y="6"/>
                    <a:pt x="150" y="2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37" y="19"/>
                    <a:pt x="129" y="18"/>
                    <a:pt x="121" y="18"/>
                  </a:cubicBezTo>
                  <a:cubicBezTo>
                    <a:pt x="118" y="18"/>
                    <a:pt x="115" y="18"/>
                    <a:pt x="112" y="18"/>
                  </a:cubicBezTo>
                  <a:cubicBezTo>
                    <a:pt x="110" y="18"/>
                    <a:pt x="107" y="19"/>
                    <a:pt x="105" y="1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2" name="Freeform 33"/>
            <p:cNvSpPr>
              <a:spLocks noEditPoints="1"/>
            </p:cNvSpPr>
            <p:nvPr/>
          </p:nvSpPr>
          <p:spPr bwMode="auto">
            <a:xfrm>
              <a:off x="2365639" y="3525035"/>
              <a:ext cx="160908" cy="160908"/>
            </a:xfrm>
            <a:custGeom>
              <a:avLst/>
              <a:gdLst>
                <a:gd name="T0" fmla="*/ 50 w 101"/>
                <a:gd name="T1" fmla="*/ 71 h 101"/>
                <a:gd name="T2" fmla="*/ 44 w 101"/>
                <a:gd name="T3" fmla="*/ 70 h 101"/>
                <a:gd name="T4" fmla="*/ 31 w 101"/>
                <a:gd name="T5" fmla="*/ 44 h 101"/>
                <a:gd name="T6" fmla="*/ 50 w 101"/>
                <a:gd name="T7" fmla="*/ 30 h 101"/>
                <a:gd name="T8" fmla="*/ 57 w 101"/>
                <a:gd name="T9" fmla="*/ 31 h 101"/>
                <a:gd name="T10" fmla="*/ 70 w 101"/>
                <a:gd name="T11" fmla="*/ 57 h 101"/>
                <a:gd name="T12" fmla="*/ 50 w 101"/>
                <a:gd name="T13" fmla="*/ 71 h 101"/>
                <a:gd name="T14" fmla="*/ 47 w 101"/>
                <a:gd name="T15" fmla="*/ 0 h 101"/>
                <a:gd name="T16" fmla="*/ 28 w 101"/>
                <a:gd name="T17" fmla="*/ 6 h 101"/>
                <a:gd name="T18" fmla="*/ 31 w 101"/>
                <a:gd name="T19" fmla="*/ 13 h 101"/>
                <a:gd name="T20" fmla="*/ 18 w 101"/>
                <a:gd name="T21" fmla="*/ 23 h 101"/>
                <a:gd name="T22" fmla="*/ 12 w 101"/>
                <a:gd name="T23" fmla="*/ 18 h 101"/>
                <a:gd name="T24" fmla="*/ 2 w 101"/>
                <a:gd name="T25" fmla="*/ 35 h 101"/>
                <a:gd name="T26" fmla="*/ 10 w 101"/>
                <a:gd name="T27" fmla="*/ 37 h 101"/>
                <a:gd name="T28" fmla="*/ 8 w 101"/>
                <a:gd name="T29" fmla="*/ 54 h 101"/>
                <a:gd name="T30" fmla="*/ 0 w 101"/>
                <a:gd name="T31" fmla="*/ 54 h 101"/>
                <a:gd name="T32" fmla="*/ 5 w 101"/>
                <a:gd name="T33" fmla="*/ 73 h 101"/>
                <a:gd name="T34" fmla="*/ 12 w 101"/>
                <a:gd name="T35" fmla="*/ 70 h 101"/>
                <a:gd name="T36" fmla="*/ 23 w 101"/>
                <a:gd name="T37" fmla="*/ 83 h 101"/>
                <a:gd name="T38" fmla="*/ 17 w 101"/>
                <a:gd name="T39" fmla="*/ 89 h 101"/>
                <a:gd name="T40" fmla="*/ 34 w 101"/>
                <a:gd name="T41" fmla="*/ 99 h 101"/>
                <a:gd name="T42" fmla="*/ 37 w 101"/>
                <a:gd name="T43" fmla="*/ 91 h 101"/>
                <a:gd name="T44" fmla="*/ 50 w 101"/>
                <a:gd name="T45" fmla="*/ 93 h 101"/>
                <a:gd name="T46" fmla="*/ 53 w 101"/>
                <a:gd name="T47" fmla="*/ 93 h 101"/>
                <a:gd name="T48" fmla="*/ 54 w 101"/>
                <a:gd name="T49" fmla="*/ 101 h 101"/>
                <a:gd name="T50" fmla="*/ 73 w 101"/>
                <a:gd name="T51" fmla="*/ 96 h 101"/>
                <a:gd name="T52" fmla="*/ 69 w 101"/>
                <a:gd name="T53" fmla="*/ 89 h 101"/>
                <a:gd name="T54" fmla="*/ 83 w 101"/>
                <a:gd name="T55" fmla="*/ 79 h 101"/>
                <a:gd name="T56" fmla="*/ 89 w 101"/>
                <a:gd name="T57" fmla="*/ 84 h 101"/>
                <a:gd name="T58" fmla="*/ 98 w 101"/>
                <a:gd name="T59" fmla="*/ 67 h 101"/>
                <a:gd name="T60" fmla="*/ 91 w 101"/>
                <a:gd name="T61" fmla="*/ 64 h 101"/>
                <a:gd name="T62" fmla="*/ 93 w 101"/>
                <a:gd name="T63" fmla="*/ 48 h 101"/>
                <a:gd name="T64" fmla="*/ 101 w 101"/>
                <a:gd name="T65" fmla="*/ 47 h 101"/>
                <a:gd name="T66" fmla="*/ 96 w 101"/>
                <a:gd name="T67" fmla="*/ 28 h 101"/>
                <a:gd name="T68" fmla="*/ 88 w 101"/>
                <a:gd name="T69" fmla="*/ 32 h 101"/>
                <a:gd name="T70" fmla="*/ 78 w 101"/>
                <a:gd name="T71" fmla="*/ 19 h 101"/>
                <a:gd name="T72" fmla="*/ 84 w 101"/>
                <a:gd name="T73" fmla="*/ 13 h 101"/>
                <a:gd name="T74" fmla="*/ 66 w 101"/>
                <a:gd name="T75" fmla="*/ 3 h 101"/>
                <a:gd name="T76" fmla="*/ 64 w 101"/>
                <a:gd name="T77" fmla="*/ 10 h 101"/>
                <a:gd name="T78" fmla="*/ 50 w 101"/>
                <a:gd name="T79" fmla="*/ 8 h 101"/>
                <a:gd name="T80" fmla="*/ 47 w 101"/>
                <a:gd name="T81" fmla="*/ 8 h 101"/>
                <a:gd name="T82" fmla="*/ 47 w 101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" h="101">
                  <a:moveTo>
                    <a:pt x="50" y="71"/>
                  </a:moveTo>
                  <a:cubicBezTo>
                    <a:pt x="48" y="71"/>
                    <a:pt x="46" y="71"/>
                    <a:pt x="44" y="70"/>
                  </a:cubicBezTo>
                  <a:cubicBezTo>
                    <a:pt x="33" y="67"/>
                    <a:pt x="27" y="55"/>
                    <a:pt x="31" y="44"/>
                  </a:cubicBezTo>
                  <a:cubicBezTo>
                    <a:pt x="34" y="36"/>
                    <a:pt x="42" y="30"/>
                    <a:pt x="50" y="30"/>
                  </a:cubicBezTo>
                  <a:cubicBezTo>
                    <a:pt x="53" y="30"/>
                    <a:pt x="55" y="31"/>
                    <a:pt x="57" y="31"/>
                  </a:cubicBezTo>
                  <a:cubicBezTo>
                    <a:pt x="68" y="35"/>
                    <a:pt x="74" y="47"/>
                    <a:pt x="70" y="57"/>
                  </a:cubicBezTo>
                  <a:cubicBezTo>
                    <a:pt x="67" y="66"/>
                    <a:pt x="59" y="71"/>
                    <a:pt x="50" y="71"/>
                  </a:cubicBezTo>
                  <a:moveTo>
                    <a:pt x="47" y="0"/>
                  </a:moveTo>
                  <a:cubicBezTo>
                    <a:pt x="40" y="1"/>
                    <a:pt x="34" y="3"/>
                    <a:pt x="28" y="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6" y="15"/>
                    <a:pt x="22" y="19"/>
                    <a:pt x="18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2"/>
                    <a:pt x="5" y="28"/>
                    <a:pt x="2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43"/>
                    <a:pt x="8" y="48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2" y="67"/>
                    <a:pt x="5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5" y="75"/>
                    <a:pt x="18" y="79"/>
                    <a:pt x="23" y="83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22" y="93"/>
                    <a:pt x="28" y="97"/>
                    <a:pt x="34" y="99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3"/>
                    <a:pt x="46" y="93"/>
                    <a:pt x="50" y="93"/>
                  </a:cubicBezTo>
                  <a:cubicBezTo>
                    <a:pt x="51" y="93"/>
                    <a:pt x="52" y="93"/>
                    <a:pt x="53" y="93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1" y="101"/>
                    <a:pt x="67" y="99"/>
                    <a:pt x="73" y="96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4" y="86"/>
                    <a:pt x="79" y="83"/>
                    <a:pt x="83" y="7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79"/>
                    <a:pt x="96" y="73"/>
                    <a:pt x="98" y="6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59"/>
                    <a:pt x="93" y="53"/>
                    <a:pt x="93" y="4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0" y="41"/>
                    <a:pt x="99" y="34"/>
                    <a:pt x="96" y="2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6" y="27"/>
                    <a:pt x="83" y="22"/>
                    <a:pt x="78" y="1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9" y="8"/>
                    <a:pt x="73" y="5"/>
                    <a:pt x="66" y="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9" y="9"/>
                    <a:pt x="55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3" name="Freeform 34"/>
            <p:cNvSpPr>
              <a:spLocks noEditPoints="1"/>
            </p:cNvSpPr>
            <p:nvPr/>
          </p:nvSpPr>
          <p:spPr bwMode="auto">
            <a:xfrm>
              <a:off x="1937449" y="3623330"/>
              <a:ext cx="502922" cy="504941"/>
            </a:xfrm>
            <a:custGeom>
              <a:avLst/>
              <a:gdLst>
                <a:gd name="T0" fmla="*/ 158 w 316"/>
                <a:gd name="T1" fmla="*/ 259 h 317"/>
                <a:gd name="T2" fmla="*/ 57 w 316"/>
                <a:gd name="T3" fmla="*/ 160 h 317"/>
                <a:gd name="T4" fmla="*/ 156 w 316"/>
                <a:gd name="T5" fmla="*/ 58 h 317"/>
                <a:gd name="T6" fmla="*/ 156 w 316"/>
                <a:gd name="T7" fmla="*/ 58 h 317"/>
                <a:gd name="T8" fmla="*/ 158 w 316"/>
                <a:gd name="T9" fmla="*/ 58 h 317"/>
                <a:gd name="T10" fmla="*/ 258 w 316"/>
                <a:gd name="T11" fmla="*/ 157 h 317"/>
                <a:gd name="T12" fmla="*/ 159 w 316"/>
                <a:gd name="T13" fmla="*/ 259 h 317"/>
                <a:gd name="T14" fmla="*/ 159 w 316"/>
                <a:gd name="T15" fmla="*/ 259 h 317"/>
                <a:gd name="T16" fmla="*/ 158 w 316"/>
                <a:gd name="T17" fmla="*/ 259 h 317"/>
                <a:gd name="T18" fmla="*/ 181 w 316"/>
                <a:gd name="T19" fmla="*/ 0 h 317"/>
                <a:gd name="T20" fmla="*/ 156 w 316"/>
                <a:gd name="T21" fmla="*/ 1 h 317"/>
                <a:gd name="T22" fmla="*/ 131 w 316"/>
                <a:gd name="T23" fmla="*/ 1 h 317"/>
                <a:gd name="T24" fmla="*/ 131 w 316"/>
                <a:gd name="T25" fmla="*/ 25 h 317"/>
                <a:gd name="T26" fmla="*/ 79 w 316"/>
                <a:gd name="T27" fmla="*/ 47 h 317"/>
                <a:gd name="T28" fmla="*/ 62 w 316"/>
                <a:gd name="T29" fmla="*/ 31 h 317"/>
                <a:gd name="T30" fmla="*/ 27 w 316"/>
                <a:gd name="T31" fmla="*/ 66 h 317"/>
                <a:gd name="T32" fmla="*/ 44 w 316"/>
                <a:gd name="T33" fmla="*/ 83 h 317"/>
                <a:gd name="T34" fmla="*/ 23 w 316"/>
                <a:gd name="T35" fmla="*/ 135 h 317"/>
                <a:gd name="T36" fmla="*/ 0 w 316"/>
                <a:gd name="T37" fmla="*/ 136 h 317"/>
                <a:gd name="T38" fmla="*/ 0 w 316"/>
                <a:gd name="T39" fmla="*/ 186 h 317"/>
                <a:gd name="T40" fmla="*/ 24 w 316"/>
                <a:gd name="T41" fmla="*/ 185 h 317"/>
                <a:gd name="T42" fmla="*/ 46 w 316"/>
                <a:gd name="T43" fmla="*/ 237 h 317"/>
                <a:gd name="T44" fmla="*/ 30 w 316"/>
                <a:gd name="T45" fmla="*/ 254 h 317"/>
                <a:gd name="T46" fmla="*/ 65 w 316"/>
                <a:gd name="T47" fmla="*/ 289 h 317"/>
                <a:gd name="T48" fmla="*/ 82 w 316"/>
                <a:gd name="T49" fmla="*/ 272 h 317"/>
                <a:gd name="T50" fmla="*/ 135 w 316"/>
                <a:gd name="T51" fmla="*/ 293 h 317"/>
                <a:gd name="T52" fmla="*/ 135 w 316"/>
                <a:gd name="T53" fmla="*/ 317 h 317"/>
                <a:gd name="T54" fmla="*/ 160 w 316"/>
                <a:gd name="T55" fmla="*/ 316 h 317"/>
                <a:gd name="T56" fmla="*/ 185 w 316"/>
                <a:gd name="T57" fmla="*/ 316 h 317"/>
                <a:gd name="T58" fmla="*/ 184 w 316"/>
                <a:gd name="T59" fmla="*/ 292 h 317"/>
                <a:gd name="T60" fmla="*/ 236 w 316"/>
                <a:gd name="T61" fmla="*/ 270 h 317"/>
                <a:gd name="T62" fmla="*/ 253 w 316"/>
                <a:gd name="T63" fmla="*/ 287 h 317"/>
                <a:gd name="T64" fmla="*/ 288 w 316"/>
                <a:gd name="T65" fmla="*/ 251 h 317"/>
                <a:gd name="T66" fmla="*/ 271 w 316"/>
                <a:gd name="T67" fmla="*/ 234 h 317"/>
                <a:gd name="T68" fmla="*/ 292 w 316"/>
                <a:gd name="T69" fmla="*/ 182 h 317"/>
                <a:gd name="T70" fmla="*/ 316 w 316"/>
                <a:gd name="T71" fmla="*/ 181 h 317"/>
                <a:gd name="T72" fmla="*/ 315 w 316"/>
                <a:gd name="T73" fmla="*/ 132 h 317"/>
                <a:gd name="T74" fmla="*/ 292 w 316"/>
                <a:gd name="T75" fmla="*/ 132 h 317"/>
                <a:gd name="T76" fmla="*/ 269 w 316"/>
                <a:gd name="T77" fmla="*/ 80 h 317"/>
                <a:gd name="T78" fmla="*/ 286 w 316"/>
                <a:gd name="T79" fmla="*/ 63 h 317"/>
                <a:gd name="T80" fmla="*/ 250 w 316"/>
                <a:gd name="T81" fmla="*/ 28 h 317"/>
                <a:gd name="T82" fmla="*/ 234 w 316"/>
                <a:gd name="T83" fmla="*/ 45 h 317"/>
                <a:gd name="T84" fmla="*/ 181 w 316"/>
                <a:gd name="T85" fmla="*/ 24 h 317"/>
                <a:gd name="T86" fmla="*/ 181 w 316"/>
                <a:gd name="T8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" h="317">
                  <a:moveTo>
                    <a:pt x="158" y="259"/>
                  </a:moveTo>
                  <a:cubicBezTo>
                    <a:pt x="103" y="259"/>
                    <a:pt x="58" y="215"/>
                    <a:pt x="57" y="160"/>
                  </a:cubicBezTo>
                  <a:cubicBezTo>
                    <a:pt x="56" y="104"/>
                    <a:pt x="101" y="59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8"/>
                    <a:pt x="157" y="58"/>
                    <a:pt x="158" y="58"/>
                  </a:cubicBezTo>
                  <a:cubicBezTo>
                    <a:pt x="213" y="58"/>
                    <a:pt x="258" y="102"/>
                    <a:pt x="258" y="157"/>
                  </a:cubicBezTo>
                  <a:cubicBezTo>
                    <a:pt x="259" y="213"/>
                    <a:pt x="215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moveTo>
                    <a:pt x="181" y="0"/>
                  </a:moveTo>
                  <a:cubicBezTo>
                    <a:pt x="156" y="1"/>
                    <a:pt x="156" y="1"/>
                    <a:pt x="156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9"/>
                    <a:pt x="94" y="36"/>
                    <a:pt x="79" y="47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8"/>
                    <a:pt x="27" y="116"/>
                    <a:pt x="23" y="1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8" y="204"/>
                    <a:pt x="35" y="222"/>
                    <a:pt x="46" y="237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98" y="283"/>
                    <a:pt x="115" y="290"/>
                    <a:pt x="135" y="293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60" y="316"/>
                    <a:pt x="160" y="316"/>
                    <a:pt x="160" y="316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84" y="292"/>
                    <a:pt x="184" y="292"/>
                    <a:pt x="184" y="292"/>
                  </a:cubicBezTo>
                  <a:cubicBezTo>
                    <a:pt x="203" y="289"/>
                    <a:pt x="221" y="281"/>
                    <a:pt x="236" y="270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71" y="234"/>
                    <a:pt x="271" y="234"/>
                    <a:pt x="271" y="234"/>
                  </a:cubicBezTo>
                  <a:cubicBezTo>
                    <a:pt x="282" y="219"/>
                    <a:pt x="289" y="201"/>
                    <a:pt x="292" y="182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32"/>
                    <a:pt x="315" y="132"/>
                    <a:pt x="315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0" y="95"/>
                    <a:pt x="269" y="80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18" y="35"/>
                    <a:pt x="200" y="27"/>
                    <a:pt x="181" y="24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2080852" y="3768753"/>
              <a:ext cx="216788" cy="214768"/>
            </a:xfrm>
            <a:custGeom>
              <a:avLst/>
              <a:gdLst>
                <a:gd name="T0" fmla="*/ 68 w 136"/>
                <a:gd name="T1" fmla="*/ 0 h 135"/>
                <a:gd name="T2" fmla="*/ 67 w 136"/>
                <a:gd name="T3" fmla="*/ 0 h 135"/>
                <a:gd name="T4" fmla="*/ 67 w 136"/>
                <a:gd name="T5" fmla="*/ 0 h 135"/>
                <a:gd name="T6" fmla="*/ 0 w 136"/>
                <a:gd name="T7" fmla="*/ 68 h 135"/>
                <a:gd name="T8" fmla="*/ 68 w 136"/>
                <a:gd name="T9" fmla="*/ 135 h 135"/>
                <a:gd name="T10" fmla="*/ 69 w 136"/>
                <a:gd name="T11" fmla="*/ 135 h 135"/>
                <a:gd name="T12" fmla="*/ 69 w 136"/>
                <a:gd name="T13" fmla="*/ 135 h 135"/>
                <a:gd name="T14" fmla="*/ 135 w 136"/>
                <a:gd name="T15" fmla="*/ 67 h 135"/>
                <a:gd name="T16" fmla="*/ 68 w 136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5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31"/>
                    <a:pt x="0" y="68"/>
                  </a:cubicBezTo>
                  <a:cubicBezTo>
                    <a:pt x="1" y="106"/>
                    <a:pt x="31" y="135"/>
                    <a:pt x="68" y="135"/>
                  </a:cubicBezTo>
                  <a:cubicBezTo>
                    <a:pt x="68" y="135"/>
                    <a:pt x="68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106" y="135"/>
                    <a:pt x="136" y="104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2708816" y="4625133"/>
              <a:ext cx="106374" cy="93582"/>
            </a:xfrm>
            <a:custGeom>
              <a:avLst/>
              <a:gdLst>
                <a:gd name="T0" fmla="*/ 34 w 67"/>
                <a:gd name="T1" fmla="*/ 0 h 59"/>
                <a:gd name="T2" fmla="*/ 5 w 67"/>
                <a:gd name="T3" fmla="*/ 20 h 59"/>
                <a:gd name="T4" fmla="*/ 24 w 67"/>
                <a:gd name="T5" fmla="*/ 58 h 59"/>
                <a:gd name="T6" fmla="*/ 34 w 67"/>
                <a:gd name="T7" fmla="*/ 59 h 59"/>
                <a:gd name="T8" fmla="*/ 62 w 67"/>
                <a:gd name="T9" fmla="*/ 39 h 59"/>
                <a:gd name="T10" fmla="*/ 43 w 67"/>
                <a:gd name="T11" fmla="*/ 1 h 59"/>
                <a:gd name="T12" fmla="*/ 34 w 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9">
                  <a:moveTo>
                    <a:pt x="34" y="0"/>
                  </a:moveTo>
                  <a:cubicBezTo>
                    <a:pt x="21" y="0"/>
                    <a:pt x="10" y="8"/>
                    <a:pt x="5" y="20"/>
                  </a:cubicBezTo>
                  <a:cubicBezTo>
                    <a:pt x="0" y="36"/>
                    <a:pt x="9" y="53"/>
                    <a:pt x="24" y="58"/>
                  </a:cubicBezTo>
                  <a:cubicBezTo>
                    <a:pt x="27" y="59"/>
                    <a:pt x="30" y="59"/>
                    <a:pt x="34" y="59"/>
                  </a:cubicBezTo>
                  <a:cubicBezTo>
                    <a:pt x="46" y="59"/>
                    <a:pt x="58" y="51"/>
                    <a:pt x="62" y="39"/>
                  </a:cubicBezTo>
                  <a:cubicBezTo>
                    <a:pt x="67" y="23"/>
                    <a:pt x="59" y="7"/>
                    <a:pt x="43" y="1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6" name="Freeform 27"/>
            <p:cNvSpPr>
              <a:spLocks noEditPoints="1"/>
            </p:cNvSpPr>
            <p:nvPr/>
          </p:nvSpPr>
          <p:spPr bwMode="auto">
            <a:xfrm>
              <a:off x="2815215" y="3964670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0558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51" grpId="0"/>
      <p:bldP spid="57" grpId="0" animBg="1"/>
      <p:bldP spid="58" grpId="0" animBg="1"/>
      <p:bldP spid="59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38</a:t>
            </a:fld>
            <a:endParaRPr lang="en-GB"/>
          </a:p>
        </p:txBody>
      </p:sp>
      <p:pic>
        <p:nvPicPr>
          <p:cNvPr id="4" name="3 Imagen" descr="https://scontent.fuio3-1.fna.fbcdn.net/v/t34.0-12/19691455_678035622406994_1080906543_n.jpg?oh=a9d1bcb70a16b5dee49c3e853930469d&amp;oe=5994AF3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b="25188"/>
          <a:stretch/>
        </p:blipFill>
        <p:spPr bwMode="auto">
          <a:xfrm>
            <a:off x="362693" y="972032"/>
            <a:ext cx="3679190" cy="4689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ka\Pictures\CUENCAS\IMG_20161206_17343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1819440"/>
            <a:ext cx="399288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>
            <a:normAutofit/>
          </a:bodyPr>
          <a:lstStyle/>
          <a:p>
            <a:r>
              <a:rPr lang="es-EC" dirty="0" smtClean="0"/>
              <a:t>DISCUSIÓN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39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37813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/>
          <a:lstStyle/>
          <a:p>
            <a:r>
              <a:rPr lang="es-EC" dirty="0" smtClean="0"/>
              <a:t>MATERIALES Y MÉTODOS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2186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40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45659" y="409432"/>
            <a:ext cx="2192104" cy="6086902"/>
            <a:chOff x="1634113" y="1643624"/>
            <a:chExt cx="2500767" cy="4462819"/>
          </a:xfrm>
        </p:grpSpPr>
        <p:sp>
          <p:nvSpPr>
            <p:cNvPr id="5" name="Rectangle 4"/>
            <p:cNvSpPr/>
            <p:nvPr/>
          </p:nvSpPr>
          <p:spPr>
            <a:xfrm>
              <a:off x="1634113" y="1643624"/>
              <a:ext cx="2428836" cy="44628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02294" y="2374710"/>
              <a:ext cx="2292474" cy="6347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2294" y="3009506"/>
              <a:ext cx="2292474" cy="2987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02294" y="3460988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02294" y="4287786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02294" y="5115866"/>
              <a:ext cx="2292474" cy="88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875416" y="5295331"/>
              <a:ext cx="1946229" cy="5224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DEL TERRITORIO</a:t>
              </a:r>
              <a:endParaRPr lang="en-GB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9638" y="1809112"/>
              <a:ext cx="2077787" cy="406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 err="1" smtClean="0">
                  <a:solidFill>
                    <a:schemeClr val="bg2"/>
                  </a:solidFill>
                  <a:latin typeface="+mj-lt"/>
                </a:rPr>
                <a:t>Jácome</a:t>
              </a:r>
              <a:r>
                <a:rPr lang="en-US" sz="1500" dirty="0" smtClean="0">
                  <a:solidFill>
                    <a:schemeClr val="bg2"/>
                  </a:solidFill>
                  <a:latin typeface="+mj-lt"/>
                </a:rPr>
                <a:t> &amp; </a:t>
              </a:r>
              <a:r>
                <a:rPr lang="en-US" sz="1500" dirty="0" err="1" smtClean="0">
                  <a:solidFill>
                    <a:schemeClr val="bg2"/>
                  </a:solidFill>
                  <a:latin typeface="+mj-lt"/>
                </a:rPr>
                <a:t>Jácome</a:t>
              </a:r>
              <a:r>
                <a:rPr lang="en-US" sz="1500" dirty="0" smtClean="0">
                  <a:solidFill>
                    <a:schemeClr val="bg2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1500" dirty="0" smtClean="0">
                  <a:solidFill>
                    <a:schemeClr val="bg2"/>
                  </a:solidFill>
                  <a:latin typeface="+mj-lt"/>
                </a:rPr>
                <a:t>(2009)</a:t>
              </a:r>
              <a:endParaRPr lang="en-GB" sz="15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7808" y="2390337"/>
              <a:ext cx="2427072" cy="37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 err="1" smtClean="0">
                  <a:solidFill>
                    <a:schemeClr val="bg2"/>
                  </a:solidFill>
                </a:rPr>
                <a:t>Diagnóstico</a:t>
              </a:r>
              <a:r>
                <a:rPr lang="en-GB" sz="1350" b="1" dirty="0" smtClean="0">
                  <a:solidFill>
                    <a:schemeClr val="bg2"/>
                  </a:solidFill>
                </a:rPr>
                <a:t> </a:t>
              </a:r>
              <a:r>
                <a:rPr lang="en-GB" sz="1350" b="1" dirty="0" err="1" smtClean="0">
                  <a:solidFill>
                    <a:schemeClr val="bg2"/>
                  </a:solidFill>
                </a:rPr>
                <a:t>biofísico</a:t>
              </a:r>
              <a:r>
                <a:rPr lang="en-GB" sz="1350" b="1" dirty="0" smtClean="0">
                  <a:solidFill>
                    <a:schemeClr val="bg2"/>
                  </a:solidFill>
                </a:rPr>
                <a:t> y </a:t>
              </a:r>
            </a:p>
            <a:p>
              <a:r>
                <a:rPr lang="en-GB" sz="1350" b="1" dirty="0" err="1" smtClean="0">
                  <a:solidFill>
                    <a:schemeClr val="bg2"/>
                  </a:solidFill>
                </a:rPr>
                <a:t>socioeconómico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03998" y="3041843"/>
              <a:ext cx="1435908" cy="3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Información</a:t>
              </a:r>
              <a:r>
                <a:rPr lang="en-US" sz="1400" b="1" dirty="0" smtClean="0"/>
                <a:t> </a:t>
              </a:r>
            </a:p>
            <a:p>
              <a:r>
                <a:rPr lang="en-US" sz="1400" b="1" dirty="0" err="1" smtClean="0"/>
                <a:t>secundaria</a:t>
              </a:r>
              <a:endParaRPr lang="en-GB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9572" y="3479369"/>
              <a:ext cx="1587692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PRESENTE </a:t>
              </a:r>
            </a:p>
            <a:p>
              <a:pPr algn="ctr"/>
              <a:r>
                <a:rPr lang="en-GB" sz="1200" dirty="0" smtClean="0"/>
                <a:t>INVESTIGACIÓN</a:t>
              </a:r>
              <a:endParaRPr lang="en-GB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07808" y="4303699"/>
              <a:ext cx="2191169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Información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secundaria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Y </a:t>
              </a:r>
              <a:r>
                <a:rPr lang="en-US" sz="1200" b="1" dirty="0" err="1" smtClean="0"/>
                <a:t>primaria</a:t>
              </a:r>
              <a:endParaRPr lang="en-GB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78010" y="3889972"/>
              <a:ext cx="2136307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Diagnóstico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biofísico</a:t>
              </a:r>
              <a:r>
                <a:rPr lang="en-US" sz="1200" b="1" dirty="0" smtClean="0"/>
                <a:t> y</a:t>
              </a:r>
            </a:p>
            <a:p>
              <a:pPr algn="ctr"/>
              <a:r>
                <a:rPr lang="en-US" sz="1200" b="1" dirty="0" err="1" smtClean="0"/>
                <a:t>socioeconómico</a:t>
              </a:r>
              <a:endParaRPr lang="en-GB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197" y="4732790"/>
              <a:ext cx="1662669" cy="20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Involucra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actores</a:t>
              </a:r>
              <a:endParaRPr lang="en-GB" sz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37360" y="409432"/>
            <a:ext cx="2045459" cy="6086901"/>
            <a:chOff x="1634113" y="1643624"/>
            <a:chExt cx="2428836" cy="4462819"/>
          </a:xfrm>
        </p:grpSpPr>
        <p:sp>
          <p:nvSpPr>
            <p:cNvPr id="20" name="Rectangle 19"/>
            <p:cNvSpPr/>
            <p:nvPr/>
          </p:nvSpPr>
          <p:spPr>
            <a:xfrm>
              <a:off x="1634113" y="1643624"/>
              <a:ext cx="2428836" cy="4462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702294" y="2374710"/>
              <a:ext cx="2292474" cy="6347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02294" y="3009506"/>
              <a:ext cx="2292474" cy="2987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02294" y="3460988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02294" y="4287786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2294" y="5115866"/>
              <a:ext cx="2292474" cy="88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75416" y="5295331"/>
              <a:ext cx="1946229" cy="52246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 smtClean="0"/>
                <a:t>Herramienta</a:t>
              </a:r>
              <a:r>
                <a:rPr lang="en-US" sz="1350" dirty="0"/>
                <a:t> </a:t>
              </a:r>
              <a:r>
                <a:rPr lang="en-US" sz="1350" dirty="0" smtClean="0"/>
                <a:t>de </a:t>
              </a:r>
            </a:p>
            <a:p>
              <a:pPr algn="ctr"/>
              <a:r>
                <a:rPr lang="en-US" sz="1350" dirty="0" err="1" smtClean="0"/>
                <a:t>Planificacion</a:t>
              </a:r>
              <a:r>
                <a:rPr lang="en-US" sz="1350" dirty="0" smtClean="0"/>
                <a:t> </a:t>
              </a:r>
            </a:p>
            <a:p>
              <a:pPr algn="ctr"/>
              <a:r>
                <a:rPr lang="en-US" sz="1350" dirty="0" err="1" smtClean="0"/>
                <a:t>complementaria</a:t>
              </a:r>
              <a:endParaRPr lang="en-GB" sz="13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32717" y="1809112"/>
              <a:ext cx="1631638" cy="236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chemeClr val="bg2"/>
                  </a:solidFill>
                  <a:latin typeface="+mj-lt"/>
                </a:rPr>
                <a:t>Muñoz (2016)</a:t>
              </a:r>
              <a:endParaRPr lang="en-GB" sz="15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2294" y="2399719"/>
              <a:ext cx="2343528" cy="372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err="1" smtClean="0">
                  <a:solidFill>
                    <a:schemeClr val="bg2"/>
                  </a:solidFill>
                </a:rPr>
                <a:t>Zonificación</a:t>
              </a:r>
              <a:r>
                <a:rPr lang="en-US" sz="1350" b="1" dirty="0" smtClean="0">
                  <a:solidFill>
                    <a:schemeClr val="bg2"/>
                  </a:solidFill>
                </a:rPr>
                <a:t>, </a:t>
              </a:r>
              <a:r>
                <a:rPr lang="en-US" sz="1350" b="1" dirty="0" err="1" smtClean="0">
                  <a:solidFill>
                    <a:schemeClr val="bg2"/>
                  </a:solidFill>
                </a:rPr>
                <a:t>factores</a:t>
              </a:r>
              <a:endParaRPr lang="en-US" sz="1350" b="1" dirty="0" smtClean="0">
                <a:solidFill>
                  <a:schemeClr val="bg2"/>
                </a:solidFill>
              </a:endParaRPr>
            </a:p>
            <a:p>
              <a:r>
                <a:rPr lang="en-US" sz="1350" b="1" dirty="0" smtClean="0">
                  <a:solidFill>
                    <a:schemeClr val="bg2"/>
                  </a:solidFill>
                </a:rPr>
                <a:t>Edafoclimáticos 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6905" y="3065329"/>
              <a:ext cx="1650672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Especies</a:t>
              </a:r>
              <a:r>
                <a:rPr lang="en-US" sz="1200" b="1" dirty="0" smtClean="0"/>
                <a:t> de alto</a:t>
              </a:r>
            </a:p>
            <a:p>
              <a:r>
                <a:rPr lang="en-US" sz="1200" b="1" dirty="0" smtClean="0"/>
                <a:t>Valor cultural</a:t>
              </a:r>
              <a:endParaRPr lang="en-GB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9572" y="3479369"/>
              <a:ext cx="1703968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PRESENTE</a:t>
              </a:r>
            </a:p>
            <a:p>
              <a:pPr algn="ctr"/>
              <a:r>
                <a:rPr lang="en-GB" sz="1200" dirty="0" smtClean="0"/>
                <a:t>INVESTIGACIÓN </a:t>
              </a:r>
              <a:endParaRPr lang="en-GB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03998" y="3891191"/>
              <a:ext cx="1612603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Análisis</a:t>
              </a:r>
              <a:r>
                <a:rPr lang="en-US" sz="1200" b="1" dirty="0" smtClean="0"/>
                <a:t> del </a:t>
              </a:r>
              <a:r>
                <a:rPr lang="en-US" sz="1200" b="1" dirty="0" err="1" smtClean="0"/>
                <a:t>uso</a:t>
              </a:r>
              <a:endParaRPr lang="en-US" sz="1200" b="1" dirty="0" smtClean="0"/>
            </a:p>
            <a:p>
              <a:r>
                <a:rPr lang="en-US" sz="1200" b="1" dirty="0" smtClean="0"/>
                <a:t> del </a:t>
              </a:r>
              <a:r>
                <a:rPr lang="en-US" sz="1200" b="1" dirty="0" err="1" smtClean="0"/>
                <a:t>suelo</a:t>
              </a:r>
              <a:endParaRPr lang="en-GB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1887" y="4334107"/>
              <a:ext cx="1968549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Norma de </a:t>
              </a:r>
            </a:p>
            <a:p>
              <a:pPr algn="ctr"/>
              <a:r>
                <a:rPr lang="en-US" sz="1200" b="1" dirty="0" err="1" smtClean="0"/>
                <a:t>Manejo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bosques</a:t>
              </a:r>
              <a:r>
                <a:rPr lang="en-US" sz="1200" b="1" dirty="0" smtClean="0"/>
                <a:t> </a:t>
              </a:r>
              <a:endParaRPr lang="en-GB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03174" y="4732790"/>
              <a:ext cx="2242647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/>
                <a:t>Define </a:t>
              </a:r>
              <a:r>
                <a:rPr lang="en-GB" sz="1200" dirty="0" err="1" smtClean="0"/>
                <a:t>zonas</a:t>
              </a:r>
              <a:r>
                <a:rPr lang="en-GB" sz="1200" dirty="0" smtClean="0"/>
                <a:t> de </a:t>
              </a:r>
              <a:r>
                <a:rPr lang="en-GB" sz="1200" dirty="0" err="1" smtClean="0"/>
                <a:t>acuerdo</a:t>
              </a:r>
              <a:endParaRPr lang="en-GB" sz="1200" dirty="0" smtClean="0"/>
            </a:p>
            <a:p>
              <a:pPr algn="ctr"/>
              <a:r>
                <a:rPr lang="en-GB" sz="1200" dirty="0" smtClean="0"/>
                <a:t>A </a:t>
              </a:r>
              <a:r>
                <a:rPr lang="en-GB" sz="1200" dirty="0" err="1" smtClean="0"/>
                <a:t>las</a:t>
              </a:r>
              <a:r>
                <a:rPr lang="en-GB" sz="1200" dirty="0" smtClean="0"/>
                <a:t> </a:t>
              </a:r>
              <a:r>
                <a:rPr lang="en-GB" sz="1200" dirty="0" err="1" smtClean="0"/>
                <a:t>actividades</a:t>
              </a:r>
              <a:endParaRPr lang="en-GB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50235" y="409431"/>
            <a:ext cx="2173644" cy="6086903"/>
            <a:chOff x="1584830" y="1643624"/>
            <a:chExt cx="2478119" cy="4462819"/>
          </a:xfrm>
        </p:grpSpPr>
        <p:sp>
          <p:nvSpPr>
            <p:cNvPr id="35" name="Rectangle 34"/>
            <p:cNvSpPr/>
            <p:nvPr/>
          </p:nvSpPr>
          <p:spPr>
            <a:xfrm>
              <a:off x="1634113" y="1643624"/>
              <a:ext cx="2428836" cy="44628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02294" y="2374710"/>
              <a:ext cx="2292474" cy="6347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2294" y="3009506"/>
              <a:ext cx="2292474" cy="2987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02294" y="3460988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02294" y="4287786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02294" y="5115866"/>
              <a:ext cx="2292474" cy="88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875416" y="5295331"/>
              <a:ext cx="1946229" cy="52246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DESARROLLO</a:t>
              </a:r>
            </a:p>
            <a:p>
              <a:pPr algn="ctr"/>
              <a:r>
                <a:rPr lang="en-US" sz="1350" dirty="0" smtClean="0"/>
                <a:t>DE FUTUROS</a:t>
              </a:r>
            </a:p>
            <a:p>
              <a:pPr algn="ctr"/>
              <a:r>
                <a:rPr lang="en-US" sz="1350" dirty="0" smtClean="0"/>
                <a:t>PROYECTOS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56910" y="1809112"/>
              <a:ext cx="1983250" cy="406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2"/>
                  </a:solidFill>
                  <a:latin typeface="+mj-lt"/>
                </a:rPr>
                <a:t>Casanova Padilla </a:t>
              </a:r>
            </a:p>
            <a:p>
              <a:pPr algn="ctr"/>
              <a:r>
                <a:rPr lang="en-US" sz="1500" dirty="0" smtClean="0">
                  <a:solidFill>
                    <a:schemeClr val="bg2"/>
                  </a:solidFill>
                  <a:latin typeface="+mj-lt"/>
                </a:rPr>
                <a:t>(2010)</a:t>
              </a:r>
              <a:endParaRPr lang="en-GB" sz="15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64254" y="2390337"/>
              <a:ext cx="1701808" cy="372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 err="1" smtClean="0">
                  <a:solidFill>
                    <a:schemeClr val="bg2"/>
                  </a:solidFill>
                </a:rPr>
                <a:t>Criterios</a:t>
              </a:r>
              <a:r>
                <a:rPr lang="en-US" sz="1350" b="1" dirty="0" smtClean="0">
                  <a:solidFill>
                    <a:schemeClr val="bg2"/>
                  </a:solidFill>
                </a:rPr>
                <a:t> </a:t>
              </a:r>
            </a:p>
            <a:p>
              <a:pPr algn="ctr"/>
              <a:r>
                <a:rPr lang="en-US" sz="1350" b="1" dirty="0" smtClean="0">
                  <a:solidFill>
                    <a:schemeClr val="bg2"/>
                  </a:solidFill>
                </a:rPr>
                <a:t>edafoclimáticos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84830" y="3015272"/>
              <a:ext cx="2440137" cy="473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Áreas</a:t>
              </a:r>
              <a:r>
                <a:rPr lang="en-US" sz="1200" b="1" dirty="0" smtClean="0"/>
                <a:t> de </a:t>
              </a:r>
              <a:r>
                <a:rPr lang="en-US" sz="1200" b="1" dirty="0" err="1" smtClean="0"/>
                <a:t>vocación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forestal</a:t>
              </a:r>
              <a:endParaRPr lang="en-US" sz="1200" b="1" dirty="0" smtClean="0"/>
            </a:p>
            <a:p>
              <a:pPr algn="ctr"/>
              <a:r>
                <a:rPr lang="en-US" sz="1200" b="1" dirty="0" err="1" smtClean="0"/>
                <a:t>Protección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conservación</a:t>
              </a:r>
              <a:endParaRPr lang="en-US" sz="1200" b="1" dirty="0" smtClean="0"/>
            </a:p>
            <a:p>
              <a:pPr algn="ctr"/>
              <a:r>
                <a:rPr lang="en-US" sz="1200" b="1" dirty="0" err="1" smtClean="0"/>
                <a:t>Producción</a:t>
              </a:r>
              <a:endParaRPr lang="en-GB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69572" y="3479369"/>
              <a:ext cx="1595811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PRESENTE </a:t>
              </a:r>
            </a:p>
            <a:p>
              <a:pPr algn="ctr"/>
              <a:r>
                <a:rPr lang="en-US" sz="1200" b="1" dirty="0" smtClean="0"/>
                <a:t>INVESTIGACIÓN</a:t>
              </a:r>
              <a:endParaRPr lang="en-GB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80942" y="3836303"/>
              <a:ext cx="1840703" cy="60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Z. De </a:t>
              </a:r>
              <a:r>
                <a:rPr lang="en-US" sz="1200" b="1" dirty="0" err="1" smtClean="0"/>
                <a:t>Proteccion</a:t>
              </a:r>
              <a:r>
                <a:rPr lang="en-US" sz="1200" b="1" dirty="0" smtClean="0"/>
                <a:t> P</a:t>
              </a:r>
            </a:p>
            <a:p>
              <a:r>
                <a:rPr lang="en-US" sz="1200" b="1" dirty="0" smtClean="0"/>
                <a:t>Z. M Bosque </a:t>
              </a:r>
              <a:r>
                <a:rPr lang="en-US" sz="1200" b="1" dirty="0" err="1" smtClean="0"/>
                <a:t>Nativo</a:t>
              </a:r>
              <a:endParaRPr lang="en-US" sz="1200" b="1" dirty="0" smtClean="0"/>
            </a:p>
            <a:p>
              <a:r>
                <a:rPr lang="en-US" sz="1200" b="1" dirty="0" smtClean="0"/>
                <a:t>Z. Para </a:t>
              </a:r>
              <a:r>
                <a:rPr lang="en-US" sz="1200" b="1" dirty="0" err="1" smtClean="0"/>
                <a:t>Otros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Usos</a:t>
              </a:r>
              <a:endParaRPr lang="en-US" sz="1200" b="1" dirty="0" smtClean="0"/>
            </a:p>
            <a:p>
              <a:endParaRPr lang="en-GB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7701" y="4334107"/>
              <a:ext cx="1456918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Estrategias</a:t>
              </a:r>
              <a:r>
                <a:rPr lang="en-US" sz="1200" b="1" dirty="0" smtClean="0"/>
                <a:t> de </a:t>
              </a:r>
            </a:p>
            <a:p>
              <a:pPr algn="ctr"/>
              <a:r>
                <a:rPr lang="en-US" sz="1200" b="1" dirty="0" err="1" smtClean="0"/>
                <a:t>Manejo</a:t>
              </a:r>
              <a:endParaRPr lang="en-GB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64415" y="4696820"/>
              <a:ext cx="2133110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Ambiental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económico</a:t>
              </a:r>
              <a:r>
                <a:rPr lang="en-US" sz="1200" b="1" dirty="0" smtClean="0"/>
                <a:t> </a:t>
              </a:r>
            </a:p>
            <a:p>
              <a:pPr algn="ctr"/>
              <a:r>
                <a:rPr lang="en-US" sz="1200" b="1" dirty="0" smtClean="0"/>
                <a:t>Y social</a:t>
              </a:r>
              <a:endParaRPr lang="en-GB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33591" y="409431"/>
            <a:ext cx="2003640" cy="6086901"/>
            <a:chOff x="1634113" y="1643624"/>
            <a:chExt cx="2428836" cy="4462819"/>
          </a:xfrm>
        </p:grpSpPr>
        <p:sp>
          <p:nvSpPr>
            <p:cNvPr id="50" name="Rectangle 49"/>
            <p:cNvSpPr/>
            <p:nvPr/>
          </p:nvSpPr>
          <p:spPr>
            <a:xfrm>
              <a:off x="1634113" y="1643624"/>
              <a:ext cx="2428836" cy="44628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02294" y="2374710"/>
              <a:ext cx="2292474" cy="6347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02294" y="3009506"/>
              <a:ext cx="2292474" cy="29877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02294" y="3460988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02294" y="4287786"/>
              <a:ext cx="2292474" cy="375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02294" y="5115866"/>
              <a:ext cx="2292474" cy="8813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875416" y="5295331"/>
              <a:ext cx="1946229" cy="52246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/>
                <a:t>APORTE AL MANEJO </a:t>
              </a:r>
              <a:endParaRPr lang="en-GB" sz="135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37461" y="1724490"/>
              <a:ext cx="2222142" cy="575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 err="1" smtClean="0">
                  <a:solidFill>
                    <a:schemeClr val="bg2"/>
                  </a:solidFill>
                  <a:latin typeface="+mj-lt"/>
                </a:rPr>
                <a:t>Cáceres</a:t>
              </a:r>
              <a:r>
                <a:rPr lang="en-GB" sz="1500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sz="1500" dirty="0" err="1" smtClean="0">
                  <a:solidFill>
                    <a:schemeClr val="bg2"/>
                  </a:solidFill>
                  <a:latin typeface="+mj-lt"/>
                </a:rPr>
                <a:t>Alvarán</a:t>
              </a:r>
              <a:r>
                <a:rPr lang="en-GB" sz="1500" dirty="0" smtClean="0">
                  <a:solidFill>
                    <a:schemeClr val="bg2"/>
                  </a:solidFill>
                  <a:latin typeface="+mj-lt"/>
                </a:rPr>
                <a:t> &amp; </a:t>
              </a:r>
            </a:p>
            <a:p>
              <a:pPr algn="ctr"/>
              <a:r>
                <a:rPr lang="en-GB" sz="1500" dirty="0" err="1" smtClean="0">
                  <a:solidFill>
                    <a:schemeClr val="bg2"/>
                  </a:solidFill>
                  <a:latin typeface="+mj-lt"/>
                </a:rPr>
                <a:t>Jácome</a:t>
              </a:r>
              <a:r>
                <a:rPr lang="en-GB" sz="1500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en-GB" sz="1500" dirty="0" err="1" smtClean="0">
                  <a:solidFill>
                    <a:schemeClr val="bg2"/>
                  </a:solidFill>
                  <a:latin typeface="+mj-lt"/>
                </a:rPr>
                <a:t>Martínez</a:t>
              </a:r>
              <a:endParaRPr lang="en-GB" sz="1500" dirty="0" smtClean="0">
                <a:solidFill>
                  <a:schemeClr val="bg2"/>
                </a:solidFill>
                <a:latin typeface="+mj-lt"/>
              </a:endParaRPr>
            </a:p>
            <a:p>
              <a:pPr algn="ctr"/>
              <a:r>
                <a:rPr lang="en-GB" sz="1500" dirty="0" smtClean="0">
                  <a:solidFill>
                    <a:schemeClr val="bg2"/>
                  </a:solidFill>
                  <a:latin typeface="+mj-lt"/>
                </a:rPr>
                <a:t>(2013)</a:t>
              </a:r>
              <a:endParaRPr lang="en-GB" sz="15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43246" y="2399719"/>
              <a:ext cx="1552989" cy="220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err="1" smtClean="0">
                  <a:solidFill>
                    <a:schemeClr val="bg2"/>
                  </a:solidFill>
                </a:rPr>
                <a:t>Socialización</a:t>
              </a:r>
              <a:endParaRPr lang="en-GB" sz="1350" b="1" dirty="0">
                <a:solidFill>
                  <a:schemeClr val="bg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66907" y="3065329"/>
              <a:ext cx="1776455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Actores</a:t>
              </a:r>
              <a:r>
                <a:rPr lang="en-US" sz="1200" b="1" dirty="0" smtClean="0"/>
                <a:t>, </a:t>
              </a:r>
              <a:r>
                <a:rPr lang="en-US" sz="1200" b="1" dirty="0" err="1" smtClean="0"/>
                <a:t>manejan</a:t>
              </a:r>
              <a:endParaRPr lang="en-US" sz="1200" b="1" dirty="0" smtClean="0"/>
            </a:p>
            <a:p>
              <a:r>
                <a:rPr lang="en-US" sz="1200" b="1" dirty="0"/>
                <a:t>e</a:t>
              </a:r>
              <a:r>
                <a:rPr lang="en-US" sz="1200" b="1" dirty="0" smtClean="0"/>
                <a:t>l </a:t>
              </a:r>
              <a:r>
                <a:rPr lang="en-US" sz="1200" b="1" dirty="0" err="1" smtClean="0"/>
                <a:t>bosque</a:t>
              </a:r>
              <a:endParaRPr lang="en-GB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69572" y="3479369"/>
              <a:ext cx="1696784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PRESENTE</a:t>
              </a:r>
            </a:p>
            <a:p>
              <a:pPr algn="ctr"/>
              <a:r>
                <a:rPr lang="en-US" sz="1200" b="1" dirty="0" smtClean="0"/>
                <a:t>INVESTIGACIÓN</a:t>
              </a:r>
              <a:endParaRPr lang="en-GB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02365" y="3891191"/>
              <a:ext cx="1834750" cy="338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 smtClean="0"/>
                <a:t>Difunde</a:t>
              </a:r>
              <a:r>
                <a:rPr lang="en-US" sz="1200" b="1" dirty="0" smtClean="0"/>
                <a:t> el plan de</a:t>
              </a:r>
            </a:p>
            <a:p>
              <a:pPr algn="ctr"/>
              <a:r>
                <a:rPr lang="en-US" sz="1200" b="1" dirty="0" err="1" smtClean="0"/>
                <a:t>ordenamiento</a:t>
              </a:r>
              <a:endParaRPr lang="en-GB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74379" y="4334107"/>
              <a:ext cx="1943568" cy="20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Forma </a:t>
              </a:r>
              <a:r>
                <a:rPr lang="en-US" sz="1200" b="1" dirty="0" err="1" smtClean="0"/>
                <a:t>diferenciada</a:t>
              </a:r>
              <a:endParaRPr lang="en-GB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69572" y="4732790"/>
              <a:ext cx="2054874" cy="20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INVOLUCRAMIENTO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21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41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28285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42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642032" y="882835"/>
            <a:ext cx="3351957" cy="4808054"/>
            <a:chOff x="7070680" y="1485705"/>
            <a:chExt cx="4469276" cy="4685160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id-ID" sz="1350"/>
              </a:p>
            </p:txBody>
          </p:sp>
          <p:sp>
            <p:nvSpPr>
              <p:cNvPr id="6" name="Freeform 67"/>
              <p:cNvSpPr>
                <a:spLocks/>
              </p:cNvSpPr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67"/>
              <p:cNvSpPr>
                <a:spLocks/>
              </p:cNvSpPr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67"/>
              <p:cNvSpPr>
                <a:spLocks/>
              </p:cNvSpPr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 67"/>
              <p:cNvSpPr>
                <a:spLocks/>
              </p:cNvSpPr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67"/>
              <p:cNvSpPr>
                <a:spLocks/>
              </p:cNvSpPr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7"/>
              <p:cNvSpPr>
                <a:spLocks/>
              </p:cNvSpPr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449748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9" name="Rectangle 28"/>
          <p:cNvSpPr/>
          <p:nvPr/>
        </p:nvSpPr>
        <p:spPr>
          <a:xfrm flipH="1">
            <a:off x="6285698" y="850633"/>
            <a:ext cx="18470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dirty="0"/>
          </a:p>
        </p:txBody>
      </p:sp>
      <p:sp>
        <p:nvSpPr>
          <p:cNvPr id="20" name="19 Rectángulo"/>
          <p:cNvSpPr/>
          <p:nvPr/>
        </p:nvSpPr>
        <p:spPr>
          <a:xfrm>
            <a:off x="0" y="1019937"/>
            <a:ext cx="262970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400" dirty="0"/>
              <a:t>De acuerdo el diagnóstico socioeconómico en  la parroquia  existen: 11255 habitantes de las cuales el </a:t>
            </a:r>
            <a:r>
              <a:rPr lang="es-ES" sz="1400" dirty="0"/>
              <a:t>72,22%  de las familias están integradas  de 1 a 6 personas, </a:t>
            </a:r>
            <a:r>
              <a:rPr lang="es-EC" sz="1400" dirty="0"/>
              <a:t>el 44,4% de los habitantes representa a la población económicamente activa, la principal actividad económica desarrollada por  el </a:t>
            </a:r>
            <a:r>
              <a:rPr lang="es-ES" sz="1400" dirty="0"/>
              <a:t>45.4% de la población es la agricultura y ganadería lo que genera un ingreso promedio mensual superior a los $300,00 dólares, la organización territorial de la parroquia está representada por un GAD y por líderes comunitarios y barriales.</a:t>
            </a:r>
            <a:endParaRPr lang="es-EC" sz="1400" dirty="0"/>
          </a:p>
          <a:p>
            <a:endParaRPr lang="es-EC" sz="1600" dirty="0"/>
          </a:p>
        </p:txBody>
      </p:sp>
      <p:sp>
        <p:nvSpPr>
          <p:cNvPr id="2" name="1 Rectángulo"/>
          <p:cNvSpPr/>
          <p:nvPr/>
        </p:nvSpPr>
        <p:spPr>
          <a:xfrm>
            <a:off x="5916316" y="556222"/>
            <a:ext cx="3227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dirty="0"/>
              <a:t>A través de la caracterización ambiental y el análisis edafoclimático de la zona a través de cartografía se obtuvieron datos correspondientes a la parroquia con respecto al clima existen temperaturas de 1 a 12ºC y la precipitación de 800 a 1600 mm, por otra parte las variables edáficas como erodabilidad presenta zonas muy susceptibles a la erosión (1295,98 ha), susceptibles a la erosión (6537,76 ha) y resistentes a la erosión (5837,02 ha); la fertilidad del suelo presenta niveles alto (8292,34 ha), bajo (4082,44 ha) y muy bajo (1296,98 ha); el tipo de pendiente predominante en la zona es muy escarpado, muy abrupto con </a:t>
            </a:r>
            <a:r>
              <a:rPr lang="es-EC" sz="1600" dirty="0"/>
              <a:t>4098,1 ha, esto nos da un indicio del potencial forestal presente en la zona.</a:t>
            </a:r>
          </a:p>
        </p:txBody>
      </p:sp>
    </p:spTree>
    <p:extLst>
      <p:ext uri="{BB962C8B-B14F-4D97-AF65-F5344CB8AC3E}">
        <p14:creationId xmlns:p14="http://schemas.microsoft.com/office/powerpoint/2010/main" val="24492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896022" y="972766"/>
            <a:ext cx="3351957" cy="4808054"/>
            <a:chOff x="7070680" y="1485705"/>
            <a:chExt cx="4469276" cy="4685160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avLst/>
                <a:gdLst>
                  <a:gd name="connsiteX0" fmla="*/ 759198 w 1653886"/>
                  <a:gd name="connsiteY0" fmla="*/ 850 h 2656618"/>
                  <a:gd name="connsiteX1" fmla="*/ 763881 w 1653886"/>
                  <a:gd name="connsiteY1" fmla="*/ 488839 h 2656618"/>
                  <a:gd name="connsiteX2" fmla="*/ 459348 w 1653886"/>
                  <a:gd name="connsiteY2" fmla="*/ 298375 h 2656618"/>
                  <a:gd name="connsiteX3" fmla="*/ 233486 w 1653886"/>
                  <a:gd name="connsiteY3" fmla="*/ 125688 h 2656618"/>
                  <a:gd name="connsiteX4" fmla="*/ 502490 w 1653886"/>
                  <a:gd name="connsiteY4" fmla="*/ 735172 h 2656618"/>
                  <a:gd name="connsiteX5" fmla="*/ 55842 w 1653886"/>
                  <a:gd name="connsiteY5" fmla="*/ 326310 h 2656618"/>
                  <a:gd name="connsiteX6" fmla="*/ 48228 w 1653886"/>
                  <a:gd name="connsiteY6" fmla="*/ 514234 h 2656618"/>
                  <a:gd name="connsiteX7" fmla="*/ 411130 w 1653886"/>
                  <a:gd name="connsiteY7" fmla="*/ 930715 h 2656618"/>
                  <a:gd name="connsiteX8" fmla="*/ 65993 w 1653886"/>
                  <a:gd name="connsiteY8" fmla="*/ 750409 h 2656618"/>
                  <a:gd name="connsiteX9" fmla="*/ 170042 w 1653886"/>
                  <a:gd name="connsiteY9" fmla="*/ 981505 h 2656618"/>
                  <a:gd name="connsiteX10" fmla="*/ 723277 w 1653886"/>
                  <a:gd name="connsiteY10" fmla="*/ 1641780 h 2656618"/>
                  <a:gd name="connsiteX11" fmla="*/ 671256 w 1653886"/>
                  <a:gd name="connsiteY11" fmla="*/ 2645894 h 2656618"/>
                  <a:gd name="connsiteX12" fmla="*/ 670238 w 1653886"/>
                  <a:gd name="connsiteY12" fmla="*/ 2656618 h 2656618"/>
                  <a:gd name="connsiteX13" fmla="*/ 1288826 w 1653886"/>
                  <a:gd name="connsiteY13" fmla="*/ 2656618 h 2656618"/>
                  <a:gd name="connsiteX14" fmla="*/ 1277268 w 1653886"/>
                  <a:gd name="connsiteY14" fmla="*/ 2583272 h 2656618"/>
                  <a:gd name="connsiteX15" fmla="*/ 1266361 w 1653886"/>
                  <a:gd name="connsiteY15" fmla="*/ 1331959 h 2656618"/>
                  <a:gd name="connsiteX16" fmla="*/ 1652103 w 1653886"/>
                  <a:gd name="connsiteY16" fmla="*/ 430430 h 2656618"/>
                  <a:gd name="connsiteX17" fmla="*/ 1459232 w 1653886"/>
                  <a:gd name="connsiteY17" fmla="*/ 471062 h 2656618"/>
                  <a:gd name="connsiteX18" fmla="*/ 1098868 w 1653886"/>
                  <a:gd name="connsiteY18" fmla="*/ 732633 h 2656618"/>
                  <a:gd name="connsiteX19" fmla="*/ 794335 w 1653886"/>
                  <a:gd name="connsiteY19" fmla="*/ 8870 h 2656618"/>
                  <a:gd name="connsiteX20" fmla="*/ 759198 w 1653886"/>
                  <a:gd name="connsiteY20" fmla="*/ 850 h 2656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3886" h="2656618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id-ID" sz="1350"/>
              </a:p>
            </p:txBody>
          </p:sp>
          <p:sp>
            <p:nvSpPr>
              <p:cNvPr id="6" name="Freeform 67"/>
              <p:cNvSpPr>
                <a:spLocks/>
              </p:cNvSpPr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" name="Freeform 67"/>
              <p:cNvSpPr>
                <a:spLocks/>
              </p:cNvSpPr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" name="Freeform 67"/>
              <p:cNvSpPr>
                <a:spLocks/>
              </p:cNvSpPr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9" name="Freeform 67"/>
              <p:cNvSpPr>
                <a:spLocks/>
              </p:cNvSpPr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67"/>
              <p:cNvSpPr>
                <a:spLocks/>
              </p:cNvSpPr>
              <p:nvPr/>
            </p:nvSpPr>
            <p:spPr bwMode="auto">
              <a:xfrm rot="20954305">
                <a:off x="3963464" y="4429907"/>
                <a:ext cx="1424405" cy="1419981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7"/>
              <p:cNvSpPr>
                <a:spLocks/>
              </p:cNvSpPr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Freeform 67"/>
              <p:cNvSpPr>
                <a:spLocks/>
              </p:cNvSpPr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avLst/>
                <a:gdLst>
                  <a:gd name="T0" fmla="*/ 270 w 270"/>
                  <a:gd name="T1" fmla="*/ 138 h 269"/>
                  <a:gd name="T2" fmla="*/ 0 w 270"/>
                  <a:gd name="T3" fmla="*/ 187 h 269"/>
                  <a:gd name="T4" fmla="*/ 262 w 270"/>
                  <a:gd name="T5" fmla="*/ 117 h 269"/>
                  <a:gd name="T6" fmla="*/ 119 w 270"/>
                  <a:gd name="T7" fmla="*/ 152 h 269"/>
                  <a:gd name="T8" fmla="*/ 270 w 270"/>
                  <a:gd name="T9" fmla="*/ 13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269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449748"/>
              <a:ext cx="4139963" cy="721117"/>
            </a:xfrm>
            <a:custGeom>
              <a:avLst/>
              <a:gdLst>
                <a:gd name="connsiteX0" fmla="*/ 2069981 w 4139963"/>
                <a:gd name="connsiteY0" fmla="*/ 0 h 721117"/>
                <a:gd name="connsiteX1" fmla="*/ 4041693 w 4139963"/>
                <a:gd name="connsiteY1" fmla="*/ 631822 h 721117"/>
                <a:gd name="connsiteX2" fmla="*/ 4139963 w 4139963"/>
                <a:gd name="connsiteY2" fmla="*/ 721117 h 721117"/>
                <a:gd name="connsiteX3" fmla="*/ 4029024 w 4139963"/>
                <a:gd name="connsiteY3" fmla="*/ 677936 h 721117"/>
                <a:gd name="connsiteX4" fmla="*/ 2069980 w 4139963"/>
                <a:gd name="connsiteY4" fmla="*/ 366464 h 721117"/>
                <a:gd name="connsiteX5" fmla="*/ 110936 w 4139963"/>
                <a:gd name="connsiteY5" fmla="*/ 677936 h 721117"/>
                <a:gd name="connsiteX6" fmla="*/ 0 w 4139963"/>
                <a:gd name="connsiteY6" fmla="*/ 721115 h 721117"/>
                <a:gd name="connsiteX7" fmla="*/ 98269 w 4139963"/>
                <a:gd name="connsiteY7" fmla="*/ 631822 h 721117"/>
                <a:gd name="connsiteX8" fmla="*/ 2069981 w 4139963"/>
                <a:gd name="connsiteY8" fmla="*/ 0 h 72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9963" h="721117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55040" y="666982"/>
            <a:ext cx="1847064" cy="230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900" dirty="0"/>
          </a:p>
        </p:txBody>
      </p:sp>
      <p:sp>
        <p:nvSpPr>
          <p:cNvPr id="27" name="Rectangle 26"/>
          <p:cNvSpPr/>
          <p:nvPr/>
        </p:nvSpPr>
        <p:spPr>
          <a:xfrm>
            <a:off x="607974" y="3575345"/>
            <a:ext cx="18470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900" dirty="0"/>
          </a:p>
        </p:txBody>
      </p:sp>
      <p:sp>
        <p:nvSpPr>
          <p:cNvPr id="29" name="Rectangle 28"/>
          <p:cNvSpPr/>
          <p:nvPr/>
        </p:nvSpPr>
        <p:spPr>
          <a:xfrm flipH="1">
            <a:off x="6285698" y="850633"/>
            <a:ext cx="18470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900" dirty="0"/>
          </a:p>
        </p:txBody>
      </p:sp>
      <p:sp>
        <p:nvSpPr>
          <p:cNvPr id="22" name="21 Rectángulo"/>
          <p:cNvSpPr/>
          <p:nvPr/>
        </p:nvSpPr>
        <p:spPr>
          <a:xfrm>
            <a:off x="-1" y="1013105"/>
            <a:ext cx="28983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Se determinaron tres zonas: Zona para manejo de bosque nativo con 1392,98 ha, está conformado por los ecosistemas: vegetación arbustiva, herbácea y bosque natural. Zona de protección permanente con 4972,90 ha, su territorio está conformado por páramos. Zona de Otros Usos conformada por 7304,77 ha se agrupa territorio destinado a actividades agrícolas, silvopastoriles, plantaciones forestales, zona urbana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246034" y="1629317"/>
            <a:ext cx="2886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A través de asambleas comunitarias se difundió el plan de ordenamiento forestal a los actores sociales e institucionales identificados en la parroquia que les permitió conocer las zonas en las que se encuentran sus comunidades  y las estrategias de manejo para cada una de ellas; además del involucramiento y las responsabilidades en las que se encuentran inmiscuidos los actores. </a:t>
            </a:r>
          </a:p>
          <a:p>
            <a:pPr lvl="0"/>
            <a:r>
              <a:rPr lang="es-EC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6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211" y="1885909"/>
            <a:ext cx="7315200" cy="1154097"/>
          </a:xfrm>
        </p:spPr>
        <p:txBody>
          <a:bodyPr>
            <a:normAutofit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t>44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6854" y="2143180"/>
            <a:ext cx="8557146" cy="2742719"/>
            <a:chOff x="7551981" y="3018081"/>
            <a:chExt cx="4640019" cy="2822457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454650" y="3018081"/>
              <a:ext cx="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050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3000"/>
            </a:p>
          </p:txBody>
        </p:sp>
      </p:grpSp>
    </p:spTree>
    <p:extLst>
      <p:ext uri="{BB962C8B-B14F-4D97-AF65-F5344CB8AC3E}">
        <p14:creationId xmlns:p14="http://schemas.microsoft.com/office/powerpoint/2010/main" val="14093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 rot="2686389">
            <a:off x="2685306" y="1774701"/>
            <a:ext cx="3274791" cy="3299080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03294" y="3225495"/>
            <a:ext cx="2980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/>
              <a:t>RECOMENDACIONES</a:t>
            </a:r>
            <a:endParaRPr lang="en-GB" sz="21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911861" y="1535855"/>
            <a:ext cx="1472707" cy="572340"/>
            <a:chOff x="7532084" y="1831383"/>
            <a:chExt cx="2856516" cy="1092501"/>
          </a:xfrm>
        </p:grpSpPr>
        <p:grpSp>
          <p:nvGrpSpPr>
            <p:cNvPr id="17" name="Group 16"/>
            <p:cNvGrpSpPr/>
            <p:nvPr/>
          </p:nvGrpSpPr>
          <p:grpSpPr>
            <a:xfrm>
              <a:off x="7532084" y="1831383"/>
              <a:ext cx="2856516" cy="1092501"/>
              <a:chOff x="7532084" y="1620367"/>
              <a:chExt cx="2856516" cy="109250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532084" y="2215087"/>
                <a:ext cx="2244962" cy="497781"/>
                <a:chOff x="7743099" y="1907795"/>
                <a:chExt cx="2244962" cy="49778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7743099" y="2405575"/>
                  <a:ext cx="1696323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9425354" y="1907795"/>
                  <a:ext cx="562707" cy="49778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9632897" y="1620367"/>
                <a:ext cx="755703" cy="7557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852359" y="2017450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02410" y="1593736"/>
            <a:ext cx="1400332" cy="535988"/>
            <a:chOff x="7532084" y="1620367"/>
            <a:chExt cx="2856516" cy="1092501"/>
          </a:xfrm>
        </p:grpSpPr>
        <p:grpSp>
          <p:nvGrpSpPr>
            <p:cNvPr id="25" name="Group 24"/>
            <p:cNvGrpSpPr/>
            <p:nvPr/>
          </p:nvGrpSpPr>
          <p:grpSpPr>
            <a:xfrm>
              <a:off x="7532084" y="2215087"/>
              <a:ext cx="2244962" cy="497781"/>
              <a:chOff x="7743099" y="1907795"/>
              <a:chExt cx="2244962" cy="497781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743099" y="2405575"/>
                <a:ext cx="1696323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0" y="994114"/>
            <a:ext cx="23024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600" dirty="0"/>
              <a:t>A las instituciones públicas y privadas se recomienda impulsar el mejoramiento de actividades económicas por medio de proyectos a fin de mejorar el ingreso económico de  las familias.</a:t>
            </a:r>
          </a:p>
          <a:p>
            <a:endParaRPr lang="es-EC" sz="1600" dirty="0"/>
          </a:p>
        </p:txBody>
      </p:sp>
      <p:sp>
        <p:nvSpPr>
          <p:cNvPr id="37" name="36 Rectángulo"/>
          <p:cNvSpPr/>
          <p:nvPr/>
        </p:nvSpPr>
        <p:spPr>
          <a:xfrm>
            <a:off x="6281688" y="1233214"/>
            <a:ext cx="28623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/>
              <a:t>Tomando en cuenta la caracterización ambiental de la parroquia se recomienda crear ordenanzas a nivel comunitario y parroquial, donde se limite la expansión de la  frontera agrícola, se evite el daño a los ecosistemas naturales existentes y se de un uso adecuado al suelo, aprovechando los suelos fértiles y protegiendo los que son susceptibles. </a:t>
            </a:r>
          </a:p>
          <a:p>
            <a:pPr lvl="0" algn="just"/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194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 rot="2686389">
            <a:off x="2685306" y="1774701"/>
            <a:ext cx="3274791" cy="3299080"/>
            <a:chOff x="4095409" y="3126757"/>
            <a:chExt cx="2045437" cy="204987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03294" y="3225495"/>
            <a:ext cx="29803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 smtClean="0"/>
              <a:t>RECOMENDACIONES</a:t>
            </a:r>
            <a:endParaRPr lang="en-GB" sz="21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04361" y="4219503"/>
            <a:ext cx="1567466" cy="513764"/>
            <a:chOff x="6991643" y="4527485"/>
            <a:chExt cx="3396957" cy="1092501"/>
          </a:xfrm>
        </p:grpSpPr>
        <p:grpSp>
          <p:nvGrpSpPr>
            <p:cNvPr id="18" name="Group 17"/>
            <p:cNvGrpSpPr/>
            <p:nvPr/>
          </p:nvGrpSpPr>
          <p:grpSpPr>
            <a:xfrm>
              <a:off x="6991643" y="4527485"/>
              <a:ext cx="3396957" cy="1092501"/>
              <a:chOff x="6991643" y="1620367"/>
              <a:chExt cx="3396957" cy="1092501"/>
            </a:xfrm>
            <a:solidFill>
              <a:schemeClr val="accent4"/>
            </a:solidFill>
          </p:grpSpPr>
          <p:grpSp>
            <p:nvGrpSpPr>
              <p:cNvPr id="19" name="Group 18"/>
              <p:cNvGrpSpPr/>
              <p:nvPr/>
            </p:nvGrpSpPr>
            <p:grpSpPr>
              <a:xfrm>
                <a:off x="6991643" y="2215087"/>
                <a:ext cx="2785403" cy="497781"/>
                <a:chOff x="7202658" y="1907795"/>
                <a:chExt cx="2785403" cy="497781"/>
              </a:xfrm>
              <a:grpFill/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202658" y="2405575"/>
                  <a:ext cx="2236764" cy="0"/>
                </a:xfrm>
                <a:prstGeom prst="line">
                  <a:avLst/>
                </a:prstGeom>
                <a:grpFill/>
                <a:ln w="254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9425354" y="1907795"/>
                  <a:ext cx="562707" cy="497781"/>
                </a:xfrm>
                <a:prstGeom prst="line">
                  <a:avLst/>
                </a:prstGeom>
                <a:grpFill/>
                <a:ln w="254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9632897" y="1620367"/>
                <a:ext cx="755703" cy="755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841036" y="4746208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302410" y="4220503"/>
            <a:ext cx="1789254" cy="470056"/>
            <a:chOff x="6991643" y="1620367"/>
            <a:chExt cx="3396957" cy="1092501"/>
          </a:xfrm>
        </p:grpSpPr>
        <p:grpSp>
          <p:nvGrpSpPr>
            <p:cNvPr id="30" name="Group 29"/>
            <p:cNvGrpSpPr/>
            <p:nvPr/>
          </p:nvGrpSpPr>
          <p:grpSpPr>
            <a:xfrm>
              <a:off x="6991643" y="2215087"/>
              <a:ext cx="2785403" cy="497781"/>
              <a:chOff x="7202658" y="1907795"/>
              <a:chExt cx="2785403" cy="49778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202658" y="2405575"/>
                <a:ext cx="2236764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9425354" y="1907795"/>
                <a:ext cx="562707" cy="497781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/>
            <p:cNvSpPr/>
            <p:nvPr/>
          </p:nvSpPr>
          <p:spPr>
            <a:xfrm>
              <a:off x="9632897" y="162036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371827" y="1234714"/>
            <a:ext cx="25780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Vincular y capacitar a líderes comunitarios y pobladores con las instituciones que tienen acción en la zona, con el fin de obtener ideas que aporten a futuras investigaciones y proyectos que se desarrollen en la zona, difundir la importancia que tiene los bosques.</a:t>
            </a:r>
          </a:p>
          <a:p>
            <a:pPr lvl="0"/>
            <a:r>
              <a:rPr lang="es-EC" sz="1200" dirty="0" smtClean="0"/>
              <a:t>.</a:t>
            </a:r>
            <a:endParaRPr lang="es-EC" sz="1200" dirty="0"/>
          </a:p>
        </p:txBody>
      </p:sp>
      <p:sp>
        <p:nvSpPr>
          <p:cNvPr id="39" name="38 Rectángulo"/>
          <p:cNvSpPr/>
          <p:nvPr/>
        </p:nvSpPr>
        <p:spPr>
          <a:xfrm>
            <a:off x="1896" y="763282"/>
            <a:ext cx="2300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600" dirty="0"/>
              <a:t>A la Junta parroquial se recomienda tomar en cuenta la información desarrollada en esta investigación de modo que las zonas que fueron identificadas puedan ser acopladas al PDOT  de la parroquia; implementar las estrategias de manejo de esta investigación en los proyectos que se desarrollen en la zona a fin de que la parroquia se tenga un crecimiento sostenible e integral.</a:t>
            </a:r>
          </a:p>
          <a:p>
            <a:pPr algn="just"/>
            <a:endParaRPr lang="es-EC" sz="1600" dirty="0" smtClean="0"/>
          </a:p>
        </p:txBody>
      </p:sp>
    </p:spTree>
    <p:extLst>
      <p:ext uri="{BB962C8B-B14F-4D97-AF65-F5344CB8AC3E}">
        <p14:creationId xmlns:p14="http://schemas.microsoft.com/office/powerpoint/2010/main" val="31678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51"/>
            <a:ext cx="9144000" cy="514349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3868359" y="1635188"/>
            <a:ext cx="1407282" cy="1348646"/>
          </a:xfrm>
          <a:custGeom>
            <a:avLst/>
            <a:gdLst>
              <a:gd name="T0" fmla="*/ 16 w 48"/>
              <a:gd name="T1" fmla="*/ 28 h 46"/>
              <a:gd name="T2" fmla="*/ 17 w 48"/>
              <a:gd name="T3" fmla="*/ 30 h 46"/>
              <a:gd name="T4" fmla="*/ 0 w 48"/>
              <a:gd name="T5" fmla="*/ 30 h 46"/>
              <a:gd name="T6" fmla="*/ 0 w 48"/>
              <a:gd name="T7" fmla="*/ 0 h 46"/>
              <a:gd name="T8" fmla="*/ 2 w 48"/>
              <a:gd name="T9" fmla="*/ 0 h 46"/>
              <a:gd name="T10" fmla="*/ 2 w 48"/>
              <a:gd name="T11" fmla="*/ 28 h 46"/>
              <a:gd name="T12" fmla="*/ 16 w 48"/>
              <a:gd name="T13" fmla="*/ 28 h 46"/>
              <a:gd name="T14" fmla="*/ 23 w 48"/>
              <a:gd name="T15" fmla="*/ 14 h 46"/>
              <a:gd name="T16" fmla="*/ 25 w 48"/>
              <a:gd name="T17" fmla="*/ 9 h 46"/>
              <a:gd name="T18" fmla="*/ 28 w 48"/>
              <a:gd name="T19" fmla="*/ 10 h 46"/>
              <a:gd name="T20" fmla="*/ 27 w 48"/>
              <a:gd name="T21" fmla="*/ 2 h 46"/>
              <a:gd name="T22" fmla="*/ 21 w 48"/>
              <a:gd name="T23" fmla="*/ 7 h 46"/>
              <a:gd name="T24" fmla="*/ 23 w 48"/>
              <a:gd name="T25" fmla="*/ 8 h 46"/>
              <a:gd name="T26" fmla="*/ 20 w 48"/>
              <a:gd name="T27" fmla="*/ 14 h 46"/>
              <a:gd name="T28" fmla="*/ 17 w 48"/>
              <a:gd name="T29" fmla="*/ 10 h 46"/>
              <a:gd name="T30" fmla="*/ 13 w 48"/>
              <a:gd name="T31" fmla="*/ 17 h 46"/>
              <a:gd name="T32" fmla="*/ 9 w 48"/>
              <a:gd name="T33" fmla="*/ 14 h 46"/>
              <a:gd name="T34" fmla="*/ 5 w 48"/>
              <a:gd name="T35" fmla="*/ 24 h 46"/>
              <a:gd name="T36" fmla="*/ 7 w 48"/>
              <a:gd name="T37" fmla="*/ 24 h 46"/>
              <a:gd name="T38" fmla="*/ 10 w 48"/>
              <a:gd name="T39" fmla="*/ 17 h 46"/>
              <a:gd name="T40" fmla="*/ 14 w 48"/>
              <a:gd name="T41" fmla="*/ 21 h 46"/>
              <a:gd name="T42" fmla="*/ 17 w 48"/>
              <a:gd name="T43" fmla="*/ 14 h 46"/>
              <a:gd name="T44" fmla="*/ 20 w 48"/>
              <a:gd name="T45" fmla="*/ 17 h 46"/>
              <a:gd name="T46" fmla="*/ 23 w 48"/>
              <a:gd name="T47" fmla="*/ 14 h 46"/>
              <a:gd name="T48" fmla="*/ 48 w 48"/>
              <a:gd name="T49" fmla="*/ 41 h 46"/>
              <a:gd name="T50" fmla="*/ 40 w 48"/>
              <a:gd name="T51" fmla="*/ 33 h 46"/>
              <a:gd name="T52" fmla="*/ 39 w 48"/>
              <a:gd name="T53" fmla="*/ 33 h 46"/>
              <a:gd name="T54" fmla="*/ 35 w 48"/>
              <a:gd name="T55" fmla="*/ 36 h 46"/>
              <a:gd name="T56" fmla="*/ 35 w 48"/>
              <a:gd name="T57" fmla="*/ 37 h 46"/>
              <a:gd name="T58" fmla="*/ 43 w 48"/>
              <a:gd name="T59" fmla="*/ 46 h 46"/>
              <a:gd name="T60" fmla="*/ 44 w 48"/>
              <a:gd name="T61" fmla="*/ 46 h 46"/>
              <a:gd name="T62" fmla="*/ 48 w 48"/>
              <a:gd name="T63" fmla="*/ 43 h 46"/>
              <a:gd name="T64" fmla="*/ 48 w 48"/>
              <a:gd name="T65" fmla="*/ 41 h 46"/>
              <a:gd name="T66" fmla="*/ 40 w 48"/>
              <a:gd name="T67" fmla="*/ 25 h 46"/>
              <a:gd name="T68" fmla="*/ 39 w 48"/>
              <a:gd name="T69" fmla="*/ 29 h 46"/>
              <a:gd name="T70" fmla="*/ 25 w 48"/>
              <a:gd name="T71" fmla="*/ 36 h 46"/>
              <a:gd name="T72" fmla="*/ 18 w 48"/>
              <a:gd name="T73" fmla="*/ 25 h 46"/>
              <a:gd name="T74" fmla="*/ 18 w 48"/>
              <a:gd name="T75" fmla="*/ 22 h 46"/>
              <a:gd name="T76" fmla="*/ 32 w 48"/>
              <a:gd name="T77" fmla="*/ 15 h 46"/>
              <a:gd name="T78" fmla="*/ 40 w 48"/>
              <a:gd name="T79" fmla="*/ 25 h 46"/>
              <a:gd name="T80" fmla="*/ 37 w 48"/>
              <a:gd name="T81" fmla="*/ 25 h 46"/>
              <a:gd name="T82" fmla="*/ 31 w 48"/>
              <a:gd name="T83" fmla="*/ 18 h 46"/>
              <a:gd name="T84" fmla="*/ 25 w 48"/>
              <a:gd name="T85" fmla="*/ 18 h 46"/>
              <a:gd name="T86" fmla="*/ 21 w 48"/>
              <a:gd name="T87" fmla="*/ 23 h 46"/>
              <a:gd name="T88" fmla="*/ 21 w 48"/>
              <a:gd name="T89" fmla="*/ 25 h 46"/>
              <a:gd name="T90" fmla="*/ 26 w 48"/>
              <a:gd name="T91" fmla="*/ 33 h 46"/>
              <a:gd name="T92" fmla="*/ 32 w 48"/>
              <a:gd name="T93" fmla="*/ 33 h 46"/>
              <a:gd name="T94" fmla="*/ 36 w 48"/>
              <a:gd name="T95" fmla="*/ 28 h 46"/>
              <a:gd name="T96" fmla="*/ 37 w 48"/>
              <a:gd name="T97" fmla="*/ 25 h 46"/>
              <a:gd name="T98" fmla="*/ 37 w 48"/>
              <a:gd name="T99" fmla="*/ 25 h 46"/>
              <a:gd name="T100" fmla="*/ 37 w 48"/>
              <a:gd name="T101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46">
                <a:moveTo>
                  <a:pt x="16" y="28"/>
                </a:moveTo>
                <a:cubicBezTo>
                  <a:pt x="16" y="29"/>
                  <a:pt x="16" y="29"/>
                  <a:pt x="17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8"/>
                  <a:pt x="2" y="28"/>
                  <a:pt x="2" y="28"/>
                </a:cubicBezTo>
                <a:lnTo>
                  <a:pt x="16" y="28"/>
                </a:lnTo>
                <a:close/>
                <a:moveTo>
                  <a:pt x="23" y="14"/>
                </a:moveTo>
                <a:cubicBezTo>
                  <a:pt x="25" y="9"/>
                  <a:pt x="25" y="9"/>
                  <a:pt x="25" y="9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4"/>
                  <a:pt x="20" y="14"/>
                  <a:pt x="20" y="14"/>
                </a:cubicBezTo>
                <a:cubicBezTo>
                  <a:pt x="17" y="10"/>
                  <a:pt x="17" y="10"/>
                  <a:pt x="17" y="10"/>
                </a:cubicBezTo>
                <a:cubicBezTo>
                  <a:pt x="13" y="17"/>
                  <a:pt x="13" y="17"/>
                  <a:pt x="13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0" y="17"/>
                  <a:pt x="10" y="17"/>
                  <a:pt x="10" y="17"/>
                </a:cubicBezTo>
                <a:cubicBezTo>
                  <a:pt x="14" y="21"/>
                  <a:pt x="14" y="21"/>
                  <a:pt x="14" y="21"/>
                </a:cubicBezTo>
                <a:cubicBezTo>
                  <a:pt x="17" y="14"/>
                  <a:pt x="17" y="14"/>
                  <a:pt x="17" y="14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6"/>
                  <a:pt x="22" y="15"/>
                  <a:pt x="23" y="14"/>
                </a:cubicBezTo>
                <a:close/>
                <a:moveTo>
                  <a:pt x="48" y="41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39" y="32"/>
                  <a:pt x="39" y="33"/>
                </a:cubicBezTo>
                <a:cubicBezTo>
                  <a:pt x="38" y="34"/>
                  <a:pt x="37" y="35"/>
                  <a:pt x="35" y="36"/>
                </a:cubicBezTo>
                <a:cubicBezTo>
                  <a:pt x="35" y="37"/>
                  <a:pt x="35" y="37"/>
                  <a:pt x="35" y="3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4" y="46"/>
                  <a:pt x="44" y="46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2"/>
                  <a:pt x="48" y="42"/>
                  <a:pt x="48" y="41"/>
                </a:cubicBezTo>
                <a:close/>
                <a:moveTo>
                  <a:pt x="40" y="25"/>
                </a:moveTo>
                <a:cubicBezTo>
                  <a:pt x="40" y="27"/>
                  <a:pt x="39" y="28"/>
                  <a:pt x="39" y="29"/>
                </a:cubicBezTo>
                <a:cubicBezTo>
                  <a:pt x="37" y="35"/>
                  <a:pt x="31" y="38"/>
                  <a:pt x="25" y="36"/>
                </a:cubicBezTo>
                <a:cubicBezTo>
                  <a:pt x="20" y="34"/>
                  <a:pt x="18" y="30"/>
                  <a:pt x="18" y="25"/>
                </a:cubicBezTo>
                <a:cubicBezTo>
                  <a:pt x="18" y="24"/>
                  <a:pt x="18" y="23"/>
                  <a:pt x="18" y="22"/>
                </a:cubicBezTo>
                <a:cubicBezTo>
                  <a:pt x="20" y="16"/>
                  <a:pt x="26" y="13"/>
                  <a:pt x="32" y="15"/>
                </a:cubicBezTo>
                <a:cubicBezTo>
                  <a:pt x="37" y="17"/>
                  <a:pt x="40" y="21"/>
                  <a:pt x="40" y="25"/>
                </a:cubicBezTo>
                <a:close/>
                <a:moveTo>
                  <a:pt x="37" y="25"/>
                </a:moveTo>
                <a:cubicBezTo>
                  <a:pt x="37" y="22"/>
                  <a:pt x="34" y="19"/>
                  <a:pt x="31" y="18"/>
                </a:cubicBezTo>
                <a:cubicBezTo>
                  <a:pt x="29" y="17"/>
                  <a:pt x="27" y="17"/>
                  <a:pt x="25" y="18"/>
                </a:cubicBezTo>
                <a:cubicBezTo>
                  <a:pt x="23" y="19"/>
                  <a:pt x="22" y="21"/>
                  <a:pt x="21" y="23"/>
                </a:cubicBezTo>
                <a:cubicBezTo>
                  <a:pt x="21" y="24"/>
                  <a:pt x="21" y="25"/>
                  <a:pt x="21" y="25"/>
                </a:cubicBezTo>
                <a:cubicBezTo>
                  <a:pt x="21" y="29"/>
                  <a:pt x="23" y="32"/>
                  <a:pt x="26" y="33"/>
                </a:cubicBezTo>
                <a:cubicBezTo>
                  <a:pt x="28" y="34"/>
                  <a:pt x="30" y="34"/>
                  <a:pt x="32" y="33"/>
                </a:cubicBezTo>
                <a:cubicBezTo>
                  <a:pt x="34" y="32"/>
                  <a:pt x="35" y="30"/>
                  <a:pt x="36" y="28"/>
                </a:cubicBezTo>
                <a:cubicBezTo>
                  <a:pt x="36" y="27"/>
                  <a:pt x="37" y="26"/>
                  <a:pt x="37" y="25"/>
                </a:cubicBezTo>
                <a:close/>
                <a:moveTo>
                  <a:pt x="37" y="25"/>
                </a:moveTo>
                <a:cubicBezTo>
                  <a:pt x="37" y="25"/>
                  <a:pt x="37" y="25"/>
                  <a:pt x="37" y="25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" name="TextBox 4"/>
          <p:cNvSpPr txBox="1"/>
          <p:nvPr/>
        </p:nvSpPr>
        <p:spPr>
          <a:xfrm>
            <a:off x="1533481" y="3110446"/>
            <a:ext cx="60770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 smtClean="0">
                <a:solidFill>
                  <a:schemeClr val="bg2"/>
                </a:solidFill>
                <a:latin typeface="+mj-lt"/>
              </a:rPr>
              <a:t>GRACIAS POR SU ATENCIÓN</a:t>
            </a:r>
            <a:endParaRPr lang="en-GB" sz="33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33174" y="857251"/>
            <a:ext cx="2214188" cy="1941341"/>
            <a:chOff x="7809534" y="9076"/>
            <a:chExt cx="2952250" cy="258845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809534" y="694219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96637" y="4059409"/>
            <a:ext cx="2214188" cy="1941341"/>
            <a:chOff x="3590255" y="2528618"/>
            <a:chExt cx="2952250" cy="258845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97171" cy="811369"/>
          </a:xfrm>
        </p:spPr>
        <p:txBody>
          <a:bodyPr/>
          <a:lstStyle/>
          <a:p>
            <a:r>
              <a:rPr lang="en-US" dirty="0" err="1" smtClean="0"/>
              <a:t>Ubicación</a:t>
            </a:r>
            <a:r>
              <a:rPr lang="en-US" dirty="0" smtClean="0"/>
              <a:t> del </a:t>
            </a:r>
            <a:r>
              <a:rPr lang="en-US" dirty="0" err="1" smtClean="0"/>
              <a:t>sitio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066" y="4825527"/>
            <a:ext cx="4325237" cy="926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>
                <a:solidFill>
                  <a:schemeClr val="tx1"/>
                </a:solidFill>
              </a:rPr>
              <a:t>El estudio se realizó en la Parroquia San José de Ayora, Cantón Cayambe, ubicada a 77 km, al nororiente de Quito, Provincia de </a:t>
            </a:r>
            <a:r>
              <a:rPr lang="es-EC" sz="1600" dirty="0" smtClean="0">
                <a:solidFill>
                  <a:schemeClr val="tx1"/>
                </a:solidFill>
              </a:rPr>
              <a:t>Pichincha. 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515" y="4931568"/>
            <a:ext cx="357065" cy="357065"/>
            <a:chOff x="926610" y="4067580"/>
            <a:chExt cx="475253" cy="475253"/>
          </a:xfrm>
        </p:grpSpPr>
        <p:sp>
          <p:nvSpPr>
            <p:cNvPr id="7" name="Oval 6"/>
            <p:cNvSpPr/>
            <p:nvPr/>
          </p:nvSpPr>
          <p:spPr>
            <a:xfrm>
              <a:off x="926610" y="4067580"/>
              <a:ext cx="475253" cy="4752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69380" y="4199213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506066" y="1203426"/>
            <a:ext cx="34833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Limita la norte, con la Provincia de Imbabura, al sur con la cabecera cantonal Cayambe, al este la parroquia Olmedo y al oeste con el cantón Pedro </a:t>
            </a:r>
            <a:r>
              <a:rPr lang="es-EC" sz="1400" dirty="0" err="1"/>
              <a:t>Moncayo</a:t>
            </a:r>
            <a:r>
              <a:rPr lang="es-EC" sz="1400" dirty="0"/>
              <a:t>.</a:t>
            </a:r>
            <a:endParaRPr lang="en-GB" sz="1400" dirty="0"/>
          </a:p>
          <a:p>
            <a:pPr algn="just"/>
            <a:r>
              <a:rPr lang="en-GB" sz="900" dirty="0"/>
              <a:t> </a:t>
            </a: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11681"/>
              </p:ext>
            </p:extLst>
          </p:nvPr>
        </p:nvGraphicFramePr>
        <p:xfrm>
          <a:off x="5309964" y="2402851"/>
          <a:ext cx="3676442" cy="1725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910"/>
                <a:gridCol w="918910"/>
                <a:gridCol w="919311"/>
                <a:gridCol w="919311"/>
              </a:tblGrid>
              <a:tr h="3451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Punto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X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Y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Altitud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1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817697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10016692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3920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1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824223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10001948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3280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1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833203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10004226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4840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51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815810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10006332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2760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26" name="Group 5"/>
          <p:cNvGrpSpPr/>
          <p:nvPr/>
        </p:nvGrpSpPr>
        <p:grpSpPr>
          <a:xfrm>
            <a:off x="5153260" y="1313030"/>
            <a:ext cx="357065" cy="357065"/>
            <a:chOff x="926610" y="4067580"/>
            <a:chExt cx="475253" cy="475253"/>
          </a:xfrm>
        </p:grpSpPr>
        <p:sp>
          <p:nvSpPr>
            <p:cNvPr id="27" name="Oval 6"/>
            <p:cNvSpPr/>
            <p:nvPr/>
          </p:nvSpPr>
          <p:spPr>
            <a:xfrm>
              <a:off x="926610" y="4067580"/>
              <a:ext cx="475253" cy="4752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069380" y="4199213"/>
              <a:ext cx="189738" cy="19677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2" name="Rectangle 16"/>
          <p:cNvSpPr/>
          <p:nvPr/>
        </p:nvSpPr>
        <p:spPr>
          <a:xfrm>
            <a:off x="5685147" y="4657854"/>
            <a:ext cx="3338553" cy="27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                                              </a:t>
            </a:r>
            <a:r>
              <a:rPr lang="en-US" sz="1350" dirty="0" smtClean="0">
                <a:solidFill>
                  <a:schemeClr val="tx1"/>
                </a:solidFill>
              </a:rPr>
              <a:t>1 – 12 ºC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4" name="Rectangle 18"/>
          <p:cNvSpPr/>
          <p:nvPr/>
        </p:nvSpPr>
        <p:spPr>
          <a:xfrm>
            <a:off x="5685145" y="4653575"/>
            <a:ext cx="2286878" cy="274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Temperatura</a:t>
            </a:r>
            <a:r>
              <a:rPr lang="en-US" sz="1350" dirty="0" smtClean="0"/>
              <a:t> media </a:t>
            </a:r>
            <a:r>
              <a:rPr lang="en-US" sz="1350" dirty="0" err="1" smtClean="0"/>
              <a:t>anual</a:t>
            </a:r>
            <a:r>
              <a:rPr lang="en-US" sz="1350" dirty="0" smtClean="0"/>
              <a:t>:</a:t>
            </a:r>
            <a:endParaRPr lang="en-US" sz="1350" dirty="0"/>
          </a:p>
        </p:txBody>
      </p:sp>
      <p:sp>
        <p:nvSpPr>
          <p:cNvPr id="36" name="Rectangle 20"/>
          <p:cNvSpPr/>
          <p:nvPr/>
        </p:nvSpPr>
        <p:spPr>
          <a:xfrm>
            <a:off x="5685147" y="5957673"/>
            <a:ext cx="3338553" cy="27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                                </a:t>
            </a:r>
            <a:r>
              <a:rPr lang="en-US" sz="1350" dirty="0" err="1" smtClean="0">
                <a:solidFill>
                  <a:schemeClr val="tx1"/>
                </a:solidFill>
              </a:rPr>
              <a:t>Jn</a:t>
            </a:r>
            <a:r>
              <a:rPr lang="en-US" sz="1350" dirty="0" smtClean="0">
                <a:solidFill>
                  <a:schemeClr val="tx1"/>
                </a:solidFill>
              </a:rPr>
              <a:t>, </a:t>
            </a:r>
            <a:r>
              <a:rPr lang="en-US" sz="1350" dirty="0" err="1" smtClean="0">
                <a:solidFill>
                  <a:schemeClr val="tx1"/>
                </a:solidFill>
              </a:rPr>
              <a:t>Jl</a:t>
            </a:r>
            <a:r>
              <a:rPr lang="en-US" sz="1350" dirty="0" smtClean="0">
                <a:solidFill>
                  <a:schemeClr val="tx1"/>
                </a:solidFill>
              </a:rPr>
              <a:t>, A y S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8" name="Rectangle 22"/>
          <p:cNvSpPr/>
          <p:nvPr/>
        </p:nvSpPr>
        <p:spPr>
          <a:xfrm>
            <a:off x="5685145" y="5964081"/>
            <a:ext cx="1887632" cy="257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Meses</a:t>
            </a:r>
            <a:r>
              <a:rPr lang="en-US" sz="1350" dirty="0" smtClean="0"/>
              <a:t> mas </a:t>
            </a:r>
            <a:r>
              <a:rPr lang="en-US" sz="1350" dirty="0" err="1" smtClean="0"/>
              <a:t>secos</a:t>
            </a:r>
            <a:r>
              <a:rPr lang="en-US" sz="1350" dirty="0" smtClean="0"/>
              <a:t>:</a:t>
            </a:r>
            <a:endParaRPr lang="en-US" sz="1350" dirty="0"/>
          </a:p>
        </p:txBody>
      </p:sp>
      <p:sp>
        <p:nvSpPr>
          <p:cNvPr id="40" name="Rectangle 24"/>
          <p:cNvSpPr/>
          <p:nvPr/>
        </p:nvSpPr>
        <p:spPr>
          <a:xfrm>
            <a:off x="5685147" y="5469399"/>
            <a:ext cx="3338553" cy="27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                                </a:t>
            </a:r>
            <a:r>
              <a:rPr lang="en-US" sz="1350" dirty="0" smtClean="0">
                <a:solidFill>
                  <a:schemeClr val="tx1"/>
                </a:solidFill>
              </a:rPr>
              <a:t>F, M, A y My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2" name="Rectangle 26"/>
          <p:cNvSpPr/>
          <p:nvPr/>
        </p:nvSpPr>
        <p:spPr>
          <a:xfrm>
            <a:off x="5685147" y="5469397"/>
            <a:ext cx="1887630" cy="2705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Meses</a:t>
            </a:r>
            <a:r>
              <a:rPr lang="en-US" sz="1350" dirty="0" smtClean="0"/>
              <a:t> mas </a:t>
            </a:r>
            <a:r>
              <a:rPr lang="en-US" sz="1350" dirty="0" err="1" smtClean="0"/>
              <a:t>lluviosos</a:t>
            </a:r>
            <a:r>
              <a:rPr lang="en-US" sz="1350" dirty="0" smtClean="0"/>
              <a:t>:</a:t>
            </a:r>
            <a:endParaRPr lang="en-US" sz="1350" dirty="0"/>
          </a:p>
        </p:txBody>
      </p:sp>
      <p:sp>
        <p:nvSpPr>
          <p:cNvPr id="44" name="Rectangle 28"/>
          <p:cNvSpPr/>
          <p:nvPr/>
        </p:nvSpPr>
        <p:spPr>
          <a:xfrm>
            <a:off x="5685147" y="5060417"/>
            <a:ext cx="3458853" cy="260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	                    </a:t>
            </a:r>
            <a:r>
              <a:rPr lang="en-US" sz="1350" dirty="0"/>
              <a:t> </a:t>
            </a:r>
            <a:r>
              <a:rPr lang="en-US" sz="1350" dirty="0" smtClean="0"/>
              <a:t>      </a:t>
            </a:r>
            <a:r>
              <a:rPr lang="en-US" sz="1100" dirty="0" smtClean="0">
                <a:solidFill>
                  <a:schemeClr val="tx1"/>
                </a:solidFill>
              </a:rPr>
              <a:t>800 – 1600 mm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Rectangle 30"/>
          <p:cNvSpPr/>
          <p:nvPr/>
        </p:nvSpPr>
        <p:spPr>
          <a:xfrm>
            <a:off x="5685146" y="5060416"/>
            <a:ext cx="2286877" cy="260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Precipitación</a:t>
            </a:r>
            <a:r>
              <a:rPr lang="en-US" sz="1350" dirty="0" smtClean="0"/>
              <a:t> media </a:t>
            </a:r>
            <a:r>
              <a:rPr lang="en-US" sz="1350" dirty="0" err="1" smtClean="0"/>
              <a:t>anual</a:t>
            </a:r>
            <a:r>
              <a:rPr lang="en-US" sz="1350" dirty="0" smtClean="0"/>
              <a:t>:</a:t>
            </a:r>
            <a:endParaRPr lang="en-US" sz="1350" dirty="0"/>
          </a:p>
        </p:txBody>
      </p:sp>
      <p:grpSp>
        <p:nvGrpSpPr>
          <p:cNvPr id="48" name="Group 32"/>
          <p:cNvGrpSpPr/>
          <p:nvPr/>
        </p:nvGrpSpPr>
        <p:grpSpPr>
          <a:xfrm>
            <a:off x="5272772" y="5047134"/>
            <a:ext cx="273591" cy="274058"/>
            <a:chOff x="7275629" y="3973834"/>
            <a:chExt cx="464344" cy="465138"/>
          </a:xfrm>
          <a:solidFill>
            <a:schemeClr val="tx1"/>
          </a:solidFill>
        </p:grpSpPr>
        <p:sp>
          <p:nvSpPr>
            <p:cNvPr id="49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2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3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4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5" name="Group 39"/>
          <p:cNvGrpSpPr/>
          <p:nvPr/>
        </p:nvGrpSpPr>
        <p:grpSpPr>
          <a:xfrm>
            <a:off x="5296573" y="5985311"/>
            <a:ext cx="232487" cy="265634"/>
            <a:chOff x="9162373" y="3045147"/>
            <a:chExt cx="406400" cy="464344"/>
          </a:xfrm>
          <a:solidFill>
            <a:schemeClr val="tx1"/>
          </a:solidFill>
        </p:grpSpPr>
        <p:sp>
          <p:nvSpPr>
            <p:cNvPr id="56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8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9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0" name="Group 44"/>
          <p:cNvGrpSpPr/>
          <p:nvPr/>
        </p:nvGrpSpPr>
        <p:grpSpPr>
          <a:xfrm>
            <a:off x="5322295" y="4653575"/>
            <a:ext cx="188006" cy="274058"/>
            <a:chOff x="3582988" y="3510757"/>
            <a:chExt cx="319088" cy="465138"/>
          </a:xfrm>
          <a:solidFill>
            <a:schemeClr val="tx1"/>
          </a:solidFill>
        </p:grpSpPr>
        <p:sp>
          <p:nvSpPr>
            <p:cNvPr id="61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3" name="Group 47"/>
          <p:cNvGrpSpPr/>
          <p:nvPr/>
        </p:nvGrpSpPr>
        <p:grpSpPr>
          <a:xfrm>
            <a:off x="5307283" y="5466536"/>
            <a:ext cx="205310" cy="274058"/>
            <a:chOff x="2639219" y="3510757"/>
            <a:chExt cx="348456" cy="465138"/>
          </a:xfrm>
          <a:solidFill>
            <a:schemeClr val="tx1"/>
          </a:solidFill>
        </p:grpSpPr>
        <p:sp>
          <p:nvSpPr>
            <p:cNvPr id="64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41" name="40 Imagen" descr="C:\Users\ka\Documents\Tesis\maps\ubicac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287"/>
            <a:ext cx="5153260" cy="375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4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0"/>
            <a:ext cx="6246254" cy="940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MATERIALES Y EQUIPOS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499297" y="1107583"/>
            <a:ext cx="2785593" cy="5409127"/>
            <a:chOff x="4665731" y="1530069"/>
            <a:chExt cx="2860538" cy="516612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84890" y="2519994"/>
            <a:ext cx="2686722" cy="1061646"/>
            <a:chOff x="7665253" y="2482251"/>
            <a:chExt cx="3033214" cy="1415529"/>
          </a:xfrm>
        </p:grpSpPr>
        <p:sp>
          <p:nvSpPr>
            <p:cNvPr id="83" name="TextBox 82"/>
            <p:cNvSpPr txBox="1"/>
            <p:nvPr/>
          </p:nvSpPr>
          <p:spPr>
            <a:xfrm>
              <a:off x="7719494" y="2482251"/>
              <a:ext cx="1462366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OTROS</a:t>
              </a:r>
              <a:endParaRPr lang="en-GB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3036004"/>
              <a:ext cx="3033214" cy="861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Software </a:t>
              </a:r>
              <a:r>
                <a:rPr lang="en-GB" dirty="0" err="1" smtClean="0"/>
                <a:t>ArcGis</a:t>
              </a:r>
              <a:r>
                <a:rPr lang="en-GB" dirty="0" smtClean="0"/>
                <a:t> </a:t>
              </a:r>
              <a:r>
                <a:rPr lang="es-EC" dirty="0"/>
                <a:t>10.3 </a:t>
              </a:r>
              <a:r>
                <a:rPr lang="es-EC" dirty="0" smtClean="0"/>
                <a:t>®</a:t>
              </a:r>
            </a:p>
            <a:p>
              <a:r>
                <a:rPr lang="es-EC" dirty="0" smtClean="0"/>
                <a:t>Encuestas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2630" y="1751781"/>
            <a:ext cx="2274911" cy="719344"/>
            <a:chOff x="1358936" y="1504132"/>
            <a:chExt cx="3033214" cy="959126"/>
          </a:xfrm>
        </p:grpSpPr>
        <p:sp>
          <p:nvSpPr>
            <p:cNvPr id="85" name="TextBox 84"/>
            <p:cNvSpPr txBox="1"/>
            <p:nvPr/>
          </p:nvSpPr>
          <p:spPr>
            <a:xfrm>
              <a:off x="1943187" y="1504132"/>
              <a:ext cx="244793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000" b="1" dirty="0" smtClean="0">
                  <a:solidFill>
                    <a:schemeClr val="accent2"/>
                  </a:solidFill>
                </a:rPr>
                <a:t>MATERIALES</a:t>
              </a:r>
              <a:endParaRPr lang="en-GB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5"/>
              <a:ext cx="303321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 err="1" smtClean="0"/>
                <a:t>Útiles</a:t>
              </a:r>
              <a:r>
                <a:rPr lang="en-GB" dirty="0" smtClean="0"/>
                <a:t> de </a:t>
              </a:r>
              <a:r>
                <a:rPr lang="en-GB" dirty="0" err="1" smtClean="0"/>
                <a:t>escritorio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1859" y="3365083"/>
            <a:ext cx="2274911" cy="1264144"/>
            <a:chOff x="1358936" y="3343781"/>
            <a:chExt cx="3033214" cy="1685527"/>
          </a:xfrm>
        </p:grpSpPr>
        <p:sp>
          <p:nvSpPr>
            <p:cNvPr id="87" name="TextBox 86"/>
            <p:cNvSpPr txBox="1"/>
            <p:nvPr/>
          </p:nvSpPr>
          <p:spPr>
            <a:xfrm>
              <a:off x="2586781" y="3343781"/>
              <a:ext cx="180434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accent3"/>
                  </a:solidFill>
                </a:rPr>
                <a:t>EQUIPOS</a:t>
              </a:r>
              <a:endParaRPr lang="en-GB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798200"/>
              <a:ext cx="3033214" cy="1231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dirty="0" smtClean="0"/>
                <a:t>GPS</a:t>
              </a:r>
            </a:p>
            <a:p>
              <a:pPr algn="r"/>
              <a:r>
                <a:rPr lang="en-GB" dirty="0" err="1" smtClean="0"/>
                <a:t>Cámara</a:t>
              </a:r>
              <a:r>
                <a:rPr lang="en-GB" dirty="0" smtClean="0"/>
                <a:t> </a:t>
              </a:r>
              <a:r>
                <a:rPr lang="en-GB" dirty="0" err="1" smtClean="0"/>
                <a:t>fotográfica</a:t>
              </a:r>
              <a:endParaRPr lang="en-GB" dirty="0" smtClean="0"/>
            </a:p>
            <a:p>
              <a:pPr algn="r"/>
              <a:r>
                <a:rPr lang="en-GB" dirty="0" err="1" smtClean="0"/>
                <a:t>Computado</a:t>
              </a:r>
              <a:r>
                <a:rPr lang="en-GB" sz="1600" dirty="0" err="1" smtClean="0"/>
                <a:t>r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22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69" y="0"/>
            <a:ext cx="4288665" cy="1017431"/>
          </a:xfrm>
        </p:spPr>
        <p:txBody>
          <a:bodyPr/>
          <a:lstStyle/>
          <a:p>
            <a:r>
              <a:rPr lang="en-US" dirty="0" smtClean="0"/>
              <a:t>METODOLOGÍA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232469" y="4959240"/>
            <a:ext cx="486966" cy="486965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753838" y="4390120"/>
            <a:ext cx="748904" cy="747713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950166" y="2675620"/>
            <a:ext cx="1214438" cy="1213247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59816" y="2275571"/>
            <a:ext cx="881063" cy="881063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723008" y="2787541"/>
            <a:ext cx="486966" cy="486965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33624" y="3191161"/>
            <a:ext cx="1396603" cy="1395413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grpSp>
        <p:nvGrpSpPr>
          <p:cNvPr id="10" name="Group 9"/>
          <p:cNvGrpSpPr/>
          <p:nvPr/>
        </p:nvGrpSpPr>
        <p:grpSpPr>
          <a:xfrm>
            <a:off x="4758476" y="3982928"/>
            <a:ext cx="982266" cy="1952624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6119361" y="3376899"/>
            <a:ext cx="1025129" cy="1023938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5122808" y="2848262"/>
            <a:ext cx="869156" cy="867965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6109836" y="2425591"/>
            <a:ext cx="582216" cy="582215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5913383" y="4549665"/>
            <a:ext cx="429816" cy="429815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6375345" y="5110450"/>
            <a:ext cx="195263" cy="182165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6865882" y="2939941"/>
            <a:ext cx="195263" cy="182165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438324" y="3163778"/>
            <a:ext cx="236935" cy="236934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502742" y="3751947"/>
            <a:ext cx="272654" cy="273844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321768" y="2637521"/>
            <a:ext cx="160735" cy="160734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046733" y="4685396"/>
            <a:ext cx="160735" cy="159544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5" name="Group 24"/>
          <p:cNvGrpSpPr/>
          <p:nvPr/>
        </p:nvGrpSpPr>
        <p:grpSpPr>
          <a:xfrm>
            <a:off x="6781066" y="4110325"/>
            <a:ext cx="1139711" cy="1820465"/>
            <a:chOff x="6684587" y="4424362"/>
            <a:chExt cx="1519615" cy="2427287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36704" y="5137833"/>
            <a:ext cx="348258" cy="348854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ym typeface="Gill Sans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92948" y="3774745"/>
            <a:ext cx="326231" cy="348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09299" y="2353156"/>
            <a:ext cx="348854" cy="326827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59892" y="2097543"/>
            <a:ext cx="5271187" cy="1300403"/>
            <a:chOff x="8676119" y="2182336"/>
            <a:chExt cx="7028249" cy="1733870"/>
          </a:xfrm>
        </p:grpSpPr>
        <p:sp>
          <p:nvSpPr>
            <p:cNvPr id="100" name="TextBox 99"/>
            <p:cNvSpPr txBox="1"/>
            <p:nvPr/>
          </p:nvSpPr>
          <p:spPr>
            <a:xfrm>
              <a:off x="8676119" y="2182336"/>
              <a:ext cx="7028249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/>
                <a:t>ELABORACIÓN DEL DIAGNÓSTICO PARTICIPATIVO</a:t>
              </a:r>
              <a:endParaRPr lang="en-GB" sz="1600" b="1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4745258" cy="1436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/>
                <a:t>Recopilación</a:t>
              </a:r>
              <a:r>
                <a:rPr lang="en-GB" sz="1600" dirty="0"/>
                <a:t> </a:t>
              </a:r>
              <a:r>
                <a:rPr lang="en-GB" sz="1600" dirty="0" err="1"/>
                <a:t>análisis</a:t>
              </a:r>
              <a:r>
                <a:rPr lang="en-GB" sz="1600" dirty="0"/>
                <a:t> y </a:t>
              </a:r>
              <a:r>
                <a:rPr lang="en-GB" sz="1600" dirty="0" err="1"/>
                <a:t>sistematización</a:t>
              </a:r>
              <a:r>
                <a:rPr lang="en-GB" sz="1600" dirty="0"/>
                <a:t> de </a:t>
              </a:r>
              <a:r>
                <a:rPr lang="en-GB" sz="1600" dirty="0" err="1"/>
                <a:t>información</a:t>
              </a:r>
              <a:r>
                <a:rPr lang="en-GB" sz="1600" dirty="0"/>
                <a:t> </a:t>
              </a:r>
              <a:r>
                <a:rPr lang="en-GB" sz="1600" dirty="0" err="1"/>
                <a:t>secundaria</a:t>
              </a:r>
              <a:r>
                <a:rPr lang="en-GB" sz="1600" dirty="0"/>
                <a:t>.</a:t>
              </a:r>
            </a:p>
            <a:p>
              <a:r>
                <a:rPr lang="en-GB" sz="1600" dirty="0" err="1"/>
                <a:t>Recopilación</a:t>
              </a:r>
              <a:r>
                <a:rPr lang="en-GB" sz="1600" dirty="0"/>
                <a:t> de </a:t>
              </a:r>
              <a:r>
                <a:rPr lang="en-GB" sz="1600" dirty="0" err="1"/>
                <a:t>información</a:t>
              </a:r>
              <a:r>
                <a:rPr lang="en-GB" sz="1600" dirty="0"/>
                <a:t> </a:t>
              </a:r>
              <a:r>
                <a:rPr lang="en-GB" sz="1600" dirty="0" err="1"/>
                <a:t>primaria</a:t>
              </a:r>
              <a:endParaRPr lang="en-GB" sz="16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49851" y="3624595"/>
            <a:ext cx="4451090" cy="807960"/>
            <a:chOff x="8676119" y="2182336"/>
            <a:chExt cx="5934785" cy="1077279"/>
          </a:xfrm>
        </p:grpSpPr>
        <p:sp>
          <p:nvSpPr>
            <p:cNvPr id="115" name="TextBox 114"/>
            <p:cNvSpPr txBox="1"/>
            <p:nvPr/>
          </p:nvSpPr>
          <p:spPr>
            <a:xfrm>
              <a:off x="8676119" y="2182336"/>
              <a:ext cx="5934785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ELABORACIÓN DE LA ZONIFICACIÓN FORESTAL</a:t>
              </a:r>
              <a:endParaRPr lang="en-GB" sz="1400" b="1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6"/>
              <a:ext cx="3378732" cy="779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err="1"/>
                <a:t>Zonificación</a:t>
              </a:r>
              <a:r>
                <a:rPr lang="en-GB" sz="1600" dirty="0"/>
                <a:t> </a:t>
              </a:r>
            </a:p>
            <a:p>
              <a:r>
                <a:rPr lang="en-GB" sz="1600" dirty="0" err="1"/>
                <a:t>Estrategias</a:t>
              </a:r>
              <a:r>
                <a:rPr lang="en-GB" sz="1600" dirty="0"/>
                <a:t> de </a:t>
              </a:r>
              <a:r>
                <a:rPr lang="en-GB" sz="1600" dirty="0" err="1"/>
                <a:t>manejo</a:t>
              </a:r>
              <a:endParaRPr lang="en-GB" sz="1600" dirty="0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859892" y="5162219"/>
            <a:ext cx="4512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DIFUSIÓN DE LA ZONIFICACIÓN FORESTAL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821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0" y="111701"/>
            <a:ext cx="7315200" cy="7890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DIAGNÓSTICO PARTICIPATIVO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433361" y="1316667"/>
            <a:ext cx="302274" cy="3211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4140774" y="1307220"/>
            <a:ext cx="369971" cy="29912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567410" y="1275734"/>
            <a:ext cx="247172" cy="362099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6845" y="1973791"/>
            <a:ext cx="2710999" cy="3703987"/>
            <a:chOff x="1363779" y="3688275"/>
            <a:chExt cx="3614665" cy="2070887"/>
          </a:xfrm>
        </p:grpSpPr>
        <p:sp>
          <p:nvSpPr>
            <p:cNvPr id="13" name="TextBox 12"/>
            <p:cNvSpPr txBox="1"/>
            <p:nvPr/>
          </p:nvSpPr>
          <p:spPr>
            <a:xfrm>
              <a:off x="1363779" y="3688275"/>
              <a:ext cx="3614665" cy="361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Recopilación</a:t>
              </a:r>
              <a:r>
                <a:rPr lang="en-US" b="1" dirty="0" smtClean="0"/>
                <a:t> de</a:t>
              </a:r>
            </a:p>
            <a:p>
              <a:pPr algn="ctr"/>
              <a:r>
                <a:rPr lang="en-US" b="1" dirty="0" smtClean="0"/>
                <a:t> </a:t>
              </a:r>
              <a:r>
                <a:rPr lang="en-US" b="1" dirty="0" err="1" smtClean="0"/>
                <a:t>informació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secundaria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84835" y="4193262"/>
              <a:ext cx="3091902" cy="1565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/>
                <a:t>DEMOGRAFÍA</a:t>
              </a:r>
            </a:p>
            <a:p>
              <a:pPr algn="ctr"/>
              <a:r>
                <a:rPr lang="en-GB" sz="1600" dirty="0" smtClean="0"/>
                <a:t>POBLACIÓN ECONÓMICAMENTE ACTIVA</a:t>
              </a:r>
            </a:p>
            <a:p>
              <a:pPr algn="ctr"/>
              <a:r>
                <a:rPr lang="en-GB" sz="1600" dirty="0" smtClean="0"/>
                <a:t>ACTIVIDADES PRODUCTIVAS</a:t>
              </a:r>
            </a:p>
            <a:p>
              <a:pPr algn="ctr"/>
              <a:r>
                <a:rPr lang="en-GB" sz="1600" dirty="0" smtClean="0"/>
                <a:t>NIVEL ORGANIZACIONAL</a:t>
              </a:r>
            </a:p>
            <a:p>
              <a:pPr algn="ctr"/>
              <a:r>
                <a:rPr lang="en-GB" sz="1600" dirty="0" smtClean="0"/>
                <a:t>ECOLOGÍA Y RECURSOS</a:t>
              </a:r>
            </a:p>
            <a:p>
              <a:pPr algn="ctr"/>
              <a:r>
                <a:rPr lang="en-GB" sz="1600" dirty="0" smtClean="0"/>
                <a:t>MATRIZ FODA</a:t>
              </a:r>
              <a:endParaRPr lang="en-GB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48167" y="1987538"/>
            <a:ext cx="2292824" cy="3383342"/>
            <a:chOff x="1829533" y="3688275"/>
            <a:chExt cx="3057099" cy="3167610"/>
          </a:xfrm>
        </p:grpSpPr>
        <p:sp>
          <p:nvSpPr>
            <p:cNvPr id="17" name="TextBox 16"/>
            <p:cNvSpPr txBox="1"/>
            <p:nvPr/>
          </p:nvSpPr>
          <p:spPr>
            <a:xfrm>
              <a:off x="1972745" y="3688275"/>
              <a:ext cx="2770674" cy="374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CARTOGRAFÍA</a:t>
              </a:r>
              <a:endParaRPr lang="en-GB" sz="2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9533" y="4176074"/>
              <a:ext cx="3057099" cy="2679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 smtClean="0"/>
                <a:t>ISOYETAS MEDIAS ANUALES</a:t>
              </a:r>
            </a:p>
            <a:p>
              <a:pPr algn="ctr"/>
              <a:r>
                <a:rPr lang="en-GB" sz="2000" dirty="0" smtClean="0"/>
                <a:t>ISOTERMAS MEDIAS ANUALES</a:t>
              </a:r>
            </a:p>
            <a:p>
              <a:pPr algn="ctr"/>
              <a:r>
                <a:rPr lang="en-GB" sz="2000" dirty="0" smtClean="0"/>
                <a:t>ERODABILIDAD</a:t>
              </a:r>
            </a:p>
            <a:p>
              <a:pPr algn="ctr"/>
              <a:r>
                <a:rPr lang="en-GB" sz="2000" dirty="0" smtClean="0"/>
                <a:t>FERTILIDAD</a:t>
              </a:r>
            </a:p>
            <a:p>
              <a:pPr algn="ctr"/>
              <a:r>
                <a:rPr lang="en-GB" sz="2000" dirty="0" smtClean="0"/>
                <a:t>PENDIENTE</a:t>
              </a:r>
              <a:endParaRPr lang="en-GB" sz="2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80215" y="1832543"/>
            <a:ext cx="1906291" cy="1720612"/>
            <a:chOff x="1900247" y="3688275"/>
            <a:chExt cx="2541722" cy="677108"/>
          </a:xfrm>
        </p:grpSpPr>
        <p:sp>
          <p:nvSpPr>
            <p:cNvPr id="20" name="TextBox 19"/>
            <p:cNvSpPr txBox="1"/>
            <p:nvPr/>
          </p:nvSpPr>
          <p:spPr>
            <a:xfrm>
              <a:off x="1900247" y="3688275"/>
              <a:ext cx="254172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 err="1" smtClean="0"/>
                <a:t>Recopilación</a:t>
              </a:r>
              <a:r>
                <a:rPr lang="en-US" sz="1350" b="1" dirty="0" smtClean="0"/>
                <a:t> de</a:t>
              </a:r>
            </a:p>
            <a:p>
              <a:pPr algn="ctr"/>
              <a:r>
                <a:rPr lang="en-US" sz="1350" b="1" dirty="0" err="1" smtClean="0"/>
                <a:t>Información</a:t>
              </a:r>
              <a:r>
                <a:rPr lang="en-US" sz="1350" b="1" dirty="0" smtClean="0"/>
                <a:t> </a:t>
              </a:r>
              <a:r>
                <a:rPr lang="en-US" sz="1350" b="1" dirty="0" err="1" smtClean="0"/>
                <a:t>primaria</a:t>
              </a:r>
              <a:endParaRPr lang="en-GB" sz="135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66788" y="3987267"/>
              <a:ext cx="2208629" cy="284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 smtClean="0"/>
                <a:t>ENTREVISTAS</a:t>
              </a:r>
            </a:p>
            <a:p>
              <a:pPr algn="ctr"/>
              <a:r>
                <a:rPr lang="en-GB" sz="1600" dirty="0" smtClean="0"/>
                <a:t>ENCUESTAS</a:t>
              </a:r>
            </a:p>
            <a:p>
              <a:pPr algn="ctr"/>
              <a:endParaRPr lang="en-GB" sz="900" dirty="0"/>
            </a:p>
          </p:txBody>
        </p:sp>
      </p:grp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86698"/>
              </p:ext>
            </p:extLst>
          </p:nvPr>
        </p:nvGraphicFramePr>
        <p:xfrm>
          <a:off x="6353266" y="3495201"/>
          <a:ext cx="2231175" cy="2350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804"/>
                <a:gridCol w="1562371"/>
              </a:tblGrid>
              <a:tr h="304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ZONA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UBICACIÓN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Nuevos Horizontes San Esteban, Santo Domingo Nº2, Paquiestancia.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Florencia Bajo, Santo Domingo Nº1, Santa María de Milán.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3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Santa Clara, Asociación El Prado Nº1 y Nº2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1" y="0"/>
            <a:ext cx="7315200" cy="1154097"/>
          </a:xfrm>
        </p:spPr>
        <p:txBody>
          <a:bodyPr/>
          <a:lstStyle/>
          <a:p>
            <a:r>
              <a:rPr lang="en-US" dirty="0" smtClean="0"/>
              <a:t>ZONIFICACIÓN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4173825" y="3939480"/>
            <a:ext cx="2067312" cy="829819"/>
            <a:chOff x="4461401" y="4131016"/>
            <a:chExt cx="2756416" cy="1106425"/>
          </a:xfrm>
        </p:grpSpPr>
        <p:sp>
          <p:nvSpPr>
            <p:cNvPr id="15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90315" y="4653017"/>
              <a:ext cx="130366" cy="108333"/>
              <a:chOff x="1838312" y="2595950"/>
              <a:chExt cx="143403" cy="119166"/>
            </a:xfrm>
            <a:solidFill>
              <a:schemeClr val="bg2"/>
            </a:solidFill>
          </p:grpSpPr>
          <p:sp>
            <p:nvSpPr>
              <p:cNvPr id="43" name="Freeform 102"/>
              <p:cNvSpPr>
                <a:spLocks/>
              </p:cNvSpPr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sp>
            <p:nvSpPr>
              <p:cNvPr id="46" name="Freeform 105"/>
              <p:cNvSpPr>
                <a:spLocks/>
              </p:cNvSpPr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036229" y="4488544"/>
              <a:ext cx="2463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13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73825" y="2030555"/>
            <a:ext cx="2067312" cy="829819"/>
            <a:chOff x="6556634" y="3024592"/>
            <a:chExt cx="2756416" cy="1106425"/>
          </a:xfrm>
        </p:grpSpPr>
        <p:sp>
          <p:nvSpPr>
            <p:cNvPr id="16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40893" y="3387587"/>
              <a:ext cx="24630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GB" sz="135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905835" y="2985171"/>
            <a:ext cx="2067312" cy="829819"/>
            <a:chOff x="8794640" y="1918167"/>
            <a:chExt cx="2756416" cy="1106425"/>
          </a:xfrm>
        </p:grpSpPr>
        <p:sp>
          <p:nvSpPr>
            <p:cNvPr id="14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62983" y="2288648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35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180391" y="313462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PROCESOS</a:t>
            </a:r>
            <a:endParaRPr lang="en-GB" sz="3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185004" y="4769299"/>
            <a:ext cx="18726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 smtClean="0"/>
              <a:t>SALIDAS</a:t>
            </a:r>
            <a:endParaRPr lang="en-GB" sz="3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681757" y="2175843"/>
            <a:ext cx="2319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000" b="1" dirty="0" smtClean="0"/>
              <a:t>ENTRADAS</a:t>
            </a:r>
            <a:endParaRPr lang="en-GB" sz="3000" b="1" dirty="0"/>
          </a:p>
        </p:txBody>
      </p:sp>
      <p:sp>
        <p:nvSpPr>
          <p:cNvPr id="63" name="Rectangle 62"/>
          <p:cNvSpPr/>
          <p:nvPr/>
        </p:nvSpPr>
        <p:spPr>
          <a:xfrm>
            <a:off x="6241138" y="302498"/>
            <a:ext cx="2384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/>
              <a:t>C</a:t>
            </a:r>
            <a:r>
              <a:rPr lang="es-ES_tradnl" sz="1600" dirty="0" smtClean="0"/>
              <a:t>urvas </a:t>
            </a:r>
            <a:r>
              <a:rPr lang="es-ES_tradnl" sz="1600" dirty="0"/>
              <a:t>de nivel, </a:t>
            </a:r>
            <a:endParaRPr lang="es-ES_tradnl" sz="1600" dirty="0" smtClean="0"/>
          </a:p>
          <a:p>
            <a:r>
              <a:rPr lang="es-ES_tradnl" sz="1600" dirty="0"/>
              <a:t>R</a:t>
            </a:r>
            <a:r>
              <a:rPr lang="es-ES_tradnl" sz="1600" dirty="0" smtClean="0"/>
              <a:t>íos </a:t>
            </a:r>
            <a:r>
              <a:rPr lang="es-ES_tradnl" sz="1600" dirty="0"/>
              <a:t>y drenajes, </a:t>
            </a:r>
            <a:r>
              <a:rPr lang="es-ES_tradnl" sz="1600" dirty="0" smtClean="0"/>
              <a:t>Centros </a:t>
            </a:r>
            <a:r>
              <a:rPr lang="es-ES_tradnl" sz="1600" dirty="0"/>
              <a:t>poblados, </a:t>
            </a:r>
            <a:endParaRPr lang="es-ES_tradnl" sz="1600" dirty="0" smtClean="0"/>
          </a:p>
          <a:p>
            <a:r>
              <a:rPr lang="es-ES_tradnl" sz="1600" dirty="0" smtClean="0"/>
              <a:t>red </a:t>
            </a:r>
            <a:r>
              <a:rPr lang="es-ES_tradnl" sz="1600" dirty="0"/>
              <a:t>vial, </a:t>
            </a:r>
            <a:endParaRPr lang="es-ES_tradnl" sz="1600" dirty="0" smtClean="0"/>
          </a:p>
          <a:p>
            <a:r>
              <a:rPr lang="es-ES_tradnl" sz="1600" dirty="0" smtClean="0"/>
              <a:t>Isoyetas e isotermas</a:t>
            </a:r>
            <a:r>
              <a:rPr lang="es-ES_tradnl" sz="1600" dirty="0"/>
              <a:t>, </a:t>
            </a:r>
            <a:r>
              <a:rPr lang="es-ES_tradnl" sz="1600" dirty="0" smtClean="0"/>
              <a:t>Uso </a:t>
            </a:r>
            <a:r>
              <a:rPr lang="es-ES_tradnl" sz="1600" dirty="0"/>
              <a:t>actual del suelo, </a:t>
            </a:r>
            <a:r>
              <a:rPr lang="es-ES_tradnl" sz="1600" dirty="0" smtClean="0"/>
              <a:t>Uso </a:t>
            </a:r>
            <a:r>
              <a:rPr lang="es-ES_tradnl" sz="1600" dirty="0"/>
              <a:t>potencial del suelo, </a:t>
            </a:r>
            <a:endParaRPr lang="es-ES_tradnl" sz="1600" dirty="0" smtClean="0"/>
          </a:p>
          <a:p>
            <a:r>
              <a:rPr lang="es-ES_tradnl" sz="1600" dirty="0"/>
              <a:t>C</a:t>
            </a:r>
            <a:r>
              <a:rPr lang="es-ES_tradnl" sz="1600" dirty="0" smtClean="0"/>
              <a:t>obertura </a:t>
            </a:r>
            <a:r>
              <a:rPr lang="es-ES_tradnl" sz="1600" dirty="0"/>
              <a:t>vegetal, </a:t>
            </a:r>
            <a:r>
              <a:rPr lang="es-ES_tradnl" sz="1600" dirty="0" smtClean="0"/>
              <a:t>Fertilidad </a:t>
            </a:r>
            <a:r>
              <a:rPr lang="es-ES_tradnl" sz="1600" dirty="0"/>
              <a:t>del suelo, </a:t>
            </a:r>
            <a:r>
              <a:rPr lang="es-ES_tradnl" sz="1600" dirty="0" smtClean="0"/>
              <a:t>Erodabilidad </a:t>
            </a:r>
            <a:r>
              <a:rPr lang="es-ES_tradnl" sz="1600" dirty="0"/>
              <a:t>del suelo</a:t>
            </a:r>
            <a:endParaRPr lang="en-GB" sz="1600" dirty="0"/>
          </a:p>
        </p:txBody>
      </p:sp>
      <p:sp>
        <p:nvSpPr>
          <p:cNvPr id="64" name="Rectangle 63"/>
          <p:cNvSpPr/>
          <p:nvPr/>
        </p:nvSpPr>
        <p:spPr>
          <a:xfrm>
            <a:off x="6413340" y="4108801"/>
            <a:ext cx="2416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Z</a:t>
            </a:r>
            <a:r>
              <a:rPr lang="es-ES" sz="2000" dirty="0" smtClean="0"/>
              <a:t>ona </a:t>
            </a:r>
            <a:r>
              <a:rPr lang="es-ES" sz="2000" dirty="0"/>
              <a:t>para manejo de bosque nativo, </a:t>
            </a:r>
            <a:r>
              <a:rPr lang="es-ES" sz="2000" dirty="0" smtClean="0"/>
              <a:t>Zona </a:t>
            </a:r>
            <a:r>
              <a:rPr lang="es-ES" sz="2000" dirty="0"/>
              <a:t>para otros usos y </a:t>
            </a:r>
            <a:endParaRPr lang="es-ES" sz="2000" dirty="0" smtClean="0"/>
          </a:p>
          <a:p>
            <a:r>
              <a:rPr lang="es-ES" sz="2000" dirty="0" smtClean="0"/>
              <a:t>Zona </a:t>
            </a:r>
            <a:r>
              <a:rPr lang="es-ES" sz="2000" dirty="0"/>
              <a:t>de protección permanente</a:t>
            </a:r>
            <a:endParaRPr lang="en-GB" sz="2000" dirty="0"/>
          </a:p>
        </p:txBody>
      </p:sp>
      <p:sp>
        <p:nvSpPr>
          <p:cNvPr id="66" name="Rectangle 65"/>
          <p:cNvSpPr/>
          <p:nvPr/>
        </p:nvSpPr>
        <p:spPr>
          <a:xfrm>
            <a:off x="204716" y="3157706"/>
            <a:ext cx="25423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1400" dirty="0"/>
              <a:t>selección de </a:t>
            </a:r>
            <a:r>
              <a:rPr lang="es-ES_tradnl" sz="1400" dirty="0" smtClean="0"/>
              <a:t>cartografía </a:t>
            </a:r>
            <a:r>
              <a:rPr lang="es-ES_tradnl" sz="1400" dirty="0"/>
              <a:t>útil, </a:t>
            </a:r>
            <a:endParaRPr lang="es-ES_tradnl" sz="1400" dirty="0" smtClean="0"/>
          </a:p>
          <a:p>
            <a:pPr algn="r"/>
            <a:r>
              <a:rPr lang="es-ES_tradnl" sz="1400" dirty="0" smtClean="0"/>
              <a:t>Ingreso </a:t>
            </a:r>
            <a:r>
              <a:rPr lang="es-ES_tradnl" sz="1400" dirty="0"/>
              <a:t>de la </a:t>
            </a:r>
            <a:r>
              <a:rPr lang="es-ES_tradnl" sz="1400" dirty="0" smtClean="0"/>
              <a:t>cartografía </a:t>
            </a:r>
            <a:r>
              <a:rPr lang="es-ES_tradnl" sz="1400" dirty="0"/>
              <a:t>en ARCGIS, </a:t>
            </a:r>
            <a:endParaRPr lang="es-ES_tradnl" sz="1400" dirty="0" smtClean="0"/>
          </a:p>
          <a:p>
            <a:pPr algn="r"/>
            <a:r>
              <a:rPr lang="es-ES_tradnl" sz="1400" dirty="0" smtClean="0"/>
              <a:t>Actualización </a:t>
            </a:r>
            <a:r>
              <a:rPr lang="es-ES_tradnl" sz="1400" dirty="0"/>
              <a:t>de los datos en isoyetas y curvas de nivel, </a:t>
            </a:r>
            <a:r>
              <a:rPr lang="es-ES_tradnl" sz="1400" dirty="0" smtClean="0"/>
              <a:t>Actualización </a:t>
            </a:r>
            <a:r>
              <a:rPr lang="es-ES_tradnl" sz="1400" dirty="0"/>
              <a:t>de los datos en isoyetas y curvas de nivel, </a:t>
            </a:r>
            <a:r>
              <a:rPr lang="es-ES_tradnl" sz="1400" dirty="0" smtClean="0"/>
              <a:t>Transformación </a:t>
            </a:r>
            <a:r>
              <a:rPr lang="es-ES_tradnl" sz="1400" dirty="0"/>
              <a:t>de línea polígono, </a:t>
            </a:r>
            <a:endParaRPr lang="es-ES_tradnl" sz="1400" dirty="0" smtClean="0"/>
          </a:p>
          <a:p>
            <a:pPr algn="r"/>
            <a:r>
              <a:rPr lang="es-ES_tradnl" sz="1400" dirty="0" smtClean="0"/>
              <a:t>Cruce </a:t>
            </a:r>
            <a:r>
              <a:rPr lang="es-ES_tradnl" sz="1400" dirty="0"/>
              <a:t>de </a:t>
            </a:r>
            <a:r>
              <a:rPr lang="es-ES_tradnl" sz="1400" dirty="0" err="1"/>
              <a:t>cartografia</a:t>
            </a:r>
            <a:r>
              <a:rPr lang="es-ES_tradnl" sz="1400" dirty="0"/>
              <a:t>  y  zonificación por medio de la herramienta SELECT BY ATRIBUTES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08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63" grpId="0"/>
      <p:bldP spid="64" grpId="0"/>
      <p:bldP spid="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8655</TotalTime>
  <Words>2495</Words>
  <Application>Microsoft Office PowerPoint</Application>
  <PresentationFormat>Presentación en pantalla (4:3)</PresentationFormat>
  <Paragraphs>534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Perspectiva</vt:lpstr>
      <vt:lpstr>Presentación de PowerPoint</vt:lpstr>
      <vt:lpstr>OBJETIVOS</vt:lpstr>
      <vt:lpstr>PREGUNTAS DIRECTRICES</vt:lpstr>
      <vt:lpstr>MATERIALES Y MÉTODOS</vt:lpstr>
      <vt:lpstr>Ubicación del sitio</vt:lpstr>
      <vt:lpstr>MATERIALES Y EQUIPOS</vt:lpstr>
      <vt:lpstr>METODOLOGÍA</vt:lpstr>
      <vt:lpstr>DIAGNÓSTICO PARTICIPATIVO</vt:lpstr>
      <vt:lpstr>ZONIFICACIÓN</vt:lpstr>
      <vt:lpstr>DIFUSIÓN</vt:lpstr>
      <vt:lpstr>RESULTADOS</vt:lpstr>
      <vt:lpstr>DIAGNÓSTICO PARTICIPATIVO</vt:lpstr>
      <vt:lpstr>CARACTERIZACIÓN AMBIENTAL</vt:lpstr>
      <vt:lpstr>CARACTERIZACIÓN AMBIENTAL</vt:lpstr>
      <vt:lpstr>CARACTERIZACIÓN AMBIENTAL</vt:lpstr>
      <vt:lpstr>RECOPILACIÓN DE INFORMACIÓN PRIMARIA</vt:lpstr>
      <vt:lpstr>  ACTIVIDADES ECONÓMICAS DE LA ZONA</vt:lpstr>
      <vt:lpstr>Presentación de PowerPoint</vt:lpstr>
      <vt:lpstr>Presentación de PowerPoint</vt:lpstr>
      <vt:lpstr>RECURSOS NATURALES DE LA ZONA</vt:lpstr>
      <vt:lpstr>Presentación de PowerPoint</vt:lpstr>
      <vt:lpstr>Presentación de PowerPoint</vt:lpstr>
      <vt:lpstr>Presentación de PowerPoint</vt:lpstr>
      <vt:lpstr>MATRIZ FODA</vt:lpstr>
      <vt:lpstr>MATRIZ DOFA</vt:lpstr>
      <vt:lpstr>ZONIFICACIÓN</vt:lpstr>
      <vt:lpstr>USO ACTUAL DEL SUELO</vt:lpstr>
      <vt:lpstr>USO POTENCIAL DEL SUELO</vt:lpstr>
      <vt:lpstr>PROPUESTA DE ZONIFICACIÓN</vt:lpstr>
      <vt:lpstr>PROPUESTA DE ZONIFICACIÓN</vt:lpstr>
      <vt:lpstr>PROPUESTA DE ZONIFICACIÓN</vt:lpstr>
      <vt:lpstr>ESTRATEGIAS DE MANEJO</vt:lpstr>
      <vt:lpstr>ZONA DE PROTECCIÓN PERMANENTE</vt:lpstr>
      <vt:lpstr>ZONA PARA MANEJO DE BOSQUE NATIVO</vt:lpstr>
      <vt:lpstr>ZONA PARA OTROS USOS</vt:lpstr>
      <vt:lpstr>DIFUSIÓN DE LA PROPUESTA</vt:lpstr>
      <vt:lpstr>Presentación de PowerPoint</vt:lpstr>
      <vt:lpstr>Presentación de PowerPoint</vt:lpstr>
      <vt:lpstr>DISCUSIÓN</vt:lpstr>
      <vt:lpstr>Presentación de PowerPoint</vt:lpstr>
      <vt:lpstr>CONCLUSIONES</vt:lpstr>
      <vt:lpstr>Presentación de PowerPoint</vt:lpstr>
      <vt:lpstr>Presentación de PowerPoint</vt:lpstr>
      <vt:lpstr>RECOMENDACIONES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Thanh Binh</dc:creator>
  <cp:lastModifiedBy>ka os</cp:lastModifiedBy>
  <cp:revision>165</cp:revision>
  <dcterms:created xsi:type="dcterms:W3CDTF">2015-06-28T07:42:02Z</dcterms:created>
  <dcterms:modified xsi:type="dcterms:W3CDTF">2017-12-07T17:42:44Z</dcterms:modified>
</cp:coreProperties>
</file>