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6" r:id="rId2"/>
    <p:sldId id="335" r:id="rId3"/>
    <p:sldId id="337" r:id="rId4"/>
    <p:sldId id="328" r:id="rId5"/>
    <p:sldId id="338" r:id="rId6"/>
    <p:sldId id="261" r:id="rId7"/>
    <p:sldId id="259" r:id="rId8"/>
    <p:sldId id="339" r:id="rId9"/>
    <p:sldId id="340" r:id="rId10"/>
    <p:sldId id="341" r:id="rId11"/>
    <p:sldId id="342" r:id="rId12"/>
    <p:sldId id="343" r:id="rId13"/>
    <p:sldId id="268" r:id="rId14"/>
    <p:sldId id="344" r:id="rId15"/>
    <p:sldId id="269" r:id="rId16"/>
    <p:sldId id="270" r:id="rId17"/>
    <p:sldId id="267" r:id="rId18"/>
    <p:sldId id="272" r:id="rId19"/>
    <p:sldId id="274" r:id="rId20"/>
    <p:sldId id="275" r:id="rId21"/>
    <p:sldId id="327" r:id="rId22"/>
    <p:sldId id="276" r:id="rId23"/>
    <p:sldId id="277" r:id="rId24"/>
    <p:sldId id="331" r:id="rId25"/>
    <p:sldId id="278" r:id="rId26"/>
    <p:sldId id="279" r:id="rId27"/>
    <p:sldId id="281" r:id="rId28"/>
    <p:sldId id="280" r:id="rId29"/>
    <p:sldId id="282" r:id="rId30"/>
    <p:sldId id="322" r:id="rId31"/>
    <p:sldId id="283" r:id="rId32"/>
    <p:sldId id="320" r:id="rId33"/>
    <p:sldId id="284" r:id="rId34"/>
    <p:sldId id="329" r:id="rId35"/>
    <p:sldId id="285" r:id="rId36"/>
    <p:sldId id="330" r:id="rId37"/>
    <p:sldId id="286" r:id="rId38"/>
    <p:sldId id="287" r:id="rId39"/>
    <p:sldId id="289" r:id="rId40"/>
    <p:sldId id="295" r:id="rId41"/>
    <p:sldId id="296" r:id="rId42"/>
    <p:sldId id="323" r:id="rId43"/>
    <p:sldId id="324" r:id="rId44"/>
    <p:sldId id="345" r:id="rId45"/>
    <p:sldId id="325" r:id="rId46"/>
    <p:sldId id="346" r:id="rId47"/>
    <p:sldId id="347" r:id="rId48"/>
    <p:sldId id="334"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BEE49E"/>
    <a:srgbClr val="FF9966"/>
    <a:srgbClr val="CCFF99"/>
    <a:srgbClr val="ECA320"/>
    <a:srgbClr val="A3F917"/>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2F79B-4F0B-4525-862F-8BCF2E7F1EEC}"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A69A8645-5C97-4492-A6C4-7C3B80EC31CB}">
      <dgm:prSet phldrT="[Texto]" custT="1"/>
      <dgm:spPr/>
      <dgm:t>
        <a:bodyPr/>
        <a:lstStyle/>
        <a:p>
          <a:r>
            <a:rPr lang="es-ES" sz="3200" dirty="0">
              <a:solidFill>
                <a:schemeClr val="tx1"/>
              </a:solidFill>
              <a:latin typeface="Times New Roman" panose="02020603050405020304" pitchFamily="18" charset="0"/>
              <a:cs typeface="Times New Roman" panose="02020603050405020304" pitchFamily="18" charset="0"/>
            </a:rPr>
            <a:t>Introducción </a:t>
          </a:r>
        </a:p>
      </dgm:t>
    </dgm:pt>
    <dgm:pt modelId="{E0402639-5265-4BAF-82C0-1D73BE3C6D06}" type="parTrans" cxnId="{BFF6DE84-1338-4706-804F-8A9778AE47A7}">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5950F65F-9890-417C-AD6C-4CFB7A8F11BC}" type="sibTrans" cxnId="{BFF6DE84-1338-4706-804F-8A9778AE47A7}">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DB91D231-BDD0-4A1F-AFC0-96E2F043090E}">
      <dgm:prSet phldrT="[Texto]" custT="1"/>
      <dgm:spPr/>
      <dgm:t>
        <a:bodyPr/>
        <a:lstStyle/>
        <a:p>
          <a:r>
            <a:rPr lang="es-ES" sz="3200" dirty="0">
              <a:solidFill>
                <a:schemeClr val="tx1"/>
              </a:solidFill>
              <a:latin typeface="Times New Roman" panose="02020603050405020304" pitchFamily="18" charset="0"/>
              <a:cs typeface="Times New Roman" panose="02020603050405020304" pitchFamily="18" charset="0"/>
            </a:rPr>
            <a:t>Objetivos </a:t>
          </a:r>
        </a:p>
      </dgm:t>
    </dgm:pt>
    <dgm:pt modelId="{267ECFA5-545F-484B-9962-B27185454669}" type="parTrans" cxnId="{4A1EC40E-84BA-4B81-BBB2-3B5F5FEC2C63}">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C6BD4BE6-0C86-4725-BB19-4F5DDF6563DB}" type="sibTrans" cxnId="{4A1EC40E-84BA-4B81-BBB2-3B5F5FEC2C63}">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981C9A0B-55D6-4898-A106-F9AEF630D5D1}">
      <dgm:prSet phldrT="[Texto]" custT="1"/>
      <dgm:spPr/>
      <dgm:t>
        <a:bodyPr/>
        <a:lstStyle/>
        <a:p>
          <a:r>
            <a:rPr lang="es-ES" sz="3200" dirty="0">
              <a:solidFill>
                <a:schemeClr val="tx1"/>
              </a:solidFill>
              <a:latin typeface="Times New Roman" panose="02020603050405020304" pitchFamily="18" charset="0"/>
              <a:cs typeface="Times New Roman" panose="02020603050405020304" pitchFamily="18" charset="0"/>
            </a:rPr>
            <a:t>Hipótesis </a:t>
          </a:r>
        </a:p>
      </dgm:t>
    </dgm:pt>
    <dgm:pt modelId="{1C471FCB-F4E7-41FA-9914-9BCE7B883A50}" type="parTrans" cxnId="{B74594BA-C10D-41D8-B614-941F6F8C8F3E}">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397B84E6-89BF-4702-98A5-4662A32C68E3}" type="sibTrans" cxnId="{B74594BA-C10D-41D8-B614-941F6F8C8F3E}">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F20FFCB9-C606-41CE-9F43-17B1E24B4EF1}">
      <dgm:prSet phldrT="[Texto]" custT="1"/>
      <dgm:spPr/>
      <dgm:t>
        <a:bodyPr/>
        <a:lstStyle/>
        <a:p>
          <a:r>
            <a:rPr lang="es-ES" sz="3200" dirty="0">
              <a:solidFill>
                <a:schemeClr val="tx1"/>
              </a:solidFill>
              <a:latin typeface="Times New Roman" panose="02020603050405020304" pitchFamily="18" charset="0"/>
              <a:cs typeface="Times New Roman" panose="02020603050405020304" pitchFamily="18" charset="0"/>
            </a:rPr>
            <a:t>Materiales y Métodos </a:t>
          </a:r>
        </a:p>
      </dgm:t>
    </dgm:pt>
    <dgm:pt modelId="{39E9F7ED-53DB-4EC4-9384-16551F6710F4}" type="parTrans" cxnId="{ECF69B47-C95C-4F7E-8F83-B5A0ED15739A}">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0B0EC93E-D676-4200-BDED-B34CF4E38F55}" type="sibTrans" cxnId="{ECF69B47-C95C-4F7E-8F83-B5A0ED15739A}">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DBC0CE7D-11A2-4515-BF86-1C3E5B569031}">
      <dgm:prSet phldrT="[Texto]" custT="1"/>
      <dgm:spPr>
        <a:solidFill>
          <a:schemeClr val="accent3">
            <a:lumMod val="20000"/>
            <a:lumOff val="80000"/>
          </a:schemeClr>
        </a:solidFill>
      </dgm:spPr>
      <dgm:t>
        <a:bodyPr/>
        <a:lstStyle/>
        <a:p>
          <a:r>
            <a:rPr lang="es-ES" sz="3200" dirty="0">
              <a:solidFill>
                <a:schemeClr val="tx1"/>
              </a:solidFill>
              <a:latin typeface="Times New Roman" panose="02020603050405020304" pitchFamily="18" charset="0"/>
              <a:cs typeface="Times New Roman" panose="02020603050405020304" pitchFamily="18" charset="0"/>
            </a:rPr>
            <a:t>Resultados y Discusión</a:t>
          </a:r>
        </a:p>
      </dgm:t>
    </dgm:pt>
    <dgm:pt modelId="{30B6FF54-6580-4772-B5A4-0F08F47EAF96}" type="parTrans" cxnId="{8BB8EF74-0D61-4B28-822B-712FF4A5CFF6}">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0A3BC479-25B2-46D9-BCB4-949356A7C297}" type="sibTrans" cxnId="{8BB8EF74-0D61-4B28-822B-712FF4A5CFF6}">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2C491C7D-15D9-4D07-B1AE-A78552DF2C3C}">
      <dgm:prSet phldrT="[Texto]" custT="1"/>
      <dgm:spPr>
        <a:solidFill>
          <a:schemeClr val="accent2">
            <a:lumMod val="40000"/>
            <a:lumOff val="60000"/>
          </a:schemeClr>
        </a:solidFill>
      </dgm:spPr>
      <dgm:t>
        <a:bodyPr/>
        <a:lstStyle/>
        <a:p>
          <a:r>
            <a:rPr lang="es-ES" sz="3200" dirty="0">
              <a:solidFill>
                <a:schemeClr val="tx1"/>
              </a:solidFill>
              <a:latin typeface="Times New Roman" panose="02020603050405020304" pitchFamily="18" charset="0"/>
              <a:cs typeface="Times New Roman" panose="02020603050405020304" pitchFamily="18" charset="0"/>
            </a:rPr>
            <a:t>Problema</a:t>
          </a:r>
        </a:p>
      </dgm:t>
    </dgm:pt>
    <dgm:pt modelId="{6A03F7BD-9C4F-4B48-8570-6D7CF853AB6A}" type="parTrans" cxnId="{4ADA4700-516D-4A29-A0D5-F56E31F522E2}">
      <dgm:prSet/>
      <dgm:spPr/>
      <dgm:t>
        <a:bodyPr/>
        <a:lstStyle/>
        <a:p>
          <a:endParaRPr lang="es-ES" sz="1600">
            <a:solidFill>
              <a:schemeClr val="tx1"/>
            </a:solidFill>
          </a:endParaRPr>
        </a:p>
      </dgm:t>
    </dgm:pt>
    <dgm:pt modelId="{8F91CCA1-D678-4B07-8077-734F4134DBB6}" type="sibTrans" cxnId="{4ADA4700-516D-4A29-A0D5-F56E31F522E2}">
      <dgm:prSet/>
      <dgm:spPr/>
      <dgm:t>
        <a:bodyPr/>
        <a:lstStyle/>
        <a:p>
          <a:endParaRPr lang="es-ES" sz="1600">
            <a:solidFill>
              <a:schemeClr val="tx1"/>
            </a:solidFill>
          </a:endParaRPr>
        </a:p>
      </dgm:t>
    </dgm:pt>
    <dgm:pt modelId="{C6ACB5B2-3DA1-4740-9957-C019C72F932C}">
      <dgm:prSet phldrT="[Texto]" custT="1"/>
      <dgm:spPr>
        <a:solidFill>
          <a:schemeClr val="accent5">
            <a:lumMod val="60000"/>
            <a:lumOff val="40000"/>
          </a:schemeClr>
        </a:solidFill>
      </dgm:spPr>
      <dgm:t>
        <a:bodyPr/>
        <a:lstStyle/>
        <a:p>
          <a:r>
            <a:rPr lang="es-ES" sz="3200" dirty="0">
              <a:solidFill>
                <a:schemeClr val="tx1"/>
              </a:solidFill>
              <a:latin typeface="Times New Roman" panose="02020603050405020304" pitchFamily="18" charset="0"/>
              <a:cs typeface="Times New Roman" panose="02020603050405020304" pitchFamily="18" charset="0"/>
            </a:rPr>
            <a:t>justificación</a:t>
          </a:r>
        </a:p>
      </dgm:t>
    </dgm:pt>
    <dgm:pt modelId="{8066E32D-7DAF-4802-BE0F-9FF144AA97FE}" type="parTrans" cxnId="{5E1B6F2D-53C7-4576-87C4-F27D00F4C096}">
      <dgm:prSet/>
      <dgm:spPr/>
      <dgm:t>
        <a:bodyPr/>
        <a:lstStyle/>
        <a:p>
          <a:endParaRPr lang="es-ES" sz="1600">
            <a:solidFill>
              <a:schemeClr val="tx1"/>
            </a:solidFill>
          </a:endParaRPr>
        </a:p>
      </dgm:t>
    </dgm:pt>
    <dgm:pt modelId="{B0CDA5BC-BE40-40E9-83D8-2A13E9D7CD29}" type="sibTrans" cxnId="{5E1B6F2D-53C7-4576-87C4-F27D00F4C096}">
      <dgm:prSet/>
      <dgm:spPr/>
      <dgm:t>
        <a:bodyPr/>
        <a:lstStyle/>
        <a:p>
          <a:endParaRPr lang="es-ES" sz="1600">
            <a:solidFill>
              <a:schemeClr val="tx1"/>
            </a:solidFill>
          </a:endParaRPr>
        </a:p>
      </dgm:t>
    </dgm:pt>
    <dgm:pt modelId="{B936A6E4-986F-4D7D-AE5A-BB42DEC87862}" type="pres">
      <dgm:prSet presAssocID="{C752F79B-4F0B-4525-862F-8BCF2E7F1EEC}" presName="Name0" presStyleCnt="0">
        <dgm:presLayoutVars>
          <dgm:chMax val="7"/>
          <dgm:chPref val="7"/>
          <dgm:dir/>
        </dgm:presLayoutVars>
      </dgm:prSet>
      <dgm:spPr/>
    </dgm:pt>
    <dgm:pt modelId="{02F563CA-E378-4D73-83B6-5CD13E83B484}" type="pres">
      <dgm:prSet presAssocID="{C752F79B-4F0B-4525-862F-8BCF2E7F1EEC}" presName="Name1" presStyleCnt="0"/>
      <dgm:spPr/>
    </dgm:pt>
    <dgm:pt modelId="{F767743C-B968-4B21-BD83-C260A1BA7D09}" type="pres">
      <dgm:prSet presAssocID="{C752F79B-4F0B-4525-862F-8BCF2E7F1EEC}" presName="cycle" presStyleCnt="0"/>
      <dgm:spPr/>
    </dgm:pt>
    <dgm:pt modelId="{42448ADA-3F5A-434F-A12A-30CB58710447}" type="pres">
      <dgm:prSet presAssocID="{C752F79B-4F0B-4525-862F-8BCF2E7F1EEC}" presName="srcNode" presStyleLbl="node1" presStyleIdx="0" presStyleCnt="7"/>
      <dgm:spPr/>
    </dgm:pt>
    <dgm:pt modelId="{A2970567-3E4D-42DA-B97E-6F2384512F91}" type="pres">
      <dgm:prSet presAssocID="{C752F79B-4F0B-4525-862F-8BCF2E7F1EEC}" presName="conn" presStyleLbl="parChTrans1D2" presStyleIdx="0" presStyleCnt="1"/>
      <dgm:spPr/>
    </dgm:pt>
    <dgm:pt modelId="{B4857979-2F75-413A-83D2-89975CE12325}" type="pres">
      <dgm:prSet presAssocID="{C752F79B-4F0B-4525-862F-8BCF2E7F1EEC}" presName="extraNode" presStyleLbl="node1" presStyleIdx="0" presStyleCnt="7"/>
      <dgm:spPr/>
    </dgm:pt>
    <dgm:pt modelId="{1C19AE84-86B9-473A-B878-1C985A8B777F}" type="pres">
      <dgm:prSet presAssocID="{C752F79B-4F0B-4525-862F-8BCF2E7F1EEC}" presName="dstNode" presStyleLbl="node1" presStyleIdx="0" presStyleCnt="7"/>
      <dgm:spPr/>
    </dgm:pt>
    <dgm:pt modelId="{36654B11-92A7-4E19-992B-BC9D018499EB}" type="pres">
      <dgm:prSet presAssocID="{A69A8645-5C97-4492-A6C4-7C3B80EC31CB}" presName="text_1" presStyleLbl="node1" presStyleIdx="0" presStyleCnt="7" custScaleY="102957">
        <dgm:presLayoutVars>
          <dgm:bulletEnabled val="1"/>
        </dgm:presLayoutVars>
      </dgm:prSet>
      <dgm:spPr/>
    </dgm:pt>
    <dgm:pt modelId="{0AC79C31-715D-4927-9486-830CA82AD814}" type="pres">
      <dgm:prSet presAssocID="{A69A8645-5C97-4492-A6C4-7C3B80EC31CB}" presName="accent_1" presStyleCnt="0"/>
      <dgm:spPr/>
    </dgm:pt>
    <dgm:pt modelId="{E4959523-276C-46EC-B3C5-FB702857D72A}" type="pres">
      <dgm:prSet presAssocID="{A69A8645-5C97-4492-A6C4-7C3B80EC31CB}" presName="accentRepeatNode" presStyleLbl="solidFgAcc1" presStyleIdx="0" presStyleCnt="7"/>
      <dgm:spPr/>
    </dgm:pt>
    <dgm:pt modelId="{F7DBA2C8-C70A-4208-A8F6-CEF03482AA26}" type="pres">
      <dgm:prSet presAssocID="{2C491C7D-15D9-4D07-B1AE-A78552DF2C3C}" presName="text_2" presStyleLbl="node1" presStyleIdx="1" presStyleCnt="7">
        <dgm:presLayoutVars>
          <dgm:bulletEnabled val="1"/>
        </dgm:presLayoutVars>
      </dgm:prSet>
      <dgm:spPr/>
    </dgm:pt>
    <dgm:pt modelId="{453FB56A-8286-4CF8-B398-AA5E613A3446}" type="pres">
      <dgm:prSet presAssocID="{2C491C7D-15D9-4D07-B1AE-A78552DF2C3C}" presName="accent_2" presStyleCnt="0"/>
      <dgm:spPr/>
    </dgm:pt>
    <dgm:pt modelId="{CE83AAAF-F1A5-4996-9299-9A4E87CFDED1}" type="pres">
      <dgm:prSet presAssocID="{2C491C7D-15D9-4D07-B1AE-A78552DF2C3C}" presName="accentRepeatNode" presStyleLbl="solidFgAcc1" presStyleIdx="1" presStyleCnt="7"/>
      <dgm:spPr/>
    </dgm:pt>
    <dgm:pt modelId="{3E6AB0BB-B1A0-4EA2-B919-7EA3F30DB99F}" type="pres">
      <dgm:prSet presAssocID="{C6ACB5B2-3DA1-4740-9957-C019C72F932C}" presName="text_3" presStyleLbl="node1" presStyleIdx="2" presStyleCnt="7">
        <dgm:presLayoutVars>
          <dgm:bulletEnabled val="1"/>
        </dgm:presLayoutVars>
      </dgm:prSet>
      <dgm:spPr/>
    </dgm:pt>
    <dgm:pt modelId="{4B423435-29FA-4A60-B0D9-92D8C0E717C9}" type="pres">
      <dgm:prSet presAssocID="{C6ACB5B2-3DA1-4740-9957-C019C72F932C}" presName="accent_3" presStyleCnt="0"/>
      <dgm:spPr/>
    </dgm:pt>
    <dgm:pt modelId="{B0203796-0B05-4EFB-A27E-779C4F51B6D0}" type="pres">
      <dgm:prSet presAssocID="{C6ACB5B2-3DA1-4740-9957-C019C72F932C}" presName="accentRepeatNode" presStyleLbl="solidFgAcc1" presStyleIdx="2" presStyleCnt="7"/>
      <dgm:spPr/>
    </dgm:pt>
    <dgm:pt modelId="{8BE48AFB-DCFD-4855-BBD0-0F929463085C}" type="pres">
      <dgm:prSet presAssocID="{DB91D231-BDD0-4A1F-AFC0-96E2F043090E}" presName="text_4" presStyleLbl="node1" presStyleIdx="3" presStyleCnt="7">
        <dgm:presLayoutVars>
          <dgm:bulletEnabled val="1"/>
        </dgm:presLayoutVars>
      </dgm:prSet>
      <dgm:spPr/>
    </dgm:pt>
    <dgm:pt modelId="{4039ADE0-53D9-42B6-972A-D02F674C9995}" type="pres">
      <dgm:prSet presAssocID="{DB91D231-BDD0-4A1F-AFC0-96E2F043090E}" presName="accent_4" presStyleCnt="0"/>
      <dgm:spPr/>
    </dgm:pt>
    <dgm:pt modelId="{EADAC485-7AC6-4B49-B49C-ADCDD333F78E}" type="pres">
      <dgm:prSet presAssocID="{DB91D231-BDD0-4A1F-AFC0-96E2F043090E}" presName="accentRepeatNode" presStyleLbl="solidFgAcc1" presStyleIdx="3" presStyleCnt="7"/>
      <dgm:spPr/>
    </dgm:pt>
    <dgm:pt modelId="{C97DE907-30CE-4FB0-B8B5-EDF50AAF85F2}" type="pres">
      <dgm:prSet presAssocID="{981C9A0B-55D6-4898-A106-F9AEF630D5D1}" presName="text_5" presStyleLbl="node1" presStyleIdx="4" presStyleCnt="7">
        <dgm:presLayoutVars>
          <dgm:bulletEnabled val="1"/>
        </dgm:presLayoutVars>
      </dgm:prSet>
      <dgm:spPr/>
    </dgm:pt>
    <dgm:pt modelId="{4F948E3B-925C-4962-9C6B-B658C9D44CCB}" type="pres">
      <dgm:prSet presAssocID="{981C9A0B-55D6-4898-A106-F9AEF630D5D1}" presName="accent_5" presStyleCnt="0"/>
      <dgm:spPr/>
    </dgm:pt>
    <dgm:pt modelId="{83597ECE-BE9D-4359-B6B4-865AEF866852}" type="pres">
      <dgm:prSet presAssocID="{981C9A0B-55D6-4898-A106-F9AEF630D5D1}" presName="accentRepeatNode" presStyleLbl="solidFgAcc1" presStyleIdx="4" presStyleCnt="7"/>
      <dgm:spPr/>
    </dgm:pt>
    <dgm:pt modelId="{D07189D5-3D01-400D-81F2-7446F003FFE4}" type="pres">
      <dgm:prSet presAssocID="{F20FFCB9-C606-41CE-9F43-17B1E24B4EF1}" presName="text_6" presStyleLbl="node1" presStyleIdx="5" presStyleCnt="7">
        <dgm:presLayoutVars>
          <dgm:bulletEnabled val="1"/>
        </dgm:presLayoutVars>
      </dgm:prSet>
      <dgm:spPr/>
    </dgm:pt>
    <dgm:pt modelId="{6D659D67-0CC5-49DC-9F73-FCA4F06C5D1F}" type="pres">
      <dgm:prSet presAssocID="{F20FFCB9-C606-41CE-9F43-17B1E24B4EF1}" presName="accent_6" presStyleCnt="0"/>
      <dgm:spPr/>
    </dgm:pt>
    <dgm:pt modelId="{12D1705C-6F1E-4478-96E8-83B578BB2103}" type="pres">
      <dgm:prSet presAssocID="{F20FFCB9-C606-41CE-9F43-17B1E24B4EF1}" presName="accentRepeatNode" presStyleLbl="solidFgAcc1" presStyleIdx="5" presStyleCnt="7"/>
      <dgm:spPr/>
    </dgm:pt>
    <dgm:pt modelId="{2918481A-A7F9-4B20-A87B-53921F957D08}" type="pres">
      <dgm:prSet presAssocID="{DBC0CE7D-11A2-4515-BF86-1C3E5B569031}" presName="text_7" presStyleLbl="node1" presStyleIdx="6" presStyleCnt="7">
        <dgm:presLayoutVars>
          <dgm:bulletEnabled val="1"/>
        </dgm:presLayoutVars>
      </dgm:prSet>
      <dgm:spPr/>
    </dgm:pt>
    <dgm:pt modelId="{F9314343-D0F5-40AD-9A6A-5B15C4303959}" type="pres">
      <dgm:prSet presAssocID="{DBC0CE7D-11A2-4515-BF86-1C3E5B569031}" presName="accent_7" presStyleCnt="0"/>
      <dgm:spPr/>
    </dgm:pt>
    <dgm:pt modelId="{6353C279-C06A-4055-8F1B-9CF3AF501F2E}" type="pres">
      <dgm:prSet presAssocID="{DBC0CE7D-11A2-4515-BF86-1C3E5B569031}" presName="accentRepeatNode" presStyleLbl="solidFgAcc1" presStyleIdx="6" presStyleCnt="7"/>
      <dgm:spPr/>
    </dgm:pt>
  </dgm:ptLst>
  <dgm:cxnLst>
    <dgm:cxn modelId="{4ADA4700-516D-4A29-A0D5-F56E31F522E2}" srcId="{C752F79B-4F0B-4525-862F-8BCF2E7F1EEC}" destId="{2C491C7D-15D9-4D07-B1AE-A78552DF2C3C}" srcOrd="1" destOrd="0" parTransId="{6A03F7BD-9C4F-4B48-8570-6D7CF853AB6A}" sibTransId="{8F91CCA1-D678-4B07-8077-734F4134DBB6}"/>
    <dgm:cxn modelId="{4A1EC40E-84BA-4B81-BBB2-3B5F5FEC2C63}" srcId="{C752F79B-4F0B-4525-862F-8BCF2E7F1EEC}" destId="{DB91D231-BDD0-4A1F-AFC0-96E2F043090E}" srcOrd="3" destOrd="0" parTransId="{267ECFA5-545F-484B-9962-B27185454669}" sibTransId="{C6BD4BE6-0C86-4725-BB19-4F5DDF6563DB}"/>
    <dgm:cxn modelId="{9E7EEB10-0411-46D2-93F5-108FB97FAE70}" type="presOf" srcId="{A69A8645-5C97-4492-A6C4-7C3B80EC31CB}" destId="{36654B11-92A7-4E19-992B-BC9D018499EB}" srcOrd="0" destOrd="0" presId="urn:microsoft.com/office/officeart/2008/layout/VerticalCurvedList"/>
    <dgm:cxn modelId="{CE020929-CDA2-4541-9069-AD4D104E450B}" type="presOf" srcId="{DBC0CE7D-11A2-4515-BF86-1C3E5B569031}" destId="{2918481A-A7F9-4B20-A87B-53921F957D08}" srcOrd="0" destOrd="0" presId="urn:microsoft.com/office/officeart/2008/layout/VerticalCurvedList"/>
    <dgm:cxn modelId="{5E1B6F2D-53C7-4576-87C4-F27D00F4C096}" srcId="{C752F79B-4F0B-4525-862F-8BCF2E7F1EEC}" destId="{C6ACB5B2-3DA1-4740-9957-C019C72F932C}" srcOrd="2" destOrd="0" parTransId="{8066E32D-7DAF-4802-BE0F-9FF144AA97FE}" sibTransId="{B0CDA5BC-BE40-40E9-83D8-2A13E9D7CD29}"/>
    <dgm:cxn modelId="{4E54A530-38A3-43FA-B0D1-79D55930146A}" type="presOf" srcId="{DB91D231-BDD0-4A1F-AFC0-96E2F043090E}" destId="{8BE48AFB-DCFD-4855-BBD0-0F929463085C}" srcOrd="0" destOrd="0" presId="urn:microsoft.com/office/officeart/2008/layout/VerticalCurvedList"/>
    <dgm:cxn modelId="{32028F38-540C-4594-9611-4327B530B7B8}" type="presOf" srcId="{981C9A0B-55D6-4898-A106-F9AEF630D5D1}" destId="{C97DE907-30CE-4FB0-B8B5-EDF50AAF85F2}" srcOrd="0" destOrd="0" presId="urn:microsoft.com/office/officeart/2008/layout/VerticalCurvedList"/>
    <dgm:cxn modelId="{5A5C955B-0153-4F3F-AD0B-A81070D0A980}" type="presOf" srcId="{2C491C7D-15D9-4D07-B1AE-A78552DF2C3C}" destId="{F7DBA2C8-C70A-4208-A8F6-CEF03482AA26}" srcOrd="0" destOrd="0" presId="urn:microsoft.com/office/officeart/2008/layout/VerticalCurvedList"/>
    <dgm:cxn modelId="{92CF245E-D238-474C-9CF2-389A7DD2015E}" type="presOf" srcId="{F20FFCB9-C606-41CE-9F43-17B1E24B4EF1}" destId="{D07189D5-3D01-400D-81F2-7446F003FFE4}" srcOrd="0" destOrd="0" presId="urn:microsoft.com/office/officeart/2008/layout/VerticalCurvedList"/>
    <dgm:cxn modelId="{ECF69B47-C95C-4F7E-8F83-B5A0ED15739A}" srcId="{C752F79B-4F0B-4525-862F-8BCF2E7F1EEC}" destId="{F20FFCB9-C606-41CE-9F43-17B1E24B4EF1}" srcOrd="5" destOrd="0" parTransId="{39E9F7ED-53DB-4EC4-9384-16551F6710F4}" sibTransId="{0B0EC93E-D676-4200-BDED-B34CF4E38F55}"/>
    <dgm:cxn modelId="{8BB8EF74-0D61-4B28-822B-712FF4A5CFF6}" srcId="{C752F79B-4F0B-4525-862F-8BCF2E7F1EEC}" destId="{DBC0CE7D-11A2-4515-BF86-1C3E5B569031}" srcOrd="6" destOrd="0" parTransId="{30B6FF54-6580-4772-B5A4-0F08F47EAF96}" sibTransId="{0A3BC479-25B2-46D9-BCB4-949356A7C297}"/>
    <dgm:cxn modelId="{F329A880-E5A6-477B-992A-0A5CC658C3F8}" type="presOf" srcId="{5950F65F-9890-417C-AD6C-4CFB7A8F11BC}" destId="{A2970567-3E4D-42DA-B97E-6F2384512F91}" srcOrd="0" destOrd="0" presId="urn:microsoft.com/office/officeart/2008/layout/VerticalCurvedList"/>
    <dgm:cxn modelId="{BFF6DE84-1338-4706-804F-8A9778AE47A7}" srcId="{C752F79B-4F0B-4525-862F-8BCF2E7F1EEC}" destId="{A69A8645-5C97-4492-A6C4-7C3B80EC31CB}" srcOrd="0" destOrd="0" parTransId="{E0402639-5265-4BAF-82C0-1D73BE3C6D06}" sibTransId="{5950F65F-9890-417C-AD6C-4CFB7A8F11BC}"/>
    <dgm:cxn modelId="{3262508F-CD7F-460E-BACC-E94DDE5281CC}" type="presOf" srcId="{C6ACB5B2-3DA1-4740-9957-C019C72F932C}" destId="{3E6AB0BB-B1A0-4EA2-B919-7EA3F30DB99F}" srcOrd="0" destOrd="0" presId="urn:microsoft.com/office/officeart/2008/layout/VerticalCurvedList"/>
    <dgm:cxn modelId="{E69E839E-EF4A-4AE7-BD28-62C05C4B8612}" type="presOf" srcId="{C752F79B-4F0B-4525-862F-8BCF2E7F1EEC}" destId="{B936A6E4-986F-4D7D-AE5A-BB42DEC87862}" srcOrd="0" destOrd="0" presId="urn:microsoft.com/office/officeart/2008/layout/VerticalCurvedList"/>
    <dgm:cxn modelId="{B74594BA-C10D-41D8-B614-941F6F8C8F3E}" srcId="{C752F79B-4F0B-4525-862F-8BCF2E7F1EEC}" destId="{981C9A0B-55D6-4898-A106-F9AEF630D5D1}" srcOrd="4" destOrd="0" parTransId="{1C471FCB-F4E7-41FA-9914-9BCE7B883A50}" sibTransId="{397B84E6-89BF-4702-98A5-4662A32C68E3}"/>
    <dgm:cxn modelId="{3BE0E167-5F6E-4966-A194-3223F33D7A25}" type="presParOf" srcId="{B936A6E4-986F-4D7D-AE5A-BB42DEC87862}" destId="{02F563CA-E378-4D73-83B6-5CD13E83B484}" srcOrd="0" destOrd="0" presId="urn:microsoft.com/office/officeart/2008/layout/VerticalCurvedList"/>
    <dgm:cxn modelId="{EA67BA21-A9BE-4159-AEDC-C5704C0BD2EA}" type="presParOf" srcId="{02F563CA-E378-4D73-83B6-5CD13E83B484}" destId="{F767743C-B968-4B21-BD83-C260A1BA7D09}" srcOrd="0" destOrd="0" presId="urn:microsoft.com/office/officeart/2008/layout/VerticalCurvedList"/>
    <dgm:cxn modelId="{36BFEC84-B7E1-4DF1-B507-21B3F4548CE3}" type="presParOf" srcId="{F767743C-B968-4B21-BD83-C260A1BA7D09}" destId="{42448ADA-3F5A-434F-A12A-30CB58710447}" srcOrd="0" destOrd="0" presId="urn:microsoft.com/office/officeart/2008/layout/VerticalCurvedList"/>
    <dgm:cxn modelId="{0666EC04-20E2-4E0C-9BE8-C7E730511085}" type="presParOf" srcId="{F767743C-B968-4B21-BD83-C260A1BA7D09}" destId="{A2970567-3E4D-42DA-B97E-6F2384512F91}" srcOrd="1" destOrd="0" presId="urn:microsoft.com/office/officeart/2008/layout/VerticalCurvedList"/>
    <dgm:cxn modelId="{D6BFFE40-519A-4B52-9627-B8BE8B80D92D}" type="presParOf" srcId="{F767743C-B968-4B21-BD83-C260A1BA7D09}" destId="{B4857979-2F75-413A-83D2-89975CE12325}" srcOrd="2" destOrd="0" presId="urn:microsoft.com/office/officeart/2008/layout/VerticalCurvedList"/>
    <dgm:cxn modelId="{E576555D-3D1E-466A-A0BA-413D4C80F1A5}" type="presParOf" srcId="{F767743C-B968-4B21-BD83-C260A1BA7D09}" destId="{1C19AE84-86B9-473A-B878-1C985A8B777F}" srcOrd="3" destOrd="0" presId="urn:microsoft.com/office/officeart/2008/layout/VerticalCurvedList"/>
    <dgm:cxn modelId="{00D19A65-E183-4660-AE86-0032858D0131}" type="presParOf" srcId="{02F563CA-E378-4D73-83B6-5CD13E83B484}" destId="{36654B11-92A7-4E19-992B-BC9D018499EB}" srcOrd="1" destOrd="0" presId="urn:microsoft.com/office/officeart/2008/layout/VerticalCurvedList"/>
    <dgm:cxn modelId="{0E7F1EB5-0DD0-417B-85E0-F2269A454015}" type="presParOf" srcId="{02F563CA-E378-4D73-83B6-5CD13E83B484}" destId="{0AC79C31-715D-4927-9486-830CA82AD814}" srcOrd="2" destOrd="0" presId="urn:microsoft.com/office/officeart/2008/layout/VerticalCurvedList"/>
    <dgm:cxn modelId="{68F0EBA2-3F07-4435-A912-6CCF1C34DEAA}" type="presParOf" srcId="{0AC79C31-715D-4927-9486-830CA82AD814}" destId="{E4959523-276C-46EC-B3C5-FB702857D72A}" srcOrd="0" destOrd="0" presId="urn:microsoft.com/office/officeart/2008/layout/VerticalCurvedList"/>
    <dgm:cxn modelId="{611B9933-9756-440A-A1E7-C0DB05249203}" type="presParOf" srcId="{02F563CA-E378-4D73-83B6-5CD13E83B484}" destId="{F7DBA2C8-C70A-4208-A8F6-CEF03482AA26}" srcOrd="3" destOrd="0" presId="urn:microsoft.com/office/officeart/2008/layout/VerticalCurvedList"/>
    <dgm:cxn modelId="{0A047746-F01B-4962-ABB9-56F9910BE929}" type="presParOf" srcId="{02F563CA-E378-4D73-83B6-5CD13E83B484}" destId="{453FB56A-8286-4CF8-B398-AA5E613A3446}" srcOrd="4" destOrd="0" presId="urn:microsoft.com/office/officeart/2008/layout/VerticalCurvedList"/>
    <dgm:cxn modelId="{E4E15597-DFF1-41B8-B608-01AF93754F1B}" type="presParOf" srcId="{453FB56A-8286-4CF8-B398-AA5E613A3446}" destId="{CE83AAAF-F1A5-4996-9299-9A4E87CFDED1}" srcOrd="0" destOrd="0" presId="urn:microsoft.com/office/officeart/2008/layout/VerticalCurvedList"/>
    <dgm:cxn modelId="{1F8A6BDB-83D4-4F9F-9071-FB41A8EC0962}" type="presParOf" srcId="{02F563CA-E378-4D73-83B6-5CD13E83B484}" destId="{3E6AB0BB-B1A0-4EA2-B919-7EA3F30DB99F}" srcOrd="5" destOrd="0" presId="urn:microsoft.com/office/officeart/2008/layout/VerticalCurvedList"/>
    <dgm:cxn modelId="{716CBBAC-1F65-4152-8644-DC540BF1C2ED}" type="presParOf" srcId="{02F563CA-E378-4D73-83B6-5CD13E83B484}" destId="{4B423435-29FA-4A60-B0D9-92D8C0E717C9}" srcOrd="6" destOrd="0" presId="urn:microsoft.com/office/officeart/2008/layout/VerticalCurvedList"/>
    <dgm:cxn modelId="{CE09DD55-A996-4371-9A7C-DD405D4B93CB}" type="presParOf" srcId="{4B423435-29FA-4A60-B0D9-92D8C0E717C9}" destId="{B0203796-0B05-4EFB-A27E-779C4F51B6D0}" srcOrd="0" destOrd="0" presId="urn:microsoft.com/office/officeart/2008/layout/VerticalCurvedList"/>
    <dgm:cxn modelId="{7D5465D1-0666-4EE4-ABEF-D63CED08FE5F}" type="presParOf" srcId="{02F563CA-E378-4D73-83B6-5CD13E83B484}" destId="{8BE48AFB-DCFD-4855-BBD0-0F929463085C}" srcOrd="7" destOrd="0" presId="urn:microsoft.com/office/officeart/2008/layout/VerticalCurvedList"/>
    <dgm:cxn modelId="{9C847943-5D38-47A6-AB7E-0F1277928951}" type="presParOf" srcId="{02F563CA-E378-4D73-83B6-5CD13E83B484}" destId="{4039ADE0-53D9-42B6-972A-D02F674C9995}" srcOrd="8" destOrd="0" presId="urn:microsoft.com/office/officeart/2008/layout/VerticalCurvedList"/>
    <dgm:cxn modelId="{796995B9-1E31-441D-922D-CE4CB6E9795E}" type="presParOf" srcId="{4039ADE0-53D9-42B6-972A-D02F674C9995}" destId="{EADAC485-7AC6-4B49-B49C-ADCDD333F78E}" srcOrd="0" destOrd="0" presId="urn:microsoft.com/office/officeart/2008/layout/VerticalCurvedList"/>
    <dgm:cxn modelId="{D030A825-674D-4680-8175-249D8B5BE560}" type="presParOf" srcId="{02F563CA-E378-4D73-83B6-5CD13E83B484}" destId="{C97DE907-30CE-4FB0-B8B5-EDF50AAF85F2}" srcOrd="9" destOrd="0" presId="urn:microsoft.com/office/officeart/2008/layout/VerticalCurvedList"/>
    <dgm:cxn modelId="{A175F5B6-A5FD-4C0A-AF55-D3CBA7FC1F73}" type="presParOf" srcId="{02F563CA-E378-4D73-83B6-5CD13E83B484}" destId="{4F948E3B-925C-4962-9C6B-B658C9D44CCB}" srcOrd="10" destOrd="0" presId="urn:microsoft.com/office/officeart/2008/layout/VerticalCurvedList"/>
    <dgm:cxn modelId="{50E0661E-E621-4FDB-9D42-B97C09E2CBD2}" type="presParOf" srcId="{4F948E3B-925C-4962-9C6B-B658C9D44CCB}" destId="{83597ECE-BE9D-4359-B6B4-865AEF866852}" srcOrd="0" destOrd="0" presId="urn:microsoft.com/office/officeart/2008/layout/VerticalCurvedList"/>
    <dgm:cxn modelId="{1A923331-0F6A-49A0-BBB8-83CD42985ABB}" type="presParOf" srcId="{02F563CA-E378-4D73-83B6-5CD13E83B484}" destId="{D07189D5-3D01-400D-81F2-7446F003FFE4}" srcOrd="11" destOrd="0" presId="urn:microsoft.com/office/officeart/2008/layout/VerticalCurvedList"/>
    <dgm:cxn modelId="{DCEA04D8-071B-4F30-8D5F-064D9B46DE74}" type="presParOf" srcId="{02F563CA-E378-4D73-83B6-5CD13E83B484}" destId="{6D659D67-0CC5-49DC-9F73-FCA4F06C5D1F}" srcOrd="12" destOrd="0" presId="urn:microsoft.com/office/officeart/2008/layout/VerticalCurvedList"/>
    <dgm:cxn modelId="{91FA77C8-FB49-4A6D-974D-2EE515E5DA5F}" type="presParOf" srcId="{6D659D67-0CC5-49DC-9F73-FCA4F06C5D1F}" destId="{12D1705C-6F1E-4478-96E8-83B578BB2103}" srcOrd="0" destOrd="0" presId="urn:microsoft.com/office/officeart/2008/layout/VerticalCurvedList"/>
    <dgm:cxn modelId="{008E2B9F-9628-4002-8E09-CF3649070ED8}" type="presParOf" srcId="{02F563CA-E378-4D73-83B6-5CD13E83B484}" destId="{2918481A-A7F9-4B20-A87B-53921F957D08}" srcOrd="13" destOrd="0" presId="urn:microsoft.com/office/officeart/2008/layout/VerticalCurvedList"/>
    <dgm:cxn modelId="{73317654-CEB5-4AC0-87B7-F685486ED8A1}" type="presParOf" srcId="{02F563CA-E378-4D73-83B6-5CD13E83B484}" destId="{F9314343-D0F5-40AD-9A6A-5B15C4303959}" srcOrd="14" destOrd="0" presId="urn:microsoft.com/office/officeart/2008/layout/VerticalCurvedList"/>
    <dgm:cxn modelId="{7C4B9E1B-096A-4F55-8078-D21CF6F209EC}" type="presParOf" srcId="{F9314343-D0F5-40AD-9A6A-5B15C4303959}" destId="{6353C279-C06A-4055-8F1B-9CF3AF501F2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9498E6-D916-4675-845E-C863F1FB8DA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9E427E-B8F6-4F19-B6C9-AC4F8A654CC0}">
      <dgm:prSet/>
      <dgm:spPr>
        <a:solidFill>
          <a:schemeClr val="accent6">
            <a:lumMod val="20000"/>
            <a:lumOff val="80000"/>
          </a:schemeClr>
        </a:solidFill>
        <a:ln>
          <a:solidFill>
            <a:schemeClr val="accent1"/>
          </a:solidFill>
        </a:ln>
      </dgm:spPr>
      <dgm:t>
        <a:bodyPr/>
        <a:lstStyle/>
        <a:p>
          <a:pPr algn="just"/>
          <a:r>
            <a:rPr lang="es-EC" b="0" dirty="0">
              <a:solidFill>
                <a:schemeClr val="tx1"/>
              </a:solidFill>
              <a:latin typeface="Times New Roman" panose="02020603050405020304" pitchFamily="18" charset="0"/>
              <a:cs typeface="Times New Roman" panose="02020603050405020304" pitchFamily="18" charset="0"/>
            </a:rPr>
            <a:t>La presente investigación, trata de obtener información sobre las características morfológicas y agronómicas de variedades locales de fréjol con la finalidad de proporcionar información que será de mucha utilidad en trabajos de fitomejoramiento, así como también permitirá al agricultor elegir la variedad con mejores características productivas.</a:t>
          </a:r>
        </a:p>
      </dgm:t>
    </dgm:pt>
    <dgm:pt modelId="{CF668057-20D0-4873-BBBD-405BDB3DC01C}" type="parTrans" cxnId="{CD51DF9F-4ACD-4FA6-BBA4-E0947B681838}">
      <dgm:prSet/>
      <dgm:spPr/>
      <dgm:t>
        <a:bodyPr/>
        <a:lstStyle/>
        <a:p>
          <a:endParaRPr lang="es-ES"/>
        </a:p>
      </dgm:t>
    </dgm:pt>
    <dgm:pt modelId="{2334273C-A4FA-47AD-BCB9-2A66B7C834A3}" type="sibTrans" cxnId="{CD51DF9F-4ACD-4FA6-BBA4-E0947B681838}">
      <dgm:prSet/>
      <dgm:spPr/>
      <dgm:t>
        <a:bodyPr/>
        <a:lstStyle/>
        <a:p>
          <a:endParaRPr lang="es-ES"/>
        </a:p>
      </dgm:t>
    </dgm:pt>
    <dgm:pt modelId="{7BB6DFA4-9D26-4FEA-A7F0-326413086A09}" type="pres">
      <dgm:prSet presAssocID="{DF9498E6-D916-4675-845E-C863F1FB8DAA}" presName="linearFlow" presStyleCnt="0">
        <dgm:presLayoutVars>
          <dgm:dir/>
          <dgm:resizeHandles val="exact"/>
        </dgm:presLayoutVars>
      </dgm:prSet>
      <dgm:spPr/>
    </dgm:pt>
    <dgm:pt modelId="{98F425DA-FC7A-44FB-95BC-E52CB7CE7D3E}" type="pres">
      <dgm:prSet presAssocID="{2E9E427E-B8F6-4F19-B6C9-AC4F8A654CC0}" presName="composite" presStyleCnt="0"/>
      <dgm:spPr/>
    </dgm:pt>
    <dgm:pt modelId="{3F4BCD6F-4D3A-48C0-B9F2-2ABD78F057EC}" type="pres">
      <dgm:prSet presAssocID="{2E9E427E-B8F6-4F19-B6C9-AC4F8A654CC0}" presName="imgShp" presStyleLbl="fgImgPlace1" presStyleIdx="0" presStyleCnt="1" custAng="0" custScaleX="98769" custScaleY="9811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accent1"/>
          </a:solidFill>
        </a:ln>
      </dgm:spPr>
    </dgm:pt>
    <dgm:pt modelId="{F81FD2A1-47D6-4EC9-8BAD-6A9D63559A9D}" type="pres">
      <dgm:prSet presAssocID="{2E9E427E-B8F6-4F19-B6C9-AC4F8A654CC0}" presName="txShp" presStyleLbl="node1" presStyleIdx="0" presStyleCnt="1" custScaleX="119233">
        <dgm:presLayoutVars>
          <dgm:bulletEnabled val="1"/>
        </dgm:presLayoutVars>
      </dgm:prSet>
      <dgm:spPr/>
    </dgm:pt>
  </dgm:ptLst>
  <dgm:cxnLst>
    <dgm:cxn modelId="{A72B696C-A861-43C7-86EA-BF1ACA1AA734}" type="presOf" srcId="{2E9E427E-B8F6-4F19-B6C9-AC4F8A654CC0}" destId="{F81FD2A1-47D6-4EC9-8BAD-6A9D63559A9D}" srcOrd="0" destOrd="0" presId="urn:microsoft.com/office/officeart/2005/8/layout/vList3"/>
    <dgm:cxn modelId="{CD51DF9F-4ACD-4FA6-BBA4-E0947B681838}" srcId="{DF9498E6-D916-4675-845E-C863F1FB8DAA}" destId="{2E9E427E-B8F6-4F19-B6C9-AC4F8A654CC0}" srcOrd="0" destOrd="0" parTransId="{CF668057-20D0-4873-BBBD-405BDB3DC01C}" sibTransId="{2334273C-A4FA-47AD-BCB9-2A66B7C834A3}"/>
    <dgm:cxn modelId="{DD0A16BD-E6C7-4C6A-BC72-7930149B93E0}" type="presOf" srcId="{DF9498E6-D916-4675-845E-C863F1FB8DAA}" destId="{7BB6DFA4-9D26-4FEA-A7F0-326413086A09}" srcOrd="0" destOrd="0" presId="urn:microsoft.com/office/officeart/2005/8/layout/vList3"/>
    <dgm:cxn modelId="{D437EE5E-FF96-4A42-ACE2-7B5E666B1A1C}" type="presParOf" srcId="{7BB6DFA4-9D26-4FEA-A7F0-326413086A09}" destId="{98F425DA-FC7A-44FB-95BC-E52CB7CE7D3E}" srcOrd="0" destOrd="0" presId="urn:microsoft.com/office/officeart/2005/8/layout/vList3"/>
    <dgm:cxn modelId="{DC7C03ED-848C-4AC7-BB41-1E349CB4C7FE}" type="presParOf" srcId="{98F425DA-FC7A-44FB-95BC-E52CB7CE7D3E}" destId="{3F4BCD6F-4D3A-48C0-B9F2-2ABD78F057EC}" srcOrd="0" destOrd="0" presId="urn:microsoft.com/office/officeart/2005/8/layout/vList3"/>
    <dgm:cxn modelId="{C50015BB-689C-4CC7-9688-E3D328973D9E}" type="presParOf" srcId="{98F425DA-FC7A-44FB-95BC-E52CB7CE7D3E}" destId="{F81FD2A1-47D6-4EC9-8BAD-6A9D63559A9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09C63-4258-4874-AB80-C2BAEEB7C74E}"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C"/>
        </a:p>
      </dgm:t>
    </dgm:pt>
    <dgm:pt modelId="{9F923F02-BD4C-4EE4-89C9-8333D2EE27AA}">
      <dgm:prSet phldrT="[Texto]" custT="1"/>
      <dgm:spPr/>
      <dgm:t>
        <a:bodyPr/>
        <a:lstStyle/>
        <a:p>
          <a:r>
            <a:rPr lang="es-EC" sz="3600" dirty="0"/>
            <a:t>Diseño experimental</a:t>
          </a:r>
        </a:p>
      </dgm:t>
    </dgm:pt>
    <dgm:pt modelId="{5A2053F0-048B-4398-A3E8-0BB44E2638FC}" type="parTrans" cxnId="{0F5E7AAB-913B-4668-B6D9-F83F632CC916}">
      <dgm:prSet/>
      <dgm:spPr/>
      <dgm:t>
        <a:bodyPr/>
        <a:lstStyle/>
        <a:p>
          <a:endParaRPr lang="es-EC"/>
        </a:p>
      </dgm:t>
    </dgm:pt>
    <dgm:pt modelId="{0C14BA08-786B-43DA-AB62-66B5C43E583B}" type="sibTrans" cxnId="{0F5E7AAB-913B-4668-B6D9-F83F632CC916}">
      <dgm:prSet/>
      <dgm:spPr/>
      <dgm:t>
        <a:bodyPr/>
        <a:lstStyle/>
        <a:p>
          <a:endParaRPr lang="es-EC"/>
        </a:p>
      </dgm:t>
    </dgm:pt>
    <dgm:pt modelId="{D17FA06E-D586-4934-BD35-E19AFEF5D503}" type="pres">
      <dgm:prSet presAssocID="{7DB09C63-4258-4874-AB80-C2BAEEB7C74E}" presName="hierChild1" presStyleCnt="0">
        <dgm:presLayoutVars>
          <dgm:orgChart val="1"/>
          <dgm:chPref val="1"/>
          <dgm:dir/>
          <dgm:animOne val="branch"/>
          <dgm:animLvl val="lvl"/>
          <dgm:resizeHandles/>
        </dgm:presLayoutVars>
      </dgm:prSet>
      <dgm:spPr/>
    </dgm:pt>
    <dgm:pt modelId="{5B94B8AC-F0B3-476C-B350-58839E52CBA4}" type="pres">
      <dgm:prSet presAssocID="{9F923F02-BD4C-4EE4-89C9-8333D2EE27AA}" presName="hierRoot1" presStyleCnt="0">
        <dgm:presLayoutVars>
          <dgm:hierBranch val="init"/>
        </dgm:presLayoutVars>
      </dgm:prSet>
      <dgm:spPr/>
    </dgm:pt>
    <dgm:pt modelId="{0B4B3C38-2516-436E-A1CD-4F780AE39A2D}" type="pres">
      <dgm:prSet presAssocID="{9F923F02-BD4C-4EE4-89C9-8333D2EE27AA}" presName="rootComposite1" presStyleCnt="0"/>
      <dgm:spPr/>
    </dgm:pt>
    <dgm:pt modelId="{B05CA5BF-31AD-4C61-B38A-2795279AAA71}" type="pres">
      <dgm:prSet presAssocID="{9F923F02-BD4C-4EE4-89C9-8333D2EE27AA}" presName="rootText1" presStyleLbl="node0" presStyleIdx="0" presStyleCnt="1" custLinFactNeighborX="-60807" custLinFactNeighborY="16563">
        <dgm:presLayoutVars>
          <dgm:chPref val="3"/>
        </dgm:presLayoutVars>
      </dgm:prSet>
      <dgm:spPr/>
    </dgm:pt>
    <dgm:pt modelId="{181F78B1-AD7D-4B9C-82F3-45ED8F619680}" type="pres">
      <dgm:prSet presAssocID="{9F923F02-BD4C-4EE4-89C9-8333D2EE27AA}" presName="rootConnector1" presStyleLbl="node1" presStyleIdx="0" presStyleCnt="0"/>
      <dgm:spPr/>
    </dgm:pt>
    <dgm:pt modelId="{B3A426DC-244D-42A6-8C50-AD57C7E54FCE}" type="pres">
      <dgm:prSet presAssocID="{9F923F02-BD4C-4EE4-89C9-8333D2EE27AA}" presName="hierChild2" presStyleCnt="0"/>
      <dgm:spPr/>
    </dgm:pt>
    <dgm:pt modelId="{3102C758-2274-4864-AA25-BC5FF41CD9AF}" type="pres">
      <dgm:prSet presAssocID="{9F923F02-BD4C-4EE4-89C9-8333D2EE27AA}" presName="hierChild3" presStyleCnt="0"/>
      <dgm:spPr/>
    </dgm:pt>
  </dgm:ptLst>
  <dgm:cxnLst>
    <dgm:cxn modelId="{51040449-B136-4662-A413-AB12E6711687}" type="presOf" srcId="{7DB09C63-4258-4874-AB80-C2BAEEB7C74E}" destId="{D17FA06E-D586-4934-BD35-E19AFEF5D503}" srcOrd="0" destOrd="0" presId="urn:microsoft.com/office/officeart/2005/8/layout/orgChart1"/>
    <dgm:cxn modelId="{0F5E7AAB-913B-4668-B6D9-F83F632CC916}" srcId="{7DB09C63-4258-4874-AB80-C2BAEEB7C74E}" destId="{9F923F02-BD4C-4EE4-89C9-8333D2EE27AA}" srcOrd="0" destOrd="0" parTransId="{5A2053F0-048B-4398-A3E8-0BB44E2638FC}" sibTransId="{0C14BA08-786B-43DA-AB62-66B5C43E583B}"/>
    <dgm:cxn modelId="{7ABB07E3-BD01-4913-A185-CC8E4E46A796}" type="presOf" srcId="{9F923F02-BD4C-4EE4-89C9-8333D2EE27AA}" destId="{181F78B1-AD7D-4B9C-82F3-45ED8F619680}" srcOrd="1" destOrd="0" presId="urn:microsoft.com/office/officeart/2005/8/layout/orgChart1"/>
    <dgm:cxn modelId="{F32FCBE7-E679-477E-99D7-740C6B366623}" type="presOf" srcId="{9F923F02-BD4C-4EE4-89C9-8333D2EE27AA}" destId="{B05CA5BF-31AD-4C61-B38A-2795279AAA71}" srcOrd="0" destOrd="0" presId="urn:microsoft.com/office/officeart/2005/8/layout/orgChart1"/>
    <dgm:cxn modelId="{42E436EE-0C47-4604-878A-8D53D08A3875}" type="presParOf" srcId="{D17FA06E-D586-4934-BD35-E19AFEF5D503}" destId="{5B94B8AC-F0B3-476C-B350-58839E52CBA4}" srcOrd="0" destOrd="0" presId="urn:microsoft.com/office/officeart/2005/8/layout/orgChart1"/>
    <dgm:cxn modelId="{5595B2F8-2A9C-4571-9D71-1018C6EA3B37}" type="presParOf" srcId="{5B94B8AC-F0B3-476C-B350-58839E52CBA4}" destId="{0B4B3C38-2516-436E-A1CD-4F780AE39A2D}" srcOrd="0" destOrd="0" presId="urn:microsoft.com/office/officeart/2005/8/layout/orgChart1"/>
    <dgm:cxn modelId="{B21F8899-DCB2-4CC0-B062-66EAFFB1194C}" type="presParOf" srcId="{0B4B3C38-2516-436E-A1CD-4F780AE39A2D}" destId="{B05CA5BF-31AD-4C61-B38A-2795279AAA71}" srcOrd="0" destOrd="0" presId="urn:microsoft.com/office/officeart/2005/8/layout/orgChart1"/>
    <dgm:cxn modelId="{54148D9C-192A-4D71-BB4A-922E622FF3FE}" type="presParOf" srcId="{0B4B3C38-2516-436E-A1CD-4F780AE39A2D}" destId="{181F78B1-AD7D-4B9C-82F3-45ED8F619680}" srcOrd="1" destOrd="0" presId="urn:microsoft.com/office/officeart/2005/8/layout/orgChart1"/>
    <dgm:cxn modelId="{3A15C6A8-2F7A-4219-BE97-22DD18FFE3B0}" type="presParOf" srcId="{5B94B8AC-F0B3-476C-B350-58839E52CBA4}" destId="{B3A426DC-244D-42A6-8C50-AD57C7E54FCE}" srcOrd="1" destOrd="0" presId="urn:microsoft.com/office/officeart/2005/8/layout/orgChart1"/>
    <dgm:cxn modelId="{66570386-232F-4D35-AF06-AF88A58BE155}" type="presParOf" srcId="{5B94B8AC-F0B3-476C-B350-58839E52CBA4}" destId="{3102C758-2274-4864-AA25-BC5FF41CD9A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B09C63-4258-4874-AB80-C2BAEEB7C74E}"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C"/>
        </a:p>
      </dgm:t>
    </dgm:pt>
    <dgm:pt modelId="{9F923F02-BD4C-4EE4-89C9-8333D2EE27AA}">
      <dgm:prSet phldrT="[Texto]" custT="1"/>
      <dgm:spPr/>
      <dgm:t>
        <a:bodyPr/>
        <a:lstStyle/>
        <a:p>
          <a:r>
            <a:rPr lang="es-EC" sz="6000" dirty="0"/>
            <a:t>DBCA</a:t>
          </a:r>
        </a:p>
      </dgm:t>
    </dgm:pt>
    <dgm:pt modelId="{5A2053F0-048B-4398-A3E8-0BB44E2638FC}" type="parTrans" cxnId="{0F5E7AAB-913B-4668-B6D9-F83F632CC916}">
      <dgm:prSet/>
      <dgm:spPr/>
      <dgm:t>
        <a:bodyPr/>
        <a:lstStyle/>
        <a:p>
          <a:endParaRPr lang="es-EC"/>
        </a:p>
      </dgm:t>
    </dgm:pt>
    <dgm:pt modelId="{0C14BA08-786B-43DA-AB62-66B5C43E583B}" type="sibTrans" cxnId="{0F5E7AAB-913B-4668-B6D9-F83F632CC916}">
      <dgm:prSet/>
      <dgm:spPr/>
      <dgm:t>
        <a:bodyPr/>
        <a:lstStyle/>
        <a:p>
          <a:endParaRPr lang="es-EC"/>
        </a:p>
      </dgm:t>
    </dgm:pt>
    <dgm:pt modelId="{D17FA06E-D586-4934-BD35-E19AFEF5D503}" type="pres">
      <dgm:prSet presAssocID="{7DB09C63-4258-4874-AB80-C2BAEEB7C74E}" presName="hierChild1" presStyleCnt="0">
        <dgm:presLayoutVars>
          <dgm:orgChart val="1"/>
          <dgm:chPref val="1"/>
          <dgm:dir/>
          <dgm:animOne val="branch"/>
          <dgm:animLvl val="lvl"/>
          <dgm:resizeHandles/>
        </dgm:presLayoutVars>
      </dgm:prSet>
      <dgm:spPr/>
    </dgm:pt>
    <dgm:pt modelId="{5B94B8AC-F0B3-476C-B350-58839E52CBA4}" type="pres">
      <dgm:prSet presAssocID="{9F923F02-BD4C-4EE4-89C9-8333D2EE27AA}" presName="hierRoot1" presStyleCnt="0">
        <dgm:presLayoutVars>
          <dgm:hierBranch val="init"/>
        </dgm:presLayoutVars>
      </dgm:prSet>
      <dgm:spPr/>
    </dgm:pt>
    <dgm:pt modelId="{0B4B3C38-2516-436E-A1CD-4F780AE39A2D}" type="pres">
      <dgm:prSet presAssocID="{9F923F02-BD4C-4EE4-89C9-8333D2EE27AA}" presName="rootComposite1" presStyleCnt="0"/>
      <dgm:spPr/>
    </dgm:pt>
    <dgm:pt modelId="{B05CA5BF-31AD-4C61-B38A-2795279AAA71}" type="pres">
      <dgm:prSet presAssocID="{9F923F02-BD4C-4EE4-89C9-8333D2EE27AA}" presName="rootText1" presStyleLbl="node0" presStyleIdx="0" presStyleCnt="1" custLinFactNeighborX="-60807" custLinFactNeighborY="16563">
        <dgm:presLayoutVars>
          <dgm:chPref val="3"/>
        </dgm:presLayoutVars>
      </dgm:prSet>
      <dgm:spPr/>
    </dgm:pt>
    <dgm:pt modelId="{181F78B1-AD7D-4B9C-82F3-45ED8F619680}" type="pres">
      <dgm:prSet presAssocID="{9F923F02-BD4C-4EE4-89C9-8333D2EE27AA}" presName="rootConnector1" presStyleLbl="node1" presStyleIdx="0" presStyleCnt="0"/>
      <dgm:spPr/>
    </dgm:pt>
    <dgm:pt modelId="{B3A426DC-244D-42A6-8C50-AD57C7E54FCE}" type="pres">
      <dgm:prSet presAssocID="{9F923F02-BD4C-4EE4-89C9-8333D2EE27AA}" presName="hierChild2" presStyleCnt="0"/>
      <dgm:spPr/>
    </dgm:pt>
    <dgm:pt modelId="{3102C758-2274-4864-AA25-BC5FF41CD9AF}" type="pres">
      <dgm:prSet presAssocID="{9F923F02-BD4C-4EE4-89C9-8333D2EE27AA}" presName="hierChild3" presStyleCnt="0"/>
      <dgm:spPr/>
    </dgm:pt>
  </dgm:ptLst>
  <dgm:cxnLst>
    <dgm:cxn modelId="{51040449-B136-4662-A413-AB12E6711687}" type="presOf" srcId="{7DB09C63-4258-4874-AB80-C2BAEEB7C74E}" destId="{D17FA06E-D586-4934-BD35-E19AFEF5D503}" srcOrd="0" destOrd="0" presId="urn:microsoft.com/office/officeart/2005/8/layout/orgChart1"/>
    <dgm:cxn modelId="{0F5E7AAB-913B-4668-B6D9-F83F632CC916}" srcId="{7DB09C63-4258-4874-AB80-C2BAEEB7C74E}" destId="{9F923F02-BD4C-4EE4-89C9-8333D2EE27AA}" srcOrd="0" destOrd="0" parTransId="{5A2053F0-048B-4398-A3E8-0BB44E2638FC}" sibTransId="{0C14BA08-786B-43DA-AB62-66B5C43E583B}"/>
    <dgm:cxn modelId="{7ABB07E3-BD01-4913-A185-CC8E4E46A796}" type="presOf" srcId="{9F923F02-BD4C-4EE4-89C9-8333D2EE27AA}" destId="{181F78B1-AD7D-4B9C-82F3-45ED8F619680}" srcOrd="1" destOrd="0" presId="urn:microsoft.com/office/officeart/2005/8/layout/orgChart1"/>
    <dgm:cxn modelId="{F32FCBE7-E679-477E-99D7-740C6B366623}" type="presOf" srcId="{9F923F02-BD4C-4EE4-89C9-8333D2EE27AA}" destId="{B05CA5BF-31AD-4C61-B38A-2795279AAA71}" srcOrd="0" destOrd="0" presId="urn:microsoft.com/office/officeart/2005/8/layout/orgChart1"/>
    <dgm:cxn modelId="{42E436EE-0C47-4604-878A-8D53D08A3875}" type="presParOf" srcId="{D17FA06E-D586-4934-BD35-E19AFEF5D503}" destId="{5B94B8AC-F0B3-476C-B350-58839E52CBA4}" srcOrd="0" destOrd="0" presId="urn:microsoft.com/office/officeart/2005/8/layout/orgChart1"/>
    <dgm:cxn modelId="{5595B2F8-2A9C-4571-9D71-1018C6EA3B37}" type="presParOf" srcId="{5B94B8AC-F0B3-476C-B350-58839E52CBA4}" destId="{0B4B3C38-2516-436E-A1CD-4F780AE39A2D}" srcOrd="0" destOrd="0" presId="urn:microsoft.com/office/officeart/2005/8/layout/orgChart1"/>
    <dgm:cxn modelId="{B21F8899-DCB2-4CC0-B062-66EAFFB1194C}" type="presParOf" srcId="{0B4B3C38-2516-436E-A1CD-4F780AE39A2D}" destId="{B05CA5BF-31AD-4C61-B38A-2795279AAA71}" srcOrd="0" destOrd="0" presId="urn:microsoft.com/office/officeart/2005/8/layout/orgChart1"/>
    <dgm:cxn modelId="{54148D9C-192A-4D71-BB4A-922E622FF3FE}" type="presParOf" srcId="{0B4B3C38-2516-436E-A1CD-4F780AE39A2D}" destId="{181F78B1-AD7D-4B9C-82F3-45ED8F619680}" srcOrd="1" destOrd="0" presId="urn:microsoft.com/office/officeart/2005/8/layout/orgChart1"/>
    <dgm:cxn modelId="{3A15C6A8-2F7A-4219-BE97-22DD18FFE3B0}" type="presParOf" srcId="{5B94B8AC-F0B3-476C-B350-58839E52CBA4}" destId="{B3A426DC-244D-42A6-8C50-AD57C7E54FCE}" srcOrd="1" destOrd="0" presId="urn:microsoft.com/office/officeart/2005/8/layout/orgChart1"/>
    <dgm:cxn modelId="{66570386-232F-4D35-AF06-AF88A58BE155}" type="presParOf" srcId="{5B94B8AC-F0B3-476C-B350-58839E52CBA4}" destId="{3102C758-2274-4864-AA25-BC5FF41CD9AF}"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70567-3E4D-42DA-B97E-6F2384512F91}">
      <dsp:nvSpPr>
        <dsp:cNvPr id="0" name=""/>
        <dsp:cNvSpPr/>
      </dsp:nvSpPr>
      <dsp:spPr>
        <a:xfrm>
          <a:off x="-5920109" y="-906539"/>
          <a:ext cx="7052259" cy="7052259"/>
        </a:xfrm>
        <a:prstGeom prst="blockArc">
          <a:avLst>
            <a:gd name="adj1" fmla="val 18900000"/>
            <a:gd name="adj2" fmla="val 2700000"/>
            <a:gd name="adj3" fmla="val 306"/>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654B11-92A7-4E19-992B-BC9D018499EB}">
      <dsp:nvSpPr>
        <dsp:cNvPr id="0" name=""/>
        <dsp:cNvSpPr/>
      </dsp:nvSpPr>
      <dsp:spPr>
        <a:xfrm>
          <a:off x="367528" y="231133"/>
          <a:ext cx="9874445" cy="49021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Introducción </a:t>
          </a:r>
        </a:p>
      </dsp:txBody>
      <dsp:txXfrm>
        <a:off x="367528" y="231133"/>
        <a:ext cx="9874445" cy="490216"/>
      </dsp:txXfrm>
    </dsp:sp>
    <dsp:sp modelId="{E4959523-276C-46EC-B3C5-FB702857D72A}">
      <dsp:nvSpPr>
        <dsp:cNvPr id="0" name=""/>
        <dsp:cNvSpPr/>
      </dsp:nvSpPr>
      <dsp:spPr>
        <a:xfrm>
          <a:off x="69943" y="178656"/>
          <a:ext cx="595170" cy="595170"/>
        </a:xfrm>
        <a:prstGeom prst="ellipse">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F7DBA2C8-C70A-4208-A8F6-CEF03482AA26}">
      <dsp:nvSpPr>
        <dsp:cNvPr id="0" name=""/>
        <dsp:cNvSpPr/>
      </dsp:nvSpPr>
      <dsp:spPr>
        <a:xfrm>
          <a:off x="798713" y="952797"/>
          <a:ext cx="9443260" cy="476136"/>
        </a:xfrm>
        <a:prstGeom prst="rect">
          <a:avLst/>
        </a:prstGeom>
        <a:solidFill>
          <a:schemeClr val="accent2">
            <a:lumMod val="40000"/>
            <a:lumOff val="6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Problema</a:t>
          </a:r>
        </a:p>
      </dsp:txBody>
      <dsp:txXfrm>
        <a:off x="798713" y="952797"/>
        <a:ext cx="9443260" cy="476136"/>
      </dsp:txXfrm>
    </dsp:sp>
    <dsp:sp modelId="{CE83AAAF-F1A5-4996-9299-9A4E87CFDED1}">
      <dsp:nvSpPr>
        <dsp:cNvPr id="0" name=""/>
        <dsp:cNvSpPr/>
      </dsp:nvSpPr>
      <dsp:spPr>
        <a:xfrm>
          <a:off x="501127" y="893280"/>
          <a:ext cx="595170" cy="595170"/>
        </a:xfrm>
        <a:prstGeom prst="ellipse">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3E6AB0BB-B1A0-4EA2-B919-7EA3F30DB99F}">
      <dsp:nvSpPr>
        <dsp:cNvPr id="0" name=""/>
        <dsp:cNvSpPr/>
      </dsp:nvSpPr>
      <dsp:spPr>
        <a:xfrm>
          <a:off x="1035000" y="1666897"/>
          <a:ext cx="9206973" cy="476136"/>
        </a:xfrm>
        <a:prstGeom prst="rect">
          <a:avLst/>
        </a:prstGeom>
        <a:solidFill>
          <a:schemeClr val="accent5">
            <a:lumMod val="60000"/>
            <a:lumOff val="4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justificación</a:t>
          </a:r>
        </a:p>
      </dsp:txBody>
      <dsp:txXfrm>
        <a:off x="1035000" y="1666897"/>
        <a:ext cx="9206973" cy="476136"/>
      </dsp:txXfrm>
    </dsp:sp>
    <dsp:sp modelId="{B0203796-0B05-4EFB-A27E-779C4F51B6D0}">
      <dsp:nvSpPr>
        <dsp:cNvPr id="0" name=""/>
        <dsp:cNvSpPr/>
      </dsp:nvSpPr>
      <dsp:spPr>
        <a:xfrm>
          <a:off x="737414" y="1607380"/>
          <a:ext cx="595170" cy="595170"/>
        </a:xfrm>
        <a:prstGeom prst="ellipse">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8BE48AFB-DCFD-4855-BBD0-0F929463085C}">
      <dsp:nvSpPr>
        <dsp:cNvPr id="0" name=""/>
        <dsp:cNvSpPr/>
      </dsp:nvSpPr>
      <dsp:spPr>
        <a:xfrm>
          <a:off x="1110444" y="2381522"/>
          <a:ext cx="9131529" cy="476136"/>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Objetivos </a:t>
          </a:r>
        </a:p>
      </dsp:txBody>
      <dsp:txXfrm>
        <a:off x="1110444" y="2381522"/>
        <a:ext cx="9131529" cy="476136"/>
      </dsp:txXfrm>
    </dsp:sp>
    <dsp:sp modelId="{EADAC485-7AC6-4B49-B49C-ADCDD333F78E}">
      <dsp:nvSpPr>
        <dsp:cNvPr id="0" name=""/>
        <dsp:cNvSpPr/>
      </dsp:nvSpPr>
      <dsp:spPr>
        <a:xfrm>
          <a:off x="812858" y="2322005"/>
          <a:ext cx="595170" cy="595170"/>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C97DE907-30CE-4FB0-B8B5-EDF50AAF85F2}">
      <dsp:nvSpPr>
        <dsp:cNvPr id="0" name=""/>
        <dsp:cNvSpPr/>
      </dsp:nvSpPr>
      <dsp:spPr>
        <a:xfrm>
          <a:off x="1035000" y="3096146"/>
          <a:ext cx="9206973" cy="476136"/>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Hipótesis </a:t>
          </a:r>
        </a:p>
      </dsp:txBody>
      <dsp:txXfrm>
        <a:off x="1035000" y="3096146"/>
        <a:ext cx="9206973" cy="476136"/>
      </dsp:txXfrm>
    </dsp:sp>
    <dsp:sp modelId="{83597ECE-BE9D-4359-B6B4-865AEF866852}">
      <dsp:nvSpPr>
        <dsp:cNvPr id="0" name=""/>
        <dsp:cNvSpPr/>
      </dsp:nvSpPr>
      <dsp:spPr>
        <a:xfrm>
          <a:off x="737414" y="3036629"/>
          <a:ext cx="595170" cy="595170"/>
        </a:xfrm>
        <a:prstGeom prst="ellipse">
          <a:avLst/>
        </a:prstGeom>
        <a:solidFill>
          <a:schemeClr val="lt1">
            <a:hueOff val="0"/>
            <a:satOff val="0"/>
            <a:lumOff val="0"/>
            <a:alphaOff val="0"/>
          </a:schemeClr>
        </a:solidFill>
        <a:ln w="9525" cap="rnd" cmpd="sng" algn="ctr">
          <a:solidFill>
            <a:schemeClr val="accent6">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D07189D5-3D01-400D-81F2-7446F003FFE4}">
      <dsp:nvSpPr>
        <dsp:cNvPr id="0" name=""/>
        <dsp:cNvSpPr/>
      </dsp:nvSpPr>
      <dsp:spPr>
        <a:xfrm>
          <a:off x="798713" y="3810246"/>
          <a:ext cx="9443260" cy="47613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Materiales y Métodos </a:t>
          </a:r>
        </a:p>
      </dsp:txBody>
      <dsp:txXfrm>
        <a:off x="798713" y="3810246"/>
        <a:ext cx="9443260" cy="476136"/>
      </dsp:txXfrm>
    </dsp:sp>
    <dsp:sp modelId="{12D1705C-6F1E-4478-96E8-83B578BB2103}">
      <dsp:nvSpPr>
        <dsp:cNvPr id="0" name=""/>
        <dsp:cNvSpPr/>
      </dsp:nvSpPr>
      <dsp:spPr>
        <a:xfrm>
          <a:off x="501127" y="3750729"/>
          <a:ext cx="595170" cy="595170"/>
        </a:xfrm>
        <a:prstGeom prst="ellipse">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 modelId="{2918481A-A7F9-4B20-A87B-53921F957D08}">
      <dsp:nvSpPr>
        <dsp:cNvPr id="0" name=""/>
        <dsp:cNvSpPr/>
      </dsp:nvSpPr>
      <dsp:spPr>
        <a:xfrm>
          <a:off x="367528" y="4524871"/>
          <a:ext cx="9874445" cy="476136"/>
        </a:xfrm>
        <a:prstGeom prst="rect">
          <a:avLst/>
        </a:prstGeom>
        <a:solidFill>
          <a:schemeClr val="accent3">
            <a:lumMod val="20000"/>
            <a:lumOff val="80000"/>
          </a:schemeClr>
        </a:soli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7934"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solidFill>
                <a:schemeClr val="tx1"/>
              </a:solidFill>
              <a:latin typeface="Times New Roman" panose="02020603050405020304" pitchFamily="18" charset="0"/>
              <a:cs typeface="Times New Roman" panose="02020603050405020304" pitchFamily="18" charset="0"/>
            </a:rPr>
            <a:t>Resultados y Discusión</a:t>
          </a:r>
        </a:p>
      </dsp:txBody>
      <dsp:txXfrm>
        <a:off x="367528" y="4524871"/>
        <a:ext cx="9874445" cy="476136"/>
      </dsp:txXfrm>
    </dsp:sp>
    <dsp:sp modelId="{6353C279-C06A-4055-8F1B-9CF3AF501F2E}">
      <dsp:nvSpPr>
        <dsp:cNvPr id="0" name=""/>
        <dsp:cNvSpPr/>
      </dsp:nvSpPr>
      <dsp:spPr>
        <a:xfrm>
          <a:off x="69943" y="4465353"/>
          <a:ext cx="595170" cy="595170"/>
        </a:xfrm>
        <a:prstGeom prst="ellipse">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FD2A1-47D6-4EC9-8BAD-6A9D63559A9D}">
      <dsp:nvSpPr>
        <dsp:cNvPr id="0" name=""/>
        <dsp:cNvSpPr/>
      </dsp:nvSpPr>
      <dsp:spPr>
        <a:xfrm rot="10800000">
          <a:off x="1909784" y="597077"/>
          <a:ext cx="9814137" cy="4146472"/>
        </a:xfrm>
        <a:prstGeom prst="homePlate">
          <a:avLst/>
        </a:prstGeom>
        <a:solidFill>
          <a:schemeClr val="accent6">
            <a:lumMod val="20000"/>
            <a:lumOff val="80000"/>
          </a:schemeClr>
        </a:solidFill>
        <a:ln w="15875"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479" tIns="118110" rIns="220472" bIns="118110" numCol="1" spcCol="1270" anchor="ctr" anchorCtr="0">
          <a:noAutofit/>
        </a:bodyPr>
        <a:lstStyle/>
        <a:p>
          <a:pPr marL="0" lvl="0" indent="0" algn="just" defTabSz="1377950">
            <a:lnSpc>
              <a:spcPct val="90000"/>
            </a:lnSpc>
            <a:spcBef>
              <a:spcPct val="0"/>
            </a:spcBef>
            <a:spcAft>
              <a:spcPct val="35000"/>
            </a:spcAft>
            <a:buNone/>
          </a:pPr>
          <a:r>
            <a:rPr lang="es-EC" sz="3100" b="0" kern="1200" dirty="0">
              <a:solidFill>
                <a:schemeClr val="tx1"/>
              </a:solidFill>
              <a:latin typeface="Times New Roman" panose="02020603050405020304" pitchFamily="18" charset="0"/>
              <a:cs typeface="Times New Roman" panose="02020603050405020304" pitchFamily="18" charset="0"/>
            </a:rPr>
            <a:t>La presente investigación, trata de obtener información sobre las características morfológicas y agronómicas de variedades locales de fréjol con la finalidad de proporcionar información que será de mucha utilidad en trabajos de fitomejoramiento, así como también permitirá al agricultor elegir la variedad con mejores características productivas.</a:t>
          </a:r>
        </a:p>
      </dsp:txBody>
      <dsp:txXfrm rot="10800000">
        <a:off x="2946402" y="597077"/>
        <a:ext cx="8777519" cy="4146472"/>
      </dsp:txXfrm>
    </dsp:sp>
    <dsp:sp modelId="{3F4BCD6F-4D3A-48C0-B9F2-2ABD78F057EC}">
      <dsp:nvSpPr>
        <dsp:cNvPr id="0" name=""/>
        <dsp:cNvSpPr/>
      </dsp:nvSpPr>
      <dsp:spPr>
        <a:xfrm>
          <a:off x="653609" y="636095"/>
          <a:ext cx="4095429" cy="4068436"/>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cap="rnd"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CA5BF-31AD-4C61-B38A-2795279AAA71}">
      <dsp:nvSpPr>
        <dsp:cNvPr id="0" name=""/>
        <dsp:cNvSpPr/>
      </dsp:nvSpPr>
      <dsp:spPr>
        <a:xfrm>
          <a:off x="0" y="112682"/>
          <a:ext cx="3333103" cy="166655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EC" sz="3600" kern="1200" dirty="0"/>
            <a:t>Diseño experimental</a:t>
          </a:r>
        </a:p>
      </dsp:txBody>
      <dsp:txXfrm>
        <a:off x="0" y="112682"/>
        <a:ext cx="3333103" cy="16665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CA5BF-31AD-4C61-B38A-2795279AAA71}">
      <dsp:nvSpPr>
        <dsp:cNvPr id="0" name=""/>
        <dsp:cNvSpPr/>
      </dsp:nvSpPr>
      <dsp:spPr>
        <a:xfrm>
          <a:off x="0" y="112682"/>
          <a:ext cx="3333103" cy="166655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s-EC" sz="6000" kern="1200" dirty="0"/>
            <a:t>DBCA</a:t>
          </a:r>
        </a:p>
      </dsp:txBody>
      <dsp:txXfrm>
        <a:off x="0" y="112682"/>
        <a:ext cx="3333103" cy="166655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3/25/2018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microsoft.com/office/2007/relationships/hdphoto" Target="../media/hdphoto2.wdp"/><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4.png"/><Relationship Id="rId4" Type="http://schemas.openxmlformats.org/officeDocument/2006/relationships/image" Target="../media/image93.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image" Target="../media/image80.emf"/><Relationship Id="rId1" Type="http://schemas.openxmlformats.org/officeDocument/2006/relationships/slideLayout" Target="../slideLayouts/slideLayout2.xml"/><Relationship Id="rId6" Type="http://schemas.openxmlformats.org/officeDocument/2006/relationships/image" Target="../media/image136.jpeg"/><Relationship Id="rId11" Type="http://schemas.openxmlformats.org/officeDocument/2006/relationships/image" Target="../media/image141.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643269" y="2423633"/>
            <a:ext cx="9960151" cy="3677237"/>
          </a:xfrm>
        </p:spPr>
        <p:txBody>
          <a:bodyPr>
            <a:normAutofit/>
          </a:bodyPr>
          <a:lstStyle/>
          <a:p>
            <a:pPr algn="ctr"/>
            <a:r>
              <a:rPr lang="es-EC" sz="2400" b="1" dirty="0">
                <a:solidFill>
                  <a:schemeClr val="tx1"/>
                </a:solidFill>
                <a:latin typeface="Times New Roman" panose="02020603050405020304" pitchFamily="18" charset="0"/>
                <a:cs typeface="Times New Roman" panose="02020603050405020304" pitchFamily="18" charset="0"/>
              </a:rPr>
              <a:t>“Evaluación</a:t>
            </a:r>
            <a:r>
              <a:rPr lang="en-US" sz="2400" b="1" dirty="0">
                <a:solidFill>
                  <a:schemeClr val="tx1"/>
                </a:solidFill>
                <a:latin typeface="Times New Roman" panose="02020603050405020304" pitchFamily="18" charset="0"/>
                <a:cs typeface="Times New Roman" panose="02020603050405020304" pitchFamily="18" charset="0"/>
              </a:rPr>
              <a:t> morfoagronómica de </a:t>
            </a:r>
            <a:r>
              <a:rPr lang="es-EC" sz="2400" b="1" dirty="0">
                <a:solidFill>
                  <a:schemeClr val="tx1"/>
                </a:solidFill>
                <a:latin typeface="Times New Roman" panose="02020603050405020304" pitchFamily="18" charset="0"/>
                <a:cs typeface="Times New Roman" panose="02020603050405020304" pitchFamily="18" charset="0"/>
              </a:rPr>
              <a:t>variedades</a:t>
            </a:r>
            <a:r>
              <a:rPr lang="en-US" sz="2400" b="1" dirty="0">
                <a:solidFill>
                  <a:schemeClr val="tx1"/>
                </a:solidFill>
                <a:latin typeface="Times New Roman" panose="02020603050405020304" pitchFamily="18" charset="0"/>
                <a:cs typeface="Times New Roman" panose="02020603050405020304" pitchFamily="18" charset="0"/>
              </a:rPr>
              <a:t> locales de </a:t>
            </a:r>
            <a:r>
              <a:rPr lang="es-EC" sz="2400" b="1" dirty="0">
                <a:solidFill>
                  <a:schemeClr val="tx1"/>
                </a:solidFill>
                <a:latin typeface="Times New Roman" panose="02020603050405020304" pitchFamily="18" charset="0"/>
                <a:cs typeface="Times New Roman" panose="02020603050405020304" pitchFamily="18" charset="0"/>
              </a:rPr>
              <a:t>fréjol</a:t>
            </a:r>
            <a:r>
              <a:rPr lang="en-US" sz="2400" b="1" dirty="0">
                <a:solidFill>
                  <a:schemeClr val="tx1"/>
                </a:solidFill>
                <a:latin typeface="Times New Roman" panose="02020603050405020304" pitchFamily="18" charset="0"/>
                <a:cs typeface="Times New Roman" panose="02020603050405020304" pitchFamily="18" charset="0"/>
              </a:rPr>
              <a:t> </a:t>
            </a:r>
            <a:r>
              <a:rPr lang="es-EC" sz="2400" b="1" dirty="0">
                <a:solidFill>
                  <a:schemeClr val="tx1"/>
                </a:solidFill>
                <a:latin typeface="Times New Roman" panose="02020603050405020304" pitchFamily="18" charset="0"/>
                <a:cs typeface="Times New Roman" panose="02020603050405020304" pitchFamily="18" charset="0"/>
              </a:rPr>
              <a:t>arbustivo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Phaseolus vulgaris </a:t>
            </a:r>
            <a:r>
              <a:rPr lang="en-US" sz="2400" b="1" dirty="0">
                <a:solidFill>
                  <a:schemeClr val="tx1"/>
                </a:solidFill>
                <a:latin typeface="Times New Roman" panose="02020603050405020304" pitchFamily="18" charset="0"/>
                <a:cs typeface="Times New Roman" panose="02020603050405020304" pitchFamily="18" charset="0"/>
              </a:rPr>
              <a:t>L</a:t>
            </a:r>
            <a:r>
              <a:rPr lang="en-US" sz="2400" b="1" i="1" dirty="0">
                <a:solidFill>
                  <a:schemeClr val="tx1"/>
                </a:solidFill>
                <a:latin typeface="Times New Roman" panose="02020603050405020304" pitchFamily="18" charset="0"/>
                <a:cs typeface="Times New Roman" panose="02020603050405020304" pitchFamily="18" charset="0"/>
              </a:rPr>
              <a:t>.),</a:t>
            </a:r>
            <a:r>
              <a:rPr lang="en-US" sz="2400" b="1" dirty="0">
                <a:solidFill>
                  <a:schemeClr val="tx1"/>
                </a:solidFill>
                <a:latin typeface="Times New Roman" panose="02020603050405020304" pitchFamily="18" charset="0"/>
                <a:cs typeface="Times New Roman" panose="02020603050405020304" pitchFamily="18" charset="0"/>
              </a:rPr>
              <a:t> de la </a:t>
            </a:r>
            <a:r>
              <a:rPr lang="es-EC" sz="2400" b="1" dirty="0">
                <a:solidFill>
                  <a:schemeClr val="tx1"/>
                </a:solidFill>
                <a:latin typeface="Times New Roman" panose="02020603050405020304" pitchFamily="18" charset="0"/>
                <a:cs typeface="Times New Roman" panose="02020603050405020304" pitchFamily="18" charset="0"/>
              </a:rPr>
              <a:t>parroquia</a:t>
            </a:r>
            <a:r>
              <a:rPr lang="en-US" sz="2400" b="1" dirty="0">
                <a:solidFill>
                  <a:schemeClr val="tx1"/>
                </a:solidFill>
                <a:latin typeface="Times New Roman" panose="02020603050405020304" pitchFamily="18" charset="0"/>
                <a:cs typeface="Times New Roman" panose="02020603050405020304" pitchFamily="18" charset="0"/>
              </a:rPr>
              <a:t> Chaltura, </a:t>
            </a:r>
            <a:r>
              <a:rPr lang="es-EC" sz="2400" b="1" dirty="0">
                <a:solidFill>
                  <a:schemeClr val="tx1"/>
                </a:solidFill>
                <a:latin typeface="Times New Roman" panose="02020603050405020304" pitchFamily="18" charset="0"/>
                <a:cs typeface="Times New Roman" panose="02020603050405020304" pitchFamily="18" charset="0"/>
              </a:rPr>
              <a:t>en</a:t>
            </a:r>
            <a:r>
              <a:rPr lang="en-US" sz="2400" b="1" dirty="0">
                <a:solidFill>
                  <a:schemeClr val="tx1"/>
                </a:solidFill>
                <a:latin typeface="Times New Roman" panose="02020603050405020304" pitchFamily="18" charset="0"/>
                <a:cs typeface="Times New Roman" panose="02020603050405020304" pitchFamily="18" charset="0"/>
              </a:rPr>
              <a:t> la </a:t>
            </a:r>
            <a:r>
              <a:rPr lang="es-EC" sz="2400" b="1" dirty="0">
                <a:solidFill>
                  <a:schemeClr val="tx1"/>
                </a:solidFill>
                <a:latin typeface="Times New Roman" panose="02020603050405020304" pitchFamily="18" charset="0"/>
                <a:cs typeface="Times New Roman" panose="02020603050405020304" pitchFamily="18" charset="0"/>
              </a:rPr>
              <a:t>granja</a:t>
            </a:r>
            <a:r>
              <a:rPr lang="en-US" sz="2400" b="1" dirty="0">
                <a:solidFill>
                  <a:schemeClr val="tx1"/>
                </a:solidFill>
                <a:latin typeface="Times New Roman" panose="02020603050405020304" pitchFamily="18" charset="0"/>
                <a:cs typeface="Times New Roman" panose="02020603050405020304" pitchFamily="18" charset="0"/>
              </a:rPr>
              <a:t> La </a:t>
            </a:r>
            <a:r>
              <a:rPr lang="es-EC" sz="2400" b="1" dirty="0">
                <a:solidFill>
                  <a:schemeClr val="tx1"/>
                </a:solidFill>
                <a:latin typeface="Times New Roman" panose="02020603050405020304" pitchFamily="18" charset="0"/>
                <a:cs typeface="Times New Roman" panose="02020603050405020304" pitchFamily="18" charset="0"/>
              </a:rPr>
              <a:t>Pradera</a:t>
            </a:r>
            <a:r>
              <a:rPr lang="en-US" sz="2400" b="1" dirty="0">
                <a:solidFill>
                  <a:schemeClr val="tx1"/>
                </a:solidFill>
                <a:latin typeface="Times New Roman" panose="02020603050405020304" pitchFamily="18" charset="0"/>
                <a:cs typeface="Times New Roman" panose="02020603050405020304" pitchFamily="18" charset="0"/>
              </a:rPr>
              <a:t>, </a:t>
            </a:r>
            <a:r>
              <a:rPr lang="es-EC" sz="2400" b="1" dirty="0">
                <a:solidFill>
                  <a:schemeClr val="tx1"/>
                </a:solidFill>
                <a:latin typeface="Times New Roman" panose="02020603050405020304" pitchFamily="18" charset="0"/>
                <a:cs typeface="Times New Roman" panose="02020603050405020304" pitchFamily="18" charset="0"/>
              </a:rPr>
              <a:t>cantón</a:t>
            </a:r>
            <a:r>
              <a:rPr lang="en-US" sz="2400" b="1" dirty="0">
                <a:solidFill>
                  <a:schemeClr val="tx1"/>
                </a:solidFill>
                <a:latin typeface="Times New Roman" panose="02020603050405020304" pitchFamily="18" charset="0"/>
                <a:cs typeface="Times New Roman" panose="02020603050405020304" pitchFamily="18" charset="0"/>
              </a:rPr>
              <a:t> Antonio Ante”.</a:t>
            </a:r>
            <a:endParaRPr lang="es-EC" sz="600" b="1" dirty="0">
              <a:solidFill>
                <a:schemeClr val="tx1"/>
              </a:solidFill>
              <a:latin typeface="Times New Roman" panose="02020603050405020304" pitchFamily="18" charset="0"/>
              <a:cs typeface="Times New Roman" panose="02020603050405020304" pitchFamily="18" charset="0"/>
            </a:endParaRPr>
          </a:p>
          <a:p>
            <a:pPr>
              <a:lnSpc>
                <a:spcPct val="120000"/>
              </a:lnSpc>
              <a:buClr>
                <a:schemeClr val="accent6"/>
              </a:buClr>
            </a:pPr>
            <a:r>
              <a:rPr lang="es-EC" sz="2000" b="1" dirty="0">
                <a:solidFill>
                  <a:schemeClr val="tx1"/>
                </a:solidFill>
                <a:latin typeface="Times New Roman" panose="02020603050405020304" pitchFamily="18" charset="0"/>
                <a:cs typeface="Times New Roman" panose="02020603050405020304" pitchFamily="18" charset="0"/>
              </a:rPr>
              <a:t>AUTOR: </a:t>
            </a:r>
            <a:r>
              <a:rPr lang="es-EC" sz="2000" dirty="0">
                <a:solidFill>
                  <a:schemeClr val="tx1"/>
                </a:solidFill>
                <a:latin typeface="Times New Roman" panose="02020603050405020304" pitchFamily="18" charset="0"/>
                <a:cs typeface="Times New Roman" panose="02020603050405020304" pitchFamily="18" charset="0"/>
              </a:rPr>
              <a:t>René Ulcuango</a:t>
            </a:r>
          </a:p>
          <a:p>
            <a:pPr>
              <a:lnSpc>
                <a:spcPct val="120000"/>
              </a:lnSpc>
              <a:buClr>
                <a:schemeClr val="accent6"/>
              </a:buClr>
            </a:pPr>
            <a:r>
              <a:rPr lang="es-EC" sz="2000" b="1" dirty="0">
                <a:solidFill>
                  <a:schemeClr val="tx1"/>
                </a:solidFill>
                <a:latin typeface="Times New Roman" panose="02020603050405020304" pitchFamily="18" charset="0"/>
                <a:cs typeface="Times New Roman" panose="02020603050405020304" pitchFamily="18" charset="0"/>
              </a:rPr>
              <a:t>DIRECTORA: </a:t>
            </a:r>
            <a:r>
              <a:rPr lang="es-EC" sz="2000" dirty="0">
                <a:solidFill>
                  <a:schemeClr val="tx1"/>
                </a:solidFill>
                <a:latin typeface="Times New Roman" panose="02020603050405020304" pitchFamily="18" charset="0"/>
                <a:cs typeface="Times New Roman" panose="02020603050405020304" pitchFamily="18" charset="0"/>
              </a:rPr>
              <a:t>Ing. Doris Chalampuente Flores MSc.</a:t>
            </a:r>
          </a:p>
          <a:p>
            <a:pPr>
              <a:lnSpc>
                <a:spcPct val="120000"/>
              </a:lnSpc>
              <a:buClr>
                <a:schemeClr val="accent6"/>
              </a:buClr>
            </a:pPr>
            <a:r>
              <a:rPr lang="es-EC" sz="2000" b="1" dirty="0">
                <a:solidFill>
                  <a:schemeClr val="tx1"/>
                </a:solidFill>
                <a:latin typeface="Times New Roman" panose="02020603050405020304" pitchFamily="18" charset="0"/>
                <a:cs typeface="Times New Roman" panose="02020603050405020304" pitchFamily="18" charset="0"/>
              </a:rPr>
              <a:t>ASESORES: </a:t>
            </a:r>
            <a:r>
              <a:rPr lang="es-EC" sz="2000" dirty="0">
                <a:solidFill>
                  <a:schemeClr val="tx1"/>
                </a:solidFill>
                <a:latin typeface="Times New Roman" panose="02020603050405020304" pitchFamily="18" charset="0"/>
                <a:cs typeface="Times New Roman" panose="02020603050405020304" pitchFamily="18" charset="0"/>
              </a:rPr>
              <a:t>Lic. Ima Sánchez</a:t>
            </a:r>
            <a:endParaRPr lang="es-EC" sz="2000" b="1"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s-EC" sz="2000" dirty="0">
                <a:solidFill>
                  <a:schemeClr val="tx1"/>
                </a:solidFill>
                <a:latin typeface="Times New Roman" panose="02020603050405020304" pitchFamily="18" charset="0"/>
                <a:cs typeface="Times New Roman" panose="02020603050405020304" pitchFamily="18" charset="0"/>
              </a:rPr>
              <a:t>                       Ing. Miguel Gómez MSc.</a:t>
            </a:r>
          </a:p>
          <a:p>
            <a:pPr>
              <a:lnSpc>
                <a:spcPct val="120000"/>
              </a:lnSpc>
            </a:pPr>
            <a:r>
              <a:rPr lang="es-EC" sz="2000" dirty="0">
                <a:solidFill>
                  <a:schemeClr val="tx1"/>
                </a:solidFill>
                <a:latin typeface="Times New Roman" panose="02020603050405020304" pitchFamily="18" charset="0"/>
                <a:cs typeface="Times New Roman" panose="02020603050405020304" pitchFamily="18" charset="0"/>
              </a:rPr>
              <a:t>                       Ing. Juan Pablo Aragón MSc.</a:t>
            </a:r>
          </a:p>
          <a:p>
            <a:pPr algn="ctr"/>
            <a:endParaRPr lang="es-EC" sz="2400" dirty="0">
              <a:solidFill>
                <a:schemeClr val="tx1"/>
              </a:solidFill>
              <a:latin typeface="Times New Roman" panose="02020603050405020304" pitchFamily="18" charset="0"/>
              <a:cs typeface="Times New Roman" panose="02020603050405020304" pitchFamily="18" charset="0"/>
            </a:endParaRPr>
          </a:p>
          <a:p>
            <a:pPr algn="ctr"/>
            <a:endParaRPr lang="es-EC" sz="600" dirty="0">
              <a:solidFill>
                <a:schemeClr val="tx1"/>
              </a:solidFill>
              <a:latin typeface="Times New Roman" panose="02020603050405020304" pitchFamily="18" charset="0"/>
              <a:cs typeface="Times New Roman" panose="02020603050405020304" pitchFamily="18" charset="0"/>
            </a:endParaRPr>
          </a:p>
          <a:p>
            <a:endParaRPr lang="es-EC" sz="400" dirty="0"/>
          </a:p>
        </p:txBody>
      </p:sp>
      <p:pic>
        <p:nvPicPr>
          <p:cNvPr id="4" name="Imagen 3" descr="https://caiutn.files.wordpress.com/2015/05/logo-utn.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141" y="45329"/>
            <a:ext cx="1665416" cy="1701149"/>
          </a:xfrm>
          <a:prstGeom prst="rect">
            <a:avLst/>
          </a:prstGeom>
          <a:noFill/>
          <a:ln>
            <a:noFill/>
          </a:ln>
        </p:spPr>
      </p:pic>
      <p:pic>
        <p:nvPicPr>
          <p:cNvPr id="7" name="Picture 2" descr="Resultado de imagen para ingenieria agropecuaria utn">
            <a:extLst>
              <a:ext uri="{FF2B5EF4-FFF2-40B4-BE49-F238E27FC236}">
                <a16:creationId xmlns:a16="http://schemas.microsoft.com/office/drawing/2014/main" id="{4855E077-B4FA-4AD6-9EE4-3F6D2B6CF0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6584" y="45329"/>
            <a:ext cx="1665416" cy="1717474"/>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7F24C44-1D2C-4C0E-912B-A62C20551CBB}"/>
              </a:ext>
            </a:extLst>
          </p:cNvPr>
          <p:cNvSpPr>
            <a:spLocks noGrp="1"/>
          </p:cNvSpPr>
          <p:nvPr>
            <p:ph type="ctrTitle"/>
          </p:nvPr>
        </p:nvSpPr>
        <p:spPr>
          <a:xfrm>
            <a:off x="711783" y="895785"/>
            <a:ext cx="10768433" cy="1527847"/>
          </a:xfrm>
        </p:spPr>
        <p:txBody>
          <a:bodyPr>
            <a:noAutofit/>
          </a:bodyPr>
          <a:lstStyle/>
          <a:p>
            <a:pPr algn="ctr">
              <a:spcBef>
                <a:spcPts val="50"/>
              </a:spcBef>
            </a:pPr>
            <a:r>
              <a:rPr lang="es-EC" sz="3200" b="1" dirty="0">
                <a:solidFill>
                  <a:schemeClr val="tx1"/>
                </a:solidFill>
                <a:latin typeface="Times New Roman" panose="02020603050405020304" pitchFamily="18" charset="0"/>
                <a:cs typeface="Times New Roman" panose="02020603050405020304" pitchFamily="18" charset="0"/>
              </a:rPr>
              <a:t>UNIVERSIDAD TÉCNICA DEL NORTE</a:t>
            </a:r>
            <a:br>
              <a:rPr lang="es-EC" sz="2400" b="1" dirty="0">
                <a:solidFill>
                  <a:schemeClr val="tx1"/>
                </a:solidFill>
                <a:latin typeface="Times New Roman" panose="02020603050405020304" pitchFamily="18" charset="0"/>
                <a:cs typeface="Times New Roman" panose="02020603050405020304" pitchFamily="18" charset="0"/>
              </a:rPr>
            </a:br>
            <a:r>
              <a:rPr lang="es-EC" sz="2000" dirty="0">
                <a:solidFill>
                  <a:schemeClr val="tx1"/>
                </a:solidFill>
                <a:latin typeface="Times New Roman" panose="02020603050405020304" pitchFamily="18" charset="0"/>
                <a:cs typeface="Times New Roman" panose="02020603050405020304" pitchFamily="18" charset="0"/>
              </a:rPr>
              <a:t>FACULTAD DE INGENIERIA EN CIENCIAS AGROPECUARIAS Y AMBIENTALES</a:t>
            </a:r>
            <a:br>
              <a:rPr lang="es-EC" sz="2000" dirty="0">
                <a:solidFill>
                  <a:schemeClr val="tx1"/>
                </a:solidFill>
                <a:latin typeface="Times New Roman" panose="02020603050405020304" pitchFamily="18" charset="0"/>
                <a:cs typeface="Times New Roman" panose="02020603050405020304" pitchFamily="18" charset="0"/>
              </a:rPr>
            </a:br>
            <a:r>
              <a:rPr lang="es-EC" sz="2000" dirty="0">
                <a:solidFill>
                  <a:schemeClr val="tx1"/>
                </a:solidFill>
                <a:latin typeface="Times New Roman" panose="02020603050405020304" pitchFamily="18" charset="0"/>
                <a:cs typeface="Times New Roman" panose="02020603050405020304" pitchFamily="18" charset="0"/>
              </a:rPr>
              <a:t>CARRERA DE INGENIERIA AGROPECUARIA</a:t>
            </a:r>
            <a:br>
              <a:rPr lang="es-EC" sz="2000" dirty="0">
                <a:solidFill>
                  <a:schemeClr val="tx1"/>
                </a:solidFill>
                <a:latin typeface="Times New Roman" panose="02020603050405020304" pitchFamily="18" charset="0"/>
                <a:cs typeface="Times New Roman" panose="02020603050405020304" pitchFamily="18" charset="0"/>
              </a:rPr>
            </a:b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2B81ED94-D091-4939-B367-A896217BCAF1}"/>
              </a:ext>
            </a:extLst>
          </p:cNvPr>
          <p:cNvSpPr/>
          <p:nvPr/>
        </p:nvSpPr>
        <p:spPr>
          <a:xfrm>
            <a:off x="4913813" y="6022692"/>
            <a:ext cx="3419062" cy="757130"/>
          </a:xfrm>
          <a:prstGeom prst="rect">
            <a:avLst/>
          </a:prstGeom>
        </p:spPr>
        <p:txBody>
          <a:bodyPr wrap="square">
            <a:spAutoFit/>
          </a:bodyPr>
          <a:lstStyle/>
          <a:p>
            <a:pPr algn="ctr">
              <a:lnSpc>
                <a:spcPct val="120000"/>
              </a:lnSpc>
            </a:pPr>
            <a:r>
              <a:rPr lang="es-EC" b="1" dirty="0">
                <a:latin typeface="Times New Roman" panose="02020603050405020304" pitchFamily="18" charset="0"/>
                <a:cs typeface="Times New Roman" panose="02020603050405020304" pitchFamily="18" charset="0"/>
              </a:rPr>
              <a:t>28-03-2018</a:t>
            </a:r>
          </a:p>
          <a:p>
            <a:pPr algn="ctr">
              <a:lnSpc>
                <a:spcPct val="120000"/>
              </a:lnSpc>
            </a:pPr>
            <a:r>
              <a:rPr lang="es-EC" b="1" dirty="0">
                <a:latin typeface="Times New Roman" panose="02020603050405020304" pitchFamily="18" charset="0"/>
                <a:cs typeface="Times New Roman" panose="02020603050405020304" pitchFamily="18" charset="0"/>
              </a:rPr>
              <a:t>IBARRA-ECUADOR</a:t>
            </a:r>
          </a:p>
        </p:txBody>
      </p:sp>
    </p:spTree>
    <p:extLst>
      <p:ext uri="{BB962C8B-B14F-4D97-AF65-F5344CB8AC3E}">
        <p14:creationId xmlns:p14="http://schemas.microsoft.com/office/powerpoint/2010/main" val="190972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464004" y="240114"/>
            <a:ext cx="5566813" cy="949460"/>
          </a:xfrm>
          <a:prstGeom prst="horizontalScroll">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b="1" dirty="0">
                <a:latin typeface="Times New Roman" panose="02020603050405020304" pitchFamily="18" charset="0"/>
                <a:cs typeface="Times New Roman" panose="02020603050405020304" pitchFamily="18" charset="0"/>
              </a:rPr>
              <a:t>MATERIALES</a:t>
            </a:r>
          </a:p>
        </p:txBody>
      </p:sp>
      <p:sp>
        <p:nvSpPr>
          <p:cNvPr id="5" name="Rectángulo redondeado 4"/>
          <p:cNvSpPr/>
          <p:nvPr/>
        </p:nvSpPr>
        <p:spPr>
          <a:xfrm>
            <a:off x="6337738" y="1326287"/>
            <a:ext cx="2693079" cy="5293217"/>
          </a:xfrm>
          <a:prstGeom prst="roundRect">
            <a:avLst/>
          </a:prstGeom>
          <a:solidFill>
            <a:schemeClr val="accent5">
              <a:lumMod val="60000"/>
              <a:lumOff val="4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a:latin typeface="Times New Roman" panose="02020603050405020304" pitchFamily="18" charset="0"/>
                <a:cs typeface="Times New Roman" panose="02020603050405020304" pitchFamily="18" charset="0"/>
              </a:rPr>
              <a:t> DE OFICINA</a:t>
            </a: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Computadora</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Calculadora </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Cámara fotográfica </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Libreta de campo</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Esferos</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I</a:t>
            </a:r>
            <a:r>
              <a:rPr lang="es-EC" dirty="0">
                <a:latin typeface="Times New Roman" panose="02020603050405020304" pitchFamily="18" charset="0"/>
                <a:cs typeface="Times New Roman" panose="02020603050405020304" pitchFamily="18" charset="0"/>
              </a:rPr>
              <a:t>mpresora </a:t>
            </a:r>
            <a:br>
              <a:rPr lang="es-EC" dirty="0">
                <a:latin typeface="Times New Roman" panose="02020603050405020304" pitchFamily="18" charset="0"/>
                <a:cs typeface="Times New Roman" panose="02020603050405020304" pitchFamily="18" charset="0"/>
              </a:rPr>
            </a:br>
            <a:endParaRPr lang="es-EC"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3002244" y="1326286"/>
            <a:ext cx="3090928" cy="5293217"/>
          </a:xfrm>
          <a:prstGeom prst="roundRect">
            <a:avLst/>
          </a:prstGeom>
          <a:solidFill>
            <a:schemeClr val="accent6">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a:latin typeface="Times New Roman" panose="02020603050405020304" pitchFamily="18" charset="0"/>
                <a:cs typeface="Times New Roman" panose="02020603050405020304" pitchFamily="18" charset="0"/>
              </a:rPr>
              <a:t>DE CAMPO</a:t>
            </a:r>
            <a:endParaRPr lang="es-EC" b="1" dirty="0">
              <a:latin typeface="Times New Roman" panose="02020603050405020304" pitchFamily="18" charset="0"/>
              <a:cs typeface="Times New Roman" panose="02020603050405020304" pitchFamily="18" charset="0"/>
            </a:endParaRPr>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Bomba de mochila </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Herramientas de trabajo.</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Letreros.</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Postes y piola.</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Estacas</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Balanza </a:t>
            </a:r>
            <a:r>
              <a:rPr lang="es-EC" sz="2000" dirty="0" err="1">
                <a:latin typeface="Times New Roman" panose="02020603050405020304" pitchFamily="18" charset="0"/>
                <a:cs typeface="Times New Roman" panose="02020603050405020304" pitchFamily="18" charset="0"/>
              </a:rPr>
              <a:t>gramera</a:t>
            </a:r>
            <a:endParaRPr lang="es-EC" sz="2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Calibrador</a:t>
            </a:r>
          </a:p>
          <a:p>
            <a:pPr marL="342900" lvl="0" indent="-342900">
              <a:buFont typeface="Arial" panose="020B0604020202020204" pitchFamily="34" charset="0"/>
              <a:buChar char="•"/>
            </a:pPr>
            <a:r>
              <a:rPr lang="es-EC" sz="2000" dirty="0" err="1">
                <a:latin typeface="Times New Roman" panose="02020603050405020304" pitchFamily="18" charset="0"/>
                <a:cs typeface="Times New Roman" panose="02020603050405020304" pitchFamily="18" charset="0"/>
              </a:rPr>
              <a:t>Flexómetro</a:t>
            </a:r>
            <a:endParaRPr lang="es-EC" sz="2000" dirty="0">
              <a:latin typeface="Times New Roman" panose="02020603050405020304" pitchFamily="18" charset="0"/>
              <a:cs typeface="Times New Roman" panose="02020603050405020304" pitchFamily="18" charset="0"/>
            </a:endParaRPr>
          </a:p>
          <a:p>
            <a:pPr algn="just"/>
            <a:endParaRPr lang="es-EC" sz="4000"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9275383" y="1326288"/>
            <a:ext cx="2629168" cy="5293217"/>
          </a:xfrm>
          <a:prstGeom prst="roundRect">
            <a:avLst/>
          </a:prstGeom>
          <a:solidFill>
            <a:schemeClr val="bg1">
              <a:lumMod val="85000"/>
            </a:schemeClr>
          </a:solidFill>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a:latin typeface="Times New Roman" panose="02020603050405020304" pitchFamily="18" charset="0"/>
                <a:cs typeface="Times New Roman" panose="02020603050405020304" pitchFamily="18" charset="0"/>
              </a:rPr>
              <a:t>INSUMOS</a:t>
            </a: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Fertilizantes,</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Fungicidas.</a:t>
            </a:r>
          </a:p>
          <a:p>
            <a:pPr marL="342900" lvl="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Insecticidas.</a:t>
            </a:r>
          </a:p>
        </p:txBody>
      </p:sp>
      <p:sp>
        <p:nvSpPr>
          <p:cNvPr id="9" name="Rectángulo redondeado 8"/>
          <p:cNvSpPr/>
          <p:nvPr/>
        </p:nvSpPr>
        <p:spPr>
          <a:xfrm>
            <a:off x="257498" y="1326286"/>
            <a:ext cx="2582361" cy="5293217"/>
          </a:xfrm>
          <a:prstGeom prst="roundRect">
            <a:avLst/>
          </a:prstGeom>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t"/>
          <a:lstStyle/>
          <a:p>
            <a:pPr algn="ctr"/>
            <a:r>
              <a:rPr lang="es-EC" sz="2000" b="1" dirty="0">
                <a:latin typeface="Times New Roman" panose="02020603050405020304" pitchFamily="18" charset="0"/>
                <a:cs typeface="Times New Roman" panose="02020603050405020304" pitchFamily="18" charset="0"/>
              </a:rPr>
              <a:t>EXPERIMENTAL</a:t>
            </a:r>
          </a:p>
          <a:p>
            <a:pPr algn="ctr"/>
            <a:endParaRPr lang="es-EC" sz="2000" b="1"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r>
              <a:rPr lang="es-EC" sz="2000" dirty="0">
                <a:latin typeface="Times New Roman" panose="02020603050405020304" pitchFamily="18" charset="0"/>
                <a:cs typeface="Times New Roman" panose="02020603050405020304" pitchFamily="18" charset="0"/>
              </a:rPr>
              <a:t>Conformado por las 45 accesiones de fréjol.</a:t>
            </a:r>
          </a:p>
        </p:txBody>
      </p:sp>
      <p:pic>
        <p:nvPicPr>
          <p:cNvPr id="11" name="Imagen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642724" y="1940723"/>
            <a:ext cx="905511" cy="1038528"/>
          </a:xfrm>
          <a:prstGeom prst="rect">
            <a:avLst/>
          </a:prstGeom>
        </p:spPr>
      </p:pic>
      <p:pic>
        <p:nvPicPr>
          <p:cNvPr id="14340" name="Picture 4" descr="Resultado de imagen para camara fotografic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50478" y="2004777"/>
            <a:ext cx="989813" cy="90551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esultado de imagen para computador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54588" y="3026702"/>
            <a:ext cx="1032441" cy="77419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8D8474D7-C54B-47B0-AB37-66364F403E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402543" y="2157280"/>
            <a:ext cx="1118995" cy="971873"/>
          </a:xfrm>
          <a:prstGeom prst="rect">
            <a:avLst/>
          </a:prstGeom>
        </p:spPr>
      </p:pic>
      <p:pic>
        <p:nvPicPr>
          <p:cNvPr id="25" name="Imagen 24">
            <a:extLst>
              <a:ext uri="{FF2B5EF4-FFF2-40B4-BE49-F238E27FC236}">
                <a16:creationId xmlns:a16="http://schemas.microsoft.com/office/drawing/2014/main" id="{BB214E95-3F93-4D09-BFDB-A78AB0014C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9967" y="2093042"/>
            <a:ext cx="1138207" cy="1109672"/>
          </a:xfrm>
          <a:prstGeom prst="rect">
            <a:avLst/>
          </a:prstGeom>
        </p:spPr>
      </p:pic>
      <p:pic>
        <p:nvPicPr>
          <p:cNvPr id="12" name="Imagen 11">
            <a:extLst>
              <a:ext uri="{FF2B5EF4-FFF2-40B4-BE49-F238E27FC236}">
                <a16:creationId xmlns:a16="http://schemas.microsoft.com/office/drawing/2014/main" id="{26361666-27B3-486D-864C-7AD6E9442A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7248" y="2301764"/>
            <a:ext cx="2313749" cy="1765737"/>
          </a:xfrm>
          <a:prstGeom prst="rect">
            <a:avLst/>
          </a:prstGeom>
        </p:spPr>
      </p:pic>
      <p:pic>
        <p:nvPicPr>
          <p:cNvPr id="1026" name="Picture 2" descr="Resultado de imagen para azadon y pala">
            <a:extLst>
              <a:ext uri="{FF2B5EF4-FFF2-40B4-BE49-F238E27FC236}">
                <a16:creationId xmlns:a16="http://schemas.microsoft.com/office/drawing/2014/main" id="{6F242D30-A83D-4E2E-A07C-FAF4A7D2E6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41359" y="2007232"/>
            <a:ext cx="894222" cy="97052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C5AB4786-4DE3-4B18-82FB-A2938E93D8C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39550" y="2007232"/>
            <a:ext cx="991424" cy="970529"/>
          </a:xfrm>
          <a:prstGeom prst="rect">
            <a:avLst/>
          </a:prstGeom>
        </p:spPr>
      </p:pic>
      <p:pic>
        <p:nvPicPr>
          <p:cNvPr id="1028" name="Picture 4" descr="Resultado de imagen para estacas">
            <a:extLst>
              <a:ext uri="{FF2B5EF4-FFF2-40B4-BE49-F238E27FC236}">
                <a16:creationId xmlns:a16="http://schemas.microsoft.com/office/drawing/2014/main" id="{8CD39343-53E3-47AF-8533-36A38920E66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34943" y="2007231"/>
            <a:ext cx="797081" cy="970529"/>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0552E62D-319B-4484-958B-E722C9E5967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67203" y="3046819"/>
            <a:ext cx="937615" cy="716798"/>
          </a:xfrm>
          <a:prstGeom prst="rect">
            <a:avLst/>
          </a:prstGeom>
        </p:spPr>
      </p:pic>
      <p:pic>
        <p:nvPicPr>
          <p:cNvPr id="1030" name="Picture 6" descr="Resultado de imagen para 18-46-0 fertilizante">
            <a:extLst>
              <a:ext uri="{FF2B5EF4-FFF2-40B4-BE49-F238E27FC236}">
                <a16:creationId xmlns:a16="http://schemas.microsoft.com/office/drawing/2014/main" id="{66681FC0-5E3D-4171-82CD-95CC18F008F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62040" y="3319123"/>
            <a:ext cx="1352753" cy="101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0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6E1E073-D9DD-453B-AB07-706AE11BA57F}"/>
              </a:ext>
            </a:extLst>
          </p:cNvPr>
          <p:cNvPicPr>
            <a:picLocks noChangeAspect="1"/>
          </p:cNvPicPr>
          <p:nvPr/>
        </p:nvPicPr>
        <p:blipFill>
          <a:blip r:embed="rId2"/>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BEA1F3B2-EB85-4BD3-A94E-EE60AB03DB3A}"/>
              </a:ext>
            </a:extLst>
          </p:cNvPr>
          <p:cNvSpPr>
            <a:spLocks noGrp="1"/>
          </p:cNvSpPr>
          <p:nvPr>
            <p:ph type="title"/>
          </p:nvPr>
        </p:nvSpPr>
        <p:spPr>
          <a:xfrm>
            <a:off x="2808180" y="111197"/>
            <a:ext cx="6575640" cy="753929"/>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s-EC" sz="3200" b="1" dirty="0">
                <a:solidFill>
                  <a:schemeClr val="tx1"/>
                </a:solidFill>
                <a:latin typeface="Times New Roman" panose="02020603050405020304" pitchFamily="18" charset="0"/>
                <a:cs typeface="Times New Roman" panose="02020603050405020304" pitchFamily="18" charset="0"/>
              </a:rPr>
              <a:t>MÉTODOS</a:t>
            </a:r>
          </a:p>
        </p:txBody>
      </p:sp>
      <p:graphicFrame>
        <p:nvGraphicFramePr>
          <p:cNvPr id="6" name="Marcador de contenido 5">
            <a:extLst>
              <a:ext uri="{FF2B5EF4-FFF2-40B4-BE49-F238E27FC236}">
                <a16:creationId xmlns:a16="http://schemas.microsoft.com/office/drawing/2014/main" id="{F1FD1B75-5C7E-435A-9767-C24431FCC670}"/>
              </a:ext>
            </a:extLst>
          </p:cNvPr>
          <p:cNvGraphicFramePr>
            <a:graphicFrameLocks noGrp="1"/>
          </p:cNvGraphicFramePr>
          <p:nvPr>
            <p:ph idx="1"/>
            <p:extLst>
              <p:ext uri="{D42A27DB-BD31-4B8C-83A1-F6EECF244321}">
                <p14:modId xmlns:p14="http://schemas.microsoft.com/office/powerpoint/2010/main" val="1512218093"/>
              </p:ext>
            </p:extLst>
          </p:nvPr>
        </p:nvGraphicFramePr>
        <p:xfrm>
          <a:off x="177909" y="1192712"/>
          <a:ext cx="3333917" cy="177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upo 8">
            <a:extLst>
              <a:ext uri="{FF2B5EF4-FFF2-40B4-BE49-F238E27FC236}">
                <a16:creationId xmlns:a16="http://schemas.microsoft.com/office/drawing/2014/main" id="{BA7EF4B4-2013-4AE9-BECE-1A6A9D68513D}"/>
              </a:ext>
            </a:extLst>
          </p:cNvPr>
          <p:cNvGrpSpPr/>
          <p:nvPr/>
        </p:nvGrpSpPr>
        <p:grpSpPr>
          <a:xfrm>
            <a:off x="7712764" y="976323"/>
            <a:ext cx="4394443" cy="2800547"/>
            <a:chOff x="1800128" y="3863763"/>
            <a:chExt cx="1800675" cy="1359691"/>
          </a:xfrm>
        </p:grpSpPr>
        <p:sp>
          <p:nvSpPr>
            <p:cNvPr id="10" name="Rectángulo 9">
              <a:extLst>
                <a:ext uri="{FF2B5EF4-FFF2-40B4-BE49-F238E27FC236}">
                  <a16:creationId xmlns:a16="http://schemas.microsoft.com/office/drawing/2014/main" id="{E942B026-A720-4C33-B89B-8006351D888C}"/>
                </a:ext>
              </a:extLst>
            </p:cNvPr>
            <p:cNvSpPr/>
            <p:nvPr/>
          </p:nvSpPr>
          <p:spPr>
            <a:xfrm>
              <a:off x="1800128" y="3863763"/>
              <a:ext cx="1800675" cy="1359691"/>
            </a:xfrm>
            <a:prstGeom prst="rect">
              <a:avLst/>
            </a:prstGeom>
            <a:solidFill>
              <a:schemeClr val="accent2">
                <a:lumMod val="20000"/>
                <a:lumOff val="8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1" name="CuadroTexto 10">
              <a:extLst>
                <a:ext uri="{FF2B5EF4-FFF2-40B4-BE49-F238E27FC236}">
                  <a16:creationId xmlns:a16="http://schemas.microsoft.com/office/drawing/2014/main" id="{B052AFF8-0C42-44B2-A253-9C84ADA77668}"/>
                </a:ext>
              </a:extLst>
            </p:cNvPr>
            <p:cNvSpPr txBox="1"/>
            <p:nvPr/>
          </p:nvSpPr>
          <p:spPr>
            <a:xfrm>
              <a:off x="1800128" y="3863763"/>
              <a:ext cx="1696389" cy="13596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EC" sz="2000" kern="1200" dirty="0">
                  <a:solidFill>
                    <a:schemeClr val="tx1"/>
                  </a:solidFill>
                  <a:latin typeface="Times New Roman" panose="02020603050405020304" pitchFamily="18" charset="0"/>
                  <a:cs typeface="Times New Roman" panose="02020603050405020304" pitchFamily="18" charset="0"/>
                </a:rPr>
                <a:t>N.º tratamientos: 45</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N.º Repeticiones: 15</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Área total del ensayo: 132 m2.</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Distancia entre bloques: 1m.</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Surcos por bloque: 45</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Largo del surco: 1,25 m</a:t>
              </a:r>
            </a:p>
            <a:p>
              <a:pPr marL="0" lvl="0" indent="0" algn="ctr" defTabSz="1289050">
                <a:lnSpc>
                  <a:spcPct val="90000"/>
                </a:lnSpc>
                <a:spcBef>
                  <a:spcPct val="0"/>
                </a:spcBef>
                <a:spcAft>
                  <a:spcPct val="35000"/>
                </a:spcAft>
                <a:buNone/>
              </a:pPr>
              <a:r>
                <a:rPr lang="es-EC" sz="2000" dirty="0">
                  <a:solidFill>
                    <a:schemeClr val="tx1"/>
                  </a:solidFill>
                  <a:latin typeface="Times New Roman" panose="02020603050405020304" pitchFamily="18" charset="0"/>
                  <a:cs typeface="Times New Roman" panose="02020603050405020304" pitchFamily="18" charset="0"/>
                </a:rPr>
                <a:t>Numero de plantas por surco: 5</a:t>
              </a:r>
            </a:p>
          </p:txBody>
        </p:sp>
      </p:grpSp>
      <p:graphicFrame>
        <p:nvGraphicFramePr>
          <p:cNvPr id="12" name="Marcador de contenido 5">
            <a:extLst>
              <a:ext uri="{FF2B5EF4-FFF2-40B4-BE49-F238E27FC236}">
                <a16:creationId xmlns:a16="http://schemas.microsoft.com/office/drawing/2014/main" id="{243B1583-5066-4E29-8801-E391B884146B}"/>
              </a:ext>
            </a:extLst>
          </p:cNvPr>
          <p:cNvGraphicFramePr>
            <a:graphicFrameLocks/>
          </p:cNvGraphicFramePr>
          <p:nvPr>
            <p:extLst>
              <p:ext uri="{D42A27DB-BD31-4B8C-83A1-F6EECF244321}">
                <p14:modId xmlns:p14="http://schemas.microsoft.com/office/powerpoint/2010/main" val="110435305"/>
              </p:ext>
            </p:extLst>
          </p:nvPr>
        </p:nvGraphicFramePr>
        <p:xfrm>
          <a:off x="3945336" y="1192712"/>
          <a:ext cx="3333917" cy="17792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Flecha: a la derecha 12">
            <a:extLst>
              <a:ext uri="{FF2B5EF4-FFF2-40B4-BE49-F238E27FC236}">
                <a16:creationId xmlns:a16="http://schemas.microsoft.com/office/drawing/2014/main" id="{1F3EE113-60BA-4F27-90D0-9EF7E67899CE}"/>
              </a:ext>
            </a:extLst>
          </p:cNvPr>
          <p:cNvSpPr/>
          <p:nvPr/>
        </p:nvSpPr>
        <p:spPr>
          <a:xfrm>
            <a:off x="791318" y="2971946"/>
            <a:ext cx="6308035" cy="457054"/>
          </a:xfrm>
          <a:prstGeom prst="rightArrow">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grpSp>
        <p:nvGrpSpPr>
          <p:cNvPr id="14" name="Grupo 13">
            <a:extLst>
              <a:ext uri="{FF2B5EF4-FFF2-40B4-BE49-F238E27FC236}">
                <a16:creationId xmlns:a16="http://schemas.microsoft.com/office/drawing/2014/main" id="{BF480CEA-1EE0-40CF-97DC-41199D673682}"/>
              </a:ext>
            </a:extLst>
          </p:cNvPr>
          <p:cNvGrpSpPr/>
          <p:nvPr/>
        </p:nvGrpSpPr>
        <p:grpSpPr>
          <a:xfrm>
            <a:off x="178723" y="4521967"/>
            <a:ext cx="3333103" cy="1666551"/>
            <a:chOff x="0" y="112682"/>
            <a:chExt cx="3333103" cy="1666551"/>
          </a:xfrm>
        </p:grpSpPr>
        <p:sp>
          <p:nvSpPr>
            <p:cNvPr id="15" name="Rectángulo 14">
              <a:extLst>
                <a:ext uri="{FF2B5EF4-FFF2-40B4-BE49-F238E27FC236}">
                  <a16:creationId xmlns:a16="http://schemas.microsoft.com/office/drawing/2014/main" id="{8D82676F-16EE-47B6-8B67-FBF33C0EC825}"/>
                </a:ext>
              </a:extLst>
            </p:cNvPr>
            <p:cNvSpPr/>
            <p:nvPr/>
          </p:nvSpPr>
          <p:spPr>
            <a:xfrm>
              <a:off x="0" y="112682"/>
              <a:ext cx="3333103" cy="1666551"/>
            </a:xfrm>
            <a:prstGeom prst="rect">
              <a:avLst/>
            </a:prstGeom>
            <a:ln>
              <a:solidFill>
                <a:schemeClr val="accent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CuadroTexto 15">
              <a:extLst>
                <a:ext uri="{FF2B5EF4-FFF2-40B4-BE49-F238E27FC236}">
                  <a16:creationId xmlns:a16="http://schemas.microsoft.com/office/drawing/2014/main" id="{B59C87EB-C130-4F0E-B039-B12CDEBF96D7}"/>
                </a:ext>
              </a:extLst>
            </p:cNvPr>
            <p:cNvSpPr txBox="1"/>
            <p:nvPr/>
          </p:nvSpPr>
          <p:spPr>
            <a:xfrm>
              <a:off x="0" y="112682"/>
              <a:ext cx="3333103" cy="1666551"/>
            </a:xfrm>
            <a:prstGeom prst="rect">
              <a:avLst/>
            </a:prstGeom>
            <a:solidFill>
              <a:schemeClr val="accent4">
                <a:lumMod val="20000"/>
                <a:lumOff val="8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C" sz="4000" kern="1200" dirty="0">
                  <a:solidFill>
                    <a:schemeClr val="tx1"/>
                  </a:solidFill>
                </a:rPr>
                <a:t>Análisis estadístico</a:t>
              </a:r>
            </a:p>
          </p:txBody>
        </p:sp>
      </p:grpSp>
      <p:grpSp>
        <p:nvGrpSpPr>
          <p:cNvPr id="23" name="Grupo 22">
            <a:extLst>
              <a:ext uri="{FF2B5EF4-FFF2-40B4-BE49-F238E27FC236}">
                <a16:creationId xmlns:a16="http://schemas.microsoft.com/office/drawing/2014/main" id="{63F5867A-0148-49FE-A372-F6FEE6B795EC}"/>
              </a:ext>
            </a:extLst>
          </p:cNvPr>
          <p:cNvGrpSpPr/>
          <p:nvPr/>
        </p:nvGrpSpPr>
        <p:grpSpPr>
          <a:xfrm>
            <a:off x="3912838" y="4521967"/>
            <a:ext cx="3333103" cy="1666551"/>
            <a:chOff x="0" y="112682"/>
            <a:chExt cx="3333103" cy="1666551"/>
          </a:xfrm>
        </p:grpSpPr>
        <p:sp>
          <p:nvSpPr>
            <p:cNvPr id="24" name="Rectángulo 23">
              <a:extLst>
                <a:ext uri="{FF2B5EF4-FFF2-40B4-BE49-F238E27FC236}">
                  <a16:creationId xmlns:a16="http://schemas.microsoft.com/office/drawing/2014/main" id="{117DB5A9-5CF9-4ACC-A1CD-DF565489A87F}"/>
                </a:ext>
              </a:extLst>
            </p:cNvPr>
            <p:cNvSpPr/>
            <p:nvPr/>
          </p:nvSpPr>
          <p:spPr>
            <a:xfrm>
              <a:off x="0" y="112682"/>
              <a:ext cx="3333103" cy="1666551"/>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5" name="CuadroTexto 24">
              <a:extLst>
                <a:ext uri="{FF2B5EF4-FFF2-40B4-BE49-F238E27FC236}">
                  <a16:creationId xmlns:a16="http://schemas.microsoft.com/office/drawing/2014/main" id="{FEAA8B25-DBC8-466D-9B1B-4E8DD2BE387A}"/>
                </a:ext>
              </a:extLst>
            </p:cNvPr>
            <p:cNvSpPr txBox="1"/>
            <p:nvPr/>
          </p:nvSpPr>
          <p:spPr>
            <a:xfrm>
              <a:off x="0" y="112682"/>
              <a:ext cx="3333103" cy="1666551"/>
            </a:xfrm>
            <a:prstGeom prst="rect">
              <a:avLst/>
            </a:prstGeom>
            <a:solidFill>
              <a:schemeClr val="accent5">
                <a:lumMod val="20000"/>
                <a:lumOff val="8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C" sz="4000" kern="1200" dirty="0">
                  <a:solidFill>
                    <a:schemeClr val="tx1"/>
                  </a:solidFill>
                </a:rPr>
                <a:t>Datos Infostat</a:t>
              </a:r>
            </a:p>
          </p:txBody>
        </p:sp>
      </p:grpSp>
      <p:grpSp>
        <p:nvGrpSpPr>
          <p:cNvPr id="26" name="Grupo 25">
            <a:extLst>
              <a:ext uri="{FF2B5EF4-FFF2-40B4-BE49-F238E27FC236}">
                <a16:creationId xmlns:a16="http://schemas.microsoft.com/office/drawing/2014/main" id="{F38E0EB2-5F89-45E0-B366-5A56B1A99817}"/>
              </a:ext>
            </a:extLst>
          </p:cNvPr>
          <p:cNvGrpSpPr/>
          <p:nvPr/>
        </p:nvGrpSpPr>
        <p:grpSpPr>
          <a:xfrm>
            <a:off x="7758965" y="4532794"/>
            <a:ext cx="3333103" cy="1666551"/>
            <a:chOff x="0" y="112682"/>
            <a:chExt cx="3333103" cy="1666551"/>
          </a:xfrm>
        </p:grpSpPr>
        <p:sp>
          <p:nvSpPr>
            <p:cNvPr id="27" name="Rectángulo 26">
              <a:extLst>
                <a:ext uri="{FF2B5EF4-FFF2-40B4-BE49-F238E27FC236}">
                  <a16:creationId xmlns:a16="http://schemas.microsoft.com/office/drawing/2014/main" id="{922DA3F4-68BE-48F0-83B8-BC490FA8302D}"/>
                </a:ext>
              </a:extLst>
            </p:cNvPr>
            <p:cNvSpPr/>
            <p:nvPr/>
          </p:nvSpPr>
          <p:spPr>
            <a:xfrm>
              <a:off x="0" y="112682"/>
              <a:ext cx="3333103" cy="1666551"/>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CuadroTexto 27">
              <a:extLst>
                <a:ext uri="{FF2B5EF4-FFF2-40B4-BE49-F238E27FC236}">
                  <a16:creationId xmlns:a16="http://schemas.microsoft.com/office/drawing/2014/main" id="{9FC92F06-EA36-48F2-B2BD-19DF96AC7EC8}"/>
                </a:ext>
              </a:extLst>
            </p:cNvPr>
            <p:cNvSpPr txBox="1"/>
            <p:nvPr/>
          </p:nvSpPr>
          <p:spPr>
            <a:xfrm>
              <a:off x="0" y="112682"/>
              <a:ext cx="3333103" cy="1666551"/>
            </a:xfrm>
            <a:prstGeom prst="rect">
              <a:avLst/>
            </a:prstGeom>
            <a:solidFill>
              <a:schemeClr val="accent4">
                <a:lumMod val="20000"/>
                <a:lumOff val="8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C" sz="4000" kern="1200" dirty="0">
                  <a:solidFill>
                    <a:schemeClr val="tx1"/>
                  </a:solidFill>
                </a:rPr>
                <a:t>Análisis multivariado</a:t>
              </a:r>
            </a:p>
          </p:txBody>
        </p:sp>
      </p:grpSp>
      <p:sp>
        <p:nvSpPr>
          <p:cNvPr id="29" name="Flecha: a la derecha 28">
            <a:extLst>
              <a:ext uri="{FF2B5EF4-FFF2-40B4-BE49-F238E27FC236}">
                <a16:creationId xmlns:a16="http://schemas.microsoft.com/office/drawing/2014/main" id="{C33D8A11-988C-4D25-B640-080F4F25D303}"/>
              </a:ext>
            </a:extLst>
          </p:cNvPr>
          <p:cNvSpPr/>
          <p:nvPr/>
        </p:nvSpPr>
        <p:spPr>
          <a:xfrm>
            <a:off x="874643" y="6289749"/>
            <a:ext cx="6308035" cy="457054"/>
          </a:xfrm>
          <a:prstGeom prst="rightArrow">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7603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4496" y="146163"/>
            <a:ext cx="12067504" cy="1280890"/>
          </a:xfrm>
        </p:spPr>
        <p:txBody>
          <a:bodyPr>
            <a:normAutofit/>
          </a:bodyPr>
          <a:lstStyle/>
          <a:p>
            <a:r>
              <a:rPr lang="es-EC" sz="2400" b="1" dirty="0">
                <a:solidFill>
                  <a:schemeClr val="tx1"/>
                </a:solidFill>
                <a:latin typeface="Times New Roman" panose="02020603050405020304" pitchFamily="18" charset="0"/>
                <a:cs typeface="Times New Roman" panose="02020603050405020304" pitchFamily="18" charset="0"/>
              </a:rPr>
              <a:t>VARIABLES EVALUADAS  EN ESTADO DE PLÁNTULA</a:t>
            </a:r>
            <a:br>
              <a:rPr lang="es-EC" sz="28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Descriptores desarrollados por el Centro internacional de Agricultura Tropical (CIAT, 1993)</a:t>
            </a: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46713" y="1308251"/>
            <a:ext cx="3498574" cy="3504848"/>
          </a:xfrm>
          <a:ln>
            <a:noFill/>
          </a:ln>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5834" y="1308251"/>
            <a:ext cx="3700364" cy="3504848"/>
          </a:xfrm>
          <a:prstGeom prst="rect">
            <a:avLst/>
          </a:prstGeom>
          <a:ln>
            <a:noFill/>
          </a:ln>
        </p:spPr>
      </p:pic>
      <p:sp>
        <p:nvSpPr>
          <p:cNvPr id="3" name="CuadroTexto 2"/>
          <p:cNvSpPr txBox="1"/>
          <p:nvPr/>
        </p:nvSpPr>
        <p:spPr>
          <a:xfrm>
            <a:off x="486318" y="4931699"/>
            <a:ext cx="2932237"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Días a emergencia</a:t>
            </a:r>
          </a:p>
        </p:txBody>
      </p:sp>
      <p:sp>
        <p:nvSpPr>
          <p:cNvPr id="13" name="CuadroTexto 12"/>
          <p:cNvSpPr txBox="1"/>
          <p:nvPr/>
        </p:nvSpPr>
        <p:spPr>
          <a:xfrm>
            <a:off x="8221825" y="4944438"/>
            <a:ext cx="2294218"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Longitud de las hojas</a:t>
            </a:r>
          </a:p>
        </p:txBody>
      </p:sp>
      <p:pic>
        <p:nvPicPr>
          <p:cNvPr id="10" name="Imagen 9">
            <a:extLst>
              <a:ext uri="{FF2B5EF4-FFF2-40B4-BE49-F238E27FC236}">
                <a16:creationId xmlns:a16="http://schemas.microsoft.com/office/drawing/2014/main" id="{63054A6C-DBBB-4B2D-9857-0F7129082B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318" y="1308251"/>
            <a:ext cx="3700364" cy="3504849"/>
          </a:xfrm>
          <a:prstGeom prst="rect">
            <a:avLst/>
          </a:prstGeom>
          <a:ln>
            <a:noFill/>
          </a:ln>
        </p:spPr>
      </p:pic>
      <p:sp>
        <p:nvSpPr>
          <p:cNvPr id="22" name="Rectángulo 21">
            <a:extLst>
              <a:ext uri="{FF2B5EF4-FFF2-40B4-BE49-F238E27FC236}">
                <a16:creationId xmlns:a16="http://schemas.microsoft.com/office/drawing/2014/main" id="{B21EB496-6D4C-4D4A-9E80-3929552665E9}"/>
              </a:ext>
            </a:extLst>
          </p:cNvPr>
          <p:cNvSpPr/>
          <p:nvPr/>
        </p:nvSpPr>
        <p:spPr>
          <a:xfrm>
            <a:off x="4471196" y="4944438"/>
            <a:ext cx="2822247" cy="369332"/>
          </a:xfrm>
          <a:prstGeom prst="rect">
            <a:avLst/>
          </a:prstGeom>
        </p:spPr>
        <p:txBody>
          <a:bodyPr wrap="none">
            <a:spAutoFit/>
          </a:bodyPr>
          <a:lstStyle/>
          <a:p>
            <a:r>
              <a:rPr lang="es-EC" b="1" dirty="0">
                <a:latin typeface="Times New Roman" panose="02020603050405020304" pitchFamily="18" charset="0"/>
                <a:cs typeface="Times New Roman" panose="02020603050405020304" pitchFamily="18" charset="0"/>
              </a:rPr>
              <a:t>Porcentaje de germinación</a:t>
            </a:r>
          </a:p>
        </p:txBody>
      </p:sp>
    </p:spTree>
    <p:extLst>
      <p:ext uri="{BB962C8B-B14F-4D97-AF65-F5344CB8AC3E}">
        <p14:creationId xmlns:p14="http://schemas.microsoft.com/office/powerpoint/2010/main" val="395897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4496" y="146163"/>
            <a:ext cx="12067504" cy="1280890"/>
          </a:xfrm>
        </p:spPr>
        <p:txBody>
          <a:bodyPr>
            <a:normAutofit/>
          </a:bodyPr>
          <a:lstStyle/>
          <a:p>
            <a:r>
              <a:rPr lang="es-EC" sz="2400" b="1" dirty="0">
                <a:solidFill>
                  <a:schemeClr val="tx1"/>
                </a:solidFill>
                <a:latin typeface="Times New Roman" panose="02020603050405020304" pitchFamily="18" charset="0"/>
                <a:cs typeface="Times New Roman" panose="02020603050405020304" pitchFamily="18" charset="0"/>
              </a:rPr>
              <a:t>VARIABLE EVALUADAS  AL MOMENTO DE LA FLORACIÒN</a:t>
            </a:r>
            <a:br>
              <a:rPr lang="es-EC" sz="2400" dirty="0">
                <a:solidFill>
                  <a:schemeClr val="tx1"/>
                </a:solidFill>
                <a:latin typeface="Times New Roman" panose="02020603050405020304" pitchFamily="18" charset="0"/>
                <a:cs typeface="Times New Roman" panose="02020603050405020304" pitchFamily="18" charset="0"/>
              </a:rPr>
            </a:br>
            <a:r>
              <a:rPr lang="es-EC" sz="2000" dirty="0">
                <a:solidFill>
                  <a:schemeClr val="tx1"/>
                </a:solidFill>
                <a:latin typeface="Times New Roman" panose="02020603050405020304" pitchFamily="18" charset="0"/>
                <a:cs typeface="Times New Roman" panose="02020603050405020304" pitchFamily="18" charset="0"/>
              </a:rPr>
              <a:t>Descriptores desarrollados por el Centro internacional de Agricultura Tropical (CIAT, 1993)</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5111" y="1100452"/>
            <a:ext cx="2776705" cy="2328120"/>
          </a:xfrm>
          <a:prstGeom prst="rect">
            <a:avLst/>
          </a:prstGeom>
        </p:spPr>
      </p:pic>
      <p:pic>
        <p:nvPicPr>
          <p:cNvPr id="11" name="Imagen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750" y="4074903"/>
            <a:ext cx="2785764" cy="2294727"/>
          </a:xfrm>
          <a:prstGeom prst="rect">
            <a:avLst/>
          </a:prstGeom>
        </p:spPr>
      </p:pic>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7349" y="1100452"/>
            <a:ext cx="3085513" cy="2294727"/>
          </a:xfrm>
          <a:prstGeom prst="rect">
            <a:avLst/>
          </a:prstGeom>
        </p:spPr>
      </p:pic>
      <p:sp>
        <p:nvSpPr>
          <p:cNvPr id="15" name="CuadroTexto 14"/>
          <p:cNvSpPr txBox="1"/>
          <p:nvPr/>
        </p:nvSpPr>
        <p:spPr>
          <a:xfrm>
            <a:off x="5895111" y="3428572"/>
            <a:ext cx="2332690" cy="646331"/>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Altura de cobertura y</a:t>
            </a:r>
          </a:p>
          <a:p>
            <a:r>
              <a:rPr lang="es-EC" b="1" dirty="0">
                <a:latin typeface="Times New Roman" panose="02020603050405020304" pitchFamily="18" charset="0"/>
                <a:cs typeface="Times New Roman" panose="02020603050405020304" pitchFamily="18" charset="0"/>
              </a:rPr>
              <a:t>Numero de nudos.</a:t>
            </a:r>
          </a:p>
        </p:txBody>
      </p:sp>
      <p:sp>
        <p:nvSpPr>
          <p:cNvPr id="16" name="CuadroTexto 15"/>
          <p:cNvSpPr txBox="1"/>
          <p:nvPr/>
        </p:nvSpPr>
        <p:spPr>
          <a:xfrm>
            <a:off x="847457" y="6369631"/>
            <a:ext cx="1616789"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Color de hojas</a:t>
            </a:r>
          </a:p>
        </p:txBody>
      </p:sp>
      <p:sp>
        <p:nvSpPr>
          <p:cNvPr id="17" name="CuadroTexto 16"/>
          <p:cNvSpPr txBox="1"/>
          <p:nvPr/>
        </p:nvSpPr>
        <p:spPr>
          <a:xfrm>
            <a:off x="8739054" y="3404244"/>
            <a:ext cx="2745303" cy="646331"/>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Color de alas y estandarte</a:t>
            </a:r>
          </a:p>
          <a:p>
            <a:r>
              <a:rPr lang="es-EC" b="1" dirty="0">
                <a:latin typeface="Times New Roman" panose="02020603050405020304" pitchFamily="18" charset="0"/>
                <a:cs typeface="Times New Roman" panose="02020603050405020304" pitchFamily="18" charset="0"/>
              </a:rPr>
              <a:t>de la flor</a:t>
            </a:r>
          </a:p>
        </p:txBody>
      </p:sp>
      <p:sp>
        <p:nvSpPr>
          <p:cNvPr id="18" name="CuadroTexto 17"/>
          <p:cNvSpPr txBox="1"/>
          <p:nvPr/>
        </p:nvSpPr>
        <p:spPr>
          <a:xfrm>
            <a:off x="5759399" y="6369630"/>
            <a:ext cx="2935419"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Longitud y ancho de la hoja</a:t>
            </a:r>
          </a:p>
        </p:txBody>
      </p:sp>
      <p:pic>
        <p:nvPicPr>
          <p:cNvPr id="19" name="Imagen 18" descr="Imagen que contiene árbol, exterior, hombre, suelo&#10;&#10;Descripción generada con confianza muy alta">
            <a:extLst>
              <a:ext uri="{FF2B5EF4-FFF2-40B4-BE49-F238E27FC236}">
                <a16:creationId xmlns:a16="http://schemas.microsoft.com/office/drawing/2014/main" id="{8621C8B0-60E1-4C64-B587-B515FAD7E0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68406" y="1100453"/>
            <a:ext cx="2401171" cy="2328120"/>
          </a:xfrm>
          <a:prstGeom prst="rect">
            <a:avLst/>
          </a:prstGeom>
        </p:spPr>
      </p:pic>
      <p:sp>
        <p:nvSpPr>
          <p:cNvPr id="7" name="Rectángulo 6">
            <a:extLst>
              <a:ext uri="{FF2B5EF4-FFF2-40B4-BE49-F238E27FC236}">
                <a16:creationId xmlns:a16="http://schemas.microsoft.com/office/drawing/2014/main" id="{28731845-CE29-4272-A116-80CCD2A24907}"/>
              </a:ext>
            </a:extLst>
          </p:cNvPr>
          <p:cNvSpPr/>
          <p:nvPr/>
        </p:nvSpPr>
        <p:spPr>
          <a:xfrm>
            <a:off x="3368406" y="3509912"/>
            <a:ext cx="1871025" cy="369332"/>
          </a:xfrm>
          <a:prstGeom prst="rect">
            <a:avLst/>
          </a:prstGeom>
        </p:spPr>
        <p:txBody>
          <a:bodyPr wrap="none">
            <a:spAutoFit/>
          </a:bodyPr>
          <a:lstStyle/>
          <a:p>
            <a:r>
              <a:rPr lang="es-EC" b="1" dirty="0">
                <a:latin typeface="Times New Roman" panose="02020603050405020304" pitchFamily="18" charset="0"/>
                <a:cs typeface="Times New Roman" panose="02020603050405020304" pitchFamily="18" charset="0"/>
              </a:rPr>
              <a:t>Altura de planta </a:t>
            </a:r>
            <a:endParaRPr lang="es-EC" dirty="0">
              <a:latin typeface="Times New Roman" panose="02020603050405020304" pitchFamily="18" charset="0"/>
              <a:cs typeface="Times New Roman" panose="02020603050405020304" pitchFamily="18" charset="0"/>
            </a:endParaRPr>
          </a:p>
        </p:txBody>
      </p:sp>
      <p:pic>
        <p:nvPicPr>
          <p:cNvPr id="23" name="Imagen 22">
            <a:extLst>
              <a:ext uri="{FF2B5EF4-FFF2-40B4-BE49-F238E27FC236}">
                <a16:creationId xmlns:a16="http://schemas.microsoft.com/office/drawing/2014/main" id="{864F9C82-5957-4635-904B-C2C5C89345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604" y="1100452"/>
            <a:ext cx="2975268" cy="2349457"/>
          </a:xfrm>
          <a:prstGeom prst="rect">
            <a:avLst/>
          </a:prstGeom>
        </p:spPr>
      </p:pic>
      <p:sp>
        <p:nvSpPr>
          <p:cNvPr id="24" name="Rectángulo 23">
            <a:extLst>
              <a:ext uri="{FF2B5EF4-FFF2-40B4-BE49-F238E27FC236}">
                <a16:creationId xmlns:a16="http://schemas.microsoft.com/office/drawing/2014/main" id="{F46C9169-5872-44C9-8EEF-35D1851780AC}"/>
              </a:ext>
            </a:extLst>
          </p:cNvPr>
          <p:cNvSpPr/>
          <p:nvPr/>
        </p:nvSpPr>
        <p:spPr>
          <a:xfrm>
            <a:off x="766505" y="3550889"/>
            <a:ext cx="1755609" cy="369332"/>
          </a:xfrm>
          <a:prstGeom prst="rect">
            <a:avLst/>
          </a:prstGeom>
        </p:spPr>
        <p:txBody>
          <a:bodyPr wrap="none">
            <a:spAutoFit/>
          </a:bodyPr>
          <a:lstStyle/>
          <a:p>
            <a:r>
              <a:rPr lang="es-EC" b="1" dirty="0">
                <a:latin typeface="Times New Roman" panose="02020603050405020304" pitchFamily="18" charset="0"/>
                <a:cs typeface="Times New Roman" panose="02020603050405020304" pitchFamily="18" charset="0"/>
              </a:rPr>
              <a:t>Días a la antesis</a:t>
            </a:r>
            <a:endParaRPr lang="es-EC" dirty="0">
              <a:latin typeface="Times New Roman" panose="02020603050405020304" pitchFamily="18" charset="0"/>
              <a:cs typeface="Times New Roman" panose="02020603050405020304" pitchFamily="18" charset="0"/>
            </a:endParaRPr>
          </a:p>
        </p:txBody>
      </p:sp>
      <p:pic>
        <p:nvPicPr>
          <p:cNvPr id="27" name="Imagen 26">
            <a:extLst>
              <a:ext uri="{FF2B5EF4-FFF2-40B4-BE49-F238E27FC236}">
                <a16:creationId xmlns:a16="http://schemas.microsoft.com/office/drawing/2014/main" id="{ACB54A97-EC10-4495-850F-6056C7F1705F}"/>
              </a:ext>
            </a:extLst>
          </p:cNvPr>
          <p:cNvPicPr>
            <a:picLocks noChangeAspect="1"/>
          </p:cNvPicPr>
          <p:nvPr/>
        </p:nvPicPr>
        <p:blipFill>
          <a:blip r:embed="rId7"/>
          <a:stretch>
            <a:fillRect/>
          </a:stretch>
        </p:blipFill>
        <p:spPr>
          <a:xfrm>
            <a:off x="3365713" y="4056440"/>
            <a:ext cx="2408114" cy="2335726"/>
          </a:xfrm>
          <a:prstGeom prst="rect">
            <a:avLst/>
          </a:prstGeom>
        </p:spPr>
      </p:pic>
      <p:sp>
        <p:nvSpPr>
          <p:cNvPr id="28" name="CuadroTexto 27">
            <a:extLst>
              <a:ext uri="{FF2B5EF4-FFF2-40B4-BE49-F238E27FC236}">
                <a16:creationId xmlns:a16="http://schemas.microsoft.com/office/drawing/2014/main" id="{6C720125-481C-4896-A585-BD24847C8898}"/>
              </a:ext>
            </a:extLst>
          </p:cNvPr>
          <p:cNvSpPr txBox="1"/>
          <p:nvPr/>
        </p:nvSpPr>
        <p:spPr>
          <a:xfrm>
            <a:off x="3332282" y="6369630"/>
            <a:ext cx="1591141"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Color del tallo</a:t>
            </a:r>
          </a:p>
        </p:txBody>
      </p:sp>
      <p:pic>
        <p:nvPicPr>
          <p:cNvPr id="32" name="Imagen 31">
            <a:extLst>
              <a:ext uri="{FF2B5EF4-FFF2-40B4-BE49-F238E27FC236}">
                <a16:creationId xmlns:a16="http://schemas.microsoft.com/office/drawing/2014/main" id="{046DAED6-0D1A-495C-8D36-09FE4C1B02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5111" y="4074902"/>
            <a:ext cx="2776705" cy="2335726"/>
          </a:xfrm>
          <a:prstGeom prst="rect">
            <a:avLst/>
          </a:prstGeom>
        </p:spPr>
      </p:pic>
      <p:pic>
        <p:nvPicPr>
          <p:cNvPr id="35" name="Imagen 34">
            <a:extLst>
              <a:ext uri="{FF2B5EF4-FFF2-40B4-BE49-F238E27FC236}">
                <a16:creationId xmlns:a16="http://schemas.microsoft.com/office/drawing/2014/main" id="{B8F0E352-753C-436C-9D3B-0E3302ABD1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12945" y="4059640"/>
            <a:ext cx="3069917" cy="2350988"/>
          </a:xfrm>
          <a:prstGeom prst="rect">
            <a:avLst/>
          </a:prstGeom>
        </p:spPr>
      </p:pic>
      <p:sp>
        <p:nvSpPr>
          <p:cNvPr id="36" name="CuadroTexto 35">
            <a:extLst>
              <a:ext uri="{FF2B5EF4-FFF2-40B4-BE49-F238E27FC236}">
                <a16:creationId xmlns:a16="http://schemas.microsoft.com/office/drawing/2014/main" id="{58D82070-98BD-4DA6-A54E-4E67CF648A11}"/>
              </a:ext>
            </a:extLst>
          </p:cNvPr>
          <p:cNvSpPr txBox="1"/>
          <p:nvPr/>
        </p:nvSpPr>
        <p:spPr>
          <a:xfrm>
            <a:off x="9810183" y="6369630"/>
            <a:ext cx="1264129"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Área foliar</a:t>
            </a:r>
          </a:p>
        </p:txBody>
      </p:sp>
    </p:spTree>
    <p:extLst>
      <p:ext uri="{BB962C8B-B14F-4D97-AF65-F5344CB8AC3E}">
        <p14:creationId xmlns:p14="http://schemas.microsoft.com/office/powerpoint/2010/main" val="373185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4496" y="463825"/>
            <a:ext cx="12067504" cy="963227"/>
          </a:xfrm>
        </p:spPr>
        <p:txBody>
          <a:bodyPr>
            <a:normAutofit/>
          </a:bodyPr>
          <a:lstStyle/>
          <a:p>
            <a:r>
              <a:rPr lang="es-EC" sz="2400" b="1" dirty="0">
                <a:solidFill>
                  <a:schemeClr val="tx1"/>
                </a:solidFill>
                <a:latin typeface="Times New Roman" panose="02020603050405020304" pitchFamily="18" charset="0"/>
                <a:cs typeface="Times New Roman" panose="02020603050405020304" pitchFamily="18" charset="0"/>
              </a:rPr>
              <a:t>VARIABLE EVALUADAS  AL MOMENTO DE LA MADUREZ FISIOLÓGICA</a:t>
            </a:r>
            <a:br>
              <a:rPr lang="es-EC" sz="2400" dirty="0">
                <a:solidFill>
                  <a:schemeClr val="tx1"/>
                </a:solidFill>
                <a:latin typeface="Times New Roman" panose="02020603050405020304" pitchFamily="18" charset="0"/>
                <a:cs typeface="Times New Roman" panose="02020603050405020304" pitchFamily="18" charset="0"/>
              </a:rPr>
            </a:br>
            <a:r>
              <a:rPr lang="es-EC" sz="2000" dirty="0">
                <a:solidFill>
                  <a:schemeClr val="tx1"/>
                </a:solidFill>
                <a:latin typeface="Times New Roman" panose="02020603050405020304" pitchFamily="18" charset="0"/>
                <a:cs typeface="Times New Roman" panose="02020603050405020304" pitchFamily="18" charset="0"/>
              </a:rPr>
              <a:t>Descriptores desarrollados por el Centro internacional de Agricultura Tropical (CIAT, 1993).</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4191" y="1503367"/>
            <a:ext cx="3763617" cy="3738457"/>
          </a:xfrm>
          <a:prstGeom prst="rect">
            <a:avLst/>
          </a:prstGeom>
          <a:ln>
            <a:noFill/>
          </a:ln>
        </p:spPr>
      </p:pic>
      <p:sp>
        <p:nvSpPr>
          <p:cNvPr id="16" name="CuadroTexto 15"/>
          <p:cNvSpPr txBox="1"/>
          <p:nvPr/>
        </p:nvSpPr>
        <p:spPr>
          <a:xfrm>
            <a:off x="4209285" y="5354633"/>
            <a:ext cx="7161080" cy="369332"/>
          </a:xfrm>
          <a:prstGeom prst="rect">
            <a:avLst/>
          </a:prstGeom>
          <a:noFill/>
        </p:spPr>
        <p:txBody>
          <a:bodyPr wrap="square" rtlCol="0">
            <a:spAutoFit/>
          </a:bodyPr>
          <a:lstStyle/>
          <a:p>
            <a:pPr algn="ctr"/>
            <a:r>
              <a:rPr lang="es-EC" b="1" dirty="0">
                <a:latin typeface="Times New Roman" panose="02020603050405020304" pitchFamily="18" charset="0"/>
                <a:cs typeface="Times New Roman" panose="02020603050405020304" pitchFamily="18" charset="0"/>
              </a:rPr>
              <a:t>Color de las vainas </a:t>
            </a:r>
          </a:p>
        </p:txBody>
      </p:sp>
      <p:sp>
        <p:nvSpPr>
          <p:cNvPr id="28" name="CuadroTexto 27">
            <a:extLst>
              <a:ext uri="{FF2B5EF4-FFF2-40B4-BE49-F238E27FC236}">
                <a16:creationId xmlns:a16="http://schemas.microsoft.com/office/drawing/2014/main" id="{6C720125-481C-4896-A585-BD24847C8898}"/>
              </a:ext>
            </a:extLst>
          </p:cNvPr>
          <p:cNvSpPr txBox="1"/>
          <p:nvPr/>
        </p:nvSpPr>
        <p:spPr>
          <a:xfrm>
            <a:off x="516835" y="5276915"/>
            <a:ext cx="4161747" cy="369332"/>
          </a:xfrm>
          <a:prstGeom prst="rect">
            <a:avLst/>
          </a:prstGeom>
          <a:noFill/>
          <a:ln>
            <a:noFill/>
          </a:ln>
        </p:spPr>
        <p:txBody>
          <a:bodyPr wrap="square" rtlCol="0">
            <a:spAutoFit/>
          </a:bodyPr>
          <a:lstStyle/>
          <a:p>
            <a:r>
              <a:rPr lang="es-EC" b="1" dirty="0">
                <a:latin typeface="Times New Roman" panose="02020603050405020304" pitchFamily="18" charset="0"/>
                <a:cs typeface="Times New Roman" panose="02020603050405020304" pitchFamily="18" charset="0"/>
              </a:rPr>
              <a:t>Días a la madurez fisiológica</a:t>
            </a:r>
          </a:p>
        </p:txBody>
      </p:sp>
      <p:pic>
        <p:nvPicPr>
          <p:cNvPr id="5" name="Imagen 4">
            <a:extLst>
              <a:ext uri="{FF2B5EF4-FFF2-40B4-BE49-F238E27FC236}">
                <a16:creationId xmlns:a16="http://schemas.microsoft.com/office/drawing/2014/main" id="{52221236-4AF6-4343-B8CF-BE0311CD3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0086" y="1503367"/>
            <a:ext cx="3763617" cy="3738457"/>
          </a:xfrm>
          <a:prstGeom prst="rect">
            <a:avLst/>
          </a:prstGeom>
          <a:ln>
            <a:noFill/>
          </a:ln>
        </p:spPr>
      </p:pic>
      <p:pic>
        <p:nvPicPr>
          <p:cNvPr id="10" name="Imagen 9">
            <a:extLst>
              <a:ext uri="{FF2B5EF4-FFF2-40B4-BE49-F238E27FC236}">
                <a16:creationId xmlns:a16="http://schemas.microsoft.com/office/drawing/2014/main" id="{156B97CE-AD78-491E-8E9D-8EF887F8FE63}"/>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tretch>
            <a:fillRect/>
          </a:stretch>
        </p:blipFill>
        <p:spPr>
          <a:xfrm>
            <a:off x="278296" y="1503367"/>
            <a:ext cx="3763617" cy="3738457"/>
          </a:xfrm>
          <a:prstGeom prst="rect">
            <a:avLst/>
          </a:prstGeom>
          <a:ln>
            <a:noFill/>
          </a:ln>
        </p:spPr>
      </p:pic>
    </p:spTree>
    <p:extLst>
      <p:ext uri="{BB962C8B-B14F-4D97-AF65-F5344CB8AC3E}">
        <p14:creationId xmlns:p14="http://schemas.microsoft.com/office/powerpoint/2010/main" val="367238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adroTexto 1"/>
          <p:cNvSpPr txBox="1"/>
          <p:nvPr/>
        </p:nvSpPr>
        <p:spPr>
          <a:xfrm>
            <a:off x="1721833" y="3117550"/>
            <a:ext cx="2582758"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Largo y ancho de vainas</a:t>
            </a:r>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0572" y="992053"/>
            <a:ext cx="2716298" cy="2050778"/>
          </a:xfrm>
          <a:prstGeom prst="rect">
            <a:avLst/>
          </a:prstGeom>
          <a:ln>
            <a:noFill/>
          </a:ln>
        </p:spPr>
      </p:pic>
      <p:pic>
        <p:nvPicPr>
          <p:cNvPr id="5" name="Imagen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77175" y="992052"/>
            <a:ext cx="2716298" cy="2050778"/>
          </a:xfrm>
          <a:prstGeom prst="rect">
            <a:avLst/>
          </a:prstGeom>
          <a:ln>
            <a:noFill/>
          </a:ln>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70" y="3619519"/>
            <a:ext cx="2987019" cy="2634758"/>
          </a:xfrm>
          <a:prstGeom prst="rect">
            <a:avLst/>
          </a:prstGeom>
          <a:ln>
            <a:noFill/>
          </a:ln>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07977" y="3636319"/>
            <a:ext cx="3017199" cy="2601158"/>
          </a:xfrm>
          <a:prstGeom prst="rect">
            <a:avLst/>
          </a:prstGeom>
          <a:ln>
            <a:noFill/>
          </a:ln>
        </p:spPr>
      </p:pic>
      <p:pic>
        <p:nvPicPr>
          <p:cNvPr id="8" name="Imagen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2101" y="3636318"/>
            <a:ext cx="2760433" cy="2601159"/>
          </a:xfrm>
          <a:prstGeom prst="rect">
            <a:avLst/>
          </a:prstGeom>
          <a:ln>
            <a:noFill/>
          </a:ln>
        </p:spPr>
      </p:pic>
      <p:sp>
        <p:nvSpPr>
          <p:cNvPr id="9" name="CuadroTexto 8"/>
          <p:cNvSpPr txBox="1"/>
          <p:nvPr/>
        </p:nvSpPr>
        <p:spPr>
          <a:xfrm>
            <a:off x="7629899" y="3117550"/>
            <a:ext cx="2595582"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Largo y ancho del grano</a:t>
            </a:r>
          </a:p>
        </p:txBody>
      </p:sp>
      <p:sp>
        <p:nvSpPr>
          <p:cNvPr id="10" name="CuadroTexto 9"/>
          <p:cNvSpPr txBox="1"/>
          <p:nvPr/>
        </p:nvSpPr>
        <p:spPr>
          <a:xfrm>
            <a:off x="730304" y="6287118"/>
            <a:ext cx="1430841"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Color vainas</a:t>
            </a:r>
          </a:p>
        </p:txBody>
      </p:sp>
      <p:sp>
        <p:nvSpPr>
          <p:cNvPr id="11" name="CuadroTexto 10"/>
          <p:cNvSpPr txBox="1"/>
          <p:nvPr/>
        </p:nvSpPr>
        <p:spPr>
          <a:xfrm>
            <a:off x="3772874" y="6287118"/>
            <a:ext cx="1838965"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Forma del grano</a:t>
            </a:r>
          </a:p>
        </p:txBody>
      </p:sp>
      <p:sp>
        <p:nvSpPr>
          <p:cNvPr id="12" name="CuadroTexto 11"/>
          <p:cNvSpPr txBox="1"/>
          <p:nvPr/>
        </p:nvSpPr>
        <p:spPr>
          <a:xfrm>
            <a:off x="6716993" y="6287118"/>
            <a:ext cx="1732205"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Color del grano</a:t>
            </a:r>
          </a:p>
        </p:txBody>
      </p:sp>
      <p:pic>
        <p:nvPicPr>
          <p:cNvPr id="14" name="Imagen 13" descr="Imagen que contiene rojo, pared, interior&#10;&#10;Descripción generada con confianza muy alta">
            <a:extLst>
              <a:ext uri="{FF2B5EF4-FFF2-40B4-BE49-F238E27FC236}">
                <a16:creationId xmlns:a16="http://schemas.microsoft.com/office/drawing/2014/main" id="{32BE2733-F34F-4F34-8D6F-979C1DC6CF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38158" y="992053"/>
            <a:ext cx="2987019" cy="2050778"/>
          </a:xfrm>
          <a:prstGeom prst="rect">
            <a:avLst/>
          </a:prstGeom>
          <a:ln>
            <a:noFill/>
          </a:ln>
        </p:spPr>
      </p:pic>
      <p:pic>
        <p:nvPicPr>
          <p:cNvPr id="18" name="Marcador de contenido 17" descr="Imagen que contiene interior, rojo&#10;&#10;Descripción generada con confianza muy alta">
            <a:extLst>
              <a:ext uri="{FF2B5EF4-FFF2-40B4-BE49-F238E27FC236}">
                <a16:creationId xmlns:a16="http://schemas.microsoft.com/office/drawing/2014/main" id="{5DEDE453-274C-4BCC-BC79-5086D7E06F01}"/>
              </a:ext>
            </a:extLst>
          </p:cNvPr>
          <p:cNvPicPr>
            <a:picLocks noGrp="1" noChangeAspect="1"/>
          </p:cNvPicPr>
          <p:nvPr>
            <p:ph idx="1"/>
          </p:nvPr>
        </p:nvPicPr>
        <p:blipFill>
          <a:blip r:embed="rId9" cstate="screen">
            <a:extLst>
              <a:ext uri="{28A0092B-C50C-407E-A947-70E740481C1C}">
                <a14:useLocalDpi xmlns:a14="http://schemas.microsoft.com/office/drawing/2010/main"/>
              </a:ext>
            </a:extLst>
          </a:blip>
          <a:stretch>
            <a:fillRect/>
          </a:stretch>
        </p:blipFill>
        <p:spPr>
          <a:xfrm>
            <a:off x="126065" y="993913"/>
            <a:ext cx="2987019" cy="2050778"/>
          </a:xfrm>
          <a:ln>
            <a:noFill/>
          </a:ln>
        </p:spPr>
      </p:pic>
      <p:pic>
        <p:nvPicPr>
          <p:cNvPr id="20" name="Imagen 19" descr="Imagen que contiene mesa, interior, sentado&#10;&#10;Descripción generada con confianza muy alta">
            <a:extLst>
              <a:ext uri="{FF2B5EF4-FFF2-40B4-BE49-F238E27FC236}">
                <a16:creationId xmlns:a16="http://schemas.microsoft.com/office/drawing/2014/main" id="{A03D4EA5-EBEF-4108-AFBB-689A192531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77175" y="3636318"/>
            <a:ext cx="2697638" cy="2565930"/>
          </a:xfrm>
          <a:prstGeom prst="rect">
            <a:avLst/>
          </a:prstGeom>
          <a:ln>
            <a:noFill/>
          </a:ln>
        </p:spPr>
      </p:pic>
      <p:sp>
        <p:nvSpPr>
          <p:cNvPr id="21" name="CuadroTexto 20">
            <a:extLst>
              <a:ext uri="{FF2B5EF4-FFF2-40B4-BE49-F238E27FC236}">
                <a16:creationId xmlns:a16="http://schemas.microsoft.com/office/drawing/2014/main" id="{D24BF422-B26E-4691-B25D-3182A31C2C94}"/>
              </a:ext>
            </a:extLst>
          </p:cNvPr>
          <p:cNvSpPr txBox="1"/>
          <p:nvPr/>
        </p:nvSpPr>
        <p:spPr>
          <a:xfrm>
            <a:off x="9062534" y="6211669"/>
            <a:ext cx="2923310" cy="646331"/>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Peso de 100 semillas y Rendimiento</a:t>
            </a:r>
          </a:p>
        </p:txBody>
      </p:sp>
      <p:sp>
        <p:nvSpPr>
          <p:cNvPr id="16" name="Título 1">
            <a:extLst>
              <a:ext uri="{FF2B5EF4-FFF2-40B4-BE49-F238E27FC236}">
                <a16:creationId xmlns:a16="http://schemas.microsoft.com/office/drawing/2014/main" id="{4E9859E2-4E2F-4C9C-B6EA-823BD8393964}"/>
              </a:ext>
            </a:extLst>
          </p:cNvPr>
          <p:cNvSpPr>
            <a:spLocks noGrp="1"/>
          </p:cNvSpPr>
          <p:nvPr>
            <p:ph type="title"/>
          </p:nvPr>
        </p:nvSpPr>
        <p:spPr>
          <a:xfrm>
            <a:off x="124496" y="146163"/>
            <a:ext cx="12067504" cy="1280890"/>
          </a:xfrm>
        </p:spPr>
        <p:txBody>
          <a:bodyPr>
            <a:normAutofit/>
          </a:bodyPr>
          <a:lstStyle/>
          <a:p>
            <a:r>
              <a:rPr lang="es-EC" sz="2400" b="1" dirty="0">
                <a:solidFill>
                  <a:schemeClr val="tx1"/>
                </a:solidFill>
                <a:latin typeface="Times New Roman" panose="02020603050405020304" pitchFamily="18" charset="0"/>
                <a:cs typeface="Times New Roman" panose="02020603050405020304" pitchFamily="18" charset="0"/>
              </a:rPr>
              <a:t>VARIABLE EVALUADAS  AL MOMENTO DE LA COSECHA</a:t>
            </a:r>
            <a:br>
              <a:rPr lang="es-EC" sz="2400" dirty="0">
                <a:solidFill>
                  <a:schemeClr val="tx1"/>
                </a:solidFill>
                <a:latin typeface="Times New Roman" panose="02020603050405020304" pitchFamily="18" charset="0"/>
                <a:cs typeface="Times New Roman" panose="02020603050405020304" pitchFamily="18" charset="0"/>
              </a:rPr>
            </a:br>
            <a:r>
              <a:rPr lang="es-EC" sz="2000" dirty="0">
                <a:solidFill>
                  <a:schemeClr val="tx1"/>
                </a:solidFill>
                <a:latin typeface="Times New Roman" panose="02020603050405020304" pitchFamily="18" charset="0"/>
                <a:cs typeface="Times New Roman" panose="02020603050405020304" pitchFamily="18" charset="0"/>
              </a:rPr>
              <a:t>Descriptores desarrollados por el Centro internacional de Agricultura Tropical (CIAT, 1993)</a:t>
            </a:r>
            <a:endParaRPr lang="es-EC"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817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11991" y="193271"/>
            <a:ext cx="11503998" cy="1213608"/>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s-EC" sz="2000" dirty="0">
                <a:solidFill>
                  <a:schemeClr val="tx1"/>
                </a:solidFill>
                <a:latin typeface="Times New Roman" panose="02020603050405020304" pitchFamily="18" charset="0"/>
                <a:cs typeface="Times New Roman" panose="02020603050405020304" pitchFamily="18" charset="0"/>
              </a:rPr>
              <a:t>Niveles de daño causado por enfermedades y plagas (CIAT, 1993), este carácter fue registrado en dos etapas del cultivo durante la floración (R6) y llenado de vainas (R8) y en cuanto a plagas la evaluación se realizó durante las etapas V4 (tercera hoja trifoliada), R6 (floración) y R5 (prefloración). </a:t>
            </a:r>
          </a:p>
        </p:txBody>
      </p:sp>
      <p:pic>
        <p:nvPicPr>
          <p:cNvPr id="7" name="Imagen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991" y="4307724"/>
            <a:ext cx="3557306" cy="2245911"/>
          </a:xfrm>
          <a:prstGeom prst="rect">
            <a:avLst/>
          </a:prstGeom>
          <a:ln>
            <a:noFill/>
          </a:ln>
        </p:spPr>
      </p:pic>
      <p:sp>
        <p:nvSpPr>
          <p:cNvPr id="8" name="Elipse 7"/>
          <p:cNvSpPr/>
          <p:nvPr/>
        </p:nvSpPr>
        <p:spPr>
          <a:xfrm>
            <a:off x="3524518" y="5280337"/>
            <a:ext cx="352023" cy="4250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4577" y="4307725"/>
            <a:ext cx="3773509" cy="2194634"/>
          </a:xfrm>
          <a:prstGeom prst="rect">
            <a:avLst/>
          </a:prstGeom>
          <a:ln>
            <a:noFill/>
          </a:ln>
        </p:spPr>
      </p:pic>
      <p:sp>
        <p:nvSpPr>
          <p:cNvPr id="10" name="Elipse 9"/>
          <p:cNvSpPr/>
          <p:nvPr/>
        </p:nvSpPr>
        <p:spPr>
          <a:xfrm>
            <a:off x="6445242" y="4913289"/>
            <a:ext cx="887652" cy="73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3366" y="4307724"/>
            <a:ext cx="3603554" cy="2194635"/>
          </a:xfrm>
          <a:prstGeom prst="rect">
            <a:avLst/>
          </a:prstGeom>
          <a:ln>
            <a:noFill/>
          </a:ln>
        </p:spPr>
      </p:pic>
      <p:pic>
        <p:nvPicPr>
          <p:cNvPr id="14" name="Imagen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6822" y="1580319"/>
            <a:ext cx="3603554" cy="2307475"/>
          </a:xfrm>
          <a:prstGeom prst="rect">
            <a:avLst/>
          </a:prstGeom>
          <a:ln>
            <a:noFill/>
          </a:ln>
        </p:spPr>
      </p:pic>
      <p:sp>
        <p:nvSpPr>
          <p:cNvPr id="15" name="CuadroTexto 14"/>
          <p:cNvSpPr txBox="1"/>
          <p:nvPr/>
        </p:nvSpPr>
        <p:spPr>
          <a:xfrm>
            <a:off x="529320" y="3903397"/>
            <a:ext cx="697627"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Roya</a:t>
            </a:r>
          </a:p>
        </p:txBody>
      </p:sp>
      <p:sp>
        <p:nvSpPr>
          <p:cNvPr id="16" name="CuadroTexto 15"/>
          <p:cNvSpPr txBox="1"/>
          <p:nvPr/>
        </p:nvSpPr>
        <p:spPr>
          <a:xfrm>
            <a:off x="8248677" y="3919606"/>
            <a:ext cx="1364476"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Antracnosis</a:t>
            </a:r>
          </a:p>
        </p:txBody>
      </p:sp>
      <p:sp>
        <p:nvSpPr>
          <p:cNvPr id="17" name="CuadroTexto 16"/>
          <p:cNvSpPr txBox="1"/>
          <p:nvPr/>
        </p:nvSpPr>
        <p:spPr>
          <a:xfrm>
            <a:off x="381203" y="6488668"/>
            <a:ext cx="1537600"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Mosca blanca</a:t>
            </a:r>
          </a:p>
        </p:txBody>
      </p:sp>
      <p:sp>
        <p:nvSpPr>
          <p:cNvPr id="18" name="CuadroTexto 17"/>
          <p:cNvSpPr txBox="1"/>
          <p:nvPr/>
        </p:nvSpPr>
        <p:spPr>
          <a:xfrm>
            <a:off x="4200085" y="6488668"/>
            <a:ext cx="825867"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Áfidos</a:t>
            </a:r>
          </a:p>
        </p:txBody>
      </p:sp>
      <p:sp>
        <p:nvSpPr>
          <p:cNvPr id="19" name="CuadroTexto 18"/>
          <p:cNvSpPr txBox="1"/>
          <p:nvPr/>
        </p:nvSpPr>
        <p:spPr>
          <a:xfrm>
            <a:off x="8248677" y="6493965"/>
            <a:ext cx="2063385"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Gusano de la vaina</a:t>
            </a:r>
          </a:p>
        </p:txBody>
      </p:sp>
      <p:pic>
        <p:nvPicPr>
          <p:cNvPr id="21" name="Imagen 20"/>
          <p:cNvPicPr>
            <a:picLocks noChangeAspect="1"/>
          </p:cNvPicPr>
          <p:nvPr/>
        </p:nvPicPr>
        <p:blipFill>
          <a:blip r:embed="rId6"/>
          <a:stretch>
            <a:fillRect/>
          </a:stretch>
        </p:blipFill>
        <p:spPr>
          <a:xfrm>
            <a:off x="4285889" y="1591545"/>
            <a:ext cx="3779520" cy="2307475"/>
          </a:xfrm>
          <a:prstGeom prst="rect">
            <a:avLst/>
          </a:prstGeom>
          <a:ln>
            <a:noFill/>
          </a:ln>
        </p:spPr>
      </p:pic>
      <p:sp>
        <p:nvSpPr>
          <p:cNvPr id="22" name="CuadroTexto 21"/>
          <p:cNvSpPr txBox="1"/>
          <p:nvPr/>
        </p:nvSpPr>
        <p:spPr>
          <a:xfrm>
            <a:off x="4336882" y="3938393"/>
            <a:ext cx="1986441"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Bacteriosis común</a:t>
            </a:r>
          </a:p>
        </p:txBody>
      </p:sp>
      <p:pic>
        <p:nvPicPr>
          <p:cNvPr id="25" name="Imagen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991" y="1580320"/>
            <a:ext cx="3557305" cy="2335384"/>
          </a:xfrm>
          <a:prstGeom prst="rect">
            <a:avLst/>
          </a:prstGeom>
          <a:ln>
            <a:noFill/>
          </a:ln>
        </p:spPr>
      </p:pic>
    </p:spTree>
    <p:extLst>
      <p:ext uri="{BB962C8B-B14F-4D97-AF65-F5344CB8AC3E}">
        <p14:creationId xmlns:p14="http://schemas.microsoft.com/office/powerpoint/2010/main" val="336706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93876" y="58696"/>
            <a:ext cx="9702316" cy="1280890"/>
          </a:xfrm>
        </p:spPr>
        <p:txBody>
          <a:bodyPr>
            <a:normAutofit/>
          </a:bodyPr>
          <a:lstStyle/>
          <a:p>
            <a:r>
              <a:rPr lang="es-EC" sz="2400" dirty="0">
                <a:solidFill>
                  <a:schemeClr val="tx1"/>
                </a:solidFill>
                <a:latin typeface="Times New Roman" panose="02020603050405020304" pitchFamily="18" charset="0"/>
                <a:cs typeface="Times New Roman" panose="02020603050405020304" pitchFamily="18" charset="0"/>
              </a:rPr>
              <a:t>MANEJO ESPECÍFICO DEL EXPERIMENTO</a:t>
            </a:r>
          </a:p>
        </p:txBody>
      </p:sp>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859" y="662608"/>
            <a:ext cx="2284281" cy="2498759"/>
          </a:xfrm>
          <a:prstGeom prst="rect">
            <a:avLst/>
          </a:prstGeom>
          <a:ln>
            <a:noFill/>
          </a:ln>
        </p:spPr>
      </p:pic>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6771" y="693096"/>
            <a:ext cx="2284281" cy="2524153"/>
          </a:xfrm>
          <a:prstGeom prst="rect">
            <a:avLst/>
          </a:prstGeom>
          <a:ln>
            <a:noFill/>
          </a:ln>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1155" y="659752"/>
            <a:ext cx="2284281" cy="2491108"/>
          </a:xfrm>
          <a:prstGeom prst="rect">
            <a:avLst/>
          </a:prstGeom>
          <a:ln>
            <a:noFill/>
          </a:ln>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8894" y="693096"/>
            <a:ext cx="2284281" cy="2524152"/>
          </a:xfrm>
          <a:prstGeom prst="rect">
            <a:avLst/>
          </a:prstGeom>
          <a:ln>
            <a:noFill/>
          </a:ln>
        </p:spPr>
      </p:pic>
      <p:pic>
        <p:nvPicPr>
          <p:cNvPr id="9" name="Imagen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864" y="3886974"/>
            <a:ext cx="2081946" cy="2292305"/>
          </a:xfrm>
          <a:prstGeom prst="rect">
            <a:avLst/>
          </a:prstGeom>
          <a:ln>
            <a:noFill/>
          </a:ln>
        </p:spPr>
      </p:pic>
      <p:sp>
        <p:nvSpPr>
          <p:cNvPr id="3" name="CuadroTexto 2"/>
          <p:cNvSpPr txBox="1"/>
          <p:nvPr/>
        </p:nvSpPr>
        <p:spPr>
          <a:xfrm>
            <a:off x="173031" y="3174308"/>
            <a:ext cx="2284282" cy="584775"/>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Preparación y trazado de bloques</a:t>
            </a:r>
          </a:p>
        </p:txBody>
      </p:sp>
      <p:sp>
        <p:nvSpPr>
          <p:cNvPr id="10" name="CuadroTexto 9"/>
          <p:cNvSpPr txBox="1"/>
          <p:nvPr/>
        </p:nvSpPr>
        <p:spPr>
          <a:xfrm>
            <a:off x="2457313" y="3208696"/>
            <a:ext cx="2331654" cy="584775"/>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Elaboración de surcos y riego</a:t>
            </a:r>
          </a:p>
        </p:txBody>
      </p:sp>
      <p:sp>
        <p:nvSpPr>
          <p:cNvPr id="11" name="CuadroTexto 10"/>
          <p:cNvSpPr txBox="1"/>
          <p:nvPr/>
        </p:nvSpPr>
        <p:spPr>
          <a:xfrm>
            <a:off x="4953859" y="3237203"/>
            <a:ext cx="2645900" cy="338554"/>
          </a:xfrm>
          <a:prstGeom prst="rect">
            <a:avLst/>
          </a:prstGeom>
          <a:noFill/>
        </p:spPr>
        <p:txBody>
          <a:bodyPr wrap="square" rtlCol="0">
            <a:spAutoFit/>
          </a:bodyPr>
          <a:lstStyle>
            <a:defPPr>
              <a:defRPr lang="en-US"/>
            </a:defPPr>
            <a:lvl1pPr>
              <a:defRPr sz="1600" b="1">
                <a:latin typeface="Times New Roman" panose="02020603050405020304" pitchFamily="18" charset="0"/>
                <a:cs typeface="Times New Roman" panose="02020603050405020304" pitchFamily="18" charset="0"/>
              </a:defRPr>
            </a:lvl1pPr>
          </a:lstStyle>
          <a:p>
            <a:r>
              <a:rPr lang="es-EC" dirty="0"/>
              <a:t>Desinfección de la semilla</a:t>
            </a:r>
          </a:p>
        </p:txBody>
      </p:sp>
      <p:sp>
        <p:nvSpPr>
          <p:cNvPr id="12" name="CuadroTexto 11"/>
          <p:cNvSpPr txBox="1"/>
          <p:nvPr/>
        </p:nvSpPr>
        <p:spPr>
          <a:xfrm>
            <a:off x="7875870" y="3237203"/>
            <a:ext cx="1858818" cy="338554"/>
          </a:xfrm>
          <a:prstGeom prst="rect">
            <a:avLst/>
          </a:prstGeom>
          <a:noFill/>
        </p:spPr>
        <p:txBody>
          <a:bodyPr wrap="square" rtlCol="0">
            <a:spAutoFit/>
          </a:bodyPr>
          <a:lstStyle>
            <a:defPPr>
              <a:defRPr lang="en-US"/>
            </a:defPPr>
            <a:lvl1pPr>
              <a:defRPr sz="1600" b="1"/>
            </a:lvl1pPr>
          </a:lstStyle>
          <a:p>
            <a:r>
              <a:rPr lang="es-EC" dirty="0">
                <a:latin typeface="Times New Roman" panose="02020603050405020304" pitchFamily="18" charset="0"/>
                <a:cs typeface="Times New Roman" panose="02020603050405020304" pitchFamily="18" charset="0"/>
              </a:rPr>
              <a:t>Siembra</a:t>
            </a:r>
          </a:p>
        </p:txBody>
      </p:sp>
      <p:sp>
        <p:nvSpPr>
          <p:cNvPr id="13" name="CuadroTexto 12"/>
          <p:cNvSpPr txBox="1"/>
          <p:nvPr/>
        </p:nvSpPr>
        <p:spPr>
          <a:xfrm>
            <a:off x="10193240" y="3237202"/>
            <a:ext cx="2124928"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Riego</a:t>
            </a:r>
          </a:p>
        </p:txBody>
      </p:sp>
      <p:sp>
        <p:nvSpPr>
          <p:cNvPr id="14" name="CuadroTexto 13"/>
          <p:cNvSpPr txBox="1"/>
          <p:nvPr/>
        </p:nvSpPr>
        <p:spPr>
          <a:xfrm>
            <a:off x="213865" y="6233571"/>
            <a:ext cx="2243448"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Controles fitosanitarios</a:t>
            </a:r>
          </a:p>
        </p:txBody>
      </p:sp>
      <p:pic>
        <p:nvPicPr>
          <p:cNvPr id="16" name="Imagen 15"/>
          <p:cNvPicPr>
            <a:picLocks noChangeAspect="1"/>
          </p:cNvPicPr>
          <p:nvPr/>
        </p:nvPicPr>
        <p:blipFill>
          <a:blip r:embed="rId7"/>
          <a:stretch>
            <a:fillRect/>
          </a:stretch>
        </p:blipFill>
        <p:spPr>
          <a:xfrm>
            <a:off x="193877" y="678721"/>
            <a:ext cx="2101932" cy="2482647"/>
          </a:xfrm>
          <a:prstGeom prst="rect">
            <a:avLst/>
          </a:prstGeom>
          <a:ln>
            <a:noFill/>
          </a:ln>
        </p:spPr>
      </p:pic>
      <p:pic>
        <p:nvPicPr>
          <p:cNvPr id="17" name="Imagen 16">
            <a:extLst>
              <a:ext uri="{FF2B5EF4-FFF2-40B4-BE49-F238E27FC236}">
                <a16:creationId xmlns:a16="http://schemas.microsoft.com/office/drawing/2014/main" id="{59F30669-2C0A-4142-ABF0-58C51AD885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81018" y="3891188"/>
            <a:ext cx="2274418" cy="2288091"/>
          </a:xfrm>
          <a:prstGeom prst="rect">
            <a:avLst/>
          </a:prstGeom>
          <a:ln>
            <a:noFill/>
          </a:ln>
        </p:spPr>
      </p:pic>
      <p:pic>
        <p:nvPicPr>
          <p:cNvPr id="19" name="Imagen 18" descr="Imagen que contiene suelo, exterior, valla, árbol&#10;&#10;Descripción generada con confianza muy alta">
            <a:extLst>
              <a:ext uri="{FF2B5EF4-FFF2-40B4-BE49-F238E27FC236}">
                <a16:creationId xmlns:a16="http://schemas.microsoft.com/office/drawing/2014/main" id="{11DE2D5F-B1E6-4831-B8AE-91ABD16A17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53859" y="3866554"/>
            <a:ext cx="2284281" cy="2292305"/>
          </a:xfrm>
          <a:prstGeom prst="rect">
            <a:avLst/>
          </a:prstGeom>
          <a:ln>
            <a:noFill/>
          </a:ln>
        </p:spPr>
      </p:pic>
      <p:sp>
        <p:nvSpPr>
          <p:cNvPr id="18" name="CuadroTexto 17">
            <a:extLst>
              <a:ext uri="{FF2B5EF4-FFF2-40B4-BE49-F238E27FC236}">
                <a16:creationId xmlns:a16="http://schemas.microsoft.com/office/drawing/2014/main" id="{ACB6A39D-E422-449C-A4F5-8672B4DABB1C}"/>
              </a:ext>
            </a:extLst>
          </p:cNvPr>
          <p:cNvSpPr txBox="1"/>
          <p:nvPr/>
        </p:nvSpPr>
        <p:spPr>
          <a:xfrm>
            <a:off x="2471155" y="6271236"/>
            <a:ext cx="2274419" cy="338554"/>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Tutoreo</a:t>
            </a:r>
          </a:p>
        </p:txBody>
      </p:sp>
      <p:sp>
        <p:nvSpPr>
          <p:cNvPr id="20" name="CuadroTexto 19">
            <a:extLst>
              <a:ext uri="{FF2B5EF4-FFF2-40B4-BE49-F238E27FC236}">
                <a16:creationId xmlns:a16="http://schemas.microsoft.com/office/drawing/2014/main" id="{B7797443-31A1-4098-9316-CCC2788303F7}"/>
              </a:ext>
            </a:extLst>
          </p:cNvPr>
          <p:cNvSpPr txBox="1"/>
          <p:nvPr/>
        </p:nvSpPr>
        <p:spPr>
          <a:xfrm>
            <a:off x="4950824" y="6210024"/>
            <a:ext cx="2274419" cy="584775"/>
          </a:xfrm>
          <a:prstGeom prst="rect">
            <a:avLst/>
          </a:prstGeom>
          <a:noFill/>
        </p:spPr>
        <p:txBody>
          <a:bodyPr wrap="square" rtlCol="0">
            <a:spAutoFit/>
          </a:bodyPr>
          <a:lstStyle/>
          <a:p>
            <a:r>
              <a:rPr lang="es-EC" sz="1600" b="1" dirty="0">
                <a:latin typeface="Times New Roman" panose="02020603050405020304" pitchFamily="18" charset="0"/>
                <a:cs typeface="Times New Roman" panose="02020603050405020304" pitchFamily="18" charset="0"/>
              </a:rPr>
              <a:t>Identificación con letreros</a:t>
            </a:r>
          </a:p>
        </p:txBody>
      </p:sp>
      <p:sp>
        <p:nvSpPr>
          <p:cNvPr id="21" name="CuadroTexto 20">
            <a:extLst>
              <a:ext uri="{FF2B5EF4-FFF2-40B4-BE49-F238E27FC236}">
                <a16:creationId xmlns:a16="http://schemas.microsoft.com/office/drawing/2014/main" id="{921D5932-9341-41CA-B359-5CA9958AF753}"/>
              </a:ext>
            </a:extLst>
          </p:cNvPr>
          <p:cNvSpPr txBox="1"/>
          <p:nvPr/>
        </p:nvSpPr>
        <p:spPr>
          <a:xfrm>
            <a:off x="7430494" y="6233571"/>
            <a:ext cx="4715395" cy="338554"/>
          </a:xfrm>
          <a:prstGeom prst="rect">
            <a:avLst/>
          </a:prstGeom>
          <a:noFill/>
        </p:spPr>
        <p:txBody>
          <a:bodyPr wrap="square" rtlCol="0">
            <a:spAutoFit/>
          </a:bodyPr>
          <a:lstStyle/>
          <a:p>
            <a:pPr algn="ctr"/>
            <a:r>
              <a:rPr lang="es-EC" sz="1600" b="1" dirty="0">
                <a:latin typeface="Times New Roman" panose="02020603050405020304" pitchFamily="18" charset="0"/>
                <a:cs typeface="Times New Roman" panose="02020603050405020304" pitchFamily="18" charset="0"/>
              </a:rPr>
              <a:t>Cosecha</a:t>
            </a:r>
          </a:p>
        </p:txBody>
      </p:sp>
      <p:pic>
        <p:nvPicPr>
          <p:cNvPr id="23" name="Imagen 22">
            <a:extLst>
              <a:ext uri="{FF2B5EF4-FFF2-40B4-BE49-F238E27FC236}">
                <a16:creationId xmlns:a16="http://schemas.microsoft.com/office/drawing/2014/main" id="{9454DAD6-8E2A-4441-92E7-C3DA9A58A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40356" y="3884180"/>
            <a:ext cx="4705533" cy="2292306"/>
          </a:xfrm>
          <a:prstGeom prst="rect">
            <a:avLst/>
          </a:prstGeom>
          <a:ln>
            <a:noFill/>
          </a:ln>
        </p:spPr>
      </p:pic>
    </p:spTree>
    <p:extLst>
      <p:ext uri="{BB962C8B-B14F-4D97-AF65-F5344CB8AC3E}">
        <p14:creationId xmlns:p14="http://schemas.microsoft.com/office/powerpoint/2010/main" val="177233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E90B5-E625-4091-A29E-134FE4FAD669}"/>
              </a:ext>
            </a:extLst>
          </p:cNvPr>
          <p:cNvSpPr>
            <a:spLocks noGrp="1"/>
          </p:cNvSpPr>
          <p:nvPr>
            <p:ph type="title"/>
          </p:nvPr>
        </p:nvSpPr>
        <p:spPr>
          <a:xfrm>
            <a:off x="167778" y="2401956"/>
            <a:ext cx="2323979" cy="2054087"/>
          </a:xfrm>
          <a:prstGeom prst="rightArrowCallout">
            <a:avLst>
              <a:gd name="adj1" fmla="val 25000"/>
              <a:gd name="adj2" fmla="val 21129"/>
              <a:gd name="adj3" fmla="val 23064"/>
              <a:gd name="adj4" fmla="val 67828"/>
            </a:avLst>
          </a:prstGeom>
        </p:spPr>
        <p:style>
          <a:lnRef idx="1">
            <a:schemeClr val="dk1"/>
          </a:lnRef>
          <a:fillRef idx="2">
            <a:schemeClr val="dk1"/>
          </a:fillRef>
          <a:effectRef idx="1">
            <a:schemeClr val="dk1"/>
          </a:effectRef>
          <a:fontRef idx="minor">
            <a:schemeClr val="dk1"/>
          </a:fontRef>
        </p:style>
        <p:txBody>
          <a:bodyPr>
            <a:normAutofit/>
          </a:bodyPr>
          <a:lstStyle/>
          <a:p>
            <a:pPr algn="ctr"/>
            <a:br>
              <a:rPr lang="es-EC" sz="1600" dirty="0"/>
            </a:br>
            <a:br>
              <a:rPr lang="es-EC" sz="1600" dirty="0"/>
            </a:br>
            <a:r>
              <a:rPr lang="es-EC" sz="1600" b="1" dirty="0">
                <a:latin typeface="Times New Roman" panose="02020603050405020304" pitchFamily="18" charset="0"/>
                <a:cs typeface="Times New Roman" panose="02020603050405020304" pitchFamily="18" charset="0"/>
              </a:rPr>
              <a:t>COLECTA DE GERMOPLAS-MA</a:t>
            </a:r>
          </a:p>
        </p:txBody>
      </p:sp>
      <p:pic>
        <p:nvPicPr>
          <p:cNvPr id="7" name="Marcador de contenido 6" descr="Imagen que contiene texto, mapa&#10;&#10;Descripción generada con confianza muy alta">
            <a:extLst>
              <a:ext uri="{FF2B5EF4-FFF2-40B4-BE49-F238E27FC236}">
                <a16:creationId xmlns:a16="http://schemas.microsoft.com/office/drawing/2014/main" id="{D4059C9E-6B46-4476-AA49-0AE416F3076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91757" y="490330"/>
            <a:ext cx="8693078" cy="6367670"/>
          </a:xfrm>
        </p:spPr>
      </p:pic>
      <p:sp>
        <p:nvSpPr>
          <p:cNvPr id="8" name="Globo: línea 7">
            <a:extLst>
              <a:ext uri="{FF2B5EF4-FFF2-40B4-BE49-F238E27FC236}">
                <a16:creationId xmlns:a16="http://schemas.microsoft.com/office/drawing/2014/main" id="{EAC9ED53-B3E9-4293-9089-594B5222E61B}"/>
              </a:ext>
            </a:extLst>
          </p:cNvPr>
          <p:cNvSpPr/>
          <p:nvPr/>
        </p:nvSpPr>
        <p:spPr>
          <a:xfrm>
            <a:off x="9700243" y="250134"/>
            <a:ext cx="2159930" cy="480391"/>
          </a:xfrm>
          <a:prstGeom prst="borderCallout1">
            <a:avLst>
              <a:gd name="adj1" fmla="val 104267"/>
              <a:gd name="adj2" fmla="val 48727"/>
              <a:gd name="adj3" fmla="val 807673"/>
              <a:gd name="adj4" fmla="val -13097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UCH-004</a:t>
            </a:r>
          </a:p>
        </p:txBody>
      </p:sp>
      <p:sp>
        <p:nvSpPr>
          <p:cNvPr id="11" name="Globo: línea 10">
            <a:extLst>
              <a:ext uri="{FF2B5EF4-FFF2-40B4-BE49-F238E27FC236}">
                <a16:creationId xmlns:a16="http://schemas.microsoft.com/office/drawing/2014/main" id="{617B04DF-86B9-4B2F-8C15-E157B903C36E}"/>
              </a:ext>
            </a:extLst>
          </p:cNvPr>
          <p:cNvSpPr/>
          <p:nvPr/>
        </p:nvSpPr>
        <p:spPr>
          <a:xfrm>
            <a:off x="7067262" y="240193"/>
            <a:ext cx="2173357" cy="437322"/>
          </a:xfrm>
          <a:prstGeom prst="borderCallout1">
            <a:avLst>
              <a:gd name="adj1" fmla="val 100568"/>
              <a:gd name="adj2" fmla="val 47765"/>
              <a:gd name="adj3" fmla="val 936742"/>
              <a:gd name="adj4" fmla="val -3101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UCH-003</a:t>
            </a:r>
          </a:p>
        </p:txBody>
      </p:sp>
      <p:sp>
        <p:nvSpPr>
          <p:cNvPr id="12" name="Globo: línea 11">
            <a:extLst>
              <a:ext uri="{FF2B5EF4-FFF2-40B4-BE49-F238E27FC236}">
                <a16:creationId xmlns:a16="http://schemas.microsoft.com/office/drawing/2014/main" id="{DDE68CB2-5ACD-43B7-B679-5760298981CF}"/>
              </a:ext>
            </a:extLst>
          </p:cNvPr>
          <p:cNvSpPr/>
          <p:nvPr/>
        </p:nvSpPr>
        <p:spPr>
          <a:xfrm>
            <a:off x="26504" y="681658"/>
            <a:ext cx="2464905" cy="480391"/>
          </a:xfrm>
          <a:prstGeom prst="borderCallout1">
            <a:avLst>
              <a:gd name="adj1" fmla="val 95991"/>
              <a:gd name="adj2" fmla="val 100807"/>
              <a:gd name="adj3" fmla="val 719398"/>
              <a:gd name="adj4" fmla="val 22618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UCH-002</a:t>
            </a:r>
          </a:p>
        </p:txBody>
      </p:sp>
      <p:sp>
        <p:nvSpPr>
          <p:cNvPr id="13" name="Globo: línea 12">
            <a:extLst>
              <a:ext uri="{FF2B5EF4-FFF2-40B4-BE49-F238E27FC236}">
                <a16:creationId xmlns:a16="http://schemas.microsoft.com/office/drawing/2014/main" id="{8012F213-967A-4594-9165-DE38B7F49F31}"/>
              </a:ext>
            </a:extLst>
          </p:cNvPr>
          <p:cNvSpPr/>
          <p:nvPr/>
        </p:nvSpPr>
        <p:spPr>
          <a:xfrm>
            <a:off x="450574" y="1524000"/>
            <a:ext cx="1948069" cy="480391"/>
          </a:xfrm>
          <a:prstGeom prst="borderCallout1">
            <a:avLst>
              <a:gd name="adj1" fmla="val 101509"/>
              <a:gd name="adj2" fmla="val 103912"/>
              <a:gd name="adj3" fmla="val 658707"/>
              <a:gd name="adj4" fmla="val 2433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UCH-005</a:t>
            </a:r>
          </a:p>
        </p:txBody>
      </p:sp>
      <p:sp>
        <p:nvSpPr>
          <p:cNvPr id="14" name="Globo: línea 13">
            <a:extLst>
              <a:ext uri="{FF2B5EF4-FFF2-40B4-BE49-F238E27FC236}">
                <a16:creationId xmlns:a16="http://schemas.microsoft.com/office/drawing/2014/main" id="{776EF58D-D5DB-4390-AFF2-322DC7001B4B}"/>
              </a:ext>
            </a:extLst>
          </p:cNvPr>
          <p:cNvSpPr/>
          <p:nvPr/>
        </p:nvSpPr>
        <p:spPr>
          <a:xfrm>
            <a:off x="344557" y="5327374"/>
            <a:ext cx="1868556" cy="503583"/>
          </a:xfrm>
          <a:prstGeom prst="borderCallout1">
            <a:avLst>
              <a:gd name="adj1" fmla="val 2961"/>
              <a:gd name="adj2" fmla="val 100178"/>
              <a:gd name="adj3" fmla="val -100658"/>
              <a:gd name="adj4" fmla="val 2687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UCH-001</a:t>
            </a:r>
          </a:p>
        </p:txBody>
      </p:sp>
      <p:sp>
        <p:nvSpPr>
          <p:cNvPr id="9" name="Título 1">
            <a:extLst>
              <a:ext uri="{FF2B5EF4-FFF2-40B4-BE49-F238E27FC236}">
                <a16:creationId xmlns:a16="http://schemas.microsoft.com/office/drawing/2014/main" id="{354AFE8D-2F5A-43B5-99EE-314C76B5964E}"/>
              </a:ext>
            </a:extLst>
          </p:cNvPr>
          <p:cNvSpPr txBox="1">
            <a:spLocks/>
          </p:cNvSpPr>
          <p:nvPr/>
        </p:nvSpPr>
        <p:spPr>
          <a:xfrm>
            <a:off x="-1169688" y="0"/>
            <a:ext cx="8911687" cy="11628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a:solidFill>
                  <a:schemeClr val="tx1"/>
                </a:solidFill>
                <a:latin typeface="Times New Roman" panose="02020603050405020304" pitchFamily="18" charset="0"/>
                <a:cs typeface="Times New Roman" panose="02020603050405020304" pitchFamily="18" charset="0"/>
              </a:rPr>
              <a:t>RESULTADOS Y DISCUSIÓN</a:t>
            </a:r>
          </a:p>
        </p:txBody>
      </p:sp>
    </p:spTree>
    <p:extLst>
      <p:ext uri="{BB962C8B-B14F-4D97-AF65-F5344CB8AC3E}">
        <p14:creationId xmlns:p14="http://schemas.microsoft.com/office/powerpoint/2010/main" val="20507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8258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s-EC" sz="2400" dirty="0">
                <a:latin typeface="Times New Roman" panose="02020603050405020304" pitchFamily="18" charset="0"/>
                <a:cs typeface="Times New Roman" panose="02020603050405020304" pitchFamily="18" charset="0"/>
              </a:rPr>
              <a:t>GERMOPLASMA DE FRÉJOL COLECTADO EN CHALTURA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10664728"/>
              </p:ext>
            </p:extLst>
          </p:nvPr>
        </p:nvGraphicFramePr>
        <p:xfrm>
          <a:off x="0" y="682580"/>
          <a:ext cx="12192001" cy="6175421"/>
        </p:xfrm>
        <a:graphic>
          <a:graphicData uri="http://schemas.openxmlformats.org/drawingml/2006/table">
            <a:tbl>
              <a:tblPr firstRow="1" firstCol="1" bandRow="1">
                <a:tableStyleId>{3B4B98B0-60AC-42C2-AFA5-B58CD77FA1E5}</a:tableStyleId>
              </a:tblPr>
              <a:tblGrid>
                <a:gridCol w="1494329">
                  <a:extLst>
                    <a:ext uri="{9D8B030D-6E8A-4147-A177-3AD203B41FA5}">
                      <a16:colId xmlns:a16="http://schemas.microsoft.com/office/drawing/2014/main" val="20000"/>
                    </a:ext>
                  </a:extLst>
                </a:gridCol>
                <a:gridCol w="1494329">
                  <a:extLst>
                    <a:ext uri="{9D8B030D-6E8A-4147-A177-3AD203B41FA5}">
                      <a16:colId xmlns:a16="http://schemas.microsoft.com/office/drawing/2014/main" val="20001"/>
                    </a:ext>
                  </a:extLst>
                </a:gridCol>
                <a:gridCol w="1544606">
                  <a:extLst>
                    <a:ext uri="{9D8B030D-6E8A-4147-A177-3AD203B41FA5}">
                      <a16:colId xmlns:a16="http://schemas.microsoft.com/office/drawing/2014/main" val="20002"/>
                    </a:ext>
                  </a:extLst>
                </a:gridCol>
                <a:gridCol w="1544606">
                  <a:extLst>
                    <a:ext uri="{9D8B030D-6E8A-4147-A177-3AD203B41FA5}">
                      <a16:colId xmlns:a16="http://schemas.microsoft.com/office/drawing/2014/main" val="20003"/>
                    </a:ext>
                  </a:extLst>
                </a:gridCol>
                <a:gridCol w="1519054">
                  <a:extLst>
                    <a:ext uri="{9D8B030D-6E8A-4147-A177-3AD203B41FA5}">
                      <a16:colId xmlns:a16="http://schemas.microsoft.com/office/drawing/2014/main" val="20004"/>
                    </a:ext>
                  </a:extLst>
                </a:gridCol>
                <a:gridCol w="1233048">
                  <a:extLst>
                    <a:ext uri="{9D8B030D-6E8A-4147-A177-3AD203B41FA5}">
                      <a16:colId xmlns:a16="http://schemas.microsoft.com/office/drawing/2014/main" val="20005"/>
                    </a:ext>
                  </a:extLst>
                </a:gridCol>
                <a:gridCol w="1307227">
                  <a:extLst>
                    <a:ext uri="{9D8B030D-6E8A-4147-A177-3AD203B41FA5}">
                      <a16:colId xmlns:a16="http://schemas.microsoft.com/office/drawing/2014/main" val="20006"/>
                    </a:ext>
                  </a:extLst>
                </a:gridCol>
                <a:gridCol w="2054802">
                  <a:extLst>
                    <a:ext uri="{9D8B030D-6E8A-4147-A177-3AD203B41FA5}">
                      <a16:colId xmlns:a16="http://schemas.microsoft.com/office/drawing/2014/main" val="20007"/>
                    </a:ext>
                  </a:extLst>
                </a:gridCol>
              </a:tblGrid>
              <a:tr h="309643">
                <a:tc rowSpan="2">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Código Accesión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rowSpan="2">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Propietario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gridSpan="3">
                  <a:txBody>
                    <a:bodyPr/>
                    <a:lstStyle/>
                    <a:p>
                      <a:pPr algn="ctr">
                        <a:lnSpc>
                          <a:spcPct val="100000"/>
                        </a:lnSpc>
                        <a:spcAft>
                          <a:spcPts val="0"/>
                        </a:spcAft>
                      </a:pPr>
                      <a:r>
                        <a:rPr lang="es-EC" sz="2000" dirty="0">
                          <a:effectLst/>
                          <a:latin typeface="Times New Roman" panose="02020603050405020304" pitchFamily="18" charset="0"/>
                          <a:cs typeface="Times New Roman" panose="02020603050405020304" pitchFamily="18" charset="0"/>
                        </a:rPr>
                        <a:t>Ubicación geográfica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hMerge="1">
                  <a:txBody>
                    <a:bodyPr/>
                    <a:lstStyle/>
                    <a:p>
                      <a:endParaRPr lang="es-EC"/>
                    </a:p>
                  </a:txBody>
                  <a:tcPr/>
                </a:tc>
                <a:tc hMerge="1">
                  <a:txBody>
                    <a:bodyPr/>
                    <a:lstStyle/>
                    <a:p>
                      <a:endParaRPr lang="es-EC"/>
                    </a:p>
                  </a:txBody>
                  <a:tcPr/>
                </a:tc>
                <a:tc rowSpan="2">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Nombre Local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rowSpan="2">
                  <a:txBody>
                    <a:bodyPr/>
                    <a:lstStyle/>
                    <a:p>
                      <a:pPr algn="ctr">
                        <a:lnSpc>
                          <a:spcPct val="100000"/>
                        </a:lnSpc>
                        <a:spcAft>
                          <a:spcPts val="0"/>
                        </a:spcAft>
                      </a:pPr>
                      <a:r>
                        <a:rPr lang="es-EC" sz="1600">
                          <a:effectLst/>
                          <a:latin typeface="Times New Roman" panose="02020603050405020304" pitchFamily="18" charset="0"/>
                          <a:cs typeface="Times New Roman" panose="02020603050405020304" pitchFamily="18" charset="0"/>
                        </a:rPr>
                        <a:t>Localidad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rowSpan="2">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Semilla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extLst>
                  <a:ext uri="{0D108BD9-81ED-4DB2-BD59-A6C34878D82A}">
                    <a16:rowId xmlns:a16="http://schemas.microsoft.com/office/drawing/2014/main" val="10000"/>
                  </a:ext>
                </a:extLst>
              </a:tr>
              <a:tr h="247715">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Altitud (msnm)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Coordenada X</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Coordenada Y</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0001"/>
                  </a:ext>
                </a:extLst>
              </a:tr>
              <a:tr h="1156801">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UCH-001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Luzmila Terán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2403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17N 0811358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0038835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Paragachi</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a:t>
                      </a:r>
                    </a:p>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 San Vicente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285" marR="29285" marT="0" marB="0">
                    <a:solidFill>
                      <a:schemeClr val="bg1"/>
                    </a:solidFill>
                  </a:tcPr>
                </a:tc>
                <a:tc>
                  <a:txBody>
                    <a:bodyPr/>
                    <a:lstStyle/>
                    <a:p>
                      <a:pPr algn="ctr">
                        <a:lnSpc>
                          <a:spcPct val="100000"/>
                        </a:lnSpc>
                        <a:spcAft>
                          <a:spcPts val="0"/>
                        </a:spcAft>
                      </a:pPr>
                      <a:endParaRPr lang="es-EC" sz="900">
                        <a:effectLst/>
                      </a:endParaRPr>
                    </a:p>
                    <a:p>
                      <a:pPr algn="ctr">
                        <a:lnSpc>
                          <a:spcPct val="100000"/>
                        </a:lnSpc>
                        <a:spcAft>
                          <a:spcPts val="0"/>
                        </a:spcAft>
                      </a:pPr>
                      <a:r>
                        <a:rPr lang="es-EC" sz="900">
                          <a:effectLst/>
                        </a:rPr>
                        <a:t> </a:t>
                      </a:r>
                    </a:p>
                    <a:p>
                      <a:pPr algn="ctr">
                        <a:lnSpc>
                          <a:spcPct val="100000"/>
                        </a:lnSpc>
                        <a:spcAft>
                          <a:spcPts val="0"/>
                        </a:spcAft>
                      </a:pPr>
                      <a:r>
                        <a:rPr lang="es-EC" sz="900">
                          <a:effectLst/>
                        </a:rPr>
                        <a:t> </a:t>
                      </a:r>
                    </a:p>
                    <a:p>
                      <a:pPr algn="ctr">
                        <a:lnSpc>
                          <a:spcPct val="100000"/>
                        </a:lnSpc>
                        <a:spcAft>
                          <a:spcPts val="0"/>
                        </a:spcAft>
                      </a:pPr>
                      <a:r>
                        <a:rPr lang="es-EC" sz="900">
                          <a:effectLst/>
                        </a:rPr>
                        <a:t> </a:t>
                      </a:r>
                    </a:p>
                    <a:p>
                      <a:pPr algn="ctr">
                        <a:lnSpc>
                          <a:spcPct val="100000"/>
                        </a:lnSpc>
                        <a:spcAft>
                          <a:spcPts val="0"/>
                        </a:spcAft>
                      </a:pPr>
                      <a:r>
                        <a:rPr lang="es-EC" sz="900">
                          <a:effectLst/>
                        </a:rPr>
                        <a:t> </a:t>
                      </a:r>
                    </a:p>
                    <a:p>
                      <a:pPr algn="ctr">
                        <a:lnSpc>
                          <a:spcPct val="100000"/>
                        </a:lnSpc>
                        <a:spcAft>
                          <a:spcPts val="0"/>
                        </a:spcAft>
                      </a:pPr>
                      <a:r>
                        <a:rPr lang="es-EC" sz="900">
                          <a:effectLst/>
                        </a:rPr>
                        <a:t> </a:t>
                      </a:r>
                    </a:p>
                    <a:p>
                      <a:pPr algn="ctr">
                        <a:lnSpc>
                          <a:spcPct val="100000"/>
                        </a:lnSpc>
                        <a:spcAft>
                          <a:spcPts val="0"/>
                        </a:spcAft>
                      </a:pPr>
                      <a:r>
                        <a:rPr lang="es-EC" sz="900">
                          <a:effectLst/>
                        </a:rPr>
                        <a:t> </a:t>
                      </a:r>
                    </a:p>
                    <a:p>
                      <a:pPr algn="ctr">
                        <a:lnSpc>
                          <a:spcPct val="100000"/>
                        </a:lnSpc>
                        <a:spcAft>
                          <a:spcPts val="0"/>
                        </a:spcAft>
                      </a:pPr>
                      <a:r>
                        <a:rPr lang="es-EC" sz="9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285" marR="29285" marT="0" marB="0">
                    <a:solidFill>
                      <a:schemeClr val="bg1"/>
                    </a:solidFill>
                  </a:tcPr>
                </a:tc>
                <a:extLst>
                  <a:ext uri="{0D108BD9-81ED-4DB2-BD59-A6C34878D82A}">
                    <a16:rowId xmlns:a16="http://schemas.microsoft.com/office/drawing/2014/main" val="10002"/>
                  </a:ext>
                </a:extLst>
              </a:tr>
              <a:tr h="1156801">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UCH-002</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Emérita Ibadango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2365</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17N 0811855</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0039507</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Percal (nativo)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La Violeta</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algn="just">
                        <a:lnSpc>
                          <a:spcPct val="100000"/>
                        </a:lnSpc>
                        <a:spcAft>
                          <a:spcPts val="0"/>
                        </a:spcAft>
                      </a:pPr>
                      <a:endParaRPr lang="es-EC" sz="900">
                        <a:effectLst/>
                      </a:endParaRP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285" marR="29285" marT="0" marB="0">
                    <a:solidFill>
                      <a:schemeClr val="bg1"/>
                    </a:solidFill>
                  </a:tcPr>
                </a:tc>
                <a:extLst>
                  <a:ext uri="{0D108BD9-81ED-4DB2-BD59-A6C34878D82A}">
                    <a16:rowId xmlns:a16="http://schemas.microsoft.com/office/drawing/2014/main" val="10003"/>
                  </a:ext>
                </a:extLst>
              </a:tr>
              <a:tr h="1156801">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UCH-003</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Luzmila Vega</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2346</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17N 0813038</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0039337</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s/n</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El Incario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algn="just">
                        <a:lnSpc>
                          <a:spcPct val="100000"/>
                        </a:lnSpc>
                        <a:spcAft>
                          <a:spcPts val="0"/>
                        </a:spcAft>
                      </a:pPr>
                      <a:endParaRPr lang="es-EC" sz="900">
                        <a:effectLst/>
                      </a:endParaRP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285" marR="29285" marT="0" marB="0">
                    <a:solidFill>
                      <a:schemeClr val="bg1"/>
                    </a:solidFill>
                  </a:tcPr>
                </a:tc>
                <a:extLst>
                  <a:ext uri="{0D108BD9-81ED-4DB2-BD59-A6C34878D82A}">
                    <a16:rowId xmlns:a16="http://schemas.microsoft.com/office/drawing/2014/main" val="10004"/>
                  </a:ext>
                </a:extLst>
              </a:tr>
              <a:tr h="1156801">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UCH-004</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Luis Ibadango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2314</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17N 0813706</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0039648</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Cargavello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El Carmen</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algn="just">
                        <a:lnSpc>
                          <a:spcPct val="100000"/>
                        </a:lnSpc>
                        <a:spcAft>
                          <a:spcPts val="0"/>
                        </a:spcAft>
                      </a:pPr>
                      <a:endParaRPr lang="es-EC" sz="900">
                        <a:effectLst/>
                      </a:endParaRP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p>
                    <a:p>
                      <a:pPr algn="just">
                        <a:lnSpc>
                          <a:spcPct val="100000"/>
                        </a:lnSpc>
                        <a:spcAft>
                          <a:spcPts val="0"/>
                        </a:spcAft>
                      </a:pPr>
                      <a:r>
                        <a:rPr lang="es-EC" sz="900">
                          <a:effectLst/>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285" marR="29285" marT="0" marB="0">
                    <a:solidFill>
                      <a:schemeClr val="bg1"/>
                    </a:solidFill>
                  </a:tcPr>
                </a:tc>
                <a:extLst>
                  <a:ext uri="{0D108BD9-81ED-4DB2-BD59-A6C34878D82A}">
                    <a16:rowId xmlns:a16="http://schemas.microsoft.com/office/drawing/2014/main" val="10005"/>
                  </a:ext>
                </a:extLst>
              </a:tr>
              <a:tr h="990859">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UCH-005</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Manuel Escanta</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2391</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17N 0811687</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0038727</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Centenario Injertado</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Central</a:t>
                      </a:r>
                    </a:p>
                    <a:p>
                      <a:pPr marL="0" algn="ctr" defTabSz="457200" rtl="0" eaLnBrk="1" latinLnBrk="0" hangingPunct="1">
                        <a:lnSpc>
                          <a:spcPct val="100000"/>
                        </a:lnSpc>
                        <a:spcAft>
                          <a:spcPts val="0"/>
                        </a:spcAft>
                      </a:pPr>
                      <a:endParaRPr lang="es-EC" sz="1600" kern="1200" dirty="0">
                        <a:effectLst/>
                        <a:latin typeface="Times New Roman" panose="02020603050405020304" pitchFamily="18" charset="0"/>
                        <a:cs typeface="Times New Roman" panose="02020603050405020304" pitchFamily="18" charset="0"/>
                      </a:endParaRPr>
                    </a:p>
                    <a:p>
                      <a:pPr marL="0" algn="ctr" defTabSz="457200" rtl="0" eaLnBrk="1" latinLnBrk="0" hangingPunct="1">
                        <a:lnSpc>
                          <a:spcPct val="100000"/>
                        </a:lnSpc>
                        <a:spcAft>
                          <a:spcPts val="0"/>
                        </a:spcAft>
                      </a:pPr>
                      <a:r>
                        <a:rPr lang="es-EC" sz="1600" kern="1200" dirty="0">
                          <a:effectLst/>
                          <a:latin typeface="Times New Roman" panose="02020603050405020304" pitchFamily="18" charset="0"/>
                          <a:cs typeface="Times New Roman" panose="02020603050405020304" pitchFamily="18" charset="0"/>
                        </a:rPr>
                        <a:t> </a:t>
                      </a:r>
                      <a:endParaRPr lang="es-EC"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29285" marR="29285" marT="0" marB="0">
                    <a:solidFill>
                      <a:schemeClr val="bg1"/>
                    </a:solidFill>
                  </a:tcPr>
                </a:tc>
                <a:tc>
                  <a:txBody>
                    <a:bodyPr/>
                    <a:lstStyle/>
                    <a:p>
                      <a:pPr algn="just">
                        <a:lnSpc>
                          <a:spcPct val="100000"/>
                        </a:lnSpc>
                        <a:spcAft>
                          <a:spcPts val="0"/>
                        </a:spcAft>
                      </a:pPr>
                      <a:endParaRPr lang="es-EC" sz="900" dirty="0">
                        <a:effectLst/>
                      </a:endParaRPr>
                    </a:p>
                    <a:p>
                      <a:pPr algn="just">
                        <a:lnSpc>
                          <a:spcPct val="100000"/>
                        </a:lnSpc>
                        <a:spcAft>
                          <a:spcPts val="0"/>
                        </a:spcAft>
                      </a:pPr>
                      <a:endParaRPr lang="es-EC" sz="900" dirty="0">
                        <a:effectLst/>
                      </a:endParaRPr>
                    </a:p>
                  </a:txBody>
                  <a:tcPr marL="29285" marR="29285" marT="0" marB="0">
                    <a:solidFill>
                      <a:schemeClr val="bg1"/>
                    </a:solidFill>
                  </a:tcPr>
                </a:tc>
                <a:extLst>
                  <a:ext uri="{0D108BD9-81ED-4DB2-BD59-A6C34878D82A}">
                    <a16:rowId xmlns:a16="http://schemas.microsoft.com/office/drawing/2014/main" val="10006"/>
                  </a:ext>
                </a:extLst>
              </a:tr>
            </a:tbl>
          </a:graphicData>
        </a:graphic>
      </p:graphicFrame>
      <p:pic>
        <p:nvPicPr>
          <p:cNvPr id="3077" name="Imagen 6" descr="UCH-0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94403" y="1272209"/>
            <a:ext cx="1697597" cy="8334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Imagen 7" descr="UCH-00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94403" y="2173291"/>
            <a:ext cx="1697596" cy="11775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n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94403" y="3476611"/>
            <a:ext cx="1697597" cy="11422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n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94403" y="4686532"/>
            <a:ext cx="1705910" cy="1121453"/>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94404" y="5855369"/>
            <a:ext cx="1705909" cy="95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94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D318581-5EBB-4615-9A6A-B22BE3B2447A}"/>
              </a:ext>
            </a:extLst>
          </p:cNvPr>
          <p:cNvSpPr txBox="1">
            <a:spLocks noGrp="1"/>
          </p:cNvSpPr>
          <p:nvPr>
            <p:ph type="title"/>
          </p:nvPr>
        </p:nvSpPr>
        <p:spPr>
          <a:xfrm>
            <a:off x="1689367" y="526472"/>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solidFill>
                  <a:schemeClr val="tx1"/>
                </a:solidFill>
                <a:latin typeface="Times New Roman" panose="02020603050405020304" pitchFamily="18" charset="0"/>
                <a:cs typeface="Times New Roman" panose="02020603050405020304" pitchFamily="18" charset="0"/>
              </a:rPr>
              <a:t>CONTENIDO</a:t>
            </a:r>
          </a:p>
        </p:txBody>
      </p:sp>
      <p:graphicFrame>
        <p:nvGraphicFramePr>
          <p:cNvPr id="5" name="Marcador de contenido 3">
            <a:extLst>
              <a:ext uri="{FF2B5EF4-FFF2-40B4-BE49-F238E27FC236}">
                <a16:creationId xmlns:a16="http://schemas.microsoft.com/office/drawing/2014/main" id="{07011FBF-D889-4222-B158-1BE97338759B}"/>
              </a:ext>
            </a:extLst>
          </p:cNvPr>
          <p:cNvGraphicFramePr>
            <a:graphicFrameLocks noGrp="1"/>
          </p:cNvGraphicFramePr>
          <p:nvPr>
            <p:ph idx="1"/>
            <p:extLst>
              <p:ext uri="{D42A27DB-BD31-4B8C-83A1-F6EECF244321}">
                <p14:modId xmlns:p14="http://schemas.microsoft.com/office/powerpoint/2010/main" val="1263203310"/>
              </p:ext>
            </p:extLst>
          </p:nvPr>
        </p:nvGraphicFramePr>
        <p:xfrm>
          <a:off x="1192696" y="1280889"/>
          <a:ext cx="10311917" cy="5239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264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77152" y="633234"/>
            <a:ext cx="10343788"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b="1" dirty="0">
                <a:latin typeface="Times New Roman" panose="02020603050405020304" pitchFamily="18" charset="0"/>
                <a:cs typeface="Times New Roman" panose="02020603050405020304" pitchFamily="18" charset="0"/>
              </a:rPr>
              <a:t>Tabla 19</a:t>
            </a:r>
            <a:r>
              <a:rPr lang="es-EC" dirty="0">
                <a:latin typeface="Times New Roman" panose="02020603050405020304" pitchFamily="18" charset="0"/>
                <a:cs typeface="Times New Roman" panose="02020603050405020304" pitchFamily="18" charset="0"/>
              </a:rPr>
              <a:t>.- Medidas resumen para las características de la planta en cada etapa fenológica de 45 accesiones de fréjol (</a:t>
            </a:r>
            <a:r>
              <a:rPr lang="es-EC" i="1" dirty="0">
                <a:latin typeface="Times New Roman" panose="02020603050405020304" pitchFamily="18" charset="0"/>
                <a:cs typeface="Times New Roman" panose="02020603050405020304" pitchFamily="18" charset="0"/>
              </a:rPr>
              <a:t>Phaseolus vulgaris </a:t>
            </a:r>
            <a:r>
              <a:rPr lang="es-EC" dirty="0">
                <a:latin typeface="Times New Roman" panose="02020603050405020304" pitchFamily="18" charset="0"/>
                <a:cs typeface="Times New Roman" panose="02020603050405020304" pitchFamily="18" charset="0"/>
              </a:rPr>
              <a:t>L.).</a:t>
            </a:r>
          </a:p>
        </p:txBody>
      </p:sp>
      <p:graphicFrame>
        <p:nvGraphicFramePr>
          <p:cNvPr id="10" name="Tabla 9"/>
          <p:cNvGraphicFramePr>
            <a:graphicFrameLocks noGrp="1"/>
          </p:cNvGraphicFramePr>
          <p:nvPr>
            <p:extLst>
              <p:ext uri="{D42A27DB-BD31-4B8C-83A1-F6EECF244321}">
                <p14:modId xmlns:p14="http://schemas.microsoft.com/office/powerpoint/2010/main" val="2469259912"/>
              </p:ext>
            </p:extLst>
          </p:nvPr>
        </p:nvGraphicFramePr>
        <p:xfrm>
          <a:off x="248992" y="1341120"/>
          <a:ext cx="11694016" cy="4175760"/>
        </p:xfrm>
        <a:graphic>
          <a:graphicData uri="http://schemas.openxmlformats.org/drawingml/2006/table">
            <a:tbl>
              <a:tblPr firstRow="1" firstCol="1" bandRow="1">
                <a:tableStyleId>{3B4B98B0-60AC-42C2-AFA5-B58CD77FA1E5}</a:tableStyleId>
              </a:tblPr>
              <a:tblGrid>
                <a:gridCol w="2653698">
                  <a:extLst>
                    <a:ext uri="{9D8B030D-6E8A-4147-A177-3AD203B41FA5}">
                      <a16:colId xmlns:a16="http://schemas.microsoft.com/office/drawing/2014/main" val="20000"/>
                    </a:ext>
                  </a:extLst>
                </a:gridCol>
                <a:gridCol w="2455751">
                  <a:extLst>
                    <a:ext uri="{9D8B030D-6E8A-4147-A177-3AD203B41FA5}">
                      <a16:colId xmlns:a16="http://schemas.microsoft.com/office/drawing/2014/main" val="20001"/>
                    </a:ext>
                  </a:extLst>
                </a:gridCol>
                <a:gridCol w="940017">
                  <a:extLst>
                    <a:ext uri="{9D8B030D-6E8A-4147-A177-3AD203B41FA5}">
                      <a16:colId xmlns:a16="http://schemas.microsoft.com/office/drawing/2014/main" val="20002"/>
                    </a:ext>
                  </a:extLst>
                </a:gridCol>
                <a:gridCol w="1425186">
                  <a:extLst>
                    <a:ext uri="{9D8B030D-6E8A-4147-A177-3AD203B41FA5}">
                      <a16:colId xmlns:a16="http://schemas.microsoft.com/office/drawing/2014/main" val="20003"/>
                    </a:ext>
                  </a:extLst>
                </a:gridCol>
                <a:gridCol w="1971004">
                  <a:extLst>
                    <a:ext uri="{9D8B030D-6E8A-4147-A177-3AD203B41FA5}">
                      <a16:colId xmlns:a16="http://schemas.microsoft.com/office/drawing/2014/main" val="20004"/>
                    </a:ext>
                  </a:extLst>
                </a:gridCol>
                <a:gridCol w="1076472">
                  <a:extLst>
                    <a:ext uri="{9D8B030D-6E8A-4147-A177-3AD203B41FA5}">
                      <a16:colId xmlns:a16="http://schemas.microsoft.com/office/drawing/2014/main" val="20005"/>
                    </a:ext>
                  </a:extLst>
                </a:gridCol>
                <a:gridCol w="1171888">
                  <a:extLst>
                    <a:ext uri="{9D8B030D-6E8A-4147-A177-3AD203B41FA5}">
                      <a16:colId xmlns:a16="http://schemas.microsoft.com/office/drawing/2014/main" val="20006"/>
                    </a:ext>
                  </a:extLst>
                </a:gridCol>
              </a:tblGrid>
              <a:tr h="557212">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Etapa fenológica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Variable</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Media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a:solidFill>
                            <a:schemeClr val="tx1"/>
                          </a:solidFill>
                          <a:effectLst/>
                          <a:latin typeface="Times New Roman" panose="02020603050405020304" pitchFamily="18" charset="0"/>
                          <a:cs typeface="Times New Roman" panose="02020603050405020304" pitchFamily="18" charset="0"/>
                        </a:rPr>
                        <a:t>Desviación estándar</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Coeficiente de variación</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Valor mínimo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Valor máximo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216694">
                <a:tc rowSpan="3">
                  <a:txBody>
                    <a:bodyPr/>
                    <a:lstStyle/>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2400" b="0" u="none" dirty="0">
                          <a:solidFill>
                            <a:schemeClr val="tx1"/>
                          </a:solidFill>
                          <a:effectLst/>
                          <a:latin typeface="Times New Roman" panose="02020603050405020304" pitchFamily="18" charset="0"/>
                          <a:cs typeface="Times New Roman" panose="02020603050405020304" pitchFamily="18" charset="0"/>
                        </a:rPr>
                        <a:t>Estado de plántula</a:t>
                      </a:r>
                      <a:endParaRPr lang="es-EC" sz="24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Días a la emergencia</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11,04</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0,74</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6,67</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9,00</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12,00</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Porcentaje de emergencia</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54,47</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14,85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27,26</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17,00</a:t>
                      </a:r>
                      <a:r>
                        <a:rPr lang="es-EC" sz="1200" b="0" u="none" dirty="0">
                          <a:solidFill>
                            <a:schemeClr val="tx1"/>
                          </a:solidFill>
                          <a:effectLst/>
                          <a:latin typeface="Times New Roman" panose="02020603050405020304" pitchFamily="18" charset="0"/>
                          <a:cs typeface="Times New Roman" panose="02020603050405020304" pitchFamily="18" charset="0"/>
                        </a:rPr>
                        <a:t> </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84,00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433386">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Longitud de las hojas primarias</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5,61</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0,75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13,33</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a:solidFill>
                            <a:schemeClr val="tx1"/>
                          </a:solidFill>
                          <a:effectLst/>
                          <a:latin typeface="Times New Roman" panose="02020603050405020304" pitchFamily="18" charset="0"/>
                          <a:cs typeface="Times New Roman" panose="02020603050405020304" pitchFamily="18" charset="0"/>
                        </a:rPr>
                        <a:t>3,60</a:t>
                      </a:r>
                      <a:endParaRPr lang="es-EC" sz="1800" b="0" u="non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7,00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23087">
                <a:tc rowSpan="8">
                  <a:txBody>
                    <a:bodyPr/>
                    <a:lstStyle/>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100" b="0" u="none"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2400" b="0" u="none" dirty="0">
                          <a:solidFill>
                            <a:schemeClr val="tx1"/>
                          </a:solidFill>
                          <a:effectLst/>
                          <a:latin typeface="Times New Roman" panose="02020603050405020304" pitchFamily="18" charset="0"/>
                          <a:cs typeface="Times New Roman" panose="02020603050405020304" pitchFamily="18" charset="0"/>
                        </a:rPr>
                        <a:t>Estado de floración</a:t>
                      </a:r>
                      <a:endParaRPr lang="es-EC" sz="24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Días a antesis</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75,38</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17,77</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23,58</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53,00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124,00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Duración de la floración</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60,29</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14,43</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23,93</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27,00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83,00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433386">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Longitud del tallo principal (altura)</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117,93</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65,89</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55,87</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21,90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224,10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Altura de cobertura*</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42,10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4,06</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9,65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B>
                      <a:noFill/>
                    </a:lnB>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36,10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51,50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Número de nudos*</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7,06</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2,60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a:noFill/>
                    </a:lnR>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36,85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4,00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a:noFill/>
                    </a:lnL>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12,00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Longitud de la hoja</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10,52</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0,86</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8,19</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a:noFill/>
                    </a:lnT>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8,30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13,20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Ancho de la hoja</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9,18</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0,75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8,13</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7,70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10,60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223087">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Área Foliar</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73,64</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11,18</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15,18</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51,30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101,60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1"/>
                  </a:ext>
                </a:extLst>
              </a:tr>
            </a:tbl>
          </a:graphicData>
        </a:graphic>
      </p:graphicFrame>
      <p:sp>
        <p:nvSpPr>
          <p:cNvPr id="3" name="Rectángulo 2">
            <a:extLst>
              <a:ext uri="{FF2B5EF4-FFF2-40B4-BE49-F238E27FC236}">
                <a16:creationId xmlns:a16="http://schemas.microsoft.com/office/drawing/2014/main" id="{ACAAC0DB-A0B3-4372-8A5D-8952A2E18394}"/>
              </a:ext>
            </a:extLst>
          </p:cNvPr>
          <p:cNvSpPr/>
          <p:nvPr/>
        </p:nvSpPr>
        <p:spPr>
          <a:xfrm>
            <a:off x="248992" y="5516880"/>
            <a:ext cx="11694016" cy="646331"/>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es-EC" b="1" dirty="0">
                <a:solidFill>
                  <a:srgbClr val="000000"/>
                </a:solidFill>
                <a:latin typeface="Times New Roman" panose="02020603050405020304" pitchFamily="18" charset="0"/>
              </a:rPr>
              <a:t>Doria (2010), </a:t>
            </a:r>
            <a:r>
              <a:rPr lang="es-EC" dirty="0">
                <a:solidFill>
                  <a:srgbClr val="000000"/>
                </a:solidFill>
                <a:latin typeface="Times New Roman" panose="02020603050405020304" pitchFamily="18" charset="0"/>
              </a:rPr>
              <a:t>agua y temperatura para una buena germinación</a:t>
            </a:r>
          </a:p>
          <a:p>
            <a:r>
              <a:rPr lang="es-EC" b="1" dirty="0">
                <a:solidFill>
                  <a:srgbClr val="000000"/>
                </a:solidFill>
                <a:latin typeface="Times New Roman" panose="02020603050405020304" pitchFamily="18" charset="0"/>
              </a:rPr>
              <a:t>Vázquez et al (2008), </a:t>
            </a:r>
            <a:r>
              <a:rPr lang="es-EC" dirty="0">
                <a:solidFill>
                  <a:srgbClr val="000000"/>
                </a:solidFill>
                <a:latin typeface="Times New Roman" panose="02020603050405020304" pitchFamily="18" charset="0"/>
              </a:rPr>
              <a:t>determinaron que las semillas de fréjol pueden emerger entre 7 y 13 días </a:t>
            </a:r>
          </a:p>
        </p:txBody>
      </p:sp>
      <p:sp>
        <p:nvSpPr>
          <p:cNvPr id="5" name="Título 1">
            <a:extLst>
              <a:ext uri="{FF2B5EF4-FFF2-40B4-BE49-F238E27FC236}">
                <a16:creationId xmlns:a16="http://schemas.microsoft.com/office/drawing/2014/main" id="{991E5B48-6F53-4AFE-9F02-B1A230555089}"/>
              </a:ext>
            </a:extLst>
          </p:cNvPr>
          <p:cNvSpPr txBox="1">
            <a:spLocks/>
          </p:cNvSpPr>
          <p:nvPr/>
        </p:nvSpPr>
        <p:spPr>
          <a:xfrm>
            <a:off x="1355084" y="153548"/>
            <a:ext cx="9834838" cy="833629"/>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a:solidFill>
                  <a:schemeClr val="tx1"/>
                </a:solidFill>
                <a:latin typeface="Times New Roman" panose="02020603050405020304" pitchFamily="18" charset="0"/>
                <a:cs typeface="Times New Roman" panose="02020603050405020304" pitchFamily="18" charset="0"/>
              </a:rPr>
              <a:t>VARIABILIDAD MORFOLÓGICA DE DATOS CUANTITATIVOS</a:t>
            </a:r>
          </a:p>
        </p:txBody>
      </p:sp>
    </p:spTree>
    <p:extLst>
      <p:ext uri="{BB962C8B-B14F-4D97-AF65-F5344CB8AC3E}">
        <p14:creationId xmlns:p14="http://schemas.microsoft.com/office/powerpoint/2010/main" val="2940303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56521" y="442747"/>
            <a:ext cx="10307951" cy="70788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2000" dirty="0">
                <a:latin typeface="Times New Roman" panose="02020603050405020304" pitchFamily="18" charset="0"/>
                <a:cs typeface="Times New Roman" panose="02020603050405020304" pitchFamily="18" charset="0"/>
              </a:rPr>
              <a:t>Tabla 19.- Medidas resumen para las características de la planta en cada etapa fenológica de 45 accesiones de fréjol (</a:t>
            </a:r>
            <a:r>
              <a:rPr lang="es-EC" sz="2000" i="1" dirty="0">
                <a:latin typeface="Times New Roman" panose="02020603050405020304" pitchFamily="18" charset="0"/>
                <a:cs typeface="Times New Roman" panose="02020603050405020304" pitchFamily="18" charset="0"/>
              </a:rPr>
              <a:t>Phaseolus vulgaris </a:t>
            </a:r>
            <a:r>
              <a:rPr lang="es-EC" sz="2000" dirty="0">
                <a:latin typeface="Times New Roman" panose="02020603050405020304" pitchFamily="18" charset="0"/>
                <a:cs typeface="Times New Roman" panose="02020603050405020304" pitchFamily="18" charset="0"/>
              </a:rPr>
              <a:t>L.).</a:t>
            </a:r>
          </a:p>
        </p:txBody>
      </p:sp>
      <p:graphicFrame>
        <p:nvGraphicFramePr>
          <p:cNvPr id="5" name="Tabla 4"/>
          <p:cNvGraphicFramePr>
            <a:graphicFrameLocks noGrp="1"/>
          </p:cNvGraphicFramePr>
          <p:nvPr>
            <p:extLst>
              <p:ext uri="{D42A27DB-BD31-4B8C-83A1-F6EECF244321}">
                <p14:modId xmlns:p14="http://schemas.microsoft.com/office/powerpoint/2010/main" val="1098638085"/>
              </p:ext>
            </p:extLst>
          </p:nvPr>
        </p:nvGraphicFramePr>
        <p:xfrm>
          <a:off x="312546" y="1341120"/>
          <a:ext cx="11566908" cy="4175760"/>
        </p:xfrm>
        <a:graphic>
          <a:graphicData uri="http://schemas.openxmlformats.org/drawingml/2006/table">
            <a:tbl>
              <a:tblPr firstRow="1" firstCol="1" bandRow="1">
                <a:tableStyleId>{3B4B98B0-60AC-42C2-AFA5-B58CD77FA1E5}</a:tableStyleId>
              </a:tblPr>
              <a:tblGrid>
                <a:gridCol w="2624854">
                  <a:extLst>
                    <a:ext uri="{9D8B030D-6E8A-4147-A177-3AD203B41FA5}">
                      <a16:colId xmlns:a16="http://schemas.microsoft.com/office/drawing/2014/main" val="20000"/>
                    </a:ext>
                  </a:extLst>
                </a:gridCol>
                <a:gridCol w="2429058">
                  <a:extLst>
                    <a:ext uri="{9D8B030D-6E8A-4147-A177-3AD203B41FA5}">
                      <a16:colId xmlns:a16="http://schemas.microsoft.com/office/drawing/2014/main" val="20001"/>
                    </a:ext>
                  </a:extLst>
                </a:gridCol>
                <a:gridCol w="929801">
                  <a:extLst>
                    <a:ext uri="{9D8B030D-6E8A-4147-A177-3AD203B41FA5}">
                      <a16:colId xmlns:a16="http://schemas.microsoft.com/office/drawing/2014/main" val="20002"/>
                    </a:ext>
                  </a:extLst>
                </a:gridCol>
                <a:gridCol w="1409696">
                  <a:extLst>
                    <a:ext uri="{9D8B030D-6E8A-4147-A177-3AD203B41FA5}">
                      <a16:colId xmlns:a16="http://schemas.microsoft.com/office/drawing/2014/main" val="20003"/>
                    </a:ext>
                  </a:extLst>
                </a:gridCol>
                <a:gridCol w="1949579">
                  <a:extLst>
                    <a:ext uri="{9D8B030D-6E8A-4147-A177-3AD203B41FA5}">
                      <a16:colId xmlns:a16="http://schemas.microsoft.com/office/drawing/2014/main" val="20004"/>
                    </a:ext>
                  </a:extLst>
                </a:gridCol>
                <a:gridCol w="1064771">
                  <a:extLst>
                    <a:ext uri="{9D8B030D-6E8A-4147-A177-3AD203B41FA5}">
                      <a16:colId xmlns:a16="http://schemas.microsoft.com/office/drawing/2014/main" val="20005"/>
                    </a:ext>
                  </a:extLst>
                </a:gridCol>
                <a:gridCol w="1159149">
                  <a:extLst>
                    <a:ext uri="{9D8B030D-6E8A-4147-A177-3AD203B41FA5}">
                      <a16:colId xmlns:a16="http://schemas.microsoft.com/office/drawing/2014/main" val="20006"/>
                    </a:ext>
                  </a:extLst>
                </a:gridCol>
              </a:tblGrid>
              <a:tr h="557212">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Etapa fenológica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Variable</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Media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a:solidFill>
                            <a:schemeClr val="tx1"/>
                          </a:solidFill>
                          <a:effectLst/>
                          <a:latin typeface="Times New Roman" panose="02020603050405020304" pitchFamily="18" charset="0"/>
                          <a:cs typeface="Times New Roman" panose="02020603050405020304" pitchFamily="18" charset="0"/>
                        </a:rPr>
                        <a:t>Desviación estándar</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a:solidFill>
                            <a:schemeClr val="tx1"/>
                          </a:solidFill>
                          <a:effectLst/>
                          <a:latin typeface="Times New Roman" panose="02020603050405020304" pitchFamily="18" charset="0"/>
                          <a:cs typeface="Times New Roman" panose="02020603050405020304" pitchFamily="18" charset="0"/>
                        </a:rPr>
                        <a:t>Coeficiente de variación</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a:solidFill>
                            <a:schemeClr val="tx1"/>
                          </a:solidFill>
                          <a:effectLst/>
                          <a:latin typeface="Times New Roman" panose="02020603050405020304" pitchFamily="18" charset="0"/>
                          <a:cs typeface="Times New Roman" panose="02020603050405020304" pitchFamily="18" charset="0"/>
                        </a:rPr>
                        <a:t>Valor mínimo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Valor máximo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53423">
                <a:tc rowSpan="2">
                  <a:txBody>
                    <a:bodyPr/>
                    <a:lstStyle/>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Estado de madurez fisiológica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Días a la madurez fisiológica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144,96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18,81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12,98</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117,00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190,00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471030">
                <a:tc vMerge="1">
                  <a:txBody>
                    <a:bodyPr/>
                    <a:lstStyle/>
                    <a:p>
                      <a:endParaRPr lang="es-EC"/>
                    </a:p>
                  </a:txBody>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Duración de la madurez fisiológica</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15,84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2,95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18,64</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10,00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23,00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23087">
                <a:tc rowSpan="8">
                  <a:txBody>
                    <a:bodyPr/>
                    <a:lstStyle/>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1050" dirty="0">
                          <a:solidFill>
                            <a:schemeClr val="tx1"/>
                          </a:solidFill>
                          <a:effectLst/>
                          <a:latin typeface="Times New Roman" panose="02020603050405020304" pitchFamily="18" charset="0"/>
                          <a:cs typeface="Times New Roman" panose="02020603050405020304" pitchFamily="18" charset="0"/>
                        </a:rPr>
                        <a:t> </a:t>
                      </a:r>
                    </a:p>
                    <a:p>
                      <a:pPr>
                        <a:lnSpc>
                          <a:spcPct val="100000"/>
                        </a:lnSpc>
                        <a:spcAft>
                          <a:spcPts val="0"/>
                        </a:spcAft>
                      </a:pPr>
                      <a:r>
                        <a:rPr lang="es-EC" sz="2000" dirty="0">
                          <a:solidFill>
                            <a:schemeClr val="tx1"/>
                          </a:solidFill>
                          <a:effectLst/>
                          <a:latin typeface="Times New Roman" panose="02020603050405020304" pitchFamily="18" charset="0"/>
                          <a:cs typeface="Times New Roman" panose="02020603050405020304" pitchFamily="18" charset="0"/>
                        </a:rPr>
                        <a:t>A la cosecha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Días a la cosecha</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160,02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19,83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12,39</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130,00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208,00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16694">
                <a:tc vMerge="1">
                  <a:txBody>
                    <a:bodyPr/>
                    <a:lstStyle/>
                    <a:p>
                      <a:endParaRPr lang="es-EC"/>
                    </a:p>
                  </a:txBody>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Longitud de las vainas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13,87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1,99</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14,35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9,30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17,90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216694">
                <a:tc vMerge="1">
                  <a:txBody>
                    <a:bodyPr/>
                    <a:lstStyle/>
                    <a:p>
                      <a:endParaRPr lang="es-EC"/>
                    </a:p>
                  </a:txBody>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Ancho de las vainas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1,21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0,15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12,25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0,80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1,60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433386">
                <a:tc vMerge="1">
                  <a:txBody>
                    <a:bodyPr/>
                    <a:lstStyle/>
                    <a:p>
                      <a:endParaRPr lang="es-EC"/>
                    </a:p>
                  </a:txBody>
                  <a:tcPr/>
                </a:tc>
                <a:tc>
                  <a:txBody>
                    <a:bodyPr/>
                    <a:lstStyle/>
                    <a:p>
                      <a:pPr>
                        <a:lnSpc>
                          <a:spcPct val="100000"/>
                        </a:lnSpc>
                        <a:spcAft>
                          <a:spcPts val="0"/>
                        </a:spcAft>
                      </a:pPr>
                      <a:r>
                        <a:rPr lang="es-EC" sz="1800">
                          <a:solidFill>
                            <a:schemeClr val="tx1"/>
                          </a:solidFill>
                          <a:effectLst/>
                          <a:latin typeface="Times New Roman" panose="02020603050405020304" pitchFamily="18" charset="0"/>
                          <a:cs typeface="Times New Roman" panose="02020603050405020304" pitchFamily="18" charset="0"/>
                        </a:rPr>
                        <a:t>Número de semillas por vainas</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5,60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dirty="0">
                          <a:solidFill>
                            <a:schemeClr val="tx1"/>
                          </a:solidFill>
                          <a:effectLst/>
                          <a:latin typeface="Times New Roman" panose="02020603050405020304" pitchFamily="18" charset="0"/>
                          <a:cs typeface="Times New Roman" panose="02020603050405020304" pitchFamily="18" charset="0"/>
                        </a:rPr>
                        <a:t>1,07</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19,19</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3,00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8,00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216694">
                <a:tc vMerge="1">
                  <a:txBody>
                    <a:bodyPr/>
                    <a:lstStyle/>
                    <a:p>
                      <a:endParaRPr lang="es-EC"/>
                    </a:p>
                  </a:txBody>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Longitud de la semilla</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a:solidFill>
                            <a:schemeClr val="tx1"/>
                          </a:solidFill>
                          <a:effectLst/>
                          <a:latin typeface="Times New Roman" panose="02020603050405020304" pitchFamily="18" charset="0"/>
                          <a:cs typeface="Times New Roman" panose="02020603050405020304" pitchFamily="18" charset="0"/>
                        </a:rPr>
                        <a:t>1,50</a:t>
                      </a:r>
                      <a:endParaRPr lang="es-EC"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0,34</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15,64</a:t>
                      </a: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1,00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1,80</a:t>
                      </a: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216694">
                <a:tc vMerge="1">
                  <a:txBody>
                    <a:bodyPr/>
                    <a:lstStyle/>
                    <a:p>
                      <a:endParaRPr lang="es-EC"/>
                    </a:p>
                  </a:txBody>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Ancho de la semilla</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a:solidFill>
                            <a:schemeClr val="tx1"/>
                          </a:solidFill>
                          <a:effectLst/>
                          <a:latin typeface="Times New Roman" panose="02020603050405020304" pitchFamily="18" charset="0"/>
                          <a:cs typeface="Times New Roman" panose="02020603050405020304" pitchFamily="18" charset="0"/>
                        </a:rPr>
                        <a:t>0,91</a:t>
                      </a:r>
                      <a:endParaRPr lang="es-EC"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a:solidFill>
                            <a:schemeClr val="tx1"/>
                          </a:solidFill>
                          <a:effectLst/>
                          <a:latin typeface="Times New Roman" panose="02020603050405020304" pitchFamily="18" charset="0"/>
                          <a:cs typeface="Times New Roman" panose="02020603050405020304" pitchFamily="18" charset="0"/>
                        </a:rPr>
                        <a:t>0,10</a:t>
                      </a:r>
                      <a:endParaRPr lang="es-EC"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11,21</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0,60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dirty="0">
                          <a:solidFill>
                            <a:schemeClr val="tx1"/>
                          </a:solidFill>
                          <a:effectLst/>
                          <a:latin typeface="Times New Roman" panose="02020603050405020304" pitchFamily="18" charset="0"/>
                          <a:cs typeface="Times New Roman" panose="02020603050405020304" pitchFamily="18" charset="0"/>
                        </a:rPr>
                        <a:t>1,20</a:t>
                      </a:r>
                      <a:endParaRPr lang="es-EC"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216694">
                <a:tc vMerge="1">
                  <a:txBody>
                    <a:bodyPr/>
                    <a:lstStyle/>
                    <a:p>
                      <a:endParaRPr lang="es-EC"/>
                    </a:p>
                  </a:txBody>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Peso de 100 semillas</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62,97</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16,95</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26,92</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16,00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solidFill>
                      <a:schemeClr val="bg1"/>
                    </a:solidFill>
                  </a:tcPr>
                </a:tc>
                <a:tc>
                  <a:txBody>
                    <a:bodyPr/>
                    <a:lstStyle/>
                    <a:p>
                      <a:pPr>
                        <a:lnSpc>
                          <a:spcPct val="100000"/>
                        </a:lnSpc>
                        <a:spcAft>
                          <a:spcPts val="0"/>
                        </a:spcAft>
                      </a:pPr>
                      <a:r>
                        <a:rPr lang="es-EC" sz="1800" b="0" u="none" dirty="0">
                          <a:solidFill>
                            <a:schemeClr val="tx1"/>
                          </a:solidFill>
                          <a:effectLst/>
                          <a:latin typeface="Times New Roman" panose="02020603050405020304" pitchFamily="18" charset="0"/>
                          <a:cs typeface="Times New Roman" panose="02020603050405020304" pitchFamily="18" charset="0"/>
                        </a:rPr>
                        <a:t>95,70</a:t>
                      </a:r>
                      <a:endParaRPr lang="es-EC" sz="1800" b="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260267">
                <a:tc vMerge="1">
                  <a:txBody>
                    <a:bodyPr/>
                    <a:lstStyle/>
                    <a:p>
                      <a:endParaRPr lang="es-EC"/>
                    </a:p>
                  </a:txBody>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Rendimiento</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cs typeface="Times New Roman" panose="02020603050405020304" pitchFamily="18" charset="0"/>
                        </a:rPr>
                        <a:t>102,99</a:t>
                      </a:r>
                      <a:endPar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294" marR="11294" marT="0" marB="0">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6323</a:t>
                      </a:r>
                    </a:p>
                  </a:txBody>
                  <a:tcPr marL="11294" marR="11294" marT="0" marB="0">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61,39</a:t>
                      </a:r>
                    </a:p>
                  </a:txBody>
                  <a:tcPr marL="11294" marR="11294" marT="0" marB="0">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21,70</a:t>
                      </a:r>
                    </a:p>
                  </a:txBody>
                  <a:tcPr marL="11294" marR="11294" marT="0" marB="0">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0"/>
                        </a:spcAft>
                      </a:pPr>
                      <a:r>
                        <a:rPr lang="es-EC" sz="18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248,70</a:t>
                      </a:r>
                    </a:p>
                  </a:txBody>
                  <a:tcPr marL="11294" marR="11294"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2" name="Rectángulo 1">
            <a:extLst>
              <a:ext uri="{FF2B5EF4-FFF2-40B4-BE49-F238E27FC236}">
                <a16:creationId xmlns:a16="http://schemas.microsoft.com/office/drawing/2014/main" id="{8E9A0BB7-93C8-4012-9B39-935F5AA8F06F}"/>
              </a:ext>
            </a:extLst>
          </p:cNvPr>
          <p:cNvSpPr/>
          <p:nvPr/>
        </p:nvSpPr>
        <p:spPr>
          <a:xfrm>
            <a:off x="312546" y="5516880"/>
            <a:ext cx="11566908" cy="646331"/>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s-EC" b="1" dirty="0">
                <a:solidFill>
                  <a:srgbClr val="000000"/>
                </a:solidFill>
                <a:latin typeface="Times New Roman" panose="02020603050405020304" pitchFamily="18" charset="0"/>
              </a:rPr>
              <a:t>Ospina (1985) </a:t>
            </a:r>
            <a:r>
              <a:rPr lang="es-EC" dirty="0">
                <a:solidFill>
                  <a:srgbClr val="000000"/>
                </a:solidFill>
                <a:latin typeface="Times New Roman" panose="02020603050405020304" pitchFamily="18" charset="0"/>
              </a:rPr>
              <a:t>la producción de frejol está determinada por diversos factores bióticos y abióticos.</a:t>
            </a:r>
          </a:p>
          <a:p>
            <a:r>
              <a:rPr lang="es-EC" b="1" dirty="0">
                <a:solidFill>
                  <a:srgbClr val="000000"/>
                </a:solidFill>
                <a:latin typeface="Times New Roman" panose="02020603050405020304" pitchFamily="18" charset="0"/>
              </a:rPr>
              <a:t>Tapia y Camacho (1988) </a:t>
            </a:r>
            <a:r>
              <a:rPr lang="es-EC" dirty="0">
                <a:solidFill>
                  <a:srgbClr val="000000"/>
                </a:solidFill>
                <a:latin typeface="Times New Roman" panose="02020603050405020304" pitchFamily="18" charset="0"/>
              </a:rPr>
              <a:t>mencionan que el rendimiento depende del genotipo de cada variedad</a:t>
            </a:r>
          </a:p>
        </p:txBody>
      </p:sp>
    </p:spTree>
    <p:extLst>
      <p:ext uri="{BB962C8B-B14F-4D97-AF65-F5344CB8AC3E}">
        <p14:creationId xmlns:p14="http://schemas.microsoft.com/office/powerpoint/2010/main" val="34067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B2F820-9979-479B-9E24-705745A73044}"/>
              </a:ext>
            </a:extLst>
          </p:cNvPr>
          <p:cNvSpPr>
            <a:spLocks noGrp="1"/>
          </p:cNvSpPr>
          <p:nvPr>
            <p:ph type="title"/>
          </p:nvPr>
        </p:nvSpPr>
        <p:spPr>
          <a:xfrm>
            <a:off x="230242" y="512283"/>
            <a:ext cx="11911654" cy="584775"/>
          </a:xfrm>
        </p:spPr>
        <p:txBody>
          <a:bodyPr>
            <a:noAutofit/>
          </a:bodyPr>
          <a:lstStyle/>
          <a:p>
            <a:r>
              <a:rPr lang="es-EC" sz="2400" dirty="0">
                <a:solidFill>
                  <a:schemeClr val="tx1"/>
                </a:solidFill>
                <a:latin typeface="Times New Roman" panose="02020603050405020304" pitchFamily="18" charset="0"/>
                <a:cs typeface="Times New Roman" panose="02020603050405020304" pitchFamily="18" charset="0"/>
              </a:rPr>
              <a:t>Características cualitativas más predominantes del tallo y la hoja, presentes en la colección de fréjol.</a:t>
            </a:r>
            <a:br>
              <a:rPr lang="es-EC" sz="2400" dirty="0">
                <a:solidFill>
                  <a:schemeClr val="tx1"/>
                </a:solidFill>
                <a:latin typeface="Times New Roman" panose="02020603050405020304" pitchFamily="18" charset="0"/>
                <a:cs typeface="Times New Roman" panose="02020603050405020304" pitchFamily="18" charset="0"/>
              </a:rPr>
            </a:b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652E4A34-B47A-4387-AFD0-D9CC9E31C3DA}"/>
              </a:ext>
            </a:extLst>
          </p:cNvPr>
          <p:cNvPicPr>
            <a:picLocks noChangeAspect="1"/>
          </p:cNvPicPr>
          <p:nvPr/>
        </p:nvPicPr>
        <p:blipFill>
          <a:blip r:embed="rId2"/>
          <a:stretch>
            <a:fillRect/>
          </a:stretch>
        </p:blipFill>
        <p:spPr>
          <a:xfrm>
            <a:off x="166248" y="1369450"/>
            <a:ext cx="3094890" cy="4081670"/>
          </a:xfrm>
          <a:prstGeom prst="rect">
            <a:avLst/>
          </a:prstGeom>
        </p:spPr>
      </p:pic>
      <p:pic>
        <p:nvPicPr>
          <p:cNvPr id="5" name="Imagen 4">
            <a:extLst>
              <a:ext uri="{FF2B5EF4-FFF2-40B4-BE49-F238E27FC236}">
                <a16:creationId xmlns:a16="http://schemas.microsoft.com/office/drawing/2014/main" id="{10873072-3476-47C5-99C4-1707E1537F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9214" y="1378900"/>
            <a:ext cx="3149541" cy="4100197"/>
          </a:xfrm>
          <a:prstGeom prst="rect">
            <a:avLst/>
          </a:prstGeom>
        </p:spPr>
      </p:pic>
      <p:pic>
        <p:nvPicPr>
          <p:cNvPr id="6" name="Imagen 5">
            <a:extLst>
              <a:ext uri="{FF2B5EF4-FFF2-40B4-BE49-F238E27FC236}">
                <a16:creationId xmlns:a16="http://schemas.microsoft.com/office/drawing/2014/main" id="{82A68165-D467-442E-9BBB-45584D13E1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2731" y="1397427"/>
            <a:ext cx="3094890" cy="4081670"/>
          </a:xfrm>
          <a:prstGeom prst="rect">
            <a:avLst/>
          </a:prstGeom>
          <a:noFill/>
          <a:ln>
            <a:noFill/>
          </a:ln>
        </p:spPr>
      </p:pic>
      <p:pic>
        <p:nvPicPr>
          <p:cNvPr id="7" name="Imagen 6">
            <a:extLst>
              <a:ext uri="{FF2B5EF4-FFF2-40B4-BE49-F238E27FC236}">
                <a16:creationId xmlns:a16="http://schemas.microsoft.com/office/drawing/2014/main" id="{CE9D201E-76FF-4A13-8B17-52B10B8D20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50346" y="1388165"/>
            <a:ext cx="2391550" cy="4081669"/>
          </a:xfrm>
          <a:prstGeom prst="rect">
            <a:avLst/>
          </a:prstGeom>
        </p:spPr>
      </p:pic>
      <p:sp>
        <p:nvSpPr>
          <p:cNvPr id="8" name="CuadroTexto 7">
            <a:extLst>
              <a:ext uri="{FF2B5EF4-FFF2-40B4-BE49-F238E27FC236}">
                <a16:creationId xmlns:a16="http://schemas.microsoft.com/office/drawing/2014/main" id="{362E7D76-2FC6-4837-878B-3EBF224ABE06}"/>
              </a:ext>
            </a:extLst>
          </p:cNvPr>
          <p:cNvSpPr txBox="1"/>
          <p:nvPr/>
        </p:nvSpPr>
        <p:spPr>
          <a:xfrm>
            <a:off x="187581" y="5604207"/>
            <a:ext cx="3094889" cy="584775"/>
          </a:xfrm>
          <a:prstGeom prst="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1600" dirty="0">
                <a:latin typeface="Times New Roman" panose="02020603050405020304" pitchFamily="18" charset="0"/>
                <a:cs typeface="Times New Roman" panose="02020603050405020304" pitchFamily="18" charset="0"/>
              </a:rPr>
              <a:t>Trepador indeterminado presente en 20 accesiones (44%)</a:t>
            </a:r>
          </a:p>
        </p:txBody>
      </p:sp>
      <p:sp>
        <p:nvSpPr>
          <p:cNvPr id="9" name="CuadroTexto 8">
            <a:extLst>
              <a:ext uri="{FF2B5EF4-FFF2-40B4-BE49-F238E27FC236}">
                <a16:creationId xmlns:a16="http://schemas.microsoft.com/office/drawing/2014/main" id="{D64CD488-4278-468D-90D2-91023A2FE4A8}"/>
              </a:ext>
            </a:extLst>
          </p:cNvPr>
          <p:cNvSpPr txBox="1"/>
          <p:nvPr/>
        </p:nvSpPr>
        <p:spPr>
          <a:xfrm>
            <a:off x="6519212" y="5604206"/>
            <a:ext cx="3149543" cy="584775"/>
          </a:xfrm>
          <a:prstGeom prst="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1600" dirty="0">
                <a:latin typeface="Times New Roman" panose="02020603050405020304" pitchFamily="18" charset="0"/>
                <a:cs typeface="Times New Roman" panose="02020603050405020304" pitchFamily="18" charset="0"/>
              </a:rPr>
              <a:t>Nivel de adaptación excelente en 35 accesiones (91%)</a:t>
            </a:r>
          </a:p>
        </p:txBody>
      </p:sp>
      <p:sp>
        <p:nvSpPr>
          <p:cNvPr id="10" name="CuadroTexto 9">
            <a:extLst>
              <a:ext uri="{FF2B5EF4-FFF2-40B4-BE49-F238E27FC236}">
                <a16:creationId xmlns:a16="http://schemas.microsoft.com/office/drawing/2014/main" id="{E6B5119F-A396-49C3-83D3-B4E47BE05437}"/>
              </a:ext>
            </a:extLst>
          </p:cNvPr>
          <p:cNvSpPr txBox="1"/>
          <p:nvPr/>
        </p:nvSpPr>
        <p:spPr>
          <a:xfrm>
            <a:off x="3342731" y="5604207"/>
            <a:ext cx="3094889" cy="584775"/>
          </a:xfrm>
          <a:prstGeom prst="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1600" dirty="0">
                <a:latin typeface="Times New Roman" panose="02020603050405020304" pitchFamily="18" charset="0"/>
                <a:cs typeface="Times New Roman" panose="02020603050405020304" pitchFamily="18" charset="0"/>
              </a:rPr>
              <a:t>Color verde olivo de la hoja predomina en 27 accesiones (60%)</a:t>
            </a:r>
          </a:p>
        </p:txBody>
      </p:sp>
      <p:sp>
        <p:nvSpPr>
          <p:cNvPr id="11" name="CuadroTexto 10">
            <a:extLst>
              <a:ext uri="{FF2B5EF4-FFF2-40B4-BE49-F238E27FC236}">
                <a16:creationId xmlns:a16="http://schemas.microsoft.com/office/drawing/2014/main" id="{2DEBB861-7B3D-4080-A6D1-72D9C9974E63}"/>
              </a:ext>
            </a:extLst>
          </p:cNvPr>
          <p:cNvSpPr txBox="1"/>
          <p:nvPr/>
        </p:nvSpPr>
        <p:spPr>
          <a:xfrm>
            <a:off x="9750346" y="5604206"/>
            <a:ext cx="2391550" cy="830997"/>
          </a:xfrm>
          <a:prstGeom prst="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600" dirty="0">
                <a:latin typeface="Times New Roman" panose="02020603050405020304" pitchFamily="18" charset="0"/>
                <a:cs typeface="Times New Roman" panose="02020603050405020304" pitchFamily="18" charset="0"/>
              </a:rPr>
              <a:t>Color verde amarillo del tallo sobresale en 41 accesiones (91%)</a:t>
            </a:r>
          </a:p>
        </p:txBody>
      </p:sp>
      <p:sp>
        <p:nvSpPr>
          <p:cNvPr id="12" name="Título 1">
            <a:extLst>
              <a:ext uri="{FF2B5EF4-FFF2-40B4-BE49-F238E27FC236}">
                <a16:creationId xmlns:a16="http://schemas.microsoft.com/office/drawing/2014/main" id="{297D0487-758E-4AB1-B2B8-AA995E837792}"/>
              </a:ext>
            </a:extLst>
          </p:cNvPr>
          <p:cNvSpPr txBox="1">
            <a:spLocks/>
          </p:cNvSpPr>
          <p:nvPr/>
        </p:nvSpPr>
        <p:spPr>
          <a:xfrm>
            <a:off x="1601793" y="89060"/>
            <a:ext cx="9834838" cy="833629"/>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a:solidFill>
                  <a:schemeClr val="tx1"/>
                </a:solidFill>
                <a:latin typeface="Times New Roman" panose="02020603050405020304" pitchFamily="18" charset="0"/>
                <a:cs typeface="Times New Roman" panose="02020603050405020304" pitchFamily="18" charset="0"/>
              </a:rPr>
              <a:t>VARIABILIDAD MORFOLÓGICA DE DATOS CUALITATIVOS</a:t>
            </a:r>
          </a:p>
        </p:txBody>
      </p:sp>
    </p:spTree>
    <p:extLst>
      <p:ext uri="{BB962C8B-B14F-4D97-AF65-F5344CB8AC3E}">
        <p14:creationId xmlns:p14="http://schemas.microsoft.com/office/powerpoint/2010/main" val="397406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6D3964-0052-4DF2-83DD-DA66D47DD9D7}"/>
              </a:ext>
            </a:extLst>
          </p:cNvPr>
          <p:cNvSpPr>
            <a:spLocks noGrp="1"/>
          </p:cNvSpPr>
          <p:nvPr>
            <p:ph type="title"/>
          </p:nvPr>
        </p:nvSpPr>
        <p:spPr>
          <a:xfrm>
            <a:off x="1616765" y="415924"/>
            <a:ext cx="10455965" cy="1280890"/>
          </a:xfrm>
        </p:spPr>
        <p:txBody>
          <a:bodyPr>
            <a:noAutofit/>
          </a:bodyPr>
          <a:lstStyle/>
          <a:p>
            <a:r>
              <a:rPr lang="es-EC" sz="2400" dirty="0">
                <a:solidFill>
                  <a:schemeClr val="tx1"/>
                </a:solidFill>
                <a:latin typeface="Times New Roman" panose="02020603050405020304" pitchFamily="18" charset="0"/>
                <a:cs typeface="Times New Roman" panose="02020603050405020304" pitchFamily="18" charset="0"/>
              </a:rPr>
              <a:t>Características cualitativas más predominantes de la flor, presente en la colección de fréjol.</a:t>
            </a:r>
            <a:br>
              <a:rPr lang="es-EC" sz="24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  </a:t>
            </a:r>
          </a:p>
        </p:txBody>
      </p:sp>
      <p:pic>
        <p:nvPicPr>
          <p:cNvPr id="5" name="Imagen 4" descr="Imagen que contiene árbol, planta, flor, exterior&#10;&#10;Descripción generada con confianza muy alta">
            <a:extLst>
              <a:ext uri="{FF2B5EF4-FFF2-40B4-BE49-F238E27FC236}">
                <a16:creationId xmlns:a16="http://schemas.microsoft.com/office/drawing/2014/main" id="{CB24015D-6C3D-4CEF-884A-1724F2F8D2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616" y="1413988"/>
            <a:ext cx="3905098" cy="4233835"/>
          </a:xfrm>
          <a:prstGeom prst="rect">
            <a:avLst/>
          </a:prstGeom>
        </p:spPr>
      </p:pic>
      <p:pic>
        <p:nvPicPr>
          <p:cNvPr id="6" name="Imagen 5" descr="Imagen que contiene planta, flor, verde, exterior&#10;&#10;Descripción generada con confianza muy alta">
            <a:extLst>
              <a:ext uri="{FF2B5EF4-FFF2-40B4-BE49-F238E27FC236}">
                <a16:creationId xmlns:a16="http://schemas.microsoft.com/office/drawing/2014/main" id="{67969A97-44CD-471F-8E41-B59B1FE1A6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1285" y="1413988"/>
            <a:ext cx="4069646" cy="4233835"/>
          </a:xfrm>
          <a:prstGeom prst="rect">
            <a:avLst/>
          </a:prstGeom>
        </p:spPr>
      </p:pic>
      <p:pic>
        <p:nvPicPr>
          <p:cNvPr id="7" name="Imagen 6" descr="Imagen que contiene flor, planta&#10;&#10;Descripción generada con confianza muy alta">
            <a:extLst>
              <a:ext uri="{FF2B5EF4-FFF2-40B4-BE49-F238E27FC236}">
                <a16:creationId xmlns:a16="http://schemas.microsoft.com/office/drawing/2014/main" id="{F2CF75C1-DB2F-4CD9-8960-984A820846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55502" y="1413988"/>
            <a:ext cx="3417228" cy="4205007"/>
          </a:xfrm>
          <a:prstGeom prst="rect">
            <a:avLst/>
          </a:prstGeom>
        </p:spPr>
      </p:pic>
      <p:sp>
        <p:nvSpPr>
          <p:cNvPr id="8" name="Elipse 7">
            <a:extLst>
              <a:ext uri="{FF2B5EF4-FFF2-40B4-BE49-F238E27FC236}">
                <a16:creationId xmlns:a16="http://schemas.microsoft.com/office/drawing/2014/main" id="{C8B63720-CB11-4C0C-BD55-D6618913AC0A}"/>
              </a:ext>
            </a:extLst>
          </p:cNvPr>
          <p:cNvSpPr/>
          <p:nvPr/>
        </p:nvSpPr>
        <p:spPr>
          <a:xfrm>
            <a:off x="1827449" y="2987186"/>
            <a:ext cx="2081941" cy="205888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Elipse 8">
            <a:extLst>
              <a:ext uri="{FF2B5EF4-FFF2-40B4-BE49-F238E27FC236}">
                <a16:creationId xmlns:a16="http://schemas.microsoft.com/office/drawing/2014/main" id="{F9AEFAE8-9B9C-4950-AC63-0D5C37C60084}"/>
              </a:ext>
            </a:extLst>
          </p:cNvPr>
          <p:cNvSpPr/>
          <p:nvPr/>
        </p:nvSpPr>
        <p:spPr>
          <a:xfrm>
            <a:off x="5425212" y="2748557"/>
            <a:ext cx="1717710" cy="177043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a:extLst>
              <a:ext uri="{FF2B5EF4-FFF2-40B4-BE49-F238E27FC236}">
                <a16:creationId xmlns:a16="http://schemas.microsoft.com/office/drawing/2014/main" id="{44D60AC4-6338-47AC-A862-C62163F96838}"/>
              </a:ext>
            </a:extLst>
          </p:cNvPr>
          <p:cNvSpPr/>
          <p:nvPr/>
        </p:nvSpPr>
        <p:spPr>
          <a:xfrm>
            <a:off x="9283148" y="1669774"/>
            <a:ext cx="2577236" cy="164137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id="{B998F3F8-F5DB-4068-BB89-176AEB3609B2}"/>
              </a:ext>
            </a:extLst>
          </p:cNvPr>
          <p:cNvSpPr/>
          <p:nvPr/>
        </p:nvSpPr>
        <p:spPr>
          <a:xfrm>
            <a:off x="331616" y="5647823"/>
            <a:ext cx="3905098" cy="646331"/>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a:latin typeface="Times New Roman" panose="02020603050405020304" pitchFamily="18" charset="0"/>
                <a:cs typeface="Times New Roman" panose="02020603050405020304" pitchFamily="18" charset="0"/>
              </a:rPr>
              <a:t>Alas blancas presente en 26 accesiones (58%)</a:t>
            </a:r>
            <a:endParaRPr lang="es-EC" dirty="0"/>
          </a:p>
        </p:txBody>
      </p:sp>
      <p:sp>
        <p:nvSpPr>
          <p:cNvPr id="11" name="Rectángulo 10">
            <a:extLst>
              <a:ext uri="{FF2B5EF4-FFF2-40B4-BE49-F238E27FC236}">
                <a16:creationId xmlns:a16="http://schemas.microsoft.com/office/drawing/2014/main" id="{A8CCA432-00FA-4524-A34D-04530F67402E}"/>
              </a:ext>
            </a:extLst>
          </p:cNvPr>
          <p:cNvSpPr/>
          <p:nvPr/>
        </p:nvSpPr>
        <p:spPr>
          <a:xfrm>
            <a:off x="4411285" y="5647823"/>
            <a:ext cx="4069646" cy="646331"/>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a:latin typeface="Times New Roman" panose="02020603050405020304" pitchFamily="18" charset="0"/>
                <a:cs typeface="Times New Roman" panose="02020603050405020304" pitchFamily="18" charset="0"/>
              </a:rPr>
              <a:t>Estandarte rojo púrpura presente en 13 accesiones (29%)</a:t>
            </a:r>
            <a:endParaRPr lang="es-EC" dirty="0"/>
          </a:p>
        </p:txBody>
      </p:sp>
      <p:sp>
        <p:nvSpPr>
          <p:cNvPr id="12" name="Rectángulo 11">
            <a:extLst>
              <a:ext uri="{FF2B5EF4-FFF2-40B4-BE49-F238E27FC236}">
                <a16:creationId xmlns:a16="http://schemas.microsoft.com/office/drawing/2014/main" id="{C6C7BCC0-07DE-4EC2-B655-3258220A1775}"/>
              </a:ext>
            </a:extLst>
          </p:cNvPr>
          <p:cNvSpPr/>
          <p:nvPr/>
        </p:nvSpPr>
        <p:spPr>
          <a:xfrm>
            <a:off x="8661644" y="5618995"/>
            <a:ext cx="3417228" cy="92333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a:latin typeface="Times New Roman" panose="02020603050405020304" pitchFamily="18" charset="0"/>
                <a:cs typeface="Times New Roman" panose="02020603050405020304" pitchFamily="18" charset="0"/>
              </a:rPr>
              <a:t>Estandarte blanco con pigmento rosado presente en 12 accesiones (27%)</a:t>
            </a:r>
            <a:endParaRPr lang="es-EC" dirty="0"/>
          </a:p>
        </p:txBody>
      </p:sp>
    </p:spTree>
    <p:extLst>
      <p:ext uri="{BB962C8B-B14F-4D97-AF65-F5344CB8AC3E}">
        <p14:creationId xmlns:p14="http://schemas.microsoft.com/office/powerpoint/2010/main" val="1083282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D756B-E58D-48A0-B4E6-7670545D6FDC}"/>
              </a:ext>
            </a:extLst>
          </p:cNvPr>
          <p:cNvSpPr>
            <a:spLocks noGrp="1"/>
          </p:cNvSpPr>
          <p:nvPr>
            <p:ph type="title"/>
          </p:nvPr>
        </p:nvSpPr>
        <p:spPr>
          <a:xfrm>
            <a:off x="1643270" y="352938"/>
            <a:ext cx="10349947" cy="1074453"/>
          </a:xfrm>
        </p:spPr>
        <p:txBody>
          <a:bodyPr>
            <a:noAutofit/>
          </a:bodyPr>
          <a:lstStyle/>
          <a:p>
            <a:pPr algn="just"/>
            <a:r>
              <a:rPr lang="es-EC" sz="2400" dirty="0">
                <a:solidFill>
                  <a:schemeClr val="tx1"/>
                </a:solidFill>
                <a:latin typeface="Times New Roman" panose="02020603050405020304" pitchFamily="18" charset="0"/>
                <a:cs typeface="Times New Roman" panose="02020603050405020304" pitchFamily="18" charset="0"/>
              </a:rPr>
              <a:t>Características cualitativas más predominantes de las vainas, presentes en la colección de fréjol.</a:t>
            </a:r>
            <a:endParaRPr lang="es-EC" sz="2400" dirty="0"/>
          </a:p>
        </p:txBody>
      </p:sp>
      <p:pic>
        <p:nvPicPr>
          <p:cNvPr id="5" name="Marcador de contenido 4" descr="Imagen que contiene interior, mesa&#10;&#10;Descripción generada con confianza alta">
            <a:extLst>
              <a:ext uri="{FF2B5EF4-FFF2-40B4-BE49-F238E27FC236}">
                <a16:creationId xmlns:a16="http://schemas.microsoft.com/office/drawing/2014/main" id="{36E3FA64-A9EC-4A0D-ADF9-67C03956A41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a:ext>
            </a:extLst>
          </a:blip>
          <a:srcRect/>
          <a:stretch/>
        </p:blipFill>
        <p:spPr>
          <a:xfrm>
            <a:off x="480122" y="1253285"/>
            <a:ext cx="5375453" cy="3197618"/>
          </a:xfrm>
          <a:prstGeom prst="rect">
            <a:avLst/>
          </a:prstGeom>
        </p:spPr>
      </p:pic>
      <p:pic>
        <p:nvPicPr>
          <p:cNvPr id="6" name="Imagen 5" descr="Imagen que contiene animal, invertebrado, interior&#10;&#10;Descripción generada con confianza alta">
            <a:extLst>
              <a:ext uri="{FF2B5EF4-FFF2-40B4-BE49-F238E27FC236}">
                <a16:creationId xmlns:a16="http://schemas.microsoft.com/office/drawing/2014/main" id="{E0BF9AE0-2227-4A89-90BE-F3C76E8B04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5575" y="1253285"/>
            <a:ext cx="2450035" cy="4270119"/>
          </a:xfrm>
          <a:prstGeom prst="rect">
            <a:avLst/>
          </a:prstGeom>
        </p:spPr>
      </p:pic>
      <p:pic>
        <p:nvPicPr>
          <p:cNvPr id="10" name="Imagen 9">
            <a:extLst>
              <a:ext uri="{FF2B5EF4-FFF2-40B4-BE49-F238E27FC236}">
                <a16:creationId xmlns:a16="http://schemas.microsoft.com/office/drawing/2014/main" id="{D43B10EA-89B6-48FF-90D6-BEDCC757CD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610" y="2119301"/>
            <a:ext cx="2799711" cy="3736806"/>
          </a:xfrm>
          <a:prstGeom prst="rect">
            <a:avLst/>
          </a:prstGeom>
        </p:spPr>
      </p:pic>
      <p:sp>
        <p:nvSpPr>
          <p:cNvPr id="11" name="Título 1">
            <a:extLst>
              <a:ext uri="{FF2B5EF4-FFF2-40B4-BE49-F238E27FC236}">
                <a16:creationId xmlns:a16="http://schemas.microsoft.com/office/drawing/2014/main" id="{05DD8DB9-E79F-484D-B2C6-C08B651A42E9}"/>
              </a:ext>
            </a:extLst>
          </p:cNvPr>
          <p:cNvSpPr txBox="1">
            <a:spLocks/>
          </p:cNvSpPr>
          <p:nvPr/>
        </p:nvSpPr>
        <p:spPr>
          <a:xfrm>
            <a:off x="480122" y="4480408"/>
            <a:ext cx="5340194" cy="870842"/>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600" dirty="0">
                <a:solidFill>
                  <a:schemeClr val="tx1"/>
                </a:solidFill>
                <a:latin typeface="Times New Roman" panose="02020603050405020304" pitchFamily="18" charset="0"/>
                <a:cs typeface="Times New Roman" panose="02020603050405020304" pitchFamily="18" charset="0"/>
              </a:rPr>
              <a:t>Color de la vaina (MF): Amarillo sobresale en 19 accesiones (42%)</a:t>
            </a:r>
          </a:p>
        </p:txBody>
      </p:sp>
      <p:sp>
        <p:nvSpPr>
          <p:cNvPr id="12" name="Título 1">
            <a:extLst>
              <a:ext uri="{FF2B5EF4-FFF2-40B4-BE49-F238E27FC236}">
                <a16:creationId xmlns:a16="http://schemas.microsoft.com/office/drawing/2014/main" id="{D65EC767-76A2-49E6-A7AE-B6DC443C8E0D}"/>
              </a:ext>
            </a:extLst>
          </p:cNvPr>
          <p:cNvSpPr txBox="1">
            <a:spLocks/>
          </p:cNvSpPr>
          <p:nvPr/>
        </p:nvSpPr>
        <p:spPr>
          <a:xfrm>
            <a:off x="5820316" y="5523404"/>
            <a:ext cx="2450035" cy="1013621"/>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600" dirty="0">
                <a:solidFill>
                  <a:schemeClr val="tx1"/>
                </a:solidFill>
                <a:latin typeface="Times New Roman" panose="02020603050405020304" pitchFamily="18" charset="0"/>
                <a:cs typeface="Times New Roman" panose="02020603050405020304" pitchFamily="18" charset="0"/>
              </a:rPr>
              <a:t>Color de la vaina (Cos): Amarillo prepondera en 19 accesiones (42%)</a:t>
            </a:r>
          </a:p>
        </p:txBody>
      </p:sp>
      <p:sp>
        <p:nvSpPr>
          <p:cNvPr id="13" name="Título 1">
            <a:extLst>
              <a:ext uri="{FF2B5EF4-FFF2-40B4-BE49-F238E27FC236}">
                <a16:creationId xmlns:a16="http://schemas.microsoft.com/office/drawing/2014/main" id="{D9010CB4-B906-40B3-8E68-59F5B6E92972}"/>
              </a:ext>
            </a:extLst>
          </p:cNvPr>
          <p:cNvSpPr txBox="1">
            <a:spLocks/>
          </p:cNvSpPr>
          <p:nvPr/>
        </p:nvSpPr>
        <p:spPr>
          <a:xfrm>
            <a:off x="8305609" y="5856108"/>
            <a:ext cx="2799712" cy="889250"/>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600" dirty="0">
                <a:solidFill>
                  <a:schemeClr val="tx1"/>
                </a:solidFill>
                <a:latin typeface="Times New Roman" panose="02020603050405020304" pitchFamily="18" charset="0"/>
                <a:cs typeface="Times New Roman" panose="02020603050405020304" pitchFamily="18" charset="0"/>
              </a:rPr>
              <a:t>Forma de la vaina: Recta predomina en 23 accesiones (51%)</a:t>
            </a:r>
          </a:p>
        </p:txBody>
      </p:sp>
    </p:spTree>
    <p:extLst>
      <p:ext uri="{BB962C8B-B14F-4D97-AF65-F5344CB8AC3E}">
        <p14:creationId xmlns:p14="http://schemas.microsoft.com/office/powerpoint/2010/main" val="1650083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18F5F-D36F-4963-B1B5-C70E350DAA50}"/>
              </a:ext>
            </a:extLst>
          </p:cNvPr>
          <p:cNvSpPr>
            <a:spLocks noGrp="1"/>
          </p:cNvSpPr>
          <p:nvPr>
            <p:ph type="title"/>
          </p:nvPr>
        </p:nvSpPr>
        <p:spPr>
          <a:xfrm>
            <a:off x="1614518" y="274630"/>
            <a:ext cx="10545440" cy="624039"/>
          </a:xfrm>
        </p:spPr>
        <p:txBody>
          <a:bodyPr>
            <a:noAutofit/>
          </a:bodyPr>
          <a:lstStyle/>
          <a:p>
            <a:r>
              <a:rPr lang="es-EC" sz="2400" dirty="0">
                <a:solidFill>
                  <a:schemeClr val="tx1"/>
                </a:solidFill>
                <a:latin typeface="Times New Roman" panose="02020603050405020304" pitchFamily="18" charset="0"/>
                <a:cs typeface="Times New Roman" panose="02020603050405020304" pitchFamily="18" charset="0"/>
              </a:rPr>
              <a:t>Características cualitativas más predominantes de la semilla, presentes en la colección de fréjol.</a:t>
            </a:r>
            <a:br>
              <a:rPr lang="es-EC" sz="2400" dirty="0">
                <a:solidFill>
                  <a:schemeClr val="tx1"/>
                </a:solidFill>
                <a:latin typeface="Times New Roman" panose="02020603050405020304" pitchFamily="18" charset="0"/>
                <a:cs typeface="Times New Roman" panose="02020603050405020304" pitchFamily="18" charset="0"/>
              </a:rPr>
            </a:b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2F2B3838-267A-49C3-ABE8-60086D430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2279" y="1215560"/>
            <a:ext cx="3130720" cy="2879362"/>
          </a:xfrm>
          <a:prstGeom prst="rect">
            <a:avLst/>
          </a:prstGeom>
          <a:ln>
            <a:noFill/>
          </a:ln>
        </p:spPr>
      </p:pic>
      <p:pic>
        <p:nvPicPr>
          <p:cNvPr id="13" name="Imagen 12">
            <a:extLst>
              <a:ext uri="{FF2B5EF4-FFF2-40B4-BE49-F238E27FC236}">
                <a16:creationId xmlns:a16="http://schemas.microsoft.com/office/drawing/2014/main" id="{3BD69E25-D09F-430D-B1E1-0FC50E9EB7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5334" y="3725845"/>
            <a:ext cx="2994447" cy="2613317"/>
          </a:xfrm>
          <a:prstGeom prst="rect">
            <a:avLst/>
          </a:prstGeom>
          <a:ln>
            <a:noFill/>
          </a:ln>
        </p:spPr>
      </p:pic>
      <p:pic>
        <p:nvPicPr>
          <p:cNvPr id="14" name="Imagen 13">
            <a:extLst>
              <a:ext uri="{FF2B5EF4-FFF2-40B4-BE49-F238E27FC236}">
                <a16:creationId xmlns:a16="http://schemas.microsoft.com/office/drawing/2014/main" id="{EE831CFA-5A67-4C87-99DF-C3B847F3AC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0104" y="1186050"/>
            <a:ext cx="2713451" cy="2879362"/>
          </a:xfrm>
          <a:prstGeom prst="rect">
            <a:avLst/>
          </a:prstGeom>
          <a:ln>
            <a:noFill/>
          </a:ln>
        </p:spPr>
      </p:pic>
      <p:sp>
        <p:nvSpPr>
          <p:cNvPr id="15" name="Título 1">
            <a:extLst>
              <a:ext uri="{FF2B5EF4-FFF2-40B4-BE49-F238E27FC236}">
                <a16:creationId xmlns:a16="http://schemas.microsoft.com/office/drawing/2014/main" id="{AC1BCC30-F6B5-4A33-8290-E7D3BF2725E4}"/>
              </a:ext>
            </a:extLst>
          </p:cNvPr>
          <p:cNvSpPr txBox="1">
            <a:spLocks/>
          </p:cNvSpPr>
          <p:nvPr/>
        </p:nvSpPr>
        <p:spPr>
          <a:xfrm>
            <a:off x="172279" y="4060210"/>
            <a:ext cx="2723055" cy="659191"/>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Color P. Rojo presente en 10 accesiones (22%).</a:t>
            </a:r>
          </a:p>
        </p:txBody>
      </p:sp>
      <p:sp>
        <p:nvSpPr>
          <p:cNvPr id="16" name="Título 1">
            <a:extLst>
              <a:ext uri="{FF2B5EF4-FFF2-40B4-BE49-F238E27FC236}">
                <a16:creationId xmlns:a16="http://schemas.microsoft.com/office/drawing/2014/main" id="{464E0D56-75EC-4929-8CE7-A2184D555A50}"/>
              </a:ext>
            </a:extLst>
          </p:cNvPr>
          <p:cNvSpPr txBox="1">
            <a:spLocks/>
          </p:cNvSpPr>
          <p:nvPr/>
        </p:nvSpPr>
        <p:spPr>
          <a:xfrm>
            <a:off x="2895334" y="6339162"/>
            <a:ext cx="2994447" cy="532090"/>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Color P. Rojo grisáceo se muestra en 9 accesiones (20%).</a:t>
            </a:r>
          </a:p>
        </p:txBody>
      </p:sp>
      <p:sp>
        <p:nvSpPr>
          <p:cNvPr id="17" name="Título 1">
            <a:extLst>
              <a:ext uri="{FF2B5EF4-FFF2-40B4-BE49-F238E27FC236}">
                <a16:creationId xmlns:a16="http://schemas.microsoft.com/office/drawing/2014/main" id="{FF641654-58AC-42EE-BDF3-2DE1399A28FA}"/>
              </a:ext>
            </a:extLst>
          </p:cNvPr>
          <p:cNvSpPr txBox="1">
            <a:spLocks/>
          </p:cNvSpPr>
          <p:nvPr/>
        </p:nvSpPr>
        <p:spPr>
          <a:xfrm>
            <a:off x="5819669" y="4060210"/>
            <a:ext cx="1905906" cy="737076"/>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Color S. Rosado predomina en 18 accesiones  (40%)</a:t>
            </a:r>
          </a:p>
        </p:txBody>
      </p:sp>
      <p:pic>
        <p:nvPicPr>
          <p:cNvPr id="18" name="Imagen 17">
            <a:extLst>
              <a:ext uri="{FF2B5EF4-FFF2-40B4-BE49-F238E27FC236}">
                <a16:creationId xmlns:a16="http://schemas.microsoft.com/office/drawing/2014/main" id="{A87A10B0-6554-49E3-A05A-F842C4EB62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8551" y="1214590"/>
            <a:ext cx="2713450" cy="2879362"/>
          </a:xfrm>
          <a:prstGeom prst="rect">
            <a:avLst/>
          </a:prstGeom>
          <a:ln>
            <a:noFill/>
          </a:ln>
        </p:spPr>
      </p:pic>
      <p:pic>
        <p:nvPicPr>
          <p:cNvPr id="19" name="Imagen 18" descr="Imagen que contiene nuez&#10;&#10;Descripción generada con confianza alta">
            <a:extLst>
              <a:ext uri="{FF2B5EF4-FFF2-40B4-BE49-F238E27FC236}">
                <a16:creationId xmlns:a16="http://schemas.microsoft.com/office/drawing/2014/main" id="{983B43A9-5AE4-45F6-B77F-C00709B1D8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5574" y="3725845"/>
            <a:ext cx="2519320" cy="2613317"/>
          </a:xfrm>
          <a:prstGeom prst="rect">
            <a:avLst/>
          </a:prstGeom>
          <a:ln>
            <a:noFill/>
          </a:ln>
        </p:spPr>
      </p:pic>
      <p:sp>
        <p:nvSpPr>
          <p:cNvPr id="20" name="Título 1">
            <a:extLst>
              <a:ext uri="{FF2B5EF4-FFF2-40B4-BE49-F238E27FC236}">
                <a16:creationId xmlns:a16="http://schemas.microsoft.com/office/drawing/2014/main" id="{D123269C-A9BE-4C5A-9726-801222481339}"/>
              </a:ext>
            </a:extLst>
          </p:cNvPr>
          <p:cNvSpPr txBox="1">
            <a:spLocks/>
          </p:cNvSpPr>
          <p:nvPr/>
        </p:nvSpPr>
        <p:spPr>
          <a:xfrm>
            <a:off x="10276435" y="4101755"/>
            <a:ext cx="1915565" cy="801276"/>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Forma: ovoide se muestra en 17 accesiones (38%)</a:t>
            </a:r>
          </a:p>
        </p:txBody>
      </p:sp>
      <p:sp>
        <p:nvSpPr>
          <p:cNvPr id="21" name="Título 1">
            <a:extLst>
              <a:ext uri="{FF2B5EF4-FFF2-40B4-BE49-F238E27FC236}">
                <a16:creationId xmlns:a16="http://schemas.microsoft.com/office/drawing/2014/main" id="{1E0EE9A4-D553-440A-B5C6-D9050EA2C28C}"/>
              </a:ext>
            </a:extLst>
          </p:cNvPr>
          <p:cNvSpPr txBox="1">
            <a:spLocks/>
          </p:cNvSpPr>
          <p:nvPr/>
        </p:nvSpPr>
        <p:spPr>
          <a:xfrm>
            <a:off x="7694033" y="6310622"/>
            <a:ext cx="2582402" cy="532090"/>
          </a:xfrm>
          <a:prstGeom prst="rect">
            <a:avLst/>
          </a:prstGeom>
          <a:solidFill>
            <a:schemeClr val="bg2"/>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Forma: arriñonada sobresale en 14 accesiones (31%)</a:t>
            </a:r>
          </a:p>
        </p:txBody>
      </p:sp>
    </p:spTree>
    <p:extLst>
      <p:ext uri="{BB962C8B-B14F-4D97-AF65-F5344CB8AC3E}">
        <p14:creationId xmlns:p14="http://schemas.microsoft.com/office/powerpoint/2010/main" val="2379381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EE965E-4991-41A0-AEDE-9C33B383B11A}"/>
              </a:ext>
            </a:extLst>
          </p:cNvPr>
          <p:cNvPicPr/>
          <p:nvPr/>
        </p:nvPicPr>
        <p:blipFill rotWithShape="1">
          <a:blip r:embed="rId2" cstate="screen">
            <a:extLst>
              <a:ext uri="{28A0092B-C50C-407E-A947-70E740481C1C}">
                <a14:useLocalDpi xmlns:a14="http://schemas.microsoft.com/office/drawing/2010/main"/>
              </a:ext>
            </a:extLst>
          </a:blip>
          <a:srcRect l="2920" t="2494" r="3832" b="3145"/>
          <a:stretch/>
        </p:blipFill>
        <p:spPr bwMode="auto">
          <a:xfrm>
            <a:off x="4671473" y="167426"/>
            <a:ext cx="7194885" cy="6465107"/>
          </a:xfrm>
          <a:prstGeom prst="rect">
            <a:avLst/>
          </a:prstGeom>
          <a:noFill/>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8012872B-C351-4392-A0F0-86D065CB9505}"/>
              </a:ext>
            </a:extLst>
          </p:cNvPr>
          <p:cNvSpPr>
            <a:spLocks noGrp="1"/>
          </p:cNvSpPr>
          <p:nvPr>
            <p:ph type="title"/>
          </p:nvPr>
        </p:nvSpPr>
        <p:spPr>
          <a:xfrm>
            <a:off x="325642" y="1556460"/>
            <a:ext cx="4097067" cy="1298713"/>
          </a:xfrm>
          <a:prstGeom prst="flowChartDocument">
            <a:avLst/>
          </a:prstGeom>
          <a:solidFill>
            <a:schemeClr val="accent4">
              <a:lumMod val="20000"/>
              <a:lumOff val="80000"/>
            </a:schemeClr>
          </a:solidFill>
          <a:ln>
            <a:solidFill>
              <a:schemeClr val="accent1"/>
            </a:solidFill>
          </a:ln>
        </p:spPr>
        <p:txBody>
          <a:bodyPr>
            <a:noAutofit/>
          </a:bodyPr>
          <a:lstStyle/>
          <a:p>
            <a:pPr>
              <a:lnSpc>
                <a:spcPct val="90000"/>
              </a:lnSpc>
            </a:pPr>
            <a:r>
              <a:rPr lang="es-EC" sz="2000" b="1" dirty="0">
                <a:solidFill>
                  <a:schemeClr val="tx1"/>
                </a:solidFill>
                <a:latin typeface="Times New Roman" panose="02020603050405020304" pitchFamily="18" charset="0"/>
                <a:cs typeface="Times New Roman" panose="02020603050405020304" pitchFamily="18" charset="0"/>
              </a:rPr>
              <a:t>AN</a:t>
            </a:r>
            <a:r>
              <a:rPr lang="es-EC" sz="2000" b="1" dirty="0">
                <a:solidFill>
                  <a:srgbClr val="000000"/>
                </a:solidFill>
                <a:latin typeface="Times New Roman" panose="02020603050405020304" pitchFamily="18" charset="0"/>
                <a:cs typeface="Times New Roman" panose="02020603050405020304" pitchFamily="18" charset="0"/>
              </a:rPr>
              <a:t>Á</a:t>
            </a:r>
            <a:r>
              <a:rPr lang="es-EC" sz="2000" b="1" dirty="0">
                <a:solidFill>
                  <a:schemeClr val="tx1"/>
                </a:solidFill>
                <a:latin typeface="Times New Roman" panose="02020603050405020304" pitchFamily="18" charset="0"/>
                <a:cs typeface="Times New Roman" panose="02020603050405020304" pitchFamily="18" charset="0"/>
              </a:rPr>
              <a:t>LISIS DE AGRUPAMIENTO DE LAS ENTRADAS</a:t>
            </a:r>
          </a:p>
        </p:txBody>
      </p:sp>
      <p:sp>
        <p:nvSpPr>
          <p:cNvPr id="3" name="Marcador de contenido 2">
            <a:extLst>
              <a:ext uri="{FF2B5EF4-FFF2-40B4-BE49-F238E27FC236}">
                <a16:creationId xmlns:a16="http://schemas.microsoft.com/office/drawing/2014/main" id="{16EFE684-73F7-4D5E-A504-81A1DEEFC10A}"/>
              </a:ext>
            </a:extLst>
          </p:cNvPr>
          <p:cNvSpPr>
            <a:spLocks noGrp="1"/>
          </p:cNvSpPr>
          <p:nvPr>
            <p:ph idx="1"/>
          </p:nvPr>
        </p:nvSpPr>
        <p:spPr>
          <a:xfrm>
            <a:off x="325641" y="3027451"/>
            <a:ext cx="4097067" cy="2446367"/>
          </a:xfrm>
          <a:solidFill>
            <a:schemeClr val="accent3">
              <a:lumMod val="20000"/>
              <a:lumOff val="8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a:normAutofit/>
          </a:bodyPr>
          <a:lstStyle/>
          <a:p>
            <a:r>
              <a:rPr lang="es-EC" dirty="0">
                <a:solidFill>
                  <a:srgbClr val="000000"/>
                </a:solidFill>
                <a:latin typeface="Times New Roman" panose="02020603050405020304" pitchFamily="18" charset="0"/>
                <a:cs typeface="Times New Roman" panose="02020603050405020304" pitchFamily="18" charset="0"/>
              </a:rPr>
              <a:t>Agrupamiento jerárquico de Ward (1963) identifico 3 grupos.</a:t>
            </a:r>
          </a:p>
          <a:p>
            <a:r>
              <a:rPr lang="es-EC" dirty="0">
                <a:solidFill>
                  <a:srgbClr val="000000"/>
                </a:solidFill>
                <a:latin typeface="Times New Roman" panose="02020603050405020304" pitchFamily="18" charset="0"/>
                <a:cs typeface="Times New Roman" panose="02020603050405020304" pitchFamily="18" charset="0"/>
              </a:rPr>
              <a:t>Coeficiente cofenético: 0,64.</a:t>
            </a:r>
          </a:p>
          <a:p>
            <a:r>
              <a:rPr lang="es-EC" dirty="0">
                <a:solidFill>
                  <a:srgbClr val="000000"/>
                </a:solidFill>
                <a:latin typeface="Times New Roman" panose="02020603050405020304" pitchFamily="18" charset="0"/>
                <a:cs typeface="Times New Roman" panose="02020603050405020304" pitchFamily="18" charset="0"/>
              </a:rPr>
              <a:t>Gutiérrez et al (1994), valores entre 0,6 y 0,95.</a:t>
            </a:r>
          </a:p>
          <a:p>
            <a:endParaRPr lang="es-EC" dirty="0">
              <a:solidFill>
                <a:srgbClr val="000000"/>
              </a:solidFill>
              <a:latin typeface="Times New Roman" panose="02020603050405020304" pitchFamily="18" charset="0"/>
              <a:cs typeface="Times New Roman" panose="02020603050405020304" pitchFamily="18" charset="0"/>
            </a:endParaRPr>
          </a:p>
        </p:txBody>
      </p:sp>
      <p:pic>
        <p:nvPicPr>
          <p:cNvPr id="24" name="Imagen 23">
            <a:extLst>
              <a:ext uri="{FF2B5EF4-FFF2-40B4-BE49-F238E27FC236}">
                <a16:creationId xmlns:a16="http://schemas.microsoft.com/office/drawing/2014/main" id="{A67AABFD-22B0-40A9-ACB5-8EFFF92DB58C}"/>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8816055" y="5620758"/>
            <a:ext cx="2838268" cy="3359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6817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942B34-FF86-40D8-AC4E-9434E7ACF708}"/>
              </a:ext>
            </a:extLst>
          </p:cNvPr>
          <p:cNvSpPr>
            <a:spLocks noGrp="1"/>
          </p:cNvSpPr>
          <p:nvPr>
            <p:ph type="title"/>
          </p:nvPr>
        </p:nvSpPr>
        <p:spPr>
          <a:xfrm>
            <a:off x="1626181" y="109901"/>
            <a:ext cx="9638165" cy="835613"/>
          </a:xfrm>
          <a:solidFill>
            <a:srgbClr val="FF9966"/>
          </a:solidFill>
          <a:ln>
            <a:solidFill>
              <a:schemeClr val="accent1"/>
            </a:solidFill>
          </a:ln>
        </p:spPr>
        <p:txBody>
          <a:bodyPr>
            <a:noAutofit/>
          </a:bodyPr>
          <a:lstStyle/>
          <a:p>
            <a:r>
              <a:rPr lang="es-EC" sz="2000" dirty="0">
                <a:solidFill>
                  <a:schemeClr val="tx1"/>
                </a:solidFill>
                <a:latin typeface="Times New Roman" panose="02020603050405020304" pitchFamily="18" charset="0"/>
                <a:cs typeface="Times New Roman" panose="02020603050405020304" pitchFamily="18" charset="0"/>
              </a:rPr>
              <a:t>IDENTIFICACIÓN DE CARACTERES CUANTITATIVOS DE LOS TRES GRUPOS DE FRÉJOL (</a:t>
            </a:r>
            <a:r>
              <a:rPr lang="es-EC" sz="2000" i="1" dirty="0">
                <a:solidFill>
                  <a:schemeClr val="tx1"/>
                </a:solidFill>
                <a:latin typeface="Times New Roman" panose="02020603050405020304" pitchFamily="18" charset="0"/>
                <a:cs typeface="Times New Roman" panose="02020603050405020304" pitchFamily="18" charset="0"/>
              </a:rPr>
              <a:t>Phaseolus vulgaris </a:t>
            </a:r>
            <a:r>
              <a:rPr lang="es-EC" sz="2000" dirty="0">
                <a:solidFill>
                  <a:schemeClr val="tx1"/>
                </a:solidFill>
                <a:latin typeface="Times New Roman" panose="02020603050405020304" pitchFamily="18" charset="0"/>
                <a:cs typeface="Times New Roman" panose="02020603050405020304" pitchFamily="18" charset="0"/>
              </a:rPr>
              <a:t>L.). </a:t>
            </a:r>
            <a:br>
              <a:rPr lang="es-EC" sz="2000" dirty="0">
                <a:solidFill>
                  <a:schemeClr val="tx1"/>
                </a:solidFill>
                <a:latin typeface="Times New Roman" panose="02020603050405020304" pitchFamily="18" charset="0"/>
                <a:cs typeface="Times New Roman" panose="02020603050405020304" pitchFamily="18" charset="0"/>
              </a:rPr>
            </a:b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3" name="Rectángulo 2"/>
          <p:cNvSpPr/>
          <p:nvPr/>
        </p:nvSpPr>
        <p:spPr>
          <a:xfrm>
            <a:off x="1626181" y="6372573"/>
            <a:ext cx="9638165" cy="46166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es-EC"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Significativo al 5% de probabilidad</a:t>
            </a:r>
            <a:r>
              <a:rPr lang="es-EC" sz="2400" b="1" dirty="0">
                <a:latin typeface="Calibri" panose="020F0502020204030204" pitchFamily="34" charset="0"/>
                <a:ea typeface="Calibri" panose="020F0502020204030204" pitchFamily="34" charset="0"/>
                <a:cs typeface="Times New Roman" panose="02020603050405020304" pitchFamily="18" charset="0"/>
              </a:rPr>
              <a:t> </a:t>
            </a:r>
            <a:r>
              <a:rPr lang="es-EC"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ns: No significativo</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Marcador de contenido 3">
            <a:extLst>
              <a:ext uri="{FF2B5EF4-FFF2-40B4-BE49-F238E27FC236}">
                <a16:creationId xmlns:a16="http://schemas.microsoft.com/office/drawing/2014/main" id="{C296646E-79F2-4AD1-A80A-EB6CC21E75C6}"/>
              </a:ext>
            </a:extLst>
          </p:cNvPr>
          <p:cNvGraphicFramePr>
            <a:graphicFrameLocks noGrp="1"/>
          </p:cNvGraphicFramePr>
          <p:nvPr>
            <p:ph idx="1"/>
            <p:extLst>
              <p:ext uri="{D42A27DB-BD31-4B8C-83A1-F6EECF244321}">
                <p14:modId xmlns:p14="http://schemas.microsoft.com/office/powerpoint/2010/main" val="828091303"/>
              </p:ext>
            </p:extLst>
          </p:nvPr>
        </p:nvGraphicFramePr>
        <p:xfrm>
          <a:off x="1626182" y="945514"/>
          <a:ext cx="9638165" cy="5611786"/>
        </p:xfrm>
        <a:graphic>
          <a:graphicData uri="http://schemas.openxmlformats.org/drawingml/2006/table">
            <a:tbl>
              <a:tblPr firstRow="1" firstCol="1" bandRow="1">
                <a:tableStyleId>{C083E6E3-FA7D-4D7B-A595-EF9225AFEA82}</a:tableStyleId>
              </a:tblPr>
              <a:tblGrid>
                <a:gridCol w="3906709">
                  <a:extLst>
                    <a:ext uri="{9D8B030D-6E8A-4147-A177-3AD203B41FA5}">
                      <a16:colId xmlns:a16="http://schemas.microsoft.com/office/drawing/2014/main" val="119535736"/>
                    </a:ext>
                  </a:extLst>
                </a:gridCol>
                <a:gridCol w="1414097">
                  <a:extLst>
                    <a:ext uri="{9D8B030D-6E8A-4147-A177-3AD203B41FA5}">
                      <a16:colId xmlns:a16="http://schemas.microsoft.com/office/drawing/2014/main" val="3449803104"/>
                    </a:ext>
                  </a:extLst>
                </a:gridCol>
                <a:gridCol w="1425137">
                  <a:extLst>
                    <a:ext uri="{9D8B030D-6E8A-4147-A177-3AD203B41FA5}">
                      <a16:colId xmlns:a16="http://schemas.microsoft.com/office/drawing/2014/main" val="492868233"/>
                    </a:ext>
                  </a:extLst>
                </a:gridCol>
                <a:gridCol w="1457151">
                  <a:extLst>
                    <a:ext uri="{9D8B030D-6E8A-4147-A177-3AD203B41FA5}">
                      <a16:colId xmlns:a16="http://schemas.microsoft.com/office/drawing/2014/main" val="4024009610"/>
                    </a:ext>
                  </a:extLst>
                </a:gridCol>
                <a:gridCol w="1435071">
                  <a:extLst>
                    <a:ext uri="{9D8B030D-6E8A-4147-A177-3AD203B41FA5}">
                      <a16:colId xmlns:a16="http://schemas.microsoft.com/office/drawing/2014/main" val="1286486726"/>
                    </a:ext>
                  </a:extLst>
                </a:gridCol>
              </a:tblGrid>
              <a:tr h="246499">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Descriptor</a:t>
                      </a:r>
                      <a:endParaRPr lang="es-EC"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G1</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G2</a:t>
                      </a:r>
                      <a:endParaRPr lang="es-EC"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G3</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P-Valor</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154694149"/>
                  </a:ext>
                </a:extLst>
              </a:tr>
              <a:tr h="246678">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D1.-Días a la emergencia</a:t>
                      </a:r>
                      <a:r>
                        <a:rPr lang="es-EC" sz="1600" b="0" baseline="30000">
                          <a:effectLst/>
                          <a:latin typeface="Times New Roman" panose="02020603050405020304" pitchFamily="18" charset="0"/>
                          <a:cs typeface="Times New Roman" panose="02020603050405020304" pitchFamily="18" charset="0"/>
                        </a:rPr>
                        <a:t>ns</a:t>
                      </a:r>
                      <a:endParaRPr lang="es-EC" sz="20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11,00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10,33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11,24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0,1336</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795676584"/>
                  </a:ext>
                </a:extLst>
              </a:tr>
              <a:tr h="246499">
                <a:tc>
                  <a:txBody>
                    <a:bodyPr/>
                    <a:lstStyle/>
                    <a:p>
                      <a:pPr algn="just">
                        <a:lnSpc>
                          <a:spcPct val="115000"/>
                        </a:lnSpc>
                        <a:spcAft>
                          <a:spcPts val="0"/>
                        </a:spcAft>
                      </a:pPr>
                      <a:r>
                        <a:rPr lang="es-EC" sz="1600" b="1" dirty="0">
                          <a:effectLst/>
                          <a:latin typeface="Times New Roman" panose="02020603050405020304" pitchFamily="18" charset="0"/>
                          <a:cs typeface="Times New Roman" panose="02020603050405020304" pitchFamily="18" charset="0"/>
                        </a:rPr>
                        <a:t>D2.-Días a la antesis*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66,12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67,67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90,35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0,0001</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84757937"/>
                  </a:ext>
                </a:extLst>
              </a:tr>
              <a:tr h="246678">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D3.-Duración de la floración</a:t>
                      </a:r>
                      <a:r>
                        <a:rPr lang="es-EC" sz="1600" b="0" baseline="30000">
                          <a:effectLst/>
                          <a:latin typeface="Times New Roman" panose="02020603050405020304" pitchFamily="18" charset="0"/>
                          <a:cs typeface="Times New Roman" panose="02020603050405020304" pitchFamily="18" charset="0"/>
                        </a:rPr>
                        <a:t>ns</a:t>
                      </a:r>
                      <a:endParaRPr lang="es-EC" sz="20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57,52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53,33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65,69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0,1416</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461308947"/>
                  </a:ext>
                </a:extLst>
              </a:tr>
              <a:tr h="458355">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D4.-Días a la madurez fisiológica*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133,68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128,33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164,47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0,0001</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28736695"/>
                  </a:ext>
                </a:extLst>
              </a:tr>
              <a:tr h="510565">
                <a:tc>
                  <a:txBody>
                    <a:bodyPr/>
                    <a:lstStyle/>
                    <a:p>
                      <a:pPr algn="just">
                        <a:lnSpc>
                          <a:spcPct val="115000"/>
                        </a:lnSpc>
                        <a:spcAft>
                          <a:spcPts val="0"/>
                        </a:spcAft>
                      </a:pPr>
                      <a:r>
                        <a:rPr lang="es-EC" sz="1600" b="0" dirty="0">
                          <a:effectLst/>
                          <a:latin typeface="Times New Roman" panose="02020603050405020304" pitchFamily="18" charset="0"/>
                          <a:cs typeface="Times New Roman" panose="02020603050405020304" pitchFamily="18" charset="0"/>
                        </a:rPr>
                        <a:t>D5.-Duración de la madurez fisiológica</a:t>
                      </a:r>
                      <a:r>
                        <a:rPr lang="es-EC" sz="1600" b="0" baseline="30000" dirty="0">
                          <a:effectLst/>
                          <a:latin typeface="Times New Roman" panose="02020603050405020304" pitchFamily="18" charset="0"/>
                          <a:cs typeface="Times New Roman" panose="02020603050405020304" pitchFamily="18" charset="0"/>
                        </a:rPr>
                        <a:t>ns</a:t>
                      </a:r>
                      <a:endParaRPr lang="es-EC" sz="20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15,52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15,00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16,47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0,5299</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59022654"/>
                  </a:ext>
                </a:extLst>
              </a:tr>
              <a:tr h="246499">
                <a:tc>
                  <a:txBody>
                    <a:bodyPr/>
                    <a:lstStyle/>
                    <a:p>
                      <a:pPr algn="just">
                        <a:lnSpc>
                          <a:spcPct val="115000"/>
                        </a:lnSpc>
                        <a:spcAft>
                          <a:spcPts val="0"/>
                        </a:spcAft>
                      </a:pPr>
                      <a:r>
                        <a:rPr lang="es-EC" sz="1600" b="1" dirty="0">
                          <a:effectLst/>
                          <a:latin typeface="Times New Roman" panose="02020603050405020304" pitchFamily="18" charset="0"/>
                          <a:cs typeface="Times New Roman" panose="02020603050405020304" pitchFamily="18" charset="0"/>
                        </a:rPr>
                        <a:t>D6.-Días a la cosecha*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148,36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142,67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180,24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0,0001</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234756"/>
                  </a:ext>
                </a:extLst>
              </a:tr>
              <a:tr h="246678">
                <a:tc>
                  <a:txBody>
                    <a:bodyPr/>
                    <a:lstStyle/>
                    <a:p>
                      <a:pPr>
                        <a:lnSpc>
                          <a:spcPct val="115000"/>
                        </a:lnSpc>
                        <a:spcAft>
                          <a:spcPts val="0"/>
                        </a:spcAft>
                      </a:pPr>
                      <a:r>
                        <a:rPr lang="es-EC" sz="1600" b="0" dirty="0">
                          <a:effectLst/>
                          <a:latin typeface="Times New Roman" panose="02020603050405020304" pitchFamily="18" charset="0"/>
                          <a:cs typeface="Times New Roman" panose="02020603050405020304" pitchFamily="18" charset="0"/>
                        </a:rPr>
                        <a:t>D7.-Porcentaje de emergencia</a:t>
                      </a:r>
                      <a:r>
                        <a:rPr lang="es-EC" sz="1600" b="0" baseline="30000" dirty="0">
                          <a:effectLst/>
                          <a:latin typeface="Times New Roman" panose="02020603050405020304" pitchFamily="18" charset="0"/>
                          <a:cs typeface="Times New Roman" panose="02020603050405020304" pitchFamily="18" charset="0"/>
                        </a:rPr>
                        <a:t>ns</a:t>
                      </a:r>
                      <a:endParaRPr lang="es-EC" sz="20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52,68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53,67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57,24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0,6288</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692902810"/>
                  </a:ext>
                </a:extLst>
              </a:tr>
              <a:tr h="256663">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D8.-Longitud de las hojas primarias*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5,52 AB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4,73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5,89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0,0266</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92877637"/>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D9.-Altura de planta*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78,82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100,57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178,51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0,0001</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7233587"/>
                  </a:ext>
                </a:extLst>
              </a:tr>
              <a:tr h="246678">
                <a:tc>
                  <a:txBody>
                    <a:bodyPr/>
                    <a:lstStyle/>
                    <a:p>
                      <a:pPr>
                        <a:lnSpc>
                          <a:spcPct val="115000"/>
                        </a:lnSpc>
                        <a:spcAft>
                          <a:spcPts val="0"/>
                        </a:spcAft>
                      </a:pPr>
                      <a:r>
                        <a:rPr lang="es-EC" sz="1600" b="0">
                          <a:effectLst/>
                          <a:latin typeface="Times New Roman" panose="02020603050405020304" pitchFamily="18" charset="0"/>
                          <a:cs typeface="Times New Roman" panose="02020603050405020304" pitchFamily="18" charset="0"/>
                        </a:rPr>
                        <a:t>D12.-Longitud de la hoja</a:t>
                      </a:r>
                      <a:r>
                        <a:rPr lang="es-EC" sz="1600" b="0" baseline="30000">
                          <a:effectLst/>
                          <a:latin typeface="Times New Roman" panose="02020603050405020304" pitchFamily="18" charset="0"/>
                          <a:cs typeface="Times New Roman" panose="02020603050405020304" pitchFamily="18" charset="0"/>
                        </a:rPr>
                        <a:t>ns</a:t>
                      </a:r>
                      <a:endParaRPr lang="es-EC" sz="20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10,47 AB</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9,60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10,75 B</a:t>
                      </a:r>
                      <a:endParaRPr lang="es-EC"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0,0915</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01743953"/>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D13.-Ancho de la hoja*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8,94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8,40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9,65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0,0008</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22178218"/>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D14.-Área foliar*</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71,06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61,30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79,62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0,0049</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34046370"/>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D15.-Longitud de las vainas*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13,97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10,80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14,26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0,0161</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722016258"/>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D16.-Ancho de las vainas*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1,25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0,93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1,22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0,0017</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61481056"/>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D17.-Semillas por vainas*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5,08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6,33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6,24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0,0006</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78931706"/>
                  </a:ext>
                </a:extLst>
              </a:tr>
              <a:tr h="246678">
                <a:tc>
                  <a:txBody>
                    <a:bodyPr/>
                    <a:lstStyle/>
                    <a:p>
                      <a:pPr>
                        <a:lnSpc>
                          <a:spcPct val="115000"/>
                        </a:lnSpc>
                        <a:spcAft>
                          <a:spcPts val="0"/>
                        </a:spcAft>
                      </a:pPr>
                      <a:r>
                        <a:rPr lang="es-EC" sz="1600" b="0">
                          <a:effectLst/>
                          <a:latin typeface="Times New Roman" panose="02020603050405020304" pitchFamily="18" charset="0"/>
                          <a:cs typeface="Times New Roman" panose="02020603050405020304" pitchFamily="18" charset="0"/>
                        </a:rPr>
                        <a:t>D18.-Largo de la semilla</a:t>
                      </a:r>
                      <a:r>
                        <a:rPr lang="es-EC" sz="1600" b="0" baseline="30000">
                          <a:effectLst/>
                          <a:latin typeface="Times New Roman" panose="02020603050405020304" pitchFamily="18" charset="0"/>
                          <a:cs typeface="Times New Roman" panose="02020603050405020304" pitchFamily="18" charset="0"/>
                        </a:rPr>
                        <a:t>ns</a:t>
                      </a:r>
                      <a:endParaRPr lang="es-EC" sz="20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1,44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1,75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1,51 A</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0,2850</a:t>
                      </a:r>
                      <a:endParaRPr lang="es-EC"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68402640"/>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D19.-Ancho de la semilla*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0,91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0,67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0,95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0,0001</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152046289"/>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D20.-Peso de 100 semillas*</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65,02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22,67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67,07 B</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0,0001</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2904365"/>
                  </a:ext>
                </a:extLst>
              </a:tr>
              <a:tr h="246499">
                <a:tc>
                  <a:txBody>
                    <a:bodyPr/>
                    <a:lstStyle/>
                    <a:p>
                      <a:pPr>
                        <a:lnSpc>
                          <a:spcPct val="115000"/>
                        </a:lnSpc>
                        <a:spcAft>
                          <a:spcPts val="0"/>
                        </a:spcAft>
                      </a:pPr>
                      <a:r>
                        <a:rPr lang="es-EC" sz="1600" b="1" dirty="0">
                          <a:effectLst/>
                          <a:latin typeface="Times New Roman" panose="02020603050405020304" pitchFamily="18" charset="0"/>
                          <a:cs typeface="Times New Roman" panose="02020603050405020304" pitchFamily="18" charset="0"/>
                        </a:rPr>
                        <a:t>D22.-Rendimiento*</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71,63 A</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a:effectLst/>
                          <a:latin typeface="Times New Roman" panose="02020603050405020304" pitchFamily="18" charset="0"/>
                          <a:cs typeface="Times New Roman" panose="02020603050405020304" pitchFamily="18" charset="0"/>
                        </a:rPr>
                        <a:t>59,33 A</a:t>
                      </a:r>
                      <a:endParaRPr lang="es-EC"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156,81 B</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0,0001</a:t>
                      </a:r>
                      <a:endParaRPr lang="es-EC"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8274125"/>
                  </a:ext>
                </a:extLst>
              </a:tr>
            </a:tbl>
          </a:graphicData>
        </a:graphic>
      </p:graphicFrame>
    </p:spTree>
    <p:extLst>
      <p:ext uri="{BB962C8B-B14F-4D97-AF65-F5344CB8AC3E}">
        <p14:creationId xmlns:p14="http://schemas.microsoft.com/office/powerpoint/2010/main" val="2951632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0BE107-0E6E-4D6D-B1D9-B75693419AD9}"/>
              </a:ext>
            </a:extLst>
          </p:cNvPr>
          <p:cNvSpPr>
            <a:spLocks noGrp="1"/>
          </p:cNvSpPr>
          <p:nvPr>
            <p:ph type="title"/>
          </p:nvPr>
        </p:nvSpPr>
        <p:spPr>
          <a:xfrm>
            <a:off x="1462003" y="624110"/>
            <a:ext cx="9772066" cy="621594"/>
          </a:xfrm>
          <a:solidFill>
            <a:schemeClr val="accent5">
              <a:lumMod val="40000"/>
              <a:lumOff val="60000"/>
            </a:schemeClr>
          </a:solidFill>
          <a:ln>
            <a:solidFill>
              <a:schemeClr val="accent1"/>
            </a:solidFill>
          </a:ln>
        </p:spPr>
        <p:txBody>
          <a:bodyPr>
            <a:normAutofit/>
          </a:bodyPr>
          <a:lstStyle/>
          <a:p>
            <a:r>
              <a:rPr lang="es-EC" sz="2400" dirty="0">
                <a:solidFill>
                  <a:schemeClr val="tx1"/>
                </a:solidFill>
                <a:latin typeface="Times New Roman" panose="02020603050405020304" pitchFamily="18" charset="0"/>
                <a:cs typeface="Times New Roman" panose="02020603050405020304" pitchFamily="18" charset="0"/>
              </a:rPr>
              <a:t>VALOR DISCRIMINANTE PARA CARACTERES CUALITATIVOS</a:t>
            </a:r>
          </a:p>
        </p:txBody>
      </p:sp>
      <p:graphicFrame>
        <p:nvGraphicFramePr>
          <p:cNvPr id="4" name="Marcador de contenido 3">
            <a:extLst>
              <a:ext uri="{FF2B5EF4-FFF2-40B4-BE49-F238E27FC236}">
                <a16:creationId xmlns:a16="http://schemas.microsoft.com/office/drawing/2014/main" id="{F4C6E5C4-2490-4D27-860E-2B761BFC4CC8}"/>
              </a:ext>
            </a:extLst>
          </p:cNvPr>
          <p:cNvGraphicFramePr>
            <a:graphicFrameLocks noGrp="1"/>
          </p:cNvGraphicFramePr>
          <p:nvPr>
            <p:ph idx="1"/>
            <p:extLst>
              <p:ext uri="{D42A27DB-BD31-4B8C-83A1-F6EECF244321}">
                <p14:modId xmlns:p14="http://schemas.microsoft.com/office/powerpoint/2010/main" val="3952478231"/>
              </p:ext>
            </p:extLst>
          </p:nvPr>
        </p:nvGraphicFramePr>
        <p:xfrm>
          <a:off x="1462003" y="1263316"/>
          <a:ext cx="9772066" cy="4373525"/>
        </p:xfrm>
        <a:graphic>
          <a:graphicData uri="http://schemas.openxmlformats.org/drawingml/2006/table">
            <a:tbl>
              <a:tblPr firstRow="1" firstCol="1" bandRow="1">
                <a:tableStyleId>{C083E6E3-FA7D-4D7B-A595-EF9225AFEA82}</a:tableStyleId>
              </a:tblPr>
              <a:tblGrid>
                <a:gridCol w="3943114">
                  <a:extLst>
                    <a:ext uri="{9D8B030D-6E8A-4147-A177-3AD203B41FA5}">
                      <a16:colId xmlns:a16="http://schemas.microsoft.com/office/drawing/2014/main" val="3705842525"/>
                    </a:ext>
                  </a:extLst>
                </a:gridCol>
                <a:gridCol w="1109316">
                  <a:extLst>
                    <a:ext uri="{9D8B030D-6E8A-4147-A177-3AD203B41FA5}">
                      <a16:colId xmlns:a16="http://schemas.microsoft.com/office/drawing/2014/main" val="3900383678"/>
                    </a:ext>
                  </a:extLst>
                </a:gridCol>
                <a:gridCol w="950202">
                  <a:extLst>
                    <a:ext uri="{9D8B030D-6E8A-4147-A177-3AD203B41FA5}">
                      <a16:colId xmlns:a16="http://schemas.microsoft.com/office/drawing/2014/main" val="3172040914"/>
                    </a:ext>
                  </a:extLst>
                </a:gridCol>
                <a:gridCol w="1077942">
                  <a:extLst>
                    <a:ext uri="{9D8B030D-6E8A-4147-A177-3AD203B41FA5}">
                      <a16:colId xmlns:a16="http://schemas.microsoft.com/office/drawing/2014/main" val="3588919340"/>
                    </a:ext>
                  </a:extLst>
                </a:gridCol>
                <a:gridCol w="1482449">
                  <a:extLst>
                    <a:ext uri="{9D8B030D-6E8A-4147-A177-3AD203B41FA5}">
                      <a16:colId xmlns:a16="http://schemas.microsoft.com/office/drawing/2014/main" val="3542608656"/>
                    </a:ext>
                  </a:extLst>
                </a:gridCol>
                <a:gridCol w="1209043">
                  <a:extLst>
                    <a:ext uri="{9D8B030D-6E8A-4147-A177-3AD203B41FA5}">
                      <a16:colId xmlns:a16="http://schemas.microsoft.com/office/drawing/2014/main" val="116286454"/>
                    </a:ext>
                  </a:extLst>
                </a:gridCol>
              </a:tblGrid>
              <a:tr h="563506">
                <a:tc>
                  <a:txBody>
                    <a:bodyPr/>
                    <a:lstStyle/>
                    <a:p>
                      <a:pPr>
                        <a:lnSpc>
                          <a:spcPct val="115000"/>
                        </a:lnSpc>
                        <a:spcAft>
                          <a:spcPts val="0"/>
                        </a:spcAft>
                      </a:pPr>
                      <a:r>
                        <a:rPr lang="es-EC" sz="1800" dirty="0">
                          <a:effectLst/>
                          <a:latin typeface="Times New Roman" panose="02020603050405020304" pitchFamily="18" charset="0"/>
                          <a:cs typeface="Times New Roman" panose="02020603050405020304" pitchFamily="18" charset="0"/>
                        </a:rPr>
                        <a:t>Variable</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Chi</a:t>
                      </a:r>
                      <a:r>
                        <a:rPr lang="es-EC" sz="1800" baseline="30000">
                          <a:effectLst/>
                          <a:latin typeface="Times New Roman" panose="02020603050405020304" pitchFamily="18" charset="0"/>
                          <a:cs typeface="Times New Roman" panose="02020603050405020304" pitchFamily="18" charset="0"/>
                        </a:rPr>
                        <a:t>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Gl</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Valor Cramer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Coeficiente Pearson</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P-Valor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32130962"/>
                  </a:ext>
                </a:extLst>
              </a:tr>
              <a:tr h="3767862">
                <a:tc>
                  <a:txBody>
                    <a:bodyPr/>
                    <a:lstStyle/>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D23.-Color primario de la semilla</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D24.-Color secundario de la semilla</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D25.-Color de las alas (flor)</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D26.-Color del estandarte (flor)</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0" dirty="0">
                          <a:effectLst/>
                          <a:latin typeface="Times New Roman" panose="02020603050405020304" pitchFamily="18" charset="0"/>
                          <a:cs typeface="Times New Roman" panose="02020603050405020304" pitchFamily="18" charset="0"/>
                        </a:rPr>
                        <a:t>D27.-Color de las hojas</a:t>
                      </a:r>
                      <a:endParaRPr lang="es-EC" sz="2400" b="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D28.-Color del tallo</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D29.-Color de las vainas (MF)</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0" dirty="0">
                          <a:effectLst/>
                          <a:latin typeface="Times New Roman" panose="02020603050405020304" pitchFamily="18" charset="0"/>
                          <a:cs typeface="Times New Roman" panose="02020603050405020304" pitchFamily="18" charset="0"/>
                        </a:rPr>
                        <a:t>D30.-Color de las vainas (C)</a:t>
                      </a:r>
                      <a:endParaRPr lang="es-EC" sz="2400" b="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D31.-Forma de las vainas</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D32.-Forma de la semilla</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1" dirty="0">
                          <a:effectLst/>
                          <a:latin typeface="Times New Roman" panose="02020603050405020304" pitchFamily="18" charset="0"/>
                          <a:cs typeface="Times New Roman" panose="02020603050405020304" pitchFamily="18" charset="0"/>
                        </a:rPr>
                        <a:t>D33.-Hábito de crecimiento</a:t>
                      </a:r>
                      <a:endParaRPr lang="es-EC" sz="24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s-EC" sz="1800" b="0" dirty="0">
                          <a:effectLst/>
                          <a:latin typeface="Times New Roman" panose="02020603050405020304" pitchFamily="18" charset="0"/>
                          <a:cs typeface="Times New Roman" panose="02020603050405020304" pitchFamily="18" charset="0"/>
                        </a:rPr>
                        <a:t>D34.-Adaptación</a:t>
                      </a:r>
                      <a:endParaRPr lang="es-EC" sz="2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63,79*</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36,04*</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25,73*</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32,10*</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4,64</a:t>
                      </a:r>
                      <a:r>
                        <a:rPr lang="en-US" sz="1800" baseline="30000" dirty="0">
                          <a:effectLst/>
                          <a:latin typeface="Times New Roman" panose="02020603050405020304" pitchFamily="18" charset="0"/>
                          <a:cs typeface="Times New Roman" panose="02020603050405020304" pitchFamily="18" charset="0"/>
                        </a:rPr>
                        <a:t>ns</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34,85*</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40,85*</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7,62</a:t>
                      </a:r>
                      <a:r>
                        <a:rPr lang="en-US" sz="1800" baseline="30000" dirty="0">
                          <a:effectLst/>
                          <a:latin typeface="Times New Roman" panose="02020603050405020304" pitchFamily="18" charset="0"/>
                          <a:cs typeface="Times New Roman" panose="02020603050405020304" pitchFamily="18" charset="0"/>
                        </a:rPr>
                        <a:t>ns</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19,93*</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24,24*</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33,33*</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10,29</a:t>
                      </a:r>
                      <a:r>
                        <a:rPr lang="es-EC" sz="1800" baseline="30000" dirty="0">
                          <a:effectLst/>
                          <a:latin typeface="Times New Roman" panose="02020603050405020304" pitchFamily="18" charset="0"/>
                          <a:cs typeface="Times New Roman" panose="02020603050405020304" pitchFamily="18" charset="0"/>
                        </a:rPr>
                        <a:t>ns</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28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16</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10</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10</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6</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0,69</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0,52</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0,44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0,49</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0,02</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0,51</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0,48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0,24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0,38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0,42</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0,50</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0,28</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0,77</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0,67</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0,60</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0,65</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0,31</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0,66</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0,38</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0,55</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0,59</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0,65</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0,43</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0,0001</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0,0010</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0,0012</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0,0214</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0,3261</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0,0001</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0,0006</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0,6654</a:t>
                      </a:r>
                      <a:endParaRPr lang="es-EC"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0,0005</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0,0070</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0,0001</a:t>
                      </a:r>
                      <a:endParaRPr lang="es-EC" sz="2400" b="1"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0,2455</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82920477"/>
                  </a:ext>
                </a:extLst>
              </a:tr>
            </a:tbl>
          </a:graphicData>
        </a:graphic>
      </p:graphicFrame>
      <p:sp>
        <p:nvSpPr>
          <p:cNvPr id="5" name="Rectángulo 4"/>
          <p:cNvSpPr/>
          <p:nvPr/>
        </p:nvSpPr>
        <p:spPr>
          <a:xfrm>
            <a:off x="1462003" y="5612296"/>
            <a:ext cx="9772066" cy="5170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0"/>
              </a:spcAft>
            </a:pPr>
            <a:r>
              <a:rPr lang="es-EC"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Significativo al 5% de probabilidad</a:t>
            </a:r>
            <a:r>
              <a:rPr lang="es-EC" sz="2400" dirty="0">
                <a:latin typeface="Calibri" panose="020F0502020204030204" pitchFamily="34" charset="0"/>
                <a:ea typeface="Calibri" panose="020F0502020204030204" pitchFamily="34" charset="0"/>
                <a:cs typeface="Times New Roman" panose="02020603050405020304" pitchFamily="18" charset="0"/>
              </a:rPr>
              <a:t>; </a:t>
            </a:r>
            <a:r>
              <a:rPr lang="es-EC"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ns: No significativo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1203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B9F14-7037-4F86-8C02-6732842C3C15}"/>
              </a:ext>
            </a:extLst>
          </p:cNvPr>
          <p:cNvSpPr>
            <a:spLocks noGrp="1"/>
          </p:cNvSpPr>
          <p:nvPr>
            <p:ph type="title"/>
          </p:nvPr>
        </p:nvSpPr>
        <p:spPr>
          <a:xfrm>
            <a:off x="2870991" y="0"/>
            <a:ext cx="6341589" cy="1280890"/>
          </a:xfrm>
        </p:spPr>
        <p:txBody>
          <a:bodyPr>
            <a:normAutofit fontScale="90000"/>
          </a:bodyPr>
          <a:lstStyle/>
          <a:p>
            <a:pPr algn="just"/>
            <a:r>
              <a:rPr lang="es-EC" sz="2800" b="1" dirty="0">
                <a:solidFill>
                  <a:schemeClr val="tx1"/>
                </a:solidFill>
                <a:latin typeface="Times New Roman" panose="02020603050405020304" pitchFamily="18" charset="0"/>
                <a:cs typeface="Times New Roman" panose="02020603050405020304" pitchFamily="18" charset="0"/>
              </a:rPr>
              <a:t>Análisis de los caracteres cualitativos discriminantes para grupos conformados</a:t>
            </a:r>
          </a:p>
        </p:txBody>
      </p:sp>
      <p:sp>
        <p:nvSpPr>
          <p:cNvPr id="5" name="Marcador de contenido 4">
            <a:extLst>
              <a:ext uri="{FF2B5EF4-FFF2-40B4-BE49-F238E27FC236}">
                <a16:creationId xmlns:a16="http://schemas.microsoft.com/office/drawing/2014/main" id="{AACD6202-1707-4BA3-8C21-4D0FBD490DE7}"/>
              </a:ext>
            </a:extLst>
          </p:cNvPr>
          <p:cNvSpPr>
            <a:spLocks noGrp="1"/>
          </p:cNvSpPr>
          <p:nvPr>
            <p:ph idx="1"/>
          </p:nvPr>
        </p:nvSpPr>
        <p:spPr>
          <a:xfrm>
            <a:off x="3673668" y="1280890"/>
            <a:ext cx="3612525" cy="509272"/>
          </a:xfrm>
        </p:spPr>
        <p:txBody>
          <a:bodyPr>
            <a:noAutofit/>
          </a:bodyPr>
          <a:lstStyle/>
          <a:p>
            <a:pPr marL="0" indent="0">
              <a:lnSpc>
                <a:spcPct val="170000"/>
              </a:lnSpc>
              <a:buNone/>
            </a:pPr>
            <a:r>
              <a:rPr lang="es-EC" sz="2000" b="1" dirty="0">
                <a:solidFill>
                  <a:schemeClr val="tx1"/>
                </a:solidFill>
                <a:latin typeface="Times New Roman" panose="02020603050405020304" pitchFamily="18" charset="0"/>
                <a:cs typeface="Times New Roman" panose="02020603050405020304" pitchFamily="18" charset="0"/>
              </a:rPr>
              <a:t>a) Hábito de crecimiento						</a:t>
            </a:r>
          </a:p>
        </p:txBody>
      </p:sp>
      <p:pic>
        <p:nvPicPr>
          <p:cNvPr id="6" name="Imagen 5">
            <a:extLst>
              <a:ext uri="{FF2B5EF4-FFF2-40B4-BE49-F238E27FC236}">
                <a16:creationId xmlns:a16="http://schemas.microsoft.com/office/drawing/2014/main" id="{7AAED76D-93C3-4CFB-8E13-26FC3CC875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3367" y="1846534"/>
            <a:ext cx="4716537" cy="3415632"/>
          </a:xfrm>
          <a:prstGeom prst="rect">
            <a:avLst/>
          </a:prstGeom>
          <a:ln>
            <a:solidFill>
              <a:schemeClr val="tx1"/>
            </a:solidFill>
          </a:ln>
        </p:spPr>
      </p:pic>
      <p:sp>
        <p:nvSpPr>
          <p:cNvPr id="8" name="Marcador de contenido 4">
            <a:extLst>
              <a:ext uri="{FF2B5EF4-FFF2-40B4-BE49-F238E27FC236}">
                <a16:creationId xmlns:a16="http://schemas.microsoft.com/office/drawing/2014/main" id="{58F0EB5D-3FC4-485C-951F-FD6DC8082B29}"/>
              </a:ext>
            </a:extLst>
          </p:cNvPr>
          <p:cNvSpPr txBox="1">
            <a:spLocks/>
          </p:cNvSpPr>
          <p:nvPr/>
        </p:nvSpPr>
        <p:spPr>
          <a:xfrm>
            <a:off x="3673668" y="5280975"/>
            <a:ext cx="5290028" cy="13645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dirty="0">
                <a:solidFill>
                  <a:schemeClr val="tx1"/>
                </a:solidFill>
                <a:latin typeface="Times New Roman" panose="02020603050405020304" pitchFamily="18" charset="0"/>
                <a:cs typeface="Times New Roman" panose="02020603050405020304" pitchFamily="18" charset="0"/>
              </a:rPr>
              <a:t>CENTA (2008).- interacción de varias características morfológicas y agronómicas.</a:t>
            </a:r>
          </a:p>
          <a:p>
            <a:pPr marL="0" indent="0">
              <a:buFont typeface="Wingdings 3" charset="2"/>
              <a:buNone/>
            </a:pPr>
            <a:r>
              <a:rPr lang="es-EC" dirty="0">
                <a:solidFill>
                  <a:schemeClr val="tx1"/>
                </a:solidFill>
                <a:latin typeface="Times New Roman" panose="02020603050405020304" pitchFamily="18" charset="0"/>
                <a:cs typeface="Times New Roman" panose="02020603050405020304" pitchFamily="18" charset="0"/>
              </a:rPr>
              <a:t>Rosas (1988).- racimos y meristema vegetativo</a:t>
            </a:r>
          </a:p>
        </p:txBody>
      </p:sp>
      <p:pic>
        <p:nvPicPr>
          <p:cNvPr id="3" name="Imagen 2"/>
          <p:cNvPicPr>
            <a:picLocks noChangeAspect="1"/>
          </p:cNvPicPr>
          <p:nvPr/>
        </p:nvPicPr>
        <p:blipFill>
          <a:blip r:embed="rId3"/>
          <a:stretch>
            <a:fillRect/>
          </a:stretch>
        </p:blipFill>
        <p:spPr>
          <a:xfrm>
            <a:off x="-1" y="0"/>
            <a:ext cx="2870993" cy="3026534"/>
          </a:xfrm>
          <a:prstGeom prst="rect">
            <a:avLst/>
          </a:prstGeom>
        </p:spPr>
      </p:pic>
      <p:pic>
        <p:nvPicPr>
          <p:cNvPr id="10" name="Imagen 9" descr="Imagen que contiene exterior, planta, suelo, verde&#10;&#10;Descripción generada con confianza muy alta">
            <a:extLst>
              <a:ext uri="{FF2B5EF4-FFF2-40B4-BE49-F238E27FC236}">
                <a16:creationId xmlns:a16="http://schemas.microsoft.com/office/drawing/2014/main" id="{3A78E1A4-DA47-46CD-84AB-F63AE03FD3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425779"/>
            <a:ext cx="2903277" cy="3052487"/>
          </a:xfrm>
          <a:prstGeom prst="rect">
            <a:avLst/>
          </a:prstGeom>
        </p:spPr>
      </p:pic>
      <p:sp>
        <p:nvSpPr>
          <p:cNvPr id="11" name="Título 1">
            <a:extLst>
              <a:ext uri="{FF2B5EF4-FFF2-40B4-BE49-F238E27FC236}">
                <a16:creationId xmlns:a16="http://schemas.microsoft.com/office/drawing/2014/main" id="{855437E4-6278-4CBC-8EB8-FCE7C418EE06}"/>
              </a:ext>
            </a:extLst>
          </p:cNvPr>
          <p:cNvSpPr txBox="1">
            <a:spLocks/>
          </p:cNvSpPr>
          <p:nvPr/>
        </p:nvSpPr>
        <p:spPr>
          <a:xfrm>
            <a:off x="-2" y="3026534"/>
            <a:ext cx="2870993" cy="334851"/>
          </a:xfrm>
          <a:prstGeom prst="rect">
            <a:avLst/>
          </a:prstGeom>
          <a:noFill/>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Arbustivo determinado</a:t>
            </a:r>
          </a:p>
        </p:txBody>
      </p:sp>
      <p:pic>
        <p:nvPicPr>
          <p:cNvPr id="4" name="Imagen 3"/>
          <p:cNvPicPr>
            <a:picLocks noChangeAspect="1"/>
          </p:cNvPicPr>
          <p:nvPr/>
        </p:nvPicPr>
        <p:blipFill>
          <a:blip r:embed="rId5"/>
          <a:stretch>
            <a:fillRect/>
          </a:stretch>
        </p:blipFill>
        <p:spPr>
          <a:xfrm>
            <a:off x="9212580" y="-3616"/>
            <a:ext cx="2979420" cy="3030149"/>
          </a:xfrm>
          <a:prstGeom prst="rect">
            <a:avLst/>
          </a:prstGeom>
        </p:spPr>
      </p:pic>
      <p:pic>
        <p:nvPicPr>
          <p:cNvPr id="7" name="Imagen 6"/>
          <p:cNvPicPr>
            <a:picLocks noChangeAspect="1"/>
          </p:cNvPicPr>
          <p:nvPr/>
        </p:nvPicPr>
        <p:blipFill>
          <a:blip r:embed="rId6"/>
          <a:stretch>
            <a:fillRect/>
          </a:stretch>
        </p:blipFill>
        <p:spPr>
          <a:xfrm>
            <a:off x="9212580" y="3425779"/>
            <a:ext cx="2979420" cy="3052488"/>
          </a:xfrm>
          <a:prstGeom prst="rect">
            <a:avLst/>
          </a:prstGeom>
        </p:spPr>
      </p:pic>
      <p:sp>
        <p:nvSpPr>
          <p:cNvPr id="12" name="Título 1">
            <a:extLst>
              <a:ext uri="{FF2B5EF4-FFF2-40B4-BE49-F238E27FC236}">
                <a16:creationId xmlns:a16="http://schemas.microsoft.com/office/drawing/2014/main" id="{FDEF24B6-3DA2-4093-8A53-4DF158829331}"/>
              </a:ext>
            </a:extLst>
          </p:cNvPr>
          <p:cNvSpPr txBox="1">
            <a:spLocks/>
          </p:cNvSpPr>
          <p:nvPr/>
        </p:nvSpPr>
        <p:spPr>
          <a:xfrm>
            <a:off x="-3" y="6470691"/>
            <a:ext cx="2870993" cy="7746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900" b="1" dirty="0">
                <a:solidFill>
                  <a:schemeClr val="tx1"/>
                </a:solidFill>
                <a:latin typeface="Times New Roman" panose="02020603050405020304" pitchFamily="18" charset="0"/>
                <a:cs typeface="Times New Roman" panose="02020603050405020304" pitchFamily="18" charset="0"/>
              </a:rPr>
              <a:t>Arbustivo indeterminado</a:t>
            </a:r>
          </a:p>
        </p:txBody>
      </p:sp>
      <p:sp>
        <p:nvSpPr>
          <p:cNvPr id="13" name="Título 1">
            <a:extLst>
              <a:ext uri="{FF2B5EF4-FFF2-40B4-BE49-F238E27FC236}">
                <a16:creationId xmlns:a16="http://schemas.microsoft.com/office/drawing/2014/main" id="{F63CE89C-B819-4441-88F2-BD01186C01FB}"/>
              </a:ext>
            </a:extLst>
          </p:cNvPr>
          <p:cNvSpPr txBox="1">
            <a:spLocks/>
          </p:cNvSpPr>
          <p:nvPr/>
        </p:nvSpPr>
        <p:spPr>
          <a:xfrm>
            <a:off x="9199995" y="2974076"/>
            <a:ext cx="3579472" cy="7746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900" b="1" dirty="0">
                <a:solidFill>
                  <a:schemeClr val="tx1"/>
                </a:solidFill>
                <a:latin typeface="Times New Roman" panose="02020603050405020304" pitchFamily="18" charset="0"/>
                <a:cs typeface="Times New Roman" panose="02020603050405020304" pitchFamily="18" charset="0"/>
              </a:rPr>
              <a:t>Postrado indeterminado</a:t>
            </a:r>
          </a:p>
        </p:txBody>
      </p:sp>
      <p:sp>
        <p:nvSpPr>
          <p:cNvPr id="14" name="Título 1">
            <a:extLst>
              <a:ext uri="{FF2B5EF4-FFF2-40B4-BE49-F238E27FC236}">
                <a16:creationId xmlns:a16="http://schemas.microsoft.com/office/drawing/2014/main" id="{F63CE89C-B819-4441-88F2-BD01186C01FB}"/>
              </a:ext>
            </a:extLst>
          </p:cNvPr>
          <p:cNvSpPr txBox="1">
            <a:spLocks/>
          </p:cNvSpPr>
          <p:nvPr/>
        </p:nvSpPr>
        <p:spPr>
          <a:xfrm>
            <a:off x="9212580" y="6490204"/>
            <a:ext cx="3421487" cy="7746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Trepador</a:t>
            </a:r>
            <a:r>
              <a:rPr lang="es-EC" sz="1900" b="1" dirty="0">
                <a:solidFill>
                  <a:schemeClr val="tx1"/>
                </a:solidFill>
                <a:latin typeface="Times New Roman" panose="02020603050405020304" pitchFamily="18" charset="0"/>
                <a:cs typeface="Times New Roman" panose="02020603050405020304" pitchFamily="18" charset="0"/>
              </a:rPr>
              <a:t> indeterminado</a:t>
            </a:r>
          </a:p>
        </p:txBody>
      </p:sp>
      <p:sp>
        <p:nvSpPr>
          <p:cNvPr id="9" name="CuadroTexto 8">
            <a:extLst>
              <a:ext uri="{FF2B5EF4-FFF2-40B4-BE49-F238E27FC236}">
                <a16:creationId xmlns:a16="http://schemas.microsoft.com/office/drawing/2014/main" id="{8C8B34E3-20D1-4D82-BE52-9D5D4A7D7149}"/>
              </a:ext>
            </a:extLst>
          </p:cNvPr>
          <p:cNvSpPr txBox="1"/>
          <p:nvPr/>
        </p:nvSpPr>
        <p:spPr>
          <a:xfrm>
            <a:off x="6360362" y="1790162"/>
            <a:ext cx="813043" cy="369332"/>
          </a:xfrm>
          <a:prstGeom prst="rect">
            <a:avLst/>
          </a:prstGeom>
          <a:noFill/>
        </p:spPr>
        <p:txBody>
          <a:bodyPr wrap="none" rtlCol="0">
            <a:spAutoFit/>
          </a:bodyPr>
          <a:lstStyle/>
          <a:p>
            <a:r>
              <a:rPr lang="es-EC" dirty="0"/>
              <a:t>94,1%</a:t>
            </a:r>
          </a:p>
        </p:txBody>
      </p:sp>
      <p:sp>
        <p:nvSpPr>
          <p:cNvPr id="15" name="CuadroTexto 14">
            <a:extLst>
              <a:ext uri="{FF2B5EF4-FFF2-40B4-BE49-F238E27FC236}">
                <a16:creationId xmlns:a16="http://schemas.microsoft.com/office/drawing/2014/main" id="{7F1F1C85-CD57-4422-8638-9E8528116BE3}"/>
              </a:ext>
            </a:extLst>
          </p:cNvPr>
          <p:cNvSpPr txBox="1"/>
          <p:nvPr/>
        </p:nvSpPr>
        <p:spPr>
          <a:xfrm>
            <a:off x="5366050" y="2472298"/>
            <a:ext cx="813043" cy="369332"/>
          </a:xfrm>
          <a:prstGeom prst="rect">
            <a:avLst/>
          </a:prstGeom>
          <a:noFill/>
        </p:spPr>
        <p:txBody>
          <a:bodyPr wrap="none" rtlCol="0">
            <a:spAutoFit/>
          </a:bodyPr>
          <a:lstStyle/>
          <a:p>
            <a:r>
              <a:rPr lang="es-EC" dirty="0"/>
              <a:t>66,6%</a:t>
            </a:r>
          </a:p>
        </p:txBody>
      </p:sp>
      <p:sp>
        <p:nvSpPr>
          <p:cNvPr id="16" name="CuadroTexto 15">
            <a:extLst>
              <a:ext uri="{FF2B5EF4-FFF2-40B4-BE49-F238E27FC236}">
                <a16:creationId xmlns:a16="http://schemas.microsoft.com/office/drawing/2014/main" id="{B072AE3E-9ED5-4617-971C-BFC63C28EEF5}"/>
              </a:ext>
            </a:extLst>
          </p:cNvPr>
          <p:cNvSpPr txBox="1"/>
          <p:nvPr/>
        </p:nvSpPr>
        <p:spPr>
          <a:xfrm>
            <a:off x="4380880" y="3321813"/>
            <a:ext cx="620683" cy="369332"/>
          </a:xfrm>
          <a:prstGeom prst="rect">
            <a:avLst/>
          </a:prstGeom>
          <a:noFill/>
        </p:spPr>
        <p:txBody>
          <a:bodyPr wrap="none" rtlCol="0">
            <a:spAutoFit/>
          </a:bodyPr>
          <a:lstStyle/>
          <a:p>
            <a:r>
              <a:rPr lang="es-EC" dirty="0"/>
              <a:t>40%</a:t>
            </a:r>
          </a:p>
        </p:txBody>
      </p:sp>
    </p:spTree>
    <p:extLst>
      <p:ext uri="{BB962C8B-B14F-4D97-AF65-F5344CB8AC3E}">
        <p14:creationId xmlns:p14="http://schemas.microsoft.com/office/powerpoint/2010/main" val="218856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FA0B426F-EFAD-49A2-B1F6-5D86DD8256A7}"/>
              </a:ext>
            </a:extLst>
          </p:cNvPr>
          <p:cNvGraphicFramePr>
            <a:graphicFrameLocks noGrp="1"/>
          </p:cNvGraphicFramePr>
          <p:nvPr>
            <p:ph idx="1"/>
            <p:extLst>
              <p:ext uri="{D42A27DB-BD31-4B8C-83A1-F6EECF244321}">
                <p14:modId xmlns:p14="http://schemas.microsoft.com/office/powerpoint/2010/main" val="2107360914"/>
              </p:ext>
            </p:extLst>
          </p:nvPr>
        </p:nvGraphicFramePr>
        <p:xfrm>
          <a:off x="238538" y="1219200"/>
          <a:ext cx="12377531" cy="5340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6D89D4D7-CBBB-492F-9839-CEAF8EEDC972}"/>
              </a:ext>
            </a:extLst>
          </p:cNvPr>
          <p:cNvSpPr>
            <a:spLocks noGrp="1"/>
          </p:cNvSpPr>
          <p:nvPr>
            <p:ph type="title"/>
          </p:nvPr>
        </p:nvSpPr>
        <p:spPr/>
        <p:txBody>
          <a:bodyPr/>
          <a:lstStyle/>
          <a:p>
            <a:r>
              <a:rPr lang="es-EC" dirty="0">
                <a:solidFill>
                  <a:schemeClr val="tx1"/>
                </a:solidFill>
                <a:latin typeface="Times New Roman" panose="02020603050405020304" pitchFamily="18" charset="0"/>
                <a:cs typeface="Times New Roman" panose="02020603050405020304" pitchFamily="18" charset="0"/>
              </a:rPr>
              <a:t>INTRODUCCIÓN </a:t>
            </a:r>
          </a:p>
        </p:txBody>
      </p:sp>
    </p:spTree>
    <p:extLst>
      <p:ext uri="{BB962C8B-B14F-4D97-AF65-F5344CB8AC3E}">
        <p14:creationId xmlns:p14="http://schemas.microsoft.com/office/powerpoint/2010/main" val="213832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E9290-216A-480A-869A-49B36A292FE8}"/>
              </a:ext>
            </a:extLst>
          </p:cNvPr>
          <p:cNvSpPr>
            <a:spLocks noGrp="1"/>
          </p:cNvSpPr>
          <p:nvPr>
            <p:ph type="title"/>
          </p:nvPr>
        </p:nvSpPr>
        <p:spPr>
          <a:xfrm>
            <a:off x="2897746" y="-9153"/>
            <a:ext cx="5400294" cy="597641"/>
          </a:xfrm>
        </p:spPr>
        <p:txBody>
          <a:bodyPr>
            <a:normAutofit/>
          </a:bodyPr>
          <a:lstStyle/>
          <a:p>
            <a:r>
              <a:rPr lang="es-EC" sz="2000" b="1" dirty="0">
                <a:solidFill>
                  <a:schemeClr val="tx1"/>
                </a:solidFill>
                <a:latin typeface="Times New Roman" panose="02020603050405020304" pitchFamily="18" charset="0"/>
                <a:cs typeface="Times New Roman" panose="02020603050405020304" pitchFamily="18" charset="0"/>
              </a:rPr>
              <a:t>Color del tallo</a:t>
            </a:r>
          </a:p>
        </p:txBody>
      </p:sp>
      <p:pic>
        <p:nvPicPr>
          <p:cNvPr id="5" name="Marcador de contenido 4" descr="Imagen que contiene exterior, verde, planta, árbol&#10;&#10;Descripción generada con confianza muy alta">
            <a:extLst>
              <a:ext uri="{FF2B5EF4-FFF2-40B4-BE49-F238E27FC236}">
                <a16:creationId xmlns:a16="http://schemas.microsoft.com/office/drawing/2014/main" id="{F79EFB3B-A6E1-4F22-8778-10368620C1C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0"/>
            <a:ext cx="2897746" cy="3428999"/>
          </a:xfrm>
        </p:spPr>
      </p:pic>
      <p:pic>
        <p:nvPicPr>
          <p:cNvPr id="7" name="Imagen 6" descr="Imagen que contiene planta, exterior, verde, hoja&#10;&#10;Descripción generada con confianza muy alta">
            <a:extLst>
              <a:ext uri="{FF2B5EF4-FFF2-40B4-BE49-F238E27FC236}">
                <a16:creationId xmlns:a16="http://schemas.microsoft.com/office/drawing/2014/main" id="{31B39D40-5F9C-42BB-BF60-E09D0E3B90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5255" y="2052645"/>
            <a:ext cx="3928056" cy="2977777"/>
          </a:xfrm>
          <a:prstGeom prst="rect">
            <a:avLst/>
          </a:prstGeom>
        </p:spPr>
      </p:pic>
      <p:pic>
        <p:nvPicPr>
          <p:cNvPr id="9" name="Imagen 8" descr="Imagen que contiene árbol, exterior, hierba&#10;&#10;Descripción generada con confianza muy alta">
            <a:extLst>
              <a:ext uri="{FF2B5EF4-FFF2-40B4-BE49-F238E27FC236}">
                <a16:creationId xmlns:a16="http://schemas.microsoft.com/office/drawing/2014/main" id="{56B7E62F-0245-4299-B198-DAED1B3E7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8959" y="3738664"/>
            <a:ext cx="2089081" cy="2775076"/>
          </a:xfrm>
          <a:prstGeom prst="rect">
            <a:avLst/>
          </a:prstGeom>
        </p:spPr>
      </p:pic>
      <p:sp>
        <p:nvSpPr>
          <p:cNvPr id="10" name="Título 1">
            <a:extLst>
              <a:ext uri="{FF2B5EF4-FFF2-40B4-BE49-F238E27FC236}">
                <a16:creationId xmlns:a16="http://schemas.microsoft.com/office/drawing/2014/main" id="{8E4C5ED5-C357-451D-97C7-5AA0C4B1EA22}"/>
              </a:ext>
            </a:extLst>
          </p:cNvPr>
          <p:cNvSpPr txBox="1">
            <a:spLocks/>
          </p:cNvSpPr>
          <p:nvPr/>
        </p:nvSpPr>
        <p:spPr>
          <a:xfrm>
            <a:off x="6058857" y="6485766"/>
            <a:ext cx="1958851" cy="4613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Verde amarillo</a:t>
            </a:r>
          </a:p>
        </p:txBody>
      </p:sp>
      <p:sp>
        <p:nvSpPr>
          <p:cNvPr id="12" name="Título 1">
            <a:extLst>
              <a:ext uri="{FF2B5EF4-FFF2-40B4-BE49-F238E27FC236}">
                <a16:creationId xmlns:a16="http://schemas.microsoft.com/office/drawing/2014/main" id="{56BA5C66-1E50-4C8F-8B37-E327D4507876}"/>
              </a:ext>
            </a:extLst>
          </p:cNvPr>
          <p:cNvSpPr txBox="1">
            <a:spLocks/>
          </p:cNvSpPr>
          <p:nvPr/>
        </p:nvSpPr>
        <p:spPr>
          <a:xfrm>
            <a:off x="2344270" y="5216731"/>
            <a:ext cx="2125013" cy="596578"/>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a:solidFill>
                  <a:schemeClr val="tx1"/>
                </a:solidFill>
                <a:latin typeface="Times New Roman" panose="02020603050405020304" pitchFamily="18" charset="0"/>
                <a:cs typeface="Times New Roman" panose="02020603050405020304" pitchFamily="18" charset="0"/>
              </a:rPr>
              <a:t>Verde amarillo con pigmento morado</a:t>
            </a:r>
          </a:p>
        </p:txBody>
      </p:sp>
      <p:sp>
        <p:nvSpPr>
          <p:cNvPr id="13" name="Título 1">
            <a:extLst>
              <a:ext uri="{FF2B5EF4-FFF2-40B4-BE49-F238E27FC236}">
                <a16:creationId xmlns:a16="http://schemas.microsoft.com/office/drawing/2014/main" id="{F56866AF-E8ED-40FD-B080-F342A7CF2A73}"/>
              </a:ext>
            </a:extLst>
          </p:cNvPr>
          <p:cNvSpPr txBox="1">
            <a:spLocks/>
          </p:cNvSpPr>
          <p:nvPr/>
        </p:nvSpPr>
        <p:spPr>
          <a:xfrm>
            <a:off x="0" y="3375549"/>
            <a:ext cx="1669057" cy="947315"/>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a:solidFill>
                  <a:schemeClr val="tx1"/>
                </a:solidFill>
                <a:latin typeface="Times New Roman" panose="02020603050405020304" pitchFamily="18" charset="0"/>
                <a:cs typeface="Times New Roman" panose="02020603050405020304" pitchFamily="18" charset="0"/>
              </a:rPr>
              <a:t>Verde amarillo con pigmento rojizo</a:t>
            </a:r>
          </a:p>
        </p:txBody>
      </p:sp>
      <p:pic>
        <p:nvPicPr>
          <p:cNvPr id="11" name="Imagen 10">
            <a:extLst>
              <a:ext uri="{FF2B5EF4-FFF2-40B4-BE49-F238E27FC236}">
                <a16:creationId xmlns:a16="http://schemas.microsoft.com/office/drawing/2014/main" id="{DA458C58-EC34-42FD-B058-9D41DF2434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62180" y="319767"/>
            <a:ext cx="4906224" cy="3354535"/>
          </a:xfrm>
          <a:prstGeom prst="rect">
            <a:avLst/>
          </a:prstGeom>
          <a:ln>
            <a:solidFill>
              <a:schemeClr val="tx1"/>
            </a:solidFill>
          </a:ln>
        </p:spPr>
      </p:pic>
      <p:sp>
        <p:nvSpPr>
          <p:cNvPr id="14" name="Marcador de contenido 4">
            <a:extLst>
              <a:ext uri="{FF2B5EF4-FFF2-40B4-BE49-F238E27FC236}">
                <a16:creationId xmlns:a16="http://schemas.microsoft.com/office/drawing/2014/main" id="{0F682235-AC43-48B9-A982-E4E41939EC64}"/>
              </a:ext>
            </a:extLst>
          </p:cNvPr>
          <p:cNvSpPr txBox="1">
            <a:spLocks/>
          </p:cNvSpPr>
          <p:nvPr/>
        </p:nvSpPr>
        <p:spPr>
          <a:xfrm>
            <a:off x="8298040" y="3728344"/>
            <a:ext cx="3703704" cy="759360"/>
          </a:xfrm>
          <a:prstGeom prst="rect">
            <a:avLst/>
          </a:prstGeom>
          <a:solidFill>
            <a:schemeClr val="bg1"/>
          </a:solidFill>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dirty="0">
                <a:solidFill>
                  <a:schemeClr val="tx1"/>
                </a:solidFill>
                <a:latin typeface="Times New Roman" panose="02020603050405020304" pitchFamily="18" charset="0"/>
                <a:cs typeface="Times New Roman" panose="02020603050405020304" pitchFamily="18" charset="0"/>
              </a:rPr>
              <a:t>Mateo (1961).- verde claro o a veces pigmentado.</a:t>
            </a:r>
          </a:p>
        </p:txBody>
      </p:sp>
      <p:sp>
        <p:nvSpPr>
          <p:cNvPr id="15" name="CuadroTexto 14">
            <a:extLst>
              <a:ext uri="{FF2B5EF4-FFF2-40B4-BE49-F238E27FC236}">
                <a16:creationId xmlns:a16="http://schemas.microsoft.com/office/drawing/2014/main" id="{43F038F0-8BA6-4B09-83B2-522D1BA30F06}"/>
              </a:ext>
            </a:extLst>
          </p:cNvPr>
          <p:cNvSpPr txBox="1"/>
          <p:nvPr/>
        </p:nvSpPr>
        <p:spPr>
          <a:xfrm>
            <a:off x="7712084" y="344260"/>
            <a:ext cx="748923" cy="369332"/>
          </a:xfrm>
          <a:prstGeom prst="rect">
            <a:avLst/>
          </a:prstGeom>
          <a:noFill/>
        </p:spPr>
        <p:txBody>
          <a:bodyPr wrap="none" rtlCol="0">
            <a:spAutoFit/>
          </a:bodyPr>
          <a:lstStyle/>
          <a:p>
            <a:r>
              <a:rPr lang="es-EC" dirty="0"/>
              <a:t>100%</a:t>
            </a:r>
          </a:p>
        </p:txBody>
      </p:sp>
      <p:sp>
        <p:nvSpPr>
          <p:cNvPr id="16" name="CuadroTexto 15">
            <a:extLst>
              <a:ext uri="{FF2B5EF4-FFF2-40B4-BE49-F238E27FC236}">
                <a16:creationId xmlns:a16="http://schemas.microsoft.com/office/drawing/2014/main" id="{96CD0B2A-6AB0-4240-8FA6-73B64E53CBBC}"/>
              </a:ext>
            </a:extLst>
          </p:cNvPr>
          <p:cNvSpPr txBox="1"/>
          <p:nvPr/>
        </p:nvSpPr>
        <p:spPr>
          <a:xfrm>
            <a:off x="8988695" y="255405"/>
            <a:ext cx="620683" cy="369332"/>
          </a:xfrm>
          <a:prstGeom prst="rect">
            <a:avLst/>
          </a:prstGeom>
          <a:noFill/>
        </p:spPr>
        <p:txBody>
          <a:bodyPr wrap="none" rtlCol="0">
            <a:spAutoFit/>
          </a:bodyPr>
          <a:lstStyle/>
          <a:p>
            <a:r>
              <a:rPr lang="es-EC" dirty="0"/>
              <a:t>94%</a:t>
            </a:r>
          </a:p>
        </p:txBody>
      </p:sp>
      <p:sp>
        <p:nvSpPr>
          <p:cNvPr id="17" name="CuadroTexto 16">
            <a:extLst>
              <a:ext uri="{FF2B5EF4-FFF2-40B4-BE49-F238E27FC236}">
                <a16:creationId xmlns:a16="http://schemas.microsoft.com/office/drawing/2014/main" id="{A307840D-6EEB-44C9-8B84-49CA196FDA9E}"/>
              </a:ext>
            </a:extLst>
          </p:cNvPr>
          <p:cNvSpPr txBox="1"/>
          <p:nvPr/>
        </p:nvSpPr>
        <p:spPr>
          <a:xfrm>
            <a:off x="8286165" y="968196"/>
            <a:ext cx="620683" cy="369332"/>
          </a:xfrm>
          <a:prstGeom prst="rect">
            <a:avLst/>
          </a:prstGeom>
          <a:noFill/>
        </p:spPr>
        <p:txBody>
          <a:bodyPr wrap="none" rtlCol="0">
            <a:spAutoFit/>
          </a:bodyPr>
          <a:lstStyle/>
          <a:p>
            <a:r>
              <a:rPr lang="es-EC" dirty="0"/>
              <a:t>63%</a:t>
            </a:r>
          </a:p>
        </p:txBody>
      </p:sp>
    </p:spTree>
    <p:extLst>
      <p:ext uri="{BB962C8B-B14F-4D97-AF65-F5344CB8AC3E}">
        <p14:creationId xmlns:p14="http://schemas.microsoft.com/office/powerpoint/2010/main" val="123001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12844-1A00-4309-A466-04EA73E89533}"/>
              </a:ext>
            </a:extLst>
          </p:cNvPr>
          <p:cNvSpPr>
            <a:spLocks noGrp="1"/>
          </p:cNvSpPr>
          <p:nvPr>
            <p:ph type="title"/>
          </p:nvPr>
        </p:nvSpPr>
        <p:spPr>
          <a:xfrm>
            <a:off x="1640156" y="706382"/>
            <a:ext cx="8911687" cy="1094042"/>
          </a:xfrm>
        </p:spPr>
        <p:txBody>
          <a:bodyPr>
            <a:normAutofit/>
          </a:bodyPr>
          <a:lstStyle/>
          <a:p>
            <a:r>
              <a:rPr lang="es-EC" sz="2000" b="1" dirty="0">
                <a:solidFill>
                  <a:schemeClr val="tx1"/>
                </a:solidFill>
                <a:latin typeface="Times New Roman" panose="02020603050405020304" pitchFamily="18" charset="0"/>
                <a:cs typeface="Times New Roman" panose="02020603050405020304" pitchFamily="18" charset="0"/>
              </a:rPr>
              <a:t>Color de las alas (flor)</a:t>
            </a:r>
            <a:endParaRPr lang="es-EC"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03153295-0D55-4DB0-98D9-C182ABED6736}"/>
              </a:ext>
            </a:extLst>
          </p:cNvPr>
          <p:cNvSpPr>
            <a:spLocks noGrp="1"/>
          </p:cNvSpPr>
          <p:nvPr>
            <p:ph idx="1"/>
          </p:nvPr>
        </p:nvSpPr>
        <p:spPr>
          <a:xfrm>
            <a:off x="1484240" y="1175379"/>
            <a:ext cx="9728825" cy="3777622"/>
          </a:xfrm>
        </p:spPr>
        <p:txBody>
          <a:bodyPr/>
          <a:lstStyle/>
          <a:p>
            <a:pPr marL="0" indent="0">
              <a:buNone/>
            </a:pPr>
            <a:r>
              <a:rPr lang="es-EC" b="1" dirty="0">
                <a:solidFill>
                  <a:schemeClr val="tx1"/>
                </a:solidFill>
                <a:latin typeface="Times New Roman" panose="02020603050405020304" pitchFamily="18" charset="0"/>
                <a:cs typeface="Times New Roman" panose="02020603050405020304" pitchFamily="18" charset="0"/>
              </a:rPr>
              <a:t>		</a:t>
            </a:r>
          </a:p>
        </p:txBody>
      </p:sp>
      <p:pic>
        <p:nvPicPr>
          <p:cNvPr id="4" name="Imagen 3">
            <a:extLst>
              <a:ext uri="{FF2B5EF4-FFF2-40B4-BE49-F238E27FC236}">
                <a16:creationId xmlns:a16="http://schemas.microsoft.com/office/drawing/2014/main" id="{75BC742C-E299-4AF6-B3AA-442F1B0C00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868" y="1187878"/>
            <a:ext cx="5427285" cy="4377669"/>
          </a:xfrm>
          <a:prstGeom prst="rect">
            <a:avLst/>
          </a:prstGeom>
          <a:ln>
            <a:solidFill>
              <a:schemeClr val="accent1"/>
            </a:solidFill>
          </a:ln>
        </p:spPr>
      </p:pic>
      <p:sp>
        <p:nvSpPr>
          <p:cNvPr id="6" name="Marcador de contenido 4">
            <a:extLst>
              <a:ext uri="{FF2B5EF4-FFF2-40B4-BE49-F238E27FC236}">
                <a16:creationId xmlns:a16="http://schemas.microsoft.com/office/drawing/2014/main" id="{7DA0DE0F-B31B-4477-9A28-76631FF328D6}"/>
              </a:ext>
            </a:extLst>
          </p:cNvPr>
          <p:cNvSpPr txBox="1">
            <a:spLocks/>
          </p:cNvSpPr>
          <p:nvPr/>
        </p:nvSpPr>
        <p:spPr>
          <a:xfrm>
            <a:off x="177901" y="5578046"/>
            <a:ext cx="5440252" cy="127995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Mateo (1969).- </a:t>
            </a:r>
            <a:r>
              <a:rPr lang="es-EC" dirty="0">
                <a:solidFill>
                  <a:schemeClr val="tx1"/>
                </a:solidFill>
                <a:latin typeface="Times New Roman" panose="02020603050405020304" pitchFamily="18" charset="0"/>
                <a:cs typeface="Times New Roman" panose="02020603050405020304" pitchFamily="18" charset="0"/>
              </a:rPr>
              <a:t>colores muy variados</a:t>
            </a:r>
            <a:endParaRPr lang="es-EC" b="1" dirty="0">
              <a:solidFill>
                <a:schemeClr val="tx1"/>
              </a:solidFill>
              <a:latin typeface="Times New Roman" panose="02020603050405020304" pitchFamily="18" charset="0"/>
              <a:cs typeface="Times New Roman" panose="02020603050405020304" pitchFamily="18" charset="0"/>
            </a:endParaRPr>
          </a:p>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Nakayama (1989).- </a:t>
            </a:r>
            <a:r>
              <a:rPr lang="es-EC" dirty="0">
                <a:solidFill>
                  <a:schemeClr val="tx1"/>
                </a:solidFill>
                <a:latin typeface="Times New Roman" panose="02020603050405020304" pitchFamily="18" charset="0"/>
                <a:cs typeface="Times New Roman" panose="02020603050405020304" pitchFamily="18" charset="0"/>
              </a:rPr>
              <a:t>color de las flores se relacionan con el de la semilla.</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8B39D2DD-0DD2-4263-B320-BD147016566B}"/>
              </a:ext>
            </a:extLst>
          </p:cNvPr>
          <p:cNvPicPr>
            <a:picLocks noChangeAspect="1"/>
          </p:cNvPicPr>
          <p:nvPr/>
        </p:nvPicPr>
        <p:blipFill>
          <a:blip r:embed="rId3"/>
          <a:stretch>
            <a:fillRect/>
          </a:stretch>
        </p:blipFill>
        <p:spPr>
          <a:xfrm>
            <a:off x="5701583" y="3990839"/>
            <a:ext cx="3265983" cy="2821986"/>
          </a:xfrm>
          <a:prstGeom prst="rect">
            <a:avLst/>
          </a:prstGeom>
        </p:spPr>
      </p:pic>
      <p:pic>
        <p:nvPicPr>
          <p:cNvPr id="8" name="Imagen 7">
            <a:extLst>
              <a:ext uri="{FF2B5EF4-FFF2-40B4-BE49-F238E27FC236}">
                <a16:creationId xmlns:a16="http://schemas.microsoft.com/office/drawing/2014/main" id="{5CFE4B13-CE66-422F-B1A7-9C20D0BA284E}"/>
              </a:ext>
            </a:extLst>
          </p:cNvPr>
          <p:cNvPicPr>
            <a:picLocks noChangeAspect="1"/>
          </p:cNvPicPr>
          <p:nvPr/>
        </p:nvPicPr>
        <p:blipFill>
          <a:blip r:embed="rId4"/>
          <a:stretch>
            <a:fillRect/>
          </a:stretch>
        </p:blipFill>
        <p:spPr>
          <a:xfrm>
            <a:off x="8751799" y="2277168"/>
            <a:ext cx="3440201" cy="3144830"/>
          </a:xfrm>
          <a:prstGeom prst="rect">
            <a:avLst/>
          </a:prstGeom>
        </p:spPr>
      </p:pic>
      <p:pic>
        <p:nvPicPr>
          <p:cNvPr id="9" name="Imagen 8" descr="Imagen que contiene planta, flor, hierba&#10;&#10;Descripción generada con confianza alta">
            <a:extLst>
              <a:ext uri="{FF2B5EF4-FFF2-40B4-BE49-F238E27FC236}">
                <a16:creationId xmlns:a16="http://schemas.microsoft.com/office/drawing/2014/main" id="{F7E64756-B624-46CF-BEE0-26C6A56790C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680443" y="475344"/>
            <a:ext cx="3265983" cy="2955229"/>
          </a:xfrm>
          <a:prstGeom prst="rect">
            <a:avLst/>
          </a:prstGeom>
        </p:spPr>
      </p:pic>
      <p:sp>
        <p:nvSpPr>
          <p:cNvPr id="11" name="Título 1">
            <a:extLst>
              <a:ext uri="{FF2B5EF4-FFF2-40B4-BE49-F238E27FC236}">
                <a16:creationId xmlns:a16="http://schemas.microsoft.com/office/drawing/2014/main" id="{5DF2A4B7-094C-4089-AA77-8C785D4BFA90}"/>
              </a:ext>
            </a:extLst>
          </p:cNvPr>
          <p:cNvSpPr txBox="1">
            <a:spLocks/>
          </p:cNvSpPr>
          <p:nvPr/>
        </p:nvSpPr>
        <p:spPr>
          <a:xfrm>
            <a:off x="9807573" y="5365328"/>
            <a:ext cx="1854340" cy="5334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solidFill>
                  <a:schemeClr val="tx1"/>
                </a:solidFill>
                <a:latin typeface="Times New Roman" panose="02020603050405020304" pitchFamily="18" charset="0"/>
                <a:cs typeface="Times New Roman" panose="02020603050405020304" pitchFamily="18" charset="0"/>
              </a:rPr>
              <a:t>Blanco</a:t>
            </a:r>
          </a:p>
        </p:txBody>
      </p:sp>
      <p:sp>
        <p:nvSpPr>
          <p:cNvPr id="12" name="Rectángulo 11">
            <a:extLst>
              <a:ext uri="{FF2B5EF4-FFF2-40B4-BE49-F238E27FC236}">
                <a16:creationId xmlns:a16="http://schemas.microsoft.com/office/drawing/2014/main" id="{CC886674-6B8E-418E-8F2C-BE0D0313078F}"/>
              </a:ext>
            </a:extLst>
          </p:cNvPr>
          <p:cNvSpPr/>
          <p:nvPr/>
        </p:nvSpPr>
        <p:spPr>
          <a:xfrm>
            <a:off x="5701583" y="3578003"/>
            <a:ext cx="1544012" cy="400110"/>
          </a:xfrm>
          <a:prstGeom prst="rect">
            <a:avLst/>
          </a:prstGeom>
        </p:spPr>
        <p:txBody>
          <a:bodyPr wrap="none">
            <a:spAutoFit/>
          </a:bodyPr>
          <a:lstStyle/>
          <a:p>
            <a:r>
              <a:rPr lang="es-EC" sz="2000" dirty="0">
                <a:latin typeface="Times New Roman" panose="02020603050405020304" pitchFamily="18" charset="0"/>
                <a:cs typeface="Times New Roman" panose="02020603050405020304" pitchFamily="18" charset="0"/>
              </a:rPr>
              <a:t>Rojo purpura</a:t>
            </a:r>
          </a:p>
        </p:txBody>
      </p:sp>
      <p:sp>
        <p:nvSpPr>
          <p:cNvPr id="13" name="Título 1">
            <a:extLst>
              <a:ext uri="{FF2B5EF4-FFF2-40B4-BE49-F238E27FC236}">
                <a16:creationId xmlns:a16="http://schemas.microsoft.com/office/drawing/2014/main" id="{897C2E94-4F0F-484E-B416-A511E019E7B5}"/>
              </a:ext>
            </a:extLst>
          </p:cNvPr>
          <p:cNvSpPr txBox="1">
            <a:spLocks/>
          </p:cNvSpPr>
          <p:nvPr/>
        </p:nvSpPr>
        <p:spPr>
          <a:xfrm>
            <a:off x="5641444" y="129868"/>
            <a:ext cx="2669785" cy="5334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solidFill>
                  <a:schemeClr val="tx1"/>
                </a:solidFill>
                <a:latin typeface="Times New Roman" panose="02020603050405020304" pitchFamily="18" charset="0"/>
                <a:cs typeface="Times New Roman" panose="02020603050405020304" pitchFamily="18" charset="0"/>
              </a:rPr>
              <a:t>Rojo grisáceo purpura</a:t>
            </a:r>
          </a:p>
        </p:txBody>
      </p:sp>
      <p:sp>
        <p:nvSpPr>
          <p:cNvPr id="14" name="Elipse 13">
            <a:extLst>
              <a:ext uri="{FF2B5EF4-FFF2-40B4-BE49-F238E27FC236}">
                <a16:creationId xmlns:a16="http://schemas.microsoft.com/office/drawing/2014/main" id="{296B80A2-79AE-41B5-BC15-A612CDB7F5F5}"/>
              </a:ext>
            </a:extLst>
          </p:cNvPr>
          <p:cNvSpPr/>
          <p:nvPr/>
        </p:nvSpPr>
        <p:spPr>
          <a:xfrm>
            <a:off x="10739724" y="4018005"/>
            <a:ext cx="1085428" cy="108408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Elipse 14">
            <a:extLst>
              <a:ext uri="{FF2B5EF4-FFF2-40B4-BE49-F238E27FC236}">
                <a16:creationId xmlns:a16="http://schemas.microsoft.com/office/drawing/2014/main" id="{0146C297-D89B-4CC7-88B9-652F8584C828}"/>
              </a:ext>
            </a:extLst>
          </p:cNvPr>
          <p:cNvSpPr/>
          <p:nvPr/>
        </p:nvSpPr>
        <p:spPr>
          <a:xfrm>
            <a:off x="7276973" y="5247861"/>
            <a:ext cx="1544344" cy="141798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Elipse 15">
            <a:extLst>
              <a:ext uri="{FF2B5EF4-FFF2-40B4-BE49-F238E27FC236}">
                <a16:creationId xmlns:a16="http://schemas.microsoft.com/office/drawing/2014/main" id="{E86110F0-86BC-423B-9035-42EA70CAA22D}"/>
              </a:ext>
            </a:extLst>
          </p:cNvPr>
          <p:cNvSpPr/>
          <p:nvPr/>
        </p:nvSpPr>
        <p:spPr>
          <a:xfrm>
            <a:off x="6473588" y="1928217"/>
            <a:ext cx="2087315" cy="1280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248F58FB-B501-4C46-AAE5-542D7F6A85D9}"/>
              </a:ext>
            </a:extLst>
          </p:cNvPr>
          <p:cNvSpPr txBox="1"/>
          <p:nvPr/>
        </p:nvSpPr>
        <p:spPr>
          <a:xfrm>
            <a:off x="1233634" y="1162880"/>
            <a:ext cx="620683" cy="369332"/>
          </a:xfrm>
          <a:prstGeom prst="rect">
            <a:avLst/>
          </a:prstGeom>
          <a:noFill/>
        </p:spPr>
        <p:txBody>
          <a:bodyPr wrap="none" rtlCol="0">
            <a:spAutoFit/>
          </a:bodyPr>
          <a:lstStyle/>
          <a:p>
            <a:r>
              <a:rPr lang="es-EC" dirty="0"/>
              <a:t>88%</a:t>
            </a:r>
          </a:p>
        </p:txBody>
      </p:sp>
      <p:sp>
        <p:nvSpPr>
          <p:cNvPr id="18" name="CuadroTexto 17">
            <a:extLst>
              <a:ext uri="{FF2B5EF4-FFF2-40B4-BE49-F238E27FC236}">
                <a16:creationId xmlns:a16="http://schemas.microsoft.com/office/drawing/2014/main" id="{D0F71F30-D347-48D9-BFB4-1C6A01E27C96}"/>
              </a:ext>
            </a:extLst>
          </p:cNvPr>
          <p:cNvSpPr txBox="1"/>
          <p:nvPr/>
        </p:nvSpPr>
        <p:spPr>
          <a:xfrm>
            <a:off x="1870283" y="2084755"/>
            <a:ext cx="813043" cy="369332"/>
          </a:xfrm>
          <a:prstGeom prst="rect">
            <a:avLst/>
          </a:prstGeom>
          <a:noFill/>
        </p:spPr>
        <p:txBody>
          <a:bodyPr wrap="none" rtlCol="0">
            <a:spAutoFit/>
          </a:bodyPr>
          <a:lstStyle/>
          <a:p>
            <a:r>
              <a:rPr lang="es-EC" dirty="0"/>
              <a:t>66,6%</a:t>
            </a:r>
          </a:p>
        </p:txBody>
      </p:sp>
      <p:sp>
        <p:nvSpPr>
          <p:cNvPr id="19" name="CuadroTexto 18">
            <a:extLst>
              <a:ext uri="{FF2B5EF4-FFF2-40B4-BE49-F238E27FC236}">
                <a16:creationId xmlns:a16="http://schemas.microsoft.com/office/drawing/2014/main" id="{1D5FDA82-0704-4577-86FD-C663FCD284B5}"/>
              </a:ext>
            </a:extLst>
          </p:cNvPr>
          <p:cNvSpPr txBox="1"/>
          <p:nvPr/>
        </p:nvSpPr>
        <p:spPr>
          <a:xfrm>
            <a:off x="2857826" y="2568649"/>
            <a:ext cx="813043" cy="369332"/>
          </a:xfrm>
          <a:prstGeom prst="rect">
            <a:avLst/>
          </a:prstGeom>
          <a:noFill/>
        </p:spPr>
        <p:txBody>
          <a:bodyPr wrap="none" rtlCol="0">
            <a:spAutoFit/>
          </a:bodyPr>
          <a:lstStyle/>
          <a:p>
            <a:r>
              <a:rPr lang="es-EC" dirty="0"/>
              <a:t>52,9%</a:t>
            </a:r>
          </a:p>
        </p:txBody>
      </p:sp>
      <p:sp>
        <p:nvSpPr>
          <p:cNvPr id="20" name="CuadroTexto 19">
            <a:extLst>
              <a:ext uri="{FF2B5EF4-FFF2-40B4-BE49-F238E27FC236}">
                <a16:creationId xmlns:a16="http://schemas.microsoft.com/office/drawing/2014/main" id="{3356E7E3-87CE-4F9C-AEE9-B9EF1266577E}"/>
              </a:ext>
            </a:extLst>
          </p:cNvPr>
          <p:cNvSpPr txBox="1"/>
          <p:nvPr/>
        </p:nvSpPr>
        <p:spPr>
          <a:xfrm>
            <a:off x="3264347" y="3860212"/>
            <a:ext cx="941283" cy="369332"/>
          </a:xfrm>
          <a:prstGeom prst="rect">
            <a:avLst/>
          </a:prstGeom>
          <a:noFill/>
        </p:spPr>
        <p:txBody>
          <a:bodyPr wrap="none" rtlCol="0">
            <a:spAutoFit/>
          </a:bodyPr>
          <a:lstStyle/>
          <a:p>
            <a:r>
              <a:rPr lang="es-EC" dirty="0"/>
              <a:t>23,52%</a:t>
            </a:r>
          </a:p>
        </p:txBody>
      </p:sp>
    </p:spTree>
    <p:extLst>
      <p:ext uri="{BB962C8B-B14F-4D97-AF65-F5344CB8AC3E}">
        <p14:creationId xmlns:p14="http://schemas.microsoft.com/office/powerpoint/2010/main" val="802448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EB0B12-FE01-4B2E-BB18-DD60093DB01D}"/>
              </a:ext>
            </a:extLst>
          </p:cNvPr>
          <p:cNvSpPr>
            <a:spLocks noGrp="1"/>
          </p:cNvSpPr>
          <p:nvPr>
            <p:ph type="title"/>
          </p:nvPr>
        </p:nvSpPr>
        <p:spPr>
          <a:xfrm>
            <a:off x="1645082" y="694658"/>
            <a:ext cx="5304026" cy="930844"/>
          </a:xfrm>
        </p:spPr>
        <p:txBody>
          <a:bodyPr>
            <a:normAutofit/>
          </a:bodyPr>
          <a:lstStyle/>
          <a:p>
            <a:r>
              <a:rPr lang="es-EC" sz="2000" b="1" dirty="0">
                <a:solidFill>
                  <a:schemeClr val="tx1"/>
                </a:solidFill>
                <a:latin typeface="Times New Roman" panose="02020603050405020304" pitchFamily="18" charset="0"/>
                <a:cs typeface="Times New Roman" panose="02020603050405020304" pitchFamily="18" charset="0"/>
              </a:rPr>
              <a:t>color del estandarte (flor)</a:t>
            </a:r>
            <a:endParaRPr lang="es-EC" sz="2000" dirty="0">
              <a:solidFill>
                <a:schemeClr val="tx1"/>
              </a:solidFill>
              <a:latin typeface="Times New Roman" panose="02020603050405020304" pitchFamily="18" charset="0"/>
              <a:cs typeface="Times New Roman" panose="02020603050405020304" pitchFamily="18" charset="0"/>
            </a:endParaRPr>
          </a:p>
        </p:txBody>
      </p:sp>
      <p:pic>
        <p:nvPicPr>
          <p:cNvPr id="23" name="Imagen 22" descr="Imagen que contiene planta, verde, hoja&#10;&#10;Descripción generada con confianza muy alta">
            <a:extLst>
              <a:ext uri="{FF2B5EF4-FFF2-40B4-BE49-F238E27FC236}">
                <a16:creationId xmlns:a16="http://schemas.microsoft.com/office/drawing/2014/main" id="{C724842F-7BD3-4A1A-ADA1-C85E08DE93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51755" y="704089"/>
            <a:ext cx="2330563" cy="2634721"/>
          </a:xfrm>
          <a:prstGeom prst="rect">
            <a:avLst/>
          </a:prstGeom>
        </p:spPr>
      </p:pic>
      <p:pic>
        <p:nvPicPr>
          <p:cNvPr id="17" name="Imagen 16" descr="Imagen que contiene flor, planta, árbol, hoja&#10;&#10;Descripción generada con confianza muy alta">
            <a:extLst>
              <a:ext uri="{FF2B5EF4-FFF2-40B4-BE49-F238E27FC236}">
                <a16:creationId xmlns:a16="http://schemas.microsoft.com/office/drawing/2014/main" id="{0DDEF3E4-EB4A-4FFA-ACD0-AC0AF0AF8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4125" y="3958240"/>
            <a:ext cx="2494885" cy="2455618"/>
          </a:xfrm>
          <a:prstGeom prst="rect">
            <a:avLst/>
          </a:prstGeom>
        </p:spPr>
      </p:pic>
      <p:pic>
        <p:nvPicPr>
          <p:cNvPr id="13" name="Imagen 12" descr="Imagen que contiene hierba, árbol, exterior, verde&#10;&#10;Descripción generada con confianza muy alta">
            <a:extLst>
              <a:ext uri="{FF2B5EF4-FFF2-40B4-BE49-F238E27FC236}">
                <a16:creationId xmlns:a16="http://schemas.microsoft.com/office/drawing/2014/main" id="{4AA5948E-C83E-4097-931C-9BAE61E977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072901" y="830266"/>
            <a:ext cx="2702580" cy="2494885"/>
          </a:xfrm>
          <a:prstGeom prst="rect">
            <a:avLst/>
          </a:prstGeom>
        </p:spPr>
      </p:pic>
      <p:pic>
        <p:nvPicPr>
          <p:cNvPr id="19" name="Imagen 18" descr="Imagen que contiene árbol, exterior, planta, flor&#10;&#10;Descripción generada con confianza muy alta">
            <a:extLst>
              <a:ext uri="{FF2B5EF4-FFF2-40B4-BE49-F238E27FC236}">
                <a16:creationId xmlns:a16="http://schemas.microsoft.com/office/drawing/2014/main" id="{674576AA-6F67-4E30-A8AC-8961E2B067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9700535" y="4032079"/>
            <a:ext cx="2455617" cy="2307944"/>
          </a:xfrm>
          <a:prstGeom prst="rect">
            <a:avLst/>
          </a:prstGeom>
        </p:spPr>
      </p:pic>
      <p:pic>
        <p:nvPicPr>
          <p:cNvPr id="15" name="Imagen 14" descr="Imagen que contiene exterior, planta, hierba, flor&#10;&#10;Descripción generada con confianza muy alta">
            <a:extLst>
              <a:ext uri="{FF2B5EF4-FFF2-40B4-BE49-F238E27FC236}">
                <a16:creationId xmlns:a16="http://schemas.microsoft.com/office/drawing/2014/main" id="{4E80D3EC-6329-46F4-B41A-BE67ED0809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73805" y="2554361"/>
            <a:ext cx="2307943" cy="2634721"/>
          </a:xfrm>
          <a:prstGeom prst="rect">
            <a:avLst/>
          </a:prstGeom>
        </p:spPr>
      </p:pic>
      <p:sp>
        <p:nvSpPr>
          <p:cNvPr id="27" name="Elipse 26">
            <a:extLst>
              <a:ext uri="{FF2B5EF4-FFF2-40B4-BE49-F238E27FC236}">
                <a16:creationId xmlns:a16="http://schemas.microsoft.com/office/drawing/2014/main" id="{F0FB67A6-21BC-4FFB-89DD-37D4A33149C8}"/>
              </a:ext>
            </a:extLst>
          </p:cNvPr>
          <p:cNvSpPr/>
          <p:nvPr/>
        </p:nvSpPr>
        <p:spPr>
          <a:xfrm>
            <a:off x="6317261" y="4056614"/>
            <a:ext cx="1520904" cy="146725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Elipse 27">
            <a:extLst>
              <a:ext uri="{FF2B5EF4-FFF2-40B4-BE49-F238E27FC236}">
                <a16:creationId xmlns:a16="http://schemas.microsoft.com/office/drawing/2014/main" id="{BF17613A-7AF9-44DF-9E07-24FFB31B7968}"/>
              </a:ext>
            </a:extLst>
          </p:cNvPr>
          <p:cNvSpPr/>
          <p:nvPr/>
        </p:nvSpPr>
        <p:spPr>
          <a:xfrm>
            <a:off x="6192804" y="2043240"/>
            <a:ext cx="1523540" cy="12295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Elipse 28">
            <a:extLst>
              <a:ext uri="{FF2B5EF4-FFF2-40B4-BE49-F238E27FC236}">
                <a16:creationId xmlns:a16="http://schemas.microsoft.com/office/drawing/2014/main" id="{AE6D60F7-C7BA-4AFC-9EB4-16A1456D7697}"/>
              </a:ext>
            </a:extLst>
          </p:cNvPr>
          <p:cNvSpPr/>
          <p:nvPr/>
        </p:nvSpPr>
        <p:spPr>
          <a:xfrm>
            <a:off x="8484288" y="2924451"/>
            <a:ext cx="1085428" cy="9660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Elipse 29">
            <a:extLst>
              <a:ext uri="{FF2B5EF4-FFF2-40B4-BE49-F238E27FC236}">
                <a16:creationId xmlns:a16="http://schemas.microsoft.com/office/drawing/2014/main" id="{5FA59A73-E705-4696-9498-F25C9BB727CB}"/>
              </a:ext>
            </a:extLst>
          </p:cNvPr>
          <p:cNvSpPr/>
          <p:nvPr/>
        </p:nvSpPr>
        <p:spPr>
          <a:xfrm rot="4901067">
            <a:off x="10319341" y="4620413"/>
            <a:ext cx="2309458" cy="11760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Elipse 30">
            <a:extLst>
              <a:ext uri="{FF2B5EF4-FFF2-40B4-BE49-F238E27FC236}">
                <a16:creationId xmlns:a16="http://schemas.microsoft.com/office/drawing/2014/main" id="{E02CA7CF-7B4E-4350-AEC9-D336AE5A54F7}"/>
              </a:ext>
            </a:extLst>
          </p:cNvPr>
          <p:cNvSpPr/>
          <p:nvPr/>
        </p:nvSpPr>
        <p:spPr>
          <a:xfrm>
            <a:off x="10071652" y="1396206"/>
            <a:ext cx="1409121" cy="103830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Título 1">
            <a:extLst>
              <a:ext uri="{FF2B5EF4-FFF2-40B4-BE49-F238E27FC236}">
                <a16:creationId xmlns:a16="http://schemas.microsoft.com/office/drawing/2014/main" id="{2CF755A5-3C59-4001-A576-67FA71F81BD0}"/>
              </a:ext>
            </a:extLst>
          </p:cNvPr>
          <p:cNvSpPr txBox="1">
            <a:spLocks/>
          </p:cNvSpPr>
          <p:nvPr/>
        </p:nvSpPr>
        <p:spPr>
          <a:xfrm>
            <a:off x="9877689" y="406669"/>
            <a:ext cx="1854340" cy="5334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solidFill>
                  <a:schemeClr val="tx1"/>
                </a:solidFill>
                <a:latin typeface="Times New Roman" panose="02020603050405020304" pitchFamily="18" charset="0"/>
                <a:cs typeface="Times New Roman" panose="02020603050405020304" pitchFamily="18" charset="0"/>
              </a:rPr>
              <a:t>Verde amarillo</a:t>
            </a:r>
          </a:p>
        </p:txBody>
      </p:sp>
      <p:sp>
        <p:nvSpPr>
          <p:cNvPr id="36" name="Título 1">
            <a:extLst>
              <a:ext uri="{FF2B5EF4-FFF2-40B4-BE49-F238E27FC236}">
                <a16:creationId xmlns:a16="http://schemas.microsoft.com/office/drawing/2014/main" id="{D49E5583-D2AA-41C5-9D68-D14CB1E63F5A}"/>
              </a:ext>
            </a:extLst>
          </p:cNvPr>
          <p:cNvSpPr txBox="1">
            <a:spLocks/>
          </p:cNvSpPr>
          <p:nvPr/>
        </p:nvSpPr>
        <p:spPr>
          <a:xfrm>
            <a:off x="6470807" y="3592999"/>
            <a:ext cx="1714802" cy="40068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solidFill>
                  <a:schemeClr val="tx1"/>
                </a:solidFill>
                <a:latin typeface="Times New Roman" panose="02020603050405020304" pitchFamily="18" charset="0"/>
                <a:cs typeface="Times New Roman" panose="02020603050405020304" pitchFamily="18" charset="0"/>
              </a:rPr>
              <a:t>Blanco</a:t>
            </a:r>
          </a:p>
        </p:txBody>
      </p:sp>
      <p:sp>
        <p:nvSpPr>
          <p:cNvPr id="37" name="Título 1">
            <a:extLst>
              <a:ext uri="{FF2B5EF4-FFF2-40B4-BE49-F238E27FC236}">
                <a16:creationId xmlns:a16="http://schemas.microsoft.com/office/drawing/2014/main" id="{946FE6C8-F8BF-40C9-840D-648E14288DC7}"/>
              </a:ext>
            </a:extLst>
          </p:cNvPr>
          <p:cNvSpPr txBox="1">
            <a:spLocks/>
          </p:cNvSpPr>
          <p:nvPr/>
        </p:nvSpPr>
        <p:spPr>
          <a:xfrm>
            <a:off x="10603683" y="3269864"/>
            <a:ext cx="1478633" cy="688376"/>
          </a:xfrm>
          <a:prstGeom prst="rect">
            <a:avLst/>
          </a:prstGeom>
        </p:spPr>
        <p:txBody>
          <a:bodyPr vert="horz" lIns="91440" tIns="45720" rIns="91440" bIns="45720" rtlCol="0" anchor="t">
            <a:normAutofit fontScale="47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a:solidFill>
                  <a:schemeClr val="tx1"/>
                </a:solidFill>
                <a:latin typeface="Times New Roman" panose="02020603050405020304" pitchFamily="18" charset="0"/>
                <a:cs typeface="Times New Roman" panose="02020603050405020304" pitchFamily="18" charset="0"/>
              </a:rPr>
              <a:t>Blanco con pigmento purpura</a:t>
            </a:r>
          </a:p>
        </p:txBody>
      </p:sp>
      <p:sp>
        <p:nvSpPr>
          <p:cNvPr id="38" name="Título 1">
            <a:extLst>
              <a:ext uri="{FF2B5EF4-FFF2-40B4-BE49-F238E27FC236}">
                <a16:creationId xmlns:a16="http://schemas.microsoft.com/office/drawing/2014/main" id="{80927067-38BF-4BA2-9956-7C0D5BF60E7D}"/>
              </a:ext>
            </a:extLst>
          </p:cNvPr>
          <p:cNvSpPr txBox="1">
            <a:spLocks/>
          </p:cNvSpPr>
          <p:nvPr/>
        </p:nvSpPr>
        <p:spPr>
          <a:xfrm>
            <a:off x="8793667" y="6339930"/>
            <a:ext cx="3439844" cy="693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a:solidFill>
                  <a:schemeClr val="tx1"/>
                </a:solidFill>
                <a:latin typeface="Times New Roman" panose="02020603050405020304" pitchFamily="18" charset="0"/>
                <a:cs typeface="Times New Roman" panose="02020603050405020304" pitchFamily="18" charset="0"/>
              </a:rPr>
              <a:t>Verde amarillo con pigmento rojizo</a:t>
            </a:r>
          </a:p>
        </p:txBody>
      </p:sp>
      <p:sp>
        <p:nvSpPr>
          <p:cNvPr id="39" name="Título 1">
            <a:extLst>
              <a:ext uri="{FF2B5EF4-FFF2-40B4-BE49-F238E27FC236}">
                <a16:creationId xmlns:a16="http://schemas.microsoft.com/office/drawing/2014/main" id="{894048EE-9D29-4853-B14F-67D6A4D0485F}"/>
              </a:ext>
            </a:extLst>
          </p:cNvPr>
          <p:cNvSpPr txBox="1">
            <a:spLocks/>
          </p:cNvSpPr>
          <p:nvPr/>
        </p:nvSpPr>
        <p:spPr>
          <a:xfrm>
            <a:off x="6247006" y="406669"/>
            <a:ext cx="1854340" cy="5334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a:solidFill>
                  <a:schemeClr val="tx1"/>
                </a:solidFill>
                <a:latin typeface="Times New Roman" panose="02020603050405020304" pitchFamily="18" charset="0"/>
                <a:cs typeface="Times New Roman" panose="02020603050405020304" pitchFamily="18" charset="0"/>
              </a:rPr>
              <a:t>Rojo purpura</a:t>
            </a:r>
          </a:p>
        </p:txBody>
      </p:sp>
      <p:pic>
        <p:nvPicPr>
          <p:cNvPr id="4" name="Imagen 3">
            <a:extLst>
              <a:ext uri="{FF2B5EF4-FFF2-40B4-BE49-F238E27FC236}">
                <a16:creationId xmlns:a16="http://schemas.microsoft.com/office/drawing/2014/main" id="{EEFE78E8-8185-42EC-A6E4-5F851965324C}"/>
              </a:ext>
            </a:extLst>
          </p:cNvPr>
          <p:cNvPicPr>
            <a:picLocks noChangeAspect="1"/>
          </p:cNvPicPr>
          <p:nvPr/>
        </p:nvPicPr>
        <p:blipFill>
          <a:blip r:embed="rId7"/>
          <a:stretch>
            <a:fillRect/>
          </a:stretch>
        </p:blipFill>
        <p:spPr>
          <a:xfrm>
            <a:off x="186141" y="1228071"/>
            <a:ext cx="5927859" cy="4576381"/>
          </a:xfrm>
          <a:prstGeom prst="rect">
            <a:avLst/>
          </a:prstGeom>
        </p:spPr>
      </p:pic>
      <p:sp>
        <p:nvSpPr>
          <p:cNvPr id="40" name="Marcador de contenido 4">
            <a:extLst>
              <a:ext uri="{FF2B5EF4-FFF2-40B4-BE49-F238E27FC236}">
                <a16:creationId xmlns:a16="http://schemas.microsoft.com/office/drawing/2014/main" id="{850F4125-5255-4E0B-B8B7-28878B32C4B0}"/>
              </a:ext>
            </a:extLst>
          </p:cNvPr>
          <p:cNvSpPr txBox="1">
            <a:spLocks/>
          </p:cNvSpPr>
          <p:nvPr/>
        </p:nvSpPr>
        <p:spPr>
          <a:xfrm>
            <a:off x="186141" y="5804452"/>
            <a:ext cx="5927859" cy="63163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Bernal et al (1995).- </a:t>
            </a:r>
            <a:r>
              <a:rPr lang="es-EC" dirty="0">
                <a:solidFill>
                  <a:schemeClr val="tx1"/>
                </a:solidFill>
                <a:latin typeface="Times New Roman" panose="02020603050405020304" pitchFamily="18" charset="0"/>
                <a:cs typeface="Times New Roman" panose="02020603050405020304" pitchFamily="18" charset="0"/>
              </a:rPr>
              <a:t>colores varían y es propio de cada genotipo.</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20" name="CuadroTexto 19">
            <a:extLst>
              <a:ext uri="{FF2B5EF4-FFF2-40B4-BE49-F238E27FC236}">
                <a16:creationId xmlns:a16="http://schemas.microsoft.com/office/drawing/2014/main" id="{28A340CC-87C4-4042-9161-B887107D38FA}"/>
              </a:ext>
            </a:extLst>
          </p:cNvPr>
          <p:cNvSpPr txBox="1"/>
          <p:nvPr/>
        </p:nvSpPr>
        <p:spPr>
          <a:xfrm>
            <a:off x="2337027" y="1171891"/>
            <a:ext cx="748923" cy="369332"/>
          </a:xfrm>
          <a:prstGeom prst="rect">
            <a:avLst/>
          </a:prstGeom>
          <a:noFill/>
        </p:spPr>
        <p:txBody>
          <a:bodyPr wrap="none" rtlCol="0">
            <a:spAutoFit/>
          </a:bodyPr>
          <a:lstStyle/>
          <a:p>
            <a:r>
              <a:rPr lang="es-EC" dirty="0"/>
              <a:t>100%</a:t>
            </a:r>
          </a:p>
        </p:txBody>
      </p:sp>
      <p:sp>
        <p:nvSpPr>
          <p:cNvPr id="21" name="CuadroTexto 20">
            <a:extLst>
              <a:ext uri="{FF2B5EF4-FFF2-40B4-BE49-F238E27FC236}">
                <a16:creationId xmlns:a16="http://schemas.microsoft.com/office/drawing/2014/main" id="{F4BEF9C6-FFC0-4151-AB6E-26D74E4F885C}"/>
              </a:ext>
            </a:extLst>
          </p:cNvPr>
          <p:cNvSpPr txBox="1"/>
          <p:nvPr/>
        </p:nvSpPr>
        <p:spPr>
          <a:xfrm>
            <a:off x="3484052" y="2914567"/>
            <a:ext cx="941283" cy="369332"/>
          </a:xfrm>
          <a:prstGeom prst="rect">
            <a:avLst/>
          </a:prstGeom>
          <a:noFill/>
        </p:spPr>
        <p:txBody>
          <a:bodyPr wrap="none" rtlCol="0">
            <a:spAutoFit/>
          </a:bodyPr>
          <a:lstStyle/>
          <a:p>
            <a:r>
              <a:rPr lang="es-EC" dirty="0"/>
              <a:t>52,94%</a:t>
            </a:r>
          </a:p>
        </p:txBody>
      </p:sp>
      <p:sp>
        <p:nvSpPr>
          <p:cNvPr id="22" name="CuadroTexto 21">
            <a:extLst>
              <a:ext uri="{FF2B5EF4-FFF2-40B4-BE49-F238E27FC236}">
                <a16:creationId xmlns:a16="http://schemas.microsoft.com/office/drawing/2014/main" id="{FF82E1C8-2F6F-4514-9E3E-30B038229C12}"/>
              </a:ext>
            </a:extLst>
          </p:cNvPr>
          <p:cNvSpPr txBox="1"/>
          <p:nvPr/>
        </p:nvSpPr>
        <p:spPr>
          <a:xfrm>
            <a:off x="4071855" y="4388298"/>
            <a:ext cx="941283" cy="369332"/>
          </a:xfrm>
          <a:prstGeom prst="rect">
            <a:avLst/>
          </a:prstGeom>
          <a:noFill/>
        </p:spPr>
        <p:txBody>
          <a:bodyPr wrap="none" rtlCol="0">
            <a:spAutoFit/>
          </a:bodyPr>
          <a:lstStyle/>
          <a:p>
            <a:r>
              <a:rPr lang="es-EC" dirty="0"/>
              <a:t>17,64%</a:t>
            </a:r>
          </a:p>
        </p:txBody>
      </p:sp>
      <p:sp>
        <p:nvSpPr>
          <p:cNvPr id="24" name="CuadroTexto 23">
            <a:extLst>
              <a:ext uri="{FF2B5EF4-FFF2-40B4-BE49-F238E27FC236}">
                <a16:creationId xmlns:a16="http://schemas.microsoft.com/office/drawing/2014/main" id="{9BCA711F-F170-4690-A714-795FC469210E}"/>
              </a:ext>
            </a:extLst>
          </p:cNvPr>
          <p:cNvSpPr txBox="1"/>
          <p:nvPr/>
        </p:nvSpPr>
        <p:spPr>
          <a:xfrm>
            <a:off x="1523984" y="3146929"/>
            <a:ext cx="620683" cy="369332"/>
          </a:xfrm>
          <a:prstGeom prst="rect">
            <a:avLst/>
          </a:prstGeom>
          <a:noFill/>
        </p:spPr>
        <p:txBody>
          <a:bodyPr wrap="none" rtlCol="0">
            <a:spAutoFit/>
          </a:bodyPr>
          <a:lstStyle/>
          <a:p>
            <a:r>
              <a:rPr lang="es-EC" dirty="0"/>
              <a:t>48%</a:t>
            </a:r>
          </a:p>
        </p:txBody>
      </p:sp>
    </p:spTree>
    <p:extLst>
      <p:ext uri="{BB962C8B-B14F-4D97-AF65-F5344CB8AC3E}">
        <p14:creationId xmlns:p14="http://schemas.microsoft.com/office/powerpoint/2010/main" val="296418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3D0E7C-308C-4424-8CA9-26C9F881A2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970" y="1282286"/>
            <a:ext cx="4900198" cy="4049062"/>
          </a:xfrm>
          <a:prstGeom prst="rect">
            <a:avLst/>
          </a:prstGeom>
          <a:ln>
            <a:solidFill>
              <a:schemeClr val="accent1"/>
            </a:solidFill>
          </a:ln>
        </p:spPr>
      </p:pic>
      <p:sp>
        <p:nvSpPr>
          <p:cNvPr id="7" name="Marcador de contenido 6">
            <a:extLst>
              <a:ext uri="{FF2B5EF4-FFF2-40B4-BE49-F238E27FC236}">
                <a16:creationId xmlns:a16="http://schemas.microsoft.com/office/drawing/2014/main" id="{4FF88086-66B6-4A31-AF42-7188842F1AB8}"/>
              </a:ext>
            </a:extLst>
          </p:cNvPr>
          <p:cNvSpPr>
            <a:spLocks noGrp="1"/>
          </p:cNvSpPr>
          <p:nvPr>
            <p:ph idx="1"/>
          </p:nvPr>
        </p:nvSpPr>
        <p:spPr>
          <a:xfrm>
            <a:off x="1638299" y="702365"/>
            <a:ext cx="3331266" cy="579921"/>
          </a:xfrm>
        </p:spPr>
        <p:txBody>
          <a:bodyPr>
            <a:normAutofit fontScale="92500" lnSpcReduction="20000"/>
          </a:bodyPr>
          <a:lstStyle/>
          <a:p>
            <a:pPr marL="0" indent="0">
              <a:buNone/>
            </a:pPr>
            <a:r>
              <a:rPr lang="es-EC" sz="2000" b="1" dirty="0">
                <a:solidFill>
                  <a:schemeClr val="tx1"/>
                </a:solidFill>
                <a:latin typeface="Times New Roman" panose="02020603050405020304" pitchFamily="18" charset="0"/>
                <a:cs typeface="Times New Roman" panose="02020603050405020304" pitchFamily="18" charset="0"/>
              </a:rPr>
              <a:t>e) Forma de la vaina			</a:t>
            </a:r>
          </a:p>
        </p:txBody>
      </p:sp>
      <p:sp>
        <p:nvSpPr>
          <p:cNvPr id="9" name="Marcador de contenido 4">
            <a:extLst>
              <a:ext uri="{FF2B5EF4-FFF2-40B4-BE49-F238E27FC236}">
                <a16:creationId xmlns:a16="http://schemas.microsoft.com/office/drawing/2014/main" id="{AB6DA02B-C3B9-403F-8BC8-575834C5BEBC}"/>
              </a:ext>
            </a:extLst>
          </p:cNvPr>
          <p:cNvSpPr txBox="1">
            <a:spLocks/>
          </p:cNvSpPr>
          <p:nvPr/>
        </p:nvSpPr>
        <p:spPr>
          <a:xfrm>
            <a:off x="167970" y="5323951"/>
            <a:ext cx="4900198" cy="92230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Cornelio (2015).-</a:t>
            </a:r>
            <a:r>
              <a:rPr lang="es-EC" dirty="0">
                <a:solidFill>
                  <a:schemeClr val="tx1"/>
                </a:solidFill>
                <a:latin typeface="Times New Roman" panose="02020603050405020304" pitchFamily="18" charset="0"/>
                <a:cs typeface="Times New Roman" panose="02020603050405020304" pitchFamily="18" charset="0"/>
              </a:rPr>
              <a:t> diversas formas.</a:t>
            </a:r>
            <a:endParaRPr lang="es-EC" b="1" dirty="0">
              <a:solidFill>
                <a:schemeClr val="tx1"/>
              </a:solidFill>
              <a:latin typeface="Times New Roman" panose="02020603050405020304" pitchFamily="18" charset="0"/>
              <a:cs typeface="Times New Roman" panose="02020603050405020304" pitchFamily="18" charset="0"/>
            </a:endParaRPr>
          </a:p>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Deppe (1993).- </a:t>
            </a:r>
            <a:r>
              <a:rPr lang="es-EC" dirty="0">
                <a:solidFill>
                  <a:schemeClr val="tx1"/>
                </a:solidFill>
                <a:latin typeface="Times New Roman" panose="02020603050405020304" pitchFamily="18" charset="0"/>
                <a:cs typeface="Times New Roman" panose="02020603050405020304" pitchFamily="18" charset="0"/>
              </a:rPr>
              <a:t>Carácter ligado al genotipo.</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C4460F2C-79A3-4BC7-B51A-CC311737C510}"/>
              </a:ext>
            </a:extLst>
          </p:cNvPr>
          <p:cNvPicPr>
            <a:picLocks noChangeAspect="1"/>
          </p:cNvPicPr>
          <p:nvPr/>
        </p:nvPicPr>
        <p:blipFill>
          <a:blip r:embed="rId3"/>
          <a:stretch>
            <a:fillRect/>
          </a:stretch>
        </p:blipFill>
        <p:spPr>
          <a:xfrm>
            <a:off x="9543761" y="489426"/>
            <a:ext cx="2506027" cy="4579758"/>
          </a:xfrm>
          <a:prstGeom prst="rect">
            <a:avLst/>
          </a:prstGeom>
        </p:spPr>
      </p:pic>
      <p:pic>
        <p:nvPicPr>
          <p:cNvPr id="11" name="Imagen 10">
            <a:extLst>
              <a:ext uri="{FF2B5EF4-FFF2-40B4-BE49-F238E27FC236}">
                <a16:creationId xmlns:a16="http://schemas.microsoft.com/office/drawing/2014/main" id="{CED01913-2EA9-4405-A3ED-972AE6765458}"/>
              </a:ext>
            </a:extLst>
          </p:cNvPr>
          <p:cNvPicPr>
            <a:picLocks noChangeAspect="1"/>
          </p:cNvPicPr>
          <p:nvPr/>
        </p:nvPicPr>
        <p:blipFill>
          <a:blip r:embed="rId4"/>
          <a:stretch>
            <a:fillRect/>
          </a:stretch>
        </p:blipFill>
        <p:spPr>
          <a:xfrm>
            <a:off x="7472364" y="1695450"/>
            <a:ext cx="2308446" cy="4673124"/>
          </a:xfrm>
          <a:prstGeom prst="rect">
            <a:avLst/>
          </a:prstGeom>
        </p:spPr>
      </p:pic>
      <p:pic>
        <p:nvPicPr>
          <p:cNvPr id="12" name="Imagen 11">
            <a:extLst>
              <a:ext uri="{FF2B5EF4-FFF2-40B4-BE49-F238E27FC236}">
                <a16:creationId xmlns:a16="http://schemas.microsoft.com/office/drawing/2014/main" id="{71BAD23C-E67E-48E1-85F9-043AB32424C0}"/>
              </a:ext>
            </a:extLst>
          </p:cNvPr>
          <p:cNvPicPr>
            <a:picLocks noChangeAspect="1"/>
          </p:cNvPicPr>
          <p:nvPr/>
        </p:nvPicPr>
        <p:blipFill>
          <a:blip r:embed="rId5"/>
          <a:stretch>
            <a:fillRect/>
          </a:stretch>
        </p:blipFill>
        <p:spPr>
          <a:xfrm>
            <a:off x="5172076" y="2625287"/>
            <a:ext cx="2506027" cy="4215547"/>
          </a:xfrm>
          <a:prstGeom prst="rect">
            <a:avLst/>
          </a:prstGeom>
        </p:spPr>
      </p:pic>
      <p:sp>
        <p:nvSpPr>
          <p:cNvPr id="14" name="Marcador de contenido 6">
            <a:extLst>
              <a:ext uri="{FF2B5EF4-FFF2-40B4-BE49-F238E27FC236}">
                <a16:creationId xmlns:a16="http://schemas.microsoft.com/office/drawing/2014/main" id="{A96A31EC-0F0E-4670-A868-8E52929B00F7}"/>
              </a:ext>
            </a:extLst>
          </p:cNvPr>
          <p:cNvSpPr txBox="1">
            <a:spLocks/>
          </p:cNvSpPr>
          <p:nvPr/>
        </p:nvSpPr>
        <p:spPr>
          <a:xfrm>
            <a:off x="9518002" y="106099"/>
            <a:ext cx="3184205" cy="579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Recta			</a:t>
            </a:r>
          </a:p>
        </p:txBody>
      </p:sp>
      <p:sp>
        <p:nvSpPr>
          <p:cNvPr id="15" name="Marcador de contenido 6">
            <a:extLst>
              <a:ext uri="{FF2B5EF4-FFF2-40B4-BE49-F238E27FC236}">
                <a16:creationId xmlns:a16="http://schemas.microsoft.com/office/drawing/2014/main" id="{517B87B4-D181-4D71-AB7F-CDB2AA7F2E96}"/>
              </a:ext>
            </a:extLst>
          </p:cNvPr>
          <p:cNvSpPr txBox="1">
            <a:spLocks/>
          </p:cNvSpPr>
          <p:nvPr/>
        </p:nvSpPr>
        <p:spPr>
          <a:xfrm>
            <a:off x="7472363" y="1059529"/>
            <a:ext cx="2151782" cy="9160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Medianamente curva			</a:t>
            </a:r>
          </a:p>
        </p:txBody>
      </p:sp>
      <p:sp>
        <p:nvSpPr>
          <p:cNvPr id="16" name="Marcador de contenido 6">
            <a:extLst>
              <a:ext uri="{FF2B5EF4-FFF2-40B4-BE49-F238E27FC236}">
                <a16:creationId xmlns:a16="http://schemas.microsoft.com/office/drawing/2014/main" id="{DB38E86E-F6E8-4AC3-B61D-88A5649F66D5}"/>
              </a:ext>
            </a:extLst>
          </p:cNvPr>
          <p:cNvSpPr txBox="1">
            <a:spLocks/>
          </p:cNvSpPr>
          <p:nvPr/>
        </p:nvSpPr>
        <p:spPr>
          <a:xfrm>
            <a:off x="5163917" y="2255734"/>
            <a:ext cx="2308446" cy="579921"/>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Curvada			</a:t>
            </a:r>
          </a:p>
        </p:txBody>
      </p:sp>
      <p:sp>
        <p:nvSpPr>
          <p:cNvPr id="13" name="CuadroTexto 12">
            <a:extLst>
              <a:ext uri="{FF2B5EF4-FFF2-40B4-BE49-F238E27FC236}">
                <a16:creationId xmlns:a16="http://schemas.microsoft.com/office/drawing/2014/main" id="{ABBFAB7E-4B5D-4019-93FC-C1D9ED3D5E22}"/>
              </a:ext>
            </a:extLst>
          </p:cNvPr>
          <p:cNvSpPr txBox="1"/>
          <p:nvPr/>
        </p:nvSpPr>
        <p:spPr>
          <a:xfrm>
            <a:off x="960122" y="1282286"/>
            <a:ext cx="620683" cy="369332"/>
          </a:xfrm>
          <a:prstGeom prst="rect">
            <a:avLst/>
          </a:prstGeom>
          <a:noFill/>
        </p:spPr>
        <p:txBody>
          <a:bodyPr wrap="none" rtlCol="0">
            <a:spAutoFit/>
          </a:bodyPr>
          <a:lstStyle/>
          <a:p>
            <a:r>
              <a:rPr lang="es-EC" dirty="0"/>
              <a:t>80%</a:t>
            </a:r>
          </a:p>
        </p:txBody>
      </p:sp>
      <p:sp>
        <p:nvSpPr>
          <p:cNvPr id="17" name="CuadroTexto 16">
            <a:extLst>
              <a:ext uri="{FF2B5EF4-FFF2-40B4-BE49-F238E27FC236}">
                <a16:creationId xmlns:a16="http://schemas.microsoft.com/office/drawing/2014/main" id="{A28FA956-B8CF-48E1-A43A-40B3A8D837FE}"/>
              </a:ext>
            </a:extLst>
          </p:cNvPr>
          <p:cNvSpPr txBox="1"/>
          <p:nvPr/>
        </p:nvSpPr>
        <p:spPr>
          <a:xfrm>
            <a:off x="1805026" y="1790926"/>
            <a:ext cx="813043" cy="369332"/>
          </a:xfrm>
          <a:prstGeom prst="rect">
            <a:avLst/>
          </a:prstGeom>
          <a:noFill/>
        </p:spPr>
        <p:txBody>
          <a:bodyPr wrap="none" rtlCol="0">
            <a:spAutoFit/>
          </a:bodyPr>
          <a:lstStyle/>
          <a:p>
            <a:r>
              <a:rPr lang="es-EC" dirty="0"/>
              <a:t>66,6%</a:t>
            </a:r>
          </a:p>
        </p:txBody>
      </p:sp>
      <p:sp>
        <p:nvSpPr>
          <p:cNvPr id="18" name="CuadroTexto 17">
            <a:extLst>
              <a:ext uri="{FF2B5EF4-FFF2-40B4-BE49-F238E27FC236}">
                <a16:creationId xmlns:a16="http://schemas.microsoft.com/office/drawing/2014/main" id="{8FAD666F-3443-4EDA-9B43-C3D5286C4DC4}"/>
              </a:ext>
            </a:extLst>
          </p:cNvPr>
          <p:cNvSpPr txBox="1"/>
          <p:nvPr/>
        </p:nvSpPr>
        <p:spPr>
          <a:xfrm>
            <a:off x="2550636" y="1606260"/>
            <a:ext cx="813043" cy="369332"/>
          </a:xfrm>
          <a:prstGeom prst="rect">
            <a:avLst/>
          </a:prstGeom>
          <a:noFill/>
        </p:spPr>
        <p:txBody>
          <a:bodyPr wrap="none" rtlCol="0">
            <a:spAutoFit/>
          </a:bodyPr>
          <a:lstStyle/>
          <a:p>
            <a:r>
              <a:rPr lang="es-EC" dirty="0"/>
              <a:t>70,5%</a:t>
            </a:r>
          </a:p>
        </p:txBody>
      </p:sp>
    </p:spTree>
    <p:extLst>
      <p:ext uri="{BB962C8B-B14F-4D97-AF65-F5344CB8AC3E}">
        <p14:creationId xmlns:p14="http://schemas.microsoft.com/office/powerpoint/2010/main" val="417074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837C65D-769D-48FD-9199-CD8ECB79764B}"/>
              </a:ext>
            </a:extLst>
          </p:cNvPr>
          <p:cNvPicPr>
            <a:picLocks noChangeAspect="1"/>
          </p:cNvPicPr>
          <p:nvPr/>
        </p:nvPicPr>
        <p:blipFill rotWithShape="1">
          <a:blip r:embed="rId2"/>
          <a:srcRect l="40652" t="30538" r="21413" b="15925"/>
          <a:stretch/>
        </p:blipFill>
        <p:spPr>
          <a:xfrm>
            <a:off x="6633050" y="1254932"/>
            <a:ext cx="5180923" cy="3887450"/>
          </a:xfrm>
          <a:prstGeom prst="rect">
            <a:avLst/>
          </a:prstGeom>
        </p:spPr>
      </p:pic>
      <p:sp>
        <p:nvSpPr>
          <p:cNvPr id="3" name="Marcador de contenido 2">
            <a:extLst>
              <a:ext uri="{FF2B5EF4-FFF2-40B4-BE49-F238E27FC236}">
                <a16:creationId xmlns:a16="http://schemas.microsoft.com/office/drawing/2014/main" id="{9D5BDF50-CE22-4D95-BF8A-87D3D7534E95}"/>
              </a:ext>
            </a:extLst>
          </p:cNvPr>
          <p:cNvSpPr>
            <a:spLocks noGrp="1"/>
          </p:cNvSpPr>
          <p:nvPr>
            <p:ph idx="1"/>
          </p:nvPr>
        </p:nvSpPr>
        <p:spPr>
          <a:xfrm>
            <a:off x="1643270" y="712314"/>
            <a:ext cx="9052960" cy="699051"/>
          </a:xfrm>
        </p:spPr>
        <p:txBody>
          <a:bodyPr>
            <a:normAutofit/>
          </a:bodyPr>
          <a:lstStyle/>
          <a:p>
            <a:pPr marL="0" indent="0">
              <a:buNone/>
            </a:pPr>
            <a:r>
              <a:rPr lang="es-EC" sz="2000" b="1" dirty="0">
                <a:solidFill>
                  <a:schemeClr val="tx1"/>
                </a:solidFill>
                <a:latin typeface="Times New Roman" panose="02020603050405020304" pitchFamily="18" charset="0"/>
                <a:cs typeface="Times New Roman" panose="02020603050405020304" pitchFamily="18" charset="0"/>
              </a:rPr>
              <a:t>Color de la vaina al momento de la madurez fisiológica</a:t>
            </a:r>
            <a:endParaRPr lang="es-EC" sz="2000" dirty="0">
              <a:solidFill>
                <a:schemeClr val="tx1"/>
              </a:solidFill>
            </a:endParaRPr>
          </a:p>
        </p:txBody>
      </p:sp>
      <p:sp>
        <p:nvSpPr>
          <p:cNvPr id="38" name="Marcador de contenido 4">
            <a:extLst>
              <a:ext uri="{FF2B5EF4-FFF2-40B4-BE49-F238E27FC236}">
                <a16:creationId xmlns:a16="http://schemas.microsoft.com/office/drawing/2014/main" id="{24CAC446-962E-41EB-AB56-B8ABB2EF7195}"/>
              </a:ext>
            </a:extLst>
          </p:cNvPr>
          <p:cNvSpPr txBox="1">
            <a:spLocks/>
          </p:cNvSpPr>
          <p:nvPr/>
        </p:nvSpPr>
        <p:spPr>
          <a:xfrm>
            <a:off x="6586329" y="5142789"/>
            <a:ext cx="5274366" cy="706640"/>
          </a:xfrm>
          <a:prstGeom prst="rect">
            <a:avLst/>
          </a:prstGeom>
          <a:solidFill>
            <a:schemeClr val="bg1"/>
          </a:solidFill>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dirty="0">
                <a:solidFill>
                  <a:schemeClr val="tx1"/>
                </a:solidFill>
                <a:latin typeface="Times New Roman" panose="02020603050405020304" pitchFamily="18" charset="0"/>
                <a:cs typeface="Times New Roman" panose="02020603050405020304" pitchFamily="18" charset="0"/>
              </a:rPr>
              <a:t>White &amp; Rosas (1988).- existe un cambio en la coloración de la vaina</a:t>
            </a:r>
          </a:p>
        </p:txBody>
      </p:sp>
      <p:pic>
        <p:nvPicPr>
          <p:cNvPr id="40" name="Imagen 39" descr="Imagen que contiene interior, panel, cortando, mesa&#10;&#10;Descripción generada con confianza muy alta">
            <a:extLst>
              <a:ext uri="{FF2B5EF4-FFF2-40B4-BE49-F238E27FC236}">
                <a16:creationId xmlns:a16="http://schemas.microsoft.com/office/drawing/2014/main" id="{33D6D855-7B42-4A0A-8117-525BC74DDCC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a:off x="172276" y="1208561"/>
            <a:ext cx="6414053" cy="3880832"/>
          </a:xfrm>
          <a:prstGeom prst="rect">
            <a:avLst/>
          </a:prstGeom>
          <a:ln>
            <a:noFill/>
          </a:ln>
        </p:spPr>
      </p:pic>
      <p:sp>
        <p:nvSpPr>
          <p:cNvPr id="5" name="Bocadillo: ovalado 4">
            <a:extLst>
              <a:ext uri="{FF2B5EF4-FFF2-40B4-BE49-F238E27FC236}">
                <a16:creationId xmlns:a16="http://schemas.microsoft.com/office/drawing/2014/main" id="{8F9F49A3-26AA-4643-A73B-004E826D5182}"/>
              </a:ext>
            </a:extLst>
          </p:cNvPr>
          <p:cNvSpPr/>
          <p:nvPr/>
        </p:nvSpPr>
        <p:spPr>
          <a:xfrm>
            <a:off x="4057383" y="5264624"/>
            <a:ext cx="2276857" cy="675861"/>
          </a:xfrm>
          <a:prstGeom prst="wedgeEllipseCallout">
            <a:avLst>
              <a:gd name="adj1" fmla="val -18973"/>
              <a:gd name="adj2" fmla="val -403187"/>
            </a:avLst>
          </a:prstGeom>
          <a:solidFill>
            <a:schemeClr val="accent2">
              <a:lumMod val="20000"/>
              <a:lumOff val="80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Amarillo con pigmento rojizo</a:t>
            </a:r>
          </a:p>
        </p:txBody>
      </p:sp>
      <p:sp>
        <p:nvSpPr>
          <p:cNvPr id="45" name="Bocadillo: ovalado 44">
            <a:extLst>
              <a:ext uri="{FF2B5EF4-FFF2-40B4-BE49-F238E27FC236}">
                <a16:creationId xmlns:a16="http://schemas.microsoft.com/office/drawing/2014/main" id="{7B00E123-D6EB-4C4A-9C44-A526FA468CD1}"/>
              </a:ext>
            </a:extLst>
          </p:cNvPr>
          <p:cNvSpPr/>
          <p:nvPr/>
        </p:nvSpPr>
        <p:spPr>
          <a:xfrm>
            <a:off x="1259744" y="5879941"/>
            <a:ext cx="1608553" cy="675861"/>
          </a:xfrm>
          <a:prstGeom prst="wedgeEllipseCallout">
            <a:avLst>
              <a:gd name="adj1" fmla="val 129148"/>
              <a:gd name="adj2" fmla="val -377695"/>
            </a:avLst>
          </a:prstGeom>
          <a:solidFill>
            <a:srgbClr val="FFC000"/>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a:t>Amarillo</a:t>
            </a:r>
          </a:p>
        </p:txBody>
      </p:sp>
      <p:sp>
        <p:nvSpPr>
          <p:cNvPr id="10" name="CuadroTexto 9">
            <a:extLst>
              <a:ext uri="{FF2B5EF4-FFF2-40B4-BE49-F238E27FC236}">
                <a16:creationId xmlns:a16="http://schemas.microsoft.com/office/drawing/2014/main" id="{5A8A8B4B-99EA-4982-8BF9-B4F3B6D49487}"/>
              </a:ext>
            </a:extLst>
          </p:cNvPr>
          <p:cNvSpPr txBox="1"/>
          <p:nvPr/>
        </p:nvSpPr>
        <p:spPr>
          <a:xfrm>
            <a:off x="7632571" y="2094962"/>
            <a:ext cx="620683" cy="369332"/>
          </a:xfrm>
          <a:prstGeom prst="rect">
            <a:avLst/>
          </a:prstGeom>
          <a:noFill/>
        </p:spPr>
        <p:txBody>
          <a:bodyPr wrap="none" rtlCol="0">
            <a:spAutoFit/>
          </a:bodyPr>
          <a:lstStyle/>
          <a:p>
            <a:r>
              <a:rPr lang="es-EC" dirty="0"/>
              <a:t>56%</a:t>
            </a:r>
          </a:p>
        </p:txBody>
      </p:sp>
      <p:sp>
        <p:nvSpPr>
          <p:cNvPr id="11" name="CuadroTexto 10">
            <a:extLst>
              <a:ext uri="{FF2B5EF4-FFF2-40B4-BE49-F238E27FC236}">
                <a16:creationId xmlns:a16="http://schemas.microsoft.com/office/drawing/2014/main" id="{74D349AB-0CF5-495B-9D1E-D0A7AE390C5C}"/>
              </a:ext>
            </a:extLst>
          </p:cNvPr>
          <p:cNvSpPr txBox="1"/>
          <p:nvPr/>
        </p:nvSpPr>
        <p:spPr>
          <a:xfrm>
            <a:off x="8278711" y="3101526"/>
            <a:ext cx="813043" cy="369332"/>
          </a:xfrm>
          <a:prstGeom prst="rect">
            <a:avLst/>
          </a:prstGeom>
          <a:noFill/>
        </p:spPr>
        <p:txBody>
          <a:bodyPr wrap="none" rtlCol="0">
            <a:spAutoFit/>
          </a:bodyPr>
          <a:lstStyle/>
          <a:p>
            <a:r>
              <a:rPr lang="es-EC" dirty="0"/>
              <a:t>33,3%</a:t>
            </a:r>
          </a:p>
        </p:txBody>
      </p:sp>
      <p:sp>
        <p:nvSpPr>
          <p:cNvPr id="12" name="CuadroTexto 11">
            <a:extLst>
              <a:ext uri="{FF2B5EF4-FFF2-40B4-BE49-F238E27FC236}">
                <a16:creationId xmlns:a16="http://schemas.microsoft.com/office/drawing/2014/main" id="{DFA2E962-9573-41A5-B96C-59CC00C60FDF}"/>
              </a:ext>
            </a:extLst>
          </p:cNvPr>
          <p:cNvSpPr txBox="1"/>
          <p:nvPr/>
        </p:nvSpPr>
        <p:spPr>
          <a:xfrm>
            <a:off x="9355353" y="1217104"/>
            <a:ext cx="813043" cy="369332"/>
          </a:xfrm>
          <a:prstGeom prst="rect">
            <a:avLst/>
          </a:prstGeom>
          <a:noFill/>
        </p:spPr>
        <p:txBody>
          <a:bodyPr wrap="none" rtlCol="0">
            <a:spAutoFit/>
          </a:bodyPr>
          <a:lstStyle/>
          <a:p>
            <a:r>
              <a:rPr lang="es-EC" dirty="0"/>
              <a:t>76,4%</a:t>
            </a:r>
          </a:p>
        </p:txBody>
      </p:sp>
      <p:sp>
        <p:nvSpPr>
          <p:cNvPr id="7" name="Elipse 6">
            <a:extLst>
              <a:ext uri="{FF2B5EF4-FFF2-40B4-BE49-F238E27FC236}">
                <a16:creationId xmlns:a16="http://schemas.microsoft.com/office/drawing/2014/main" id="{C42C00E5-4DC1-4D6E-A0E0-08BA94D46063}"/>
              </a:ext>
            </a:extLst>
          </p:cNvPr>
          <p:cNvSpPr/>
          <p:nvPr/>
        </p:nvSpPr>
        <p:spPr>
          <a:xfrm>
            <a:off x="516835" y="2094962"/>
            <a:ext cx="954156" cy="24240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30081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322F6-FDAD-4BE6-BB75-5784AA52856B}"/>
              </a:ext>
            </a:extLst>
          </p:cNvPr>
          <p:cNvSpPr>
            <a:spLocks noGrp="1"/>
          </p:cNvSpPr>
          <p:nvPr>
            <p:ph type="title"/>
          </p:nvPr>
        </p:nvSpPr>
        <p:spPr>
          <a:xfrm>
            <a:off x="1642014" y="534934"/>
            <a:ext cx="8911687" cy="1280890"/>
          </a:xfrm>
        </p:spPr>
        <p:txBody>
          <a:bodyPr>
            <a:normAutofit/>
          </a:bodyPr>
          <a:lstStyle/>
          <a:p>
            <a:r>
              <a:rPr lang="es-EC" sz="3200" dirty="0">
                <a:solidFill>
                  <a:schemeClr val="tx1"/>
                </a:solidFill>
                <a:latin typeface="Times New Roman" panose="02020603050405020304" pitchFamily="18" charset="0"/>
                <a:cs typeface="Times New Roman" panose="02020603050405020304" pitchFamily="18" charset="0"/>
              </a:rPr>
              <a:t>Color de la semilla</a:t>
            </a:r>
          </a:p>
        </p:txBody>
      </p:sp>
      <p:sp>
        <p:nvSpPr>
          <p:cNvPr id="3" name="Marcador de contenido 2">
            <a:extLst>
              <a:ext uri="{FF2B5EF4-FFF2-40B4-BE49-F238E27FC236}">
                <a16:creationId xmlns:a16="http://schemas.microsoft.com/office/drawing/2014/main" id="{45777ABE-1391-45E3-9AD6-FD2924C42633}"/>
              </a:ext>
            </a:extLst>
          </p:cNvPr>
          <p:cNvSpPr>
            <a:spLocks noGrp="1"/>
          </p:cNvSpPr>
          <p:nvPr>
            <p:ph idx="1"/>
          </p:nvPr>
        </p:nvSpPr>
        <p:spPr>
          <a:xfrm>
            <a:off x="1522921" y="1116177"/>
            <a:ext cx="3417151" cy="808660"/>
          </a:xfrm>
        </p:spPr>
        <p:txBody>
          <a:bodyPr>
            <a:normAutofit/>
          </a:bodyPr>
          <a:lstStyle/>
          <a:p>
            <a:pPr marL="0" indent="0">
              <a:buNone/>
            </a:pPr>
            <a:r>
              <a:rPr lang="es-EC" sz="2000" b="1" dirty="0">
                <a:solidFill>
                  <a:schemeClr val="tx1"/>
                </a:solidFill>
                <a:latin typeface="Times New Roman" panose="02020603050405020304" pitchFamily="18" charset="0"/>
                <a:cs typeface="Times New Roman" panose="02020603050405020304" pitchFamily="18" charset="0"/>
              </a:rPr>
              <a:t>Color primario							</a:t>
            </a:r>
          </a:p>
        </p:txBody>
      </p:sp>
      <p:pic>
        <p:nvPicPr>
          <p:cNvPr id="4" name="Imagen 3">
            <a:extLst>
              <a:ext uri="{FF2B5EF4-FFF2-40B4-BE49-F238E27FC236}">
                <a16:creationId xmlns:a16="http://schemas.microsoft.com/office/drawing/2014/main" id="{680CEE3D-846E-4534-9AD9-E4BC9FAC66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1994" y="1680567"/>
            <a:ext cx="5526158" cy="4642499"/>
          </a:xfrm>
          <a:prstGeom prst="rect">
            <a:avLst/>
          </a:prstGeom>
          <a:ln>
            <a:solidFill>
              <a:schemeClr val="accent1"/>
            </a:solidFill>
          </a:ln>
        </p:spPr>
      </p:pic>
      <p:sp>
        <p:nvSpPr>
          <p:cNvPr id="6" name="Marcador de contenido 4">
            <a:extLst>
              <a:ext uri="{FF2B5EF4-FFF2-40B4-BE49-F238E27FC236}">
                <a16:creationId xmlns:a16="http://schemas.microsoft.com/office/drawing/2014/main" id="{4FD9C842-A709-4F32-9687-2EE9EFCAB054}"/>
              </a:ext>
            </a:extLst>
          </p:cNvPr>
          <p:cNvSpPr txBox="1">
            <a:spLocks/>
          </p:cNvSpPr>
          <p:nvPr/>
        </p:nvSpPr>
        <p:spPr>
          <a:xfrm>
            <a:off x="561994" y="6325406"/>
            <a:ext cx="5534006" cy="52526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Basantes (2015).- </a:t>
            </a:r>
            <a:r>
              <a:rPr lang="es-EC" dirty="0">
                <a:solidFill>
                  <a:schemeClr val="tx1"/>
                </a:solidFill>
                <a:latin typeface="Times New Roman" panose="02020603050405020304" pitchFamily="18" charset="0"/>
                <a:cs typeface="Times New Roman" panose="02020603050405020304" pitchFamily="18" charset="0"/>
              </a:rPr>
              <a:t>colores rojos al mercado exterior.</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9" name="Marcador de contenido 4">
            <a:extLst>
              <a:ext uri="{FF2B5EF4-FFF2-40B4-BE49-F238E27FC236}">
                <a16:creationId xmlns:a16="http://schemas.microsoft.com/office/drawing/2014/main" id="{8EBDCF02-0B27-452F-9D23-D9580D135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9911" y="1188723"/>
            <a:ext cx="2888974" cy="2637183"/>
          </a:xfrm>
          <a:prstGeom prst="rect">
            <a:avLst/>
          </a:prstGeom>
          <a:ln>
            <a:noFill/>
          </a:ln>
        </p:spPr>
      </p:pic>
      <p:pic>
        <p:nvPicPr>
          <p:cNvPr id="14" name="Imagen 13">
            <a:extLst>
              <a:ext uri="{FF2B5EF4-FFF2-40B4-BE49-F238E27FC236}">
                <a16:creationId xmlns:a16="http://schemas.microsoft.com/office/drawing/2014/main" id="{7644A879-7C44-4D84-95F3-D83D5D5CE8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6496" y="182525"/>
            <a:ext cx="2833510" cy="2470399"/>
          </a:xfrm>
          <a:prstGeom prst="rect">
            <a:avLst/>
          </a:prstGeom>
          <a:ln>
            <a:noFill/>
          </a:ln>
        </p:spPr>
      </p:pic>
      <p:pic>
        <p:nvPicPr>
          <p:cNvPr id="15" name="Imagen 14" descr="Imagen que contiene interior, pared&#10;&#10;Descripción generada con confianza alta">
            <a:extLst>
              <a:ext uri="{FF2B5EF4-FFF2-40B4-BE49-F238E27FC236}">
                <a16:creationId xmlns:a16="http://schemas.microsoft.com/office/drawing/2014/main" id="{E8D0EA70-E7E7-4E35-8046-5A8A24C697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41032" y="3101808"/>
            <a:ext cx="2888974" cy="2772169"/>
          </a:xfrm>
          <a:prstGeom prst="rect">
            <a:avLst/>
          </a:prstGeom>
          <a:ln>
            <a:noFill/>
          </a:ln>
        </p:spPr>
      </p:pic>
      <p:pic>
        <p:nvPicPr>
          <p:cNvPr id="10" name="Imagen 9">
            <a:extLst>
              <a:ext uri="{FF2B5EF4-FFF2-40B4-BE49-F238E27FC236}">
                <a16:creationId xmlns:a16="http://schemas.microsoft.com/office/drawing/2014/main" id="{5B5A0DAE-A3DD-4716-B121-089223BF4F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35589" y="4102042"/>
            <a:ext cx="2813426" cy="2388676"/>
          </a:xfrm>
          <a:prstGeom prst="rect">
            <a:avLst/>
          </a:prstGeom>
          <a:ln>
            <a:noFill/>
          </a:ln>
        </p:spPr>
      </p:pic>
      <p:sp>
        <p:nvSpPr>
          <p:cNvPr id="16" name="Marcador de contenido 2">
            <a:extLst>
              <a:ext uri="{FF2B5EF4-FFF2-40B4-BE49-F238E27FC236}">
                <a16:creationId xmlns:a16="http://schemas.microsoft.com/office/drawing/2014/main" id="{276B2F08-112D-496A-9490-DF836DD73A41}"/>
              </a:ext>
            </a:extLst>
          </p:cNvPr>
          <p:cNvSpPr txBox="1">
            <a:spLocks/>
          </p:cNvSpPr>
          <p:nvPr/>
        </p:nvSpPr>
        <p:spPr>
          <a:xfrm>
            <a:off x="9108886" y="5873977"/>
            <a:ext cx="2833509" cy="52250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Negro						</a:t>
            </a:r>
          </a:p>
        </p:txBody>
      </p:sp>
      <p:sp>
        <p:nvSpPr>
          <p:cNvPr id="17" name="Marcador de contenido 2">
            <a:extLst>
              <a:ext uri="{FF2B5EF4-FFF2-40B4-BE49-F238E27FC236}">
                <a16:creationId xmlns:a16="http://schemas.microsoft.com/office/drawing/2014/main" id="{0D729999-89C1-404C-99B5-A1179B6A039A}"/>
              </a:ext>
            </a:extLst>
          </p:cNvPr>
          <p:cNvSpPr txBox="1">
            <a:spLocks/>
          </p:cNvSpPr>
          <p:nvPr/>
        </p:nvSpPr>
        <p:spPr>
          <a:xfrm>
            <a:off x="6215506" y="3840790"/>
            <a:ext cx="2833509" cy="52250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Rojo							</a:t>
            </a:r>
          </a:p>
        </p:txBody>
      </p:sp>
      <p:sp>
        <p:nvSpPr>
          <p:cNvPr id="18" name="Marcador de contenido 2">
            <a:extLst>
              <a:ext uri="{FF2B5EF4-FFF2-40B4-BE49-F238E27FC236}">
                <a16:creationId xmlns:a16="http://schemas.microsoft.com/office/drawing/2014/main" id="{92E12E4B-F747-488E-A744-FEDAB0CDC97E}"/>
              </a:ext>
            </a:extLst>
          </p:cNvPr>
          <p:cNvSpPr txBox="1">
            <a:spLocks/>
          </p:cNvSpPr>
          <p:nvPr/>
        </p:nvSpPr>
        <p:spPr>
          <a:xfrm>
            <a:off x="6096000" y="6520486"/>
            <a:ext cx="2833509" cy="52250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Rojo grisáceo							</a:t>
            </a:r>
          </a:p>
        </p:txBody>
      </p:sp>
      <p:sp>
        <p:nvSpPr>
          <p:cNvPr id="19" name="Marcador de contenido 2">
            <a:extLst>
              <a:ext uri="{FF2B5EF4-FFF2-40B4-BE49-F238E27FC236}">
                <a16:creationId xmlns:a16="http://schemas.microsoft.com/office/drawing/2014/main" id="{7EB922A7-2647-401A-8D60-0EF7A2F039EB}"/>
              </a:ext>
            </a:extLst>
          </p:cNvPr>
          <p:cNvSpPr txBox="1">
            <a:spLocks/>
          </p:cNvSpPr>
          <p:nvPr/>
        </p:nvSpPr>
        <p:spPr>
          <a:xfrm>
            <a:off x="9108885" y="2633167"/>
            <a:ext cx="2833509" cy="52250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a:solidFill>
                  <a:schemeClr val="tx1"/>
                </a:solidFill>
                <a:latin typeface="Times New Roman" panose="02020603050405020304" pitchFamily="18" charset="0"/>
                <a:cs typeface="Times New Roman" panose="02020603050405020304" pitchFamily="18" charset="0"/>
              </a:rPr>
              <a:t>Rosado							</a:t>
            </a:r>
          </a:p>
        </p:txBody>
      </p:sp>
      <p:sp>
        <p:nvSpPr>
          <p:cNvPr id="20" name="CuadroTexto 19">
            <a:extLst>
              <a:ext uri="{FF2B5EF4-FFF2-40B4-BE49-F238E27FC236}">
                <a16:creationId xmlns:a16="http://schemas.microsoft.com/office/drawing/2014/main" id="{5ED7A6A4-3525-40E7-AC1E-8AF2938CD91D}"/>
              </a:ext>
            </a:extLst>
          </p:cNvPr>
          <p:cNvSpPr txBox="1"/>
          <p:nvPr/>
        </p:nvSpPr>
        <p:spPr>
          <a:xfrm>
            <a:off x="3120737" y="1581352"/>
            <a:ext cx="748923" cy="369332"/>
          </a:xfrm>
          <a:prstGeom prst="rect">
            <a:avLst/>
          </a:prstGeom>
          <a:noFill/>
        </p:spPr>
        <p:txBody>
          <a:bodyPr wrap="none" rtlCol="0">
            <a:spAutoFit/>
          </a:bodyPr>
          <a:lstStyle/>
          <a:p>
            <a:r>
              <a:rPr lang="es-EC" dirty="0"/>
              <a:t>100%</a:t>
            </a:r>
          </a:p>
        </p:txBody>
      </p:sp>
      <p:sp>
        <p:nvSpPr>
          <p:cNvPr id="21" name="CuadroTexto 20">
            <a:extLst>
              <a:ext uri="{FF2B5EF4-FFF2-40B4-BE49-F238E27FC236}">
                <a16:creationId xmlns:a16="http://schemas.microsoft.com/office/drawing/2014/main" id="{E9C83FE4-EB46-4BD7-BFE9-E9870D0D4335}"/>
              </a:ext>
            </a:extLst>
          </p:cNvPr>
          <p:cNvSpPr txBox="1"/>
          <p:nvPr/>
        </p:nvSpPr>
        <p:spPr>
          <a:xfrm>
            <a:off x="1235492" y="3993079"/>
            <a:ext cx="620683" cy="369332"/>
          </a:xfrm>
          <a:prstGeom prst="rect">
            <a:avLst/>
          </a:prstGeom>
          <a:noFill/>
        </p:spPr>
        <p:txBody>
          <a:bodyPr wrap="none" rtlCol="0">
            <a:spAutoFit/>
          </a:bodyPr>
          <a:lstStyle/>
          <a:p>
            <a:r>
              <a:rPr lang="es-EC" dirty="0"/>
              <a:t>40%</a:t>
            </a:r>
          </a:p>
        </p:txBody>
      </p:sp>
      <p:sp>
        <p:nvSpPr>
          <p:cNvPr id="22" name="CuadroTexto 21">
            <a:extLst>
              <a:ext uri="{FF2B5EF4-FFF2-40B4-BE49-F238E27FC236}">
                <a16:creationId xmlns:a16="http://schemas.microsoft.com/office/drawing/2014/main" id="{CF897287-7A7D-47F1-972A-DA9524EEDFCE}"/>
              </a:ext>
            </a:extLst>
          </p:cNvPr>
          <p:cNvSpPr txBox="1"/>
          <p:nvPr/>
        </p:nvSpPr>
        <p:spPr>
          <a:xfrm>
            <a:off x="1545833" y="4407039"/>
            <a:ext cx="620683" cy="369332"/>
          </a:xfrm>
          <a:prstGeom prst="rect">
            <a:avLst/>
          </a:prstGeom>
          <a:noFill/>
        </p:spPr>
        <p:txBody>
          <a:bodyPr wrap="none" rtlCol="0">
            <a:spAutoFit/>
          </a:bodyPr>
          <a:lstStyle/>
          <a:p>
            <a:r>
              <a:rPr lang="es-EC" dirty="0"/>
              <a:t>36%</a:t>
            </a:r>
          </a:p>
        </p:txBody>
      </p:sp>
      <p:sp>
        <p:nvSpPr>
          <p:cNvPr id="23" name="CuadroTexto 22">
            <a:extLst>
              <a:ext uri="{FF2B5EF4-FFF2-40B4-BE49-F238E27FC236}">
                <a16:creationId xmlns:a16="http://schemas.microsoft.com/office/drawing/2014/main" id="{7B558B5D-BBA1-41E4-9F74-80BC2780D68B}"/>
              </a:ext>
            </a:extLst>
          </p:cNvPr>
          <p:cNvSpPr txBox="1"/>
          <p:nvPr/>
        </p:nvSpPr>
        <p:spPr>
          <a:xfrm>
            <a:off x="3710062" y="4927048"/>
            <a:ext cx="813043" cy="369332"/>
          </a:xfrm>
          <a:prstGeom prst="rect">
            <a:avLst/>
          </a:prstGeom>
          <a:noFill/>
        </p:spPr>
        <p:txBody>
          <a:bodyPr wrap="none" rtlCol="0">
            <a:spAutoFit/>
          </a:bodyPr>
          <a:lstStyle/>
          <a:p>
            <a:r>
              <a:rPr lang="es-EC" dirty="0"/>
              <a:t>17,6%</a:t>
            </a:r>
          </a:p>
        </p:txBody>
      </p:sp>
      <p:sp>
        <p:nvSpPr>
          <p:cNvPr id="24" name="CuadroTexto 23">
            <a:extLst>
              <a:ext uri="{FF2B5EF4-FFF2-40B4-BE49-F238E27FC236}">
                <a16:creationId xmlns:a16="http://schemas.microsoft.com/office/drawing/2014/main" id="{F7A46BB1-8711-443D-A41A-6E5183F7AABE}"/>
              </a:ext>
            </a:extLst>
          </p:cNvPr>
          <p:cNvSpPr txBox="1"/>
          <p:nvPr/>
        </p:nvSpPr>
        <p:spPr>
          <a:xfrm>
            <a:off x="4588043" y="4927048"/>
            <a:ext cx="813043" cy="369332"/>
          </a:xfrm>
          <a:prstGeom prst="rect">
            <a:avLst/>
          </a:prstGeom>
          <a:noFill/>
        </p:spPr>
        <p:txBody>
          <a:bodyPr wrap="none" rtlCol="0">
            <a:spAutoFit/>
          </a:bodyPr>
          <a:lstStyle/>
          <a:p>
            <a:r>
              <a:rPr lang="es-EC" dirty="0"/>
              <a:t>17,6%</a:t>
            </a:r>
          </a:p>
        </p:txBody>
      </p:sp>
    </p:spTree>
    <p:extLst>
      <p:ext uri="{BB962C8B-B14F-4D97-AF65-F5344CB8AC3E}">
        <p14:creationId xmlns:p14="http://schemas.microsoft.com/office/powerpoint/2010/main" val="2977066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596E01-BC57-4E45-B81D-A06E9095DB25}"/>
              </a:ext>
            </a:extLst>
          </p:cNvPr>
          <p:cNvSpPr>
            <a:spLocks noGrp="1"/>
          </p:cNvSpPr>
          <p:nvPr>
            <p:ph idx="1"/>
          </p:nvPr>
        </p:nvSpPr>
        <p:spPr>
          <a:xfrm>
            <a:off x="3591338" y="636104"/>
            <a:ext cx="6962361" cy="530087"/>
          </a:xfrm>
        </p:spPr>
        <p:txBody>
          <a:bodyPr>
            <a:normAutofit/>
          </a:bodyPr>
          <a:lstStyle/>
          <a:p>
            <a:pPr marL="0" indent="0">
              <a:buNone/>
            </a:pPr>
            <a:r>
              <a:rPr lang="es-EC" sz="2000" b="1" dirty="0">
                <a:solidFill>
                  <a:schemeClr val="tx1"/>
                </a:solidFill>
                <a:latin typeface="Times New Roman" panose="02020603050405020304" pitchFamily="18" charset="0"/>
                <a:cs typeface="Times New Roman" panose="02020603050405020304" pitchFamily="18" charset="0"/>
              </a:rPr>
              <a:t>Color secundario</a:t>
            </a:r>
            <a:endParaRPr lang="es-EC" sz="2000" b="1" dirty="0"/>
          </a:p>
        </p:txBody>
      </p:sp>
      <p:pic>
        <p:nvPicPr>
          <p:cNvPr id="4" name="Imagen 3">
            <a:extLst>
              <a:ext uri="{FF2B5EF4-FFF2-40B4-BE49-F238E27FC236}">
                <a16:creationId xmlns:a16="http://schemas.microsoft.com/office/drawing/2014/main" id="{DDE55D26-06E1-4372-9FE6-837C1239134E}"/>
              </a:ext>
            </a:extLst>
          </p:cNvPr>
          <p:cNvPicPr>
            <a:picLocks noChangeAspect="1"/>
          </p:cNvPicPr>
          <p:nvPr/>
        </p:nvPicPr>
        <p:blipFill>
          <a:blip r:embed="rId2"/>
          <a:stretch>
            <a:fillRect/>
          </a:stretch>
        </p:blipFill>
        <p:spPr>
          <a:xfrm>
            <a:off x="3686063" y="1382944"/>
            <a:ext cx="4588491" cy="3834300"/>
          </a:xfrm>
          <a:prstGeom prst="rect">
            <a:avLst/>
          </a:prstGeom>
        </p:spPr>
      </p:pic>
      <p:sp>
        <p:nvSpPr>
          <p:cNvPr id="5" name="Marcador de contenido 4">
            <a:extLst>
              <a:ext uri="{FF2B5EF4-FFF2-40B4-BE49-F238E27FC236}">
                <a16:creationId xmlns:a16="http://schemas.microsoft.com/office/drawing/2014/main" id="{82A6F403-B9E4-4B41-A5FE-475E92C3889F}"/>
              </a:ext>
            </a:extLst>
          </p:cNvPr>
          <p:cNvSpPr txBox="1">
            <a:spLocks/>
          </p:cNvSpPr>
          <p:nvPr/>
        </p:nvSpPr>
        <p:spPr>
          <a:xfrm>
            <a:off x="3694005" y="5328764"/>
            <a:ext cx="4580549" cy="13980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Ruiz &amp; Rincón (1966).- </a:t>
            </a:r>
            <a:r>
              <a:rPr lang="es-EC" dirty="0">
                <a:solidFill>
                  <a:schemeClr val="tx1"/>
                </a:solidFill>
                <a:latin typeface="Times New Roman" panose="02020603050405020304" pitchFamily="18" charset="0"/>
                <a:cs typeface="Times New Roman" panose="02020603050405020304" pitchFamily="18" charset="0"/>
              </a:rPr>
              <a:t>la coloración varia mucho</a:t>
            </a:r>
            <a:endParaRPr lang="es-EC" b="1" dirty="0">
              <a:solidFill>
                <a:schemeClr val="tx1"/>
              </a:solidFill>
              <a:latin typeface="Times New Roman" panose="02020603050405020304" pitchFamily="18" charset="0"/>
              <a:cs typeface="Times New Roman" panose="02020603050405020304" pitchFamily="18" charset="0"/>
            </a:endParaRPr>
          </a:p>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CIAT (1984).- </a:t>
            </a:r>
            <a:r>
              <a:rPr lang="es-EC" dirty="0">
                <a:solidFill>
                  <a:schemeClr val="tx1"/>
                </a:solidFill>
                <a:latin typeface="Times New Roman" panose="02020603050405020304" pitchFamily="18" charset="0"/>
                <a:cs typeface="Times New Roman" panose="02020603050405020304" pitchFamily="18" charset="0"/>
              </a:rPr>
              <a:t>gran importancia para la clasificación de variedades.</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7" name="Imagen 6" descr="Imagen que contiene nuez, fruta&#10;&#10;Descripción generada con confianza alta">
            <a:extLst>
              <a:ext uri="{FF2B5EF4-FFF2-40B4-BE49-F238E27FC236}">
                <a16:creationId xmlns:a16="http://schemas.microsoft.com/office/drawing/2014/main" id="{A33BFE28-DE44-438A-8064-81C4F50014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223" y="3584203"/>
            <a:ext cx="3320860" cy="2804935"/>
          </a:xfrm>
          <a:prstGeom prst="rect">
            <a:avLst/>
          </a:prstGeom>
        </p:spPr>
      </p:pic>
      <p:pic>
        <p:nvPicPr>
          <p:cNvPr id="8" name="Imagen 7">
            <a:extLst>
              <a:ext uri="{FF2B5EF4-FFF2-40B4-BE49-F238E27FC236}">
                <a16:creationId xmlns:a16="http://schemas.microsoft.com/office/drawing/2014/main" id="{8E03B61E-4584-4238-BB08-650A5F769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6222" y="183169"/>
            <a:ext cx="3320861" cy="2948098"/>
          </a:xfrm>
          <a:prstGeom prst="rect">
            <a:avLst/>
          </a:prstGeom>
        </p:spPr>
      </p:pic>
      <p:pic>
        <p:nvPicPr>
          <p:cNvPr id="11" name="Imagen 10">
            <a:extLst>
              <a:ext uri="{FF2B5EF4-FFF2-40B4-BE49-F238E27FC236}">
                <a16:creationId xmlns:a16="http://schemas.microsoft.com/office/drawing/2014/main" id="{0F2D2373-3698-47DD-B858-61254068C4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94916" y="183169"/>
            <a:ext cx="3320861" cy="2948098"/>
          </a:xfrm>
          <a:prstGeom prst="rect">
            <a:avLst/>
          </a:prstGeom>
        </p:spPr>
      </p:pic>
      <p:pic>
        <p:nvPicPr>
          <p:cNvPr id="14" name="Imagen 13">
            <a:extLst>
              <a:ext uri="{FF2B5EF4-FFF2-40B4-BE49-F238E27FC236}">
                <a16:creationId xmlns:a16="http://schemas.microsoft.com/office/drawing/2014/main" id="{EF449D9E-6286-4D94-8ABF-1764A7BA9E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94916" y="3584203"/>
            <a:ext cx="3320861" cy="2843102"/>
          </a:xfrm>
          <a:prstGeom prst="rect">
            <a:avLst/>
          </a:prstGeom>
        </p:spPr>
      </p:pic>
      <p:sp>
        <p:nvSpPr>
          <p:cNvPr id="15" name="Marcador de contenido 4">
            <a:extLst>
              <a:ext uri="{FF2B5EF4-FFF2-40B4-BE49-F238E27FC236}">
                <a16:creationId xmlns:a16="http://schemas.microsoft.com/office/drawing/2014/main" id="{61A1D185-4403-4836-81CF-21E33037CAFA}"/>
              </a:ext>
            </a:extLst>
          </p:cNvPr>
          <p:cNvSpPr txBox="1">
            <a:spLocks/>
          </p:cNvSpPr>
          <p:nvPr/>
        </p:nvSpPr>
        <p:spPr>
          <a:xfrm>
            <a:off x="176223" y="3055277"/>
            <a:ext cx="4197809" cy="747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Negro</a:t>
            </a:r>
          </a:p>
        </p:txBody>
      </p:sp>
      <p:sp>
        <p:nvSpPr>
          <p:cNvPr id="16" name="Marcador de contenido 4">
            <a:extLst>
              <a:ext uri="{FF2B5EF4-FFF2-40B4-BE49-F238E27FC236}">
                <a16:creationId xmlns:a16="http://schemas.microsoft.com/office/drawing/2014/main" id="{ADE13564-4E07-42FF-833D-6317D1D2F474}"/>
              </a:ext>
            </a:extLst>
          </p:cNvPr>
          <p:cNvSpPr txBox="1">
            <a:spLocks/>
          </p:cNvSpPr>
          <p:nvPr/>
        </p:nvSpPr>
        <p:spPr>
          <a:xfrm>
            <a:off x="102376" y="6353135"/>
            <a:ext cx="4197809" cy="747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Sin color secundario</a:t>
            </a:r>
          </a:p>
        </p:txBody>
      </p:sp>
      <p:sp>
        <p:nvSpPr>
          <p:cNvPr id="17" name="Marcador de contenido 4">
            <a:extLst>
              <a:ext uri="{FF2B5EF4-FFF2-40B4-BE49-F238E27FC236}">
                <a16:creationId xmlns:a16="http://schemas.microsoft.com/office/drawing/2014/main" id="{317AEE07-7081-456A-A49C-66148B00A08B}"/>
              </a:ext>
            </a:extLst>
          </p:cNvPr>
          <p:cNvSpPr txBox="1">
            <a:spLocks/>
          </p:cNvSpPr>
          <p:nvPr/>
        </p:nvSpPr>
        <p:spPr>
          <a:xfrm>
            <a:off x="8828933" y="3131267"/>
            <a:ext cx="4197809" cy="747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Sin color secundario</a:t>
            </a:r>
          </a:p>
        </p:txBody>
      </p:sp>
      <p:sp>
        <p:nvSpPr>
          <p:cNvPr id="18" name="Marcador de contenido 4">
            <a:extLst>
              <a:ext uri="{FF2B5EF4-FFF2-40B4-BE49-F238E27FC236}">
                <a16:creationId xmlns:a16="http://schemas.microsoft.com/office/drawing/2014/main" id="{029D53EA-5155-47B2-A853-CFBA04A64231}"/>
              </a:ext>
            </a:extLst>
          </p:cNvPr>
          <p:cNvSpPr txBox="1">
            <a:spLocks/>
          </p:cNvSpPr>
          <p:nvPr/>
        </p:nvSpPr>
        <p:spPr>
          <a:xfrm>
            <a:off x="8828932" y="6400801"/>
            <a:ext cx="4197809" cy="747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Rosado</a:t>
            </a:r>
          </a:p>
        </p:txBody>
      </p:sp>
      <p:sp>
        <p:nvSpPr>
          <p:cNvPr id="13" name="CuadroTexto 12">
            <a:extLst>
              <a:ext uri="{FF2B5EF4-FFF2-40B4-BE49-F238E27FC236}">
                <a16:creationId xmlns:a16="http://schemas.microsoft.com/office/drawing/2014/main" id="{42541632-37D4-4B67-8646-7796B173AEC3}"/>
              </a:ext>
            </a:extLst>
          </p:cNvPr>
          <p:cNvSpPr txBox="1"/>
          <p:nvPr/>
        </p:nvSpPr>
        <p:spPr>
          <a:xfrm>
            <a:off x="5036044" y="1271424"/>
            <a:ext cx="748923" cy="369332"/>
          </a:xfrm>
          <a:prstGeom prst="rect">
            <a:avLst/>
          </a:prstGeom>
          <a:noFill/>
        </p:spPr>
        <p:txBody>
          <a:bodyPr wrap="none" rtlCol="0">
            <a:spAutoFit/>
          </a:bodyPr>
          <a:lstStyle/>
          <a:p>
            <a:r>
              <a:rPr lang="es-EC" dirty="0"/>
              <a:t>100%</a:t>
            </a:r>
          </a:p>
        </p:txBody>
      </p:sp>
      <p:sp>
        <p:nvSpPr>
          <p:cNvPr id="19" name="CuadroTexto 18">
            <a:extLst>
              <a:ext uri="{FF2B5EF4-FFF2-40B4-BE49-F238E27FC236}">
                <a16:creationId xmlns:a16="http://schemas.microsoft.com/office/drawing/2014/main" id="{86734686-207E-4D2B-9551-3965BA6FF829}"/>
              </a:ext>
            </a:extLst>
          </p:cNvPr>
          <p:cNvSpPr txBox="1"/>
          <p:nvPr/>
        </p:nvSpPr>
        <p:spPr>
          <a:xfrm>
            <a:off x="4300185" y="2190531"/>
            <a:ext cx="620683" cy="369332"/>
          </a:xfrm>
          <a:prstGeom prst="rect">
            <a:avLst/>
          </a:prstGeom>
          <a:noFill/>
        </p:spPr>
        <p:txBody>
          <a:bodyPr wrap="none" rtlCol="0">
            <a:spAutoFit/>
          </a:bodyPr>
          <a:lstStyle/>
          <a:p>
            <a:r>
              <a:rPr lang="es-EC" dirty="0"/>
              <a:t>72%</a:t>
            </a:r>
          </a:p>
        </p:txBody>
      </p:sp>
      <p:sp>
        <p:nvSpPr>
          <p:cNvPr id="20" name="CuadroTexto 19">
            <a:extLst>
              <a:ext uri="{FF2B5EF4-FFF2-40B4-BE49-F238E27FC236}">
                <a16:creationId xmlns:a16="http://schemas.microsoft.com/office/drawing/2014/main" id="{E45DC4B1-724E-4073-92BB-4E3E31CE740D}"/>
              </a:ext>
            </a:extLst>
          </p:cNvPr>
          <p:cNvSpPr txBox="1"/>
          <p:nvPr/>
        </p:nvSpPr>
        <p:spPr>
          <a:xfrm>
            <a:off x="5980308" y="3135658"/>
            <a:ext cx="813043" cy="369332"/>
          </a:xfrm>
          <a:prstGeom prst="rect">
            <a:avLst/>
          </a:prstGeom>
          <a:noFill/>
        </p:spPr>
        <p:txBody>
          <a:bodyPr wrap="none" rtlCol="0">
            <a:spAutoFit/>
          </a:bodyPr>
          <a:lstStyle/>
          <a:p>
            <a:r>
              <a:rPr lang="es-EC" dirty="0"/>
              <a:t>41,7%</a:t>
            </a:r>
          </a:p>
        </p:txBody>
      </p:sp>
      <p:sp>
        <p:nvSpPr>
          <p:cNvPr id="21" name="CuadroTexto 20">
            <a:extLst>
              <a:ext uri="{FF2B5EF4-FFF2-40B4-BE49-F238E27FC236}">
                <a16:creationId xmlns:a16="http://schemas.microsoft.com/office/drawing/2014/main" id="{8DB60407-6D4A-408D-A19C-99E7D1A32252}"/>
              </a:ext>
            </a:extLst>
          </p:cNvPr>
          <p:cNvSpPr txBox="1"/>
          <p:nvPr/>
        </p:nvSpPr>
        <p:spPr>
          <a:xfrm>
            <a:off x="6506136" y="3537077"/>
            <a:ext cx="813043" cy="369332"/>
          </a:xfrm>
          <a:prstGeom prst="rect">
            <a:avLst/>
          </a:prstGeom>
          <a:noFill/>
        </p:spPr>
        <p:txBody>
          <a:bodyPr wrap="none" rtlCol="0">
            <a:spAutoFit/>
          </a:bodyPr>
          <a:lstStyle/>
          <a:p>
            <a:r>
              <a:rPr lang="es-EC" dirty="0"/>
              <a:t>29,4%</a:t>
            </a:r>
          </a:p>
        </p:txBody>
      </p:sp>
    </p:spTree>
    <p:extLst>
      <p:ext uri="{BB962C8B-B14F-4D97-AF65-F5344CB8AC3E}">
        <p14:creationId xmlns:p14="http://schemas.microsoft.com/office/powerpoint/2010/main" val="2279593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9F1026-1D10-484B-AB6F-B250073A5C63}"/>
              </a:ext>
            </a:extLst>
          </p:cNvPr>
          <p:cNvSpPr>
            <a:spLocks noGrp="1"/>
          </p:cNvSpPr>
          <p:nvPr>
            <p:ph idx="1"/>
          </p:nvPr>
        </p:nvSpPr>
        <p:spPr>
          <a:xfrm>
            <a:off x="212649" y="109072"/>
            <a:ext cx="8915400" cy="593411"/>
          </a:xfrm>
        </p:spPr>
        <p:txBody>
          <a:bodyPr>
            <a:normAutofit/>
          </a:bodyPr>
          <a:lstStyle/>
          <a:p>
            <a:pPr marL="0" indent="0">
              <a:buNone/>
            </a:pPr>
            <a:r>
              <a:rPr lang="es-EC" sz="2000" b="1" dirty="0">
                <a:solidFill>
                  <a:schemeClr val="tx1"/>
                </a:solidFill>
                <a:latin typeface="Times New Roman" panose="02020603050405020304" pitchFamily="18" charset="0"/>
                <a:cs typeface="Times New Roman" panose="02020603050405020304" pitchFamily="18" charset="0"/>
              </a:rPr>
              <a:t> Forma de la semilla</a:t>
            </a:r>
          </a:p>
        </p:txBody>
      </p:sp>
      <p:pic>
        <p:nvPicPr>
          <p:cNvPr id="4" name="Imagen 3">
            <a:extLst>
              <a:ext uri="{FF2B5EF4-FFF2-40B4-BE49-F238E27FC236}">
                <a16:creationId xmlns:a16="http://schemas.microsoft.com/office/drawing/2014/main" id="{44904381-A506-44F9-8587-C041B7864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2278" y="477078"/>
            <a:ext cx="5228940" cy="3843132"/>
          </a:xfrm>
          <a:prstGeom prst="rect">
            <a:avLst/>
          </a:prstGeom>
          <a:ln>
            <a:solidFill>
              <a:schemeClr val="accent1"/>
            </a:solidFill>
          </a:ln>
        </p:spPr>
      </p:pic>
      <p:sp>
        <p:nvSpPr>
          <p:cNvPr id="5" name="Marcador de contenido 4">
            <a:extLst>
              <a:ext uri="{FF2B5EF4-FFF2-40B4-BE49-F238E27FC236}">
                <a16:creationId xmlns:a16="http://schemas.microsoft.com/office/drawing/2014/main" id="{A0BF3876-1298-411B-B46D-2E6D93CFFB5A}"/>
              </a:ext>
            </a:extLst>
          </p:cNvPr>
          <p:cNvSpPr txBox="1">
            <a:spLocks/>
          </p:cNvSpPr>
          <p:nvPr/>
        </p:nvSpPr>
        <p:spPr>
          <a:xfrm>
            <a:off x="178564" y="4369554"/>
            <a:ext cx="2672030" cy="69305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Ruiz &amp; Rincón (1966).- </a:t>
            </a:r>
            <a:r>
              <a:rPr lang="es-EC" dirty="0">
                <a:solidFill>
                  <a:schemeClr val="tx1"/>
                </a:solidFill>
                <a:latin typeface="Times New Roman" panose="02020603050405020304" pitchFamily="18" charset="0"/>
                <a:cs typeface="Times New Roman" panose="02020603050405020304" pitchFamily="18" charset="0"/>
              </a:rPr>
              <a:t>diversas formas.</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8" name="Marcador de contenido 14" descr="Imagen que contiene panel&#10;&#10;Descripción generada con confianza alta">
            <a:extLst>
              <a:ext uri="{FF2B5EF4-FFF2-40B4-BE49-F238E27FC236}">
                <a16:creationId xmlns:a16="http://schemas.microsoft.com/office/drawing/2014/main" id="{2F6CA421-6BC4-48CB-BE85-A3B272E091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3874" y="304800"/>
            <a:ext cx="2291715" cy="2337689"/>
          </a:xfrm>
          <a:prstGeom prst="rect">
            <a:avLst/>
          </a:prstGeom>
          <a:ln>
            <a:noFill/>
          </a:ln>
        </p:spPr>
      </p:pic>
      <p:sp>
        <p:nvSpPr>
          <p:cNvPr id="9" name="Título 1">
            <a:extLst>
              <a:ext uri="{FF2B5EF4-FFF2-40B4-BE49-F238E27FC236}">
                <a16:creationId xmlns:a16="http://schemas.microsoft.com/office/drawing/2014/main" id="{2D4F9908-2237-4062-BF75-56306A89A48D}"/>
              </a:ext>
            </a:extLst>
          </p:cNvPr>
          <p:cNvSpPr txBox="1">
            <a:spLocks/>
          </p:cNvSpPr>
          <p:nvPr/>
        </p:nvSpPr>
        <p:spPr>
          <a:xfrm>
            <a:off x="5850030" y="2642488"/>
            <a:ext cx="1695724" cy="5698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Redonda</a:t>
            </a:r>
          </a:p>
        </p:txBody>
      </p:sp>
      <p:pic>
        <p:nvPicPr>
          <p:cNvPr id="10" name="Imagen 9" descr="Imagen que contiene pared&#10;&#10;Descripción generada con confianza alta">
            <a:extLst>
              <a:ext uri="{FF2B5EF4-FFF2-40B4-BE49-F238E27FC236}">
                <a16:creationId xmlns:a16="http://schemas.microsoft.com/office/drawing/2014/main" id="{8DDAE14A-100A-4D8D-A436-7CE6B6046A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78410" y="2345984"/>
            <a:ext cx="2439016" cy="2461600"/>
          </a:xfrm>
          <a:prstGeom prst="rect">
            <a:avLst/>
          </a:prstGeom>
          <a:ln>
            <a:noFill/>
          </a:ln>
        </p:spPr>
      </p:pic>
      <p:sp>
        <p:nvSpPr>
          <p:cNvPr id="11" name="Título 1">
            <a:extLst>
              <a:ext uri="{FF2B5EF4-FFF2-40B4-BE49-F238E27FC236}">
                <a16:creationId xmlns:a16="http://schemas.microsoft.com/office/drawing/2014/main" id="{CCEA4A57-8D09-4291-A7C2-034B8C4A0822}"/>
              </a:ext>
            </a:extLst>
          </p:cNvPr>
          <p:cNvSpPr txBox="1">
            <a:spLocks/>
          </p:cNvSpPr>
          <p:nvPr/>
        </p:nvSpPr>
        <p:spPr>
          <a:xfrm>
            <a:off x="8239816" y="1918602"/>
            <a:ext cx="1695724" cy="5698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Ovoide</a:t>
            </a:r>
          </a:p>
        </p:txBody>
      </p:sp>
      <p:sp>
        <p:nvSpPr>
          <p:cNvPr id="13" name="Título 1">
            <a:extLst>
              <a:ext uri="{FF2B5EF4-FFF2-40B4-BE49-F238E27FC236}">
                <a16:creationId xmlns:a16="http://schemas.microsoft.com/office/drawing/2014/main" id="{B55B0821-9199-41D5-A6CE-FB65F6436542}"/>
              </a:ext>
            </a:extLst>
          </p:cNvPr>
          <p:cNvSpPr txBox="1">
            <a:spLocks/>
          </p:cNvSpPr>
          <p:nvPr/>
        </p:nvSpPr>
        <p:spPr>
          <a:xfrm>
            <a:off x="212649" y="5493251"/>
            <a:ext cx="2625066" cy="693056"/>
          </a:xfrm>
          <a:prstGeom prst="rightArrowCallou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dirty="0">
                <a:solidFill>
                  <a:schemeClr val="tx1"/>
                </a:solidFill>
                <a:latin typeface="Times New Roman" panose="02020603050405020304" pitchFamily="18" charset="0"/>
                <a:cs typeface="Times New Roman" panose="02020603050405020304" pitchFamily="18" charset="0"/>
              </a:rPr>
              <a:t>Pequeña</a:t>
            </a:r>
          </a:p>
          <a:p>
            <a:r>
              <a:rPr lang="es-EC" sz="2400" b="1" dirty="0">
                <a:solidFill>
                  <a:schemeClr val="tx1"/>
                </a:solidFill>
                <a:latin typeface="Times New Roman" panose="02020603050405020304" pitchFamily="18" charset="0"/>
                <a:cs typeface="Times New Roman" panose="02020603050405020304" pitchFamily="18" charset="0"/>
              </a:rPr>
              <a:t>Casi cuadrada</a:t>
            </a:r>
          </a:p>
        </p:txBody>
      </p:sp>
      <p:pic>
        <p:nvPicPr>
          <p:cNvPr id="16" name="Imagen 15">
            <a:extLst>
              <a:ext uri="{FF2B5EF4-FFF2-40B4-BE49-F238E27FC236}">
                <a16:creationId xmlns:a16="http://schemas.microsoft.com/office/drawing/2014/main" id="{8CCD37B1-58F1-4D1E-BC16-2525C16C2C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54365" y="4540648"/>
            <a:ext cx="2146853" cy="2255567"/>
          </a:xfrm>
          <a:prstGeom prst="rect">
            <a:avLst/>
          </a:prstGeom>
          <a:ln>
            <a:noFill/>
          </a:ln>
        </p:spPr>
      </p:pic>
      <p:pic>
        <p:nvPicPr>
          <p:cNvPr id="17" name="Imagen 16" descr="Imagen que contiene alubia&#10;&#10;Descripción generada con confianza muy alta">
            <a:extLst>
              <a:ext uri="{FF2B5EF4-FFF2-40B4-BE49-F238E27FC236}">
                <a16:creationId xmlns:a16="http://schemas.microsoft.com/office/drawing/2014/main" id="{5C463CDD-1E26-4E25-8EF3-DB989FC1FE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30035" y="4540649"/>
            <a:ext cx="2291715" cy="2240114"/>
          </a:xfrm>
          <a:prstGeom prst="rect">
            <a:avLst/>
          </a:prstGeom>
          <a:ln>
            <a:noFill/>
          </a:ln>
        </p:spPr>
      </p:pic>
      <p:pic>
        <p:nvPicPr>
          <p:cNvPr id="18" name="Imagen 17">
            <a:extLst>
              <a:ext uri="{FF2B5EF4-FFF2-40B4-BE49-F238E27FC236}">
                <a16:creationId xmlns:a16="http://schemas.microsoft.com/office/drawing/2014/main" id="{B31B5886-25AA-41C5-A697-D9E9F310F9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88292" y="4540649"/>
            <a:ext cx="2341943" cy="2240114"/>
          </a:xfrm>
          <a:prstGeom prst="rect">
            <a:avLst/>
          </a:prstGeom>
          <a:ln>
            <a:noFill/>
          </a:ln>
        </p:spPr>
      </p:pic>
      <p:pic>
        <p:nvPicPr>
          <p:cNvPr id="19" name="Imagen 18">
            <a:extLst>
              <a:ext uri="{FF2B5EF4-FFF2-40B4-BE49-F238E27FC236}">
                <a16:creationId xmlns:a16="http://schemas.microsoft.com/office/drawing/2014/main" id="{1C043761-F53A-41F7-8D3A-B01E1D58F4C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88292" y="293781"/>
            <a:ext cx="2331429" cy="2348707"/>
          </a:xfrm>
          <a:prstGeom prst="rect">
            <a:avLst/>
          </a:prstGeom>
          <a:ln>
            <a:noFill/>
          </a:ln>
        </p:spPr>
      </p:pic>
      <p:sp>
        <p:nvSpPr>
          <p:cNvPr id="20" name="Título 1">
            <a:extLst>
              <a:ext uri="{FF2B5EF4-FFF2-40B4-BE49-F238E27FC236}">
                <a16:creationId xmlns:a16="http://schemas.microsoft.com/office/drawing/2014/main" id="{29FF4E56-D5B8-4911-86FF-7D68EFEFE220}"/>
              </a:ext>
            </a:extLst>
          </p:cNvPr>
          <p:cNvSpPr txBox="1">
            <a:spLocks/>
          </p:cNvSpPr>
          <p:nvPr/>
        </p:nvSpPr>
        <p:spPr>
          <a:xfrm>
            <a:off x="7885489" y="5463465"/>
            <a:ext cx="1695724" cy="569844"/>
          </a:xfrm>
          <a:prstGeom prst="leftArrowCallou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Elíptica</a:t>
            </a:r>
          </a:p>
        </p:txBody>
      </p:sp>
      <p:sp>
        <p:nvSpPr>
          <p:cNvPr id="21" name="Título 1">
            <a:extLst>
              <a:ext uri="{FF2B5EF4-FFF2-40B4-BE49-F238E27FC236}">
                <a16:creationId xmlns:a16="http://schemas.microsoft.com/office/drawing/2014/main" id="{5AEEE447-A7BC-49CE-97E5-0C6263D309EC}"/>
              </a:ext>
            </a:extLst>
          </p:cNvPr>
          <p:cNvSpPr txBox="1">
            <a:spLocks/>
          </p:cNvSpPr>
          <p:nvPr/>
        </p:nvSpPr>
        <p:spPr>
          <a:xfrm>
            <a:off x="10217426" y="2704452"/>
            <a:ext cx="1695724" cy="5698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Arriñonada</a:t>
            </a:r>
          </a:p>
        </p:txBody>
      </p:sp>
      <p:sp>
        <p:nvSpPr>
          <p:cNvPr id="22" name="Título 1">
            <a:extLst>
              <a:ext uri="{FF2B5EF4-FFF2-40B4-BE49-F238E27FC236}">
                <a16:creationId xmlns:a16="http://schemas.microsoft.com/office/drawing/2014/main" id="{564BD97A-CEE6-46E0-AD6C-4D4317AF9763}"/>
              </a:ext>
            </a:extLst>
          </p:cNvPr>
          <p:cNvSpPr txBox="1">
            <a:spLocks/>
          </p:cNvSpPr>
          <p:nvPr/>
        </p:nvSpPr>
        <p:spPr>
          <a:xfrm>
            <a:off x="10217426" y="3975963"/>
            <a:ext cx="1695724" cy="5698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tx1"/>
                </a:solidFill>
                <a:latin typeface="Times New Roman" panose="02020603050405020304" pitchFamily="18" charset="0"/>
                <a:cs typeface="Times New Roman" panose="02020603050405020304" pitchFamily="18" charset="0"/>
              </a:rPr>
              <a:t>Alargada</a:t>
            </a:r>
          </a:p>
        </p:txBody>
      </p:sp>
      <p:sp>
        <p:nvSpPr>
          <p:cNvPr id="23" name="CuadroTexto 22">
            <a:extLst>
              <a:ext uri="{FF2B5EF4-FFF2-40B4-BE49-F238E27FC236}">
                <a16:creationId xmlns:a16="http://schemas.microsoft.com/office/drawing/2014/main" id="{431464E9-A712-40B2-8257-169155155EE8}"/>
              </a:ext>
            </a:extLst>
          </p:cNvPr>
          <p:cNvSpPr txBox="1"/>
          <p:nvPr/>
        </p:nvSpPr>
        <p:spPr>
          <a:xfrm>
            <a:off x="1444973" y="583425"/>
            <a:ext cx="748923" cy="369332"/>
          </a:xfrm>
          <a:prstGeom prst="rect">
            <a:avLst/>
          </a:prstGeom>
          <a:noFill/>
        </p:spPr>
        <p:txBody>
          <a:bodyPr wrap="none" rtlCol="0">
            <a:spAutoFit/>
          </a:bodyPr>
          <a:lstStyle/>
          <a:p>
            <a:r>
              <a:rPr lang="es-EC" dirty="0"/>
              <a:t>100%</a:t>
            </a:r>
          </a:p>
        </p:txBody>
      </p:sp>
      <p:sp>
        <p:nvSpPr>
          <p:cNvPr id="24" name="CuadroTexto 23">
            <a:extLst>
              <a:ext uri="{FF2B5EF4-FFF2-40B4-BE49-F238E27FC236}">
                <a16:creationId xmlns:a16="http://schemas.microsoft.com/office/drawing/2014/main" id="{C89D4610-02B8-48AD-9956-074B784CD805}"/>
              </a:ext>
            </a:extLst>
          </p:cNvPr>
          <p:cNvSpPr txBox="1"/>
          <p:nvPr/>
        </p:nvSpPr>
        <p:spPr>
          <a:xfrm>
            <a:off x="1266672" y="2119114"/>
            <a:ext cx="620683" cy="369332"/>
          </a:xfrm>
          <a:prstGeom prst="rect">
            <a:avLst/>
          </a:prstGeom>
          <a:noFill/>
        </p:spPr>
        <p:txBody>
          <a:bodyPr wrap="none" rtlCol="0">
            <a:spAutoFit/>
          </a:bodyPr>
          <a:lstStyle/>
          <a:p>
            <a:r>
              <a:rPr lang="es-EC" dirty="0"/>
              <a:t>44%</a:t>
            </a:r>
          </a:p>
        </p:txBody>
      </p:sp>
      <p:sp>
        <p:nvSpPr>
          <p:cNvPr id="25" name="CuadroTexto 24">
            <a:extLst>
              <a:ext uri="{FF2B5EF4-FFF2-40B4-BE49-F238E27FC236}">
                <a16:creationId xmlns:a16="http://schemas.microsoft.com/office/drawing/2014/main" id="{4E66803C-04AE-4FCD-AE35-E0DEABF76C11}"/>
              </a:ext>
            </a:extLst>
          </p:cNvPr>
          <p:cNvSpPr txBox="1"/>
          <p:nvPr/>
        </p:nvSpPr>
        <p:spPr>
          <a:xfrm>
            <a:off x="2520902" y="2056215"/>
            <a:ext cx="620683" cy="369332"/>
          </a:xfrm>
          <a:prstGeom prst="rect">
            <a:avLst/>
          </a:prstGeom>
          <a:noFill/>
        </p:spPr>
        <p:txBody>
          <a:bodyPr wrap="none" rtlCol="0">
            <a:spAutoFit/>
          </a:bodyPr>
          <a:lstStyle/>
          <a:p>
            <a:r>
              <a:rPr lang="es-EC" dirty="0"/>
              <a:t>47%</a:t>
            </a:r>
          </a:p>
        </p:txBody>
      </p:sp>
      <p:sp>
        <p:nvSpPr>
          <p:cNvPr id="26" name="CuadroTexto 25">
            <a:extLst>
              <a:ext uri="{FF2B5EF4-FFF2-40B4-BE49-F238E27FC236}">
                <a16:creationId xmlns:a16="http://schemas.microsoft.com/office/drawing/2014/main" id="{0B0EB568-AF0E-4F5B-8676-C489099E6E02}"/>
              </a:ext>
            </a:extLst>
          </p:cNvPr>
          <p:cNvSpPr txBox="1"/>
          <p:nvPr/>
        </p:nvSpPr>
        <p:spPr>
          <a:xfrm>
            <a:off x="731911" y="2412173"/>
            <a:ext cx="620683" cy="369332"/>
          </a:xfrm>
          <a:prstGeom prst="rect">
            <a:avLst/>
          </a:prstGeom>
          <a:noFill/>
        </p:spPr>
        <p:txBody>
          <a:bodyPr wrap="none" rtlCol="0">
            <a:spAutoFit/>
          </a:bodyPr>
          <a:lstStyle/>
          <a:p>
            <a:r>
              <a:rPr lang="es-EC" dirty="0"/>
              <a:t>36%</a:t>
            </a:r>
          </a:p>
        </p:txBody>
      </p:sp>
      <p:sp>
        <p:nvSpPr>
          <p:cNvPr id="27" name="CuadroTexto 26">
            <a:extLst>
              <a:ext uri="{FF2B5EF4-FFF2-40B4-BE49-F238E27FC236}">
                <a16:creationId xmlns:a16="http://schemas.microsoft.com/office/drawing/2014/main" id="{317AFD1F-2DEF-4A96-A6B7-C274E725DAE0}"/>
              </a:ext>
            </a:extLst>
          </p:cNvPr>
          <p:cNvSpPr txBox="1"/>
          <p:nvPr/>
        </p:nvSpPr>
        <p:spPr>
          <a:xfrm>
            <a:off x="2193896" y="2893659"/>
            <a:ext cx="813043" cy="369332"/>
          </a:xfrm>
          <a:prstGeom prst="rect">
            <a:avLst/>
          </a:prstGeom>
          <a:noFill/>
        </p:spPr>
        <p:txBody>
          <a:bodyPr wrap="none" rtlCol="0">
            <a:spAutoFit/>
          </a:bodyPr>
          <a:lstStyle/>
          <a:p>
            <a:r>
              <a:rPr lang="es-EC" dirty="0"/>
              <a:t>23,5%</a:t>
            </a:r>
          </a:p>
        </p:txBody>
      </p:sp>
      <p:sp>
        <p:nvSpPr>
          <p:cNvPr id="28" name="CuadroTexto 27">
            <a:extLst>
              <a:ext uri="{FF2B5EF4-FFF2-40B4-BE49-F238E27FC236}">
                <a16:creationId xmlns:a16="http://schemas.microsoft.com/office/drawing/2014/main" id="{579701B7-AF7E-485D-8123-54A657590CDB}"/>
              </a:ext>
            </a:extLst>
          </p:cNvPr>
          <p:cNvSpPr txBox="1"/>
          <p:nvPr/>
        </p:nvSpPr>
        <p:spPr>
          <a:xfrm>
            <a:off x="2975970" y="3059668"/>
            <a:ext cx="813043" cy="369332"/>
          </a:xfrm>
          <a:prstGeom prst="rect">
            <a:avLst/>
          </a:prstGeom>
          <a:noFill/>
        </p:spPr>
        <p:txBody>
          <a:bodyPr wrap="none" rtlCol="0">
            <a:spAutoFit/>
          </a:bodyPr>
          <a:lstStyle/>
          <a:p>
            <a:r>
              <a:rPr lang="es-EC" dirty="0"/>
              <a:t>17,6%</a:t>
            </a:r>
          </a:p>
        </p:txBody>
      </p:sp>
    </p:spTree>
    <p:extLst>
      <p:ext uri="{BB962C8B-B14F-4D97-AF65-F5344CB8AC3E}">
        <p14:creationId xmlns:p14="http://schemas.microsoft.com/office/powerpoint/2010/main" val="551310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3641F-F39A-47CE-96C3-308058CD6256}"/>
              </a:ext>
            </a:extLst>
          </p:cNvPr>
          <p:cNvSpPr>
            <a:spLocks noGrp="1"/>
          </p:cNvSpPr>
          <p:nvPr>
            <p:ph type="title"/>
          </p:nvPr>
        </p:nvSpPr>
        <p:spPr>
          <a:xfrm>
            <a:off x="609599" y="887896"/>
            <a:ext cx="11012557" cy="5270130"/>
          </a:xfrm>
        </p:spPr>
        <p:txBody>
          <a:bodyPr>
            <a:normAutofit/>
          </a:bodyPr>
          <a:lstStyle/>
          <a:p>
            <a:pPr algn="ctr"/>
            <a:r>
              <a:rPr lang="es-EC" sz="2400" b="1" dirty="0">
                <a:solidFill>
                  <a:schemeClr val="tx1"/>
                </a:solidFill>
                <a:latin typeface="Times New Roman" panose="02020603050405020304" pitchFamily="18" charset="0"/>
                <a:cs typeface="Times New Roman" panose="02020603050405020304" pitchFamily="18" charset="0"/>
              </a:rPr>
              <a:t>NIVEL DE DAÑO CAUSADO POR PLAGAS Y ENFERMEDADES EN GRUPOS CONFORMADOS </a:t>
            </a:r>
            <a:br>
              <a:rPr lang="es-EC" sz="24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Se evaluaron 4 plagas y 4 enfermedades</a:t>
            </a: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br>
              <a:rPr lang="es-EC" sz="24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En este estudio la enfermedad más representativa fue la antracnosis (</a:t>
            </a:r>
            <a:r>
              <a:rPr lang="es-EC" sz="2400" i="1" dirty="0">
                <a:solidFill>
                  <a:schemeClr val="tx1"/>
                </a:solidFill>
                <a:latin typeface="Times New Roman" panose="02020603050405020304" pitchFamily="18" charset="0"/>
                <a:cs typeface="Times New Roman" panose="02020603050405020304" pitchFamily="18" charset="0"/>
              </a:rPr>
              <a:t>Colletotrichum lindemuthianum</a:t>
            </a:r>
            <a:r>
              <a:rPr lang="es-EC" sz="2400" dirty="0">
                <a:solidFill>
                  <a:schemeClr val="tx1"/>
                </a:solidFill>
                <a:latin typeface="Times New Roman" panose="02020603050405020304" pitchFamily="18" charset="0"/>
                <a:cs typeface="Times New Roman" panose="02020603050405020304" pitchFamily="18" charset="0"/>
              </a:rPr>
              <a:t>).  y en cuanto a plagas fue el gusano de la vaina (</a:t>
            </a:r>
            <a:r>
              <a:rPr lang="es-EC" sz="2400" i="1" dirty="0">
                <a:solidFill>
                  <a:schemeClr val="tx1"/>
                </a:solidFill>
                <a:latin typeface="Times New Roman" panose="02020603050405020304" pitchFamily="18" charset="0"/>
                <a:cs typeface="Times New Roman" panose="02020603050405020304" pitchFamily="18" charset="0"/>
              </a:rPr>
              <a:t>Apion godmani</a:t>
            </a:r>
            <a:r>
              <a:rPr lang="es-EC" sz="2400" dirty="0">
                <a:solidFill>
                  <a:schemeClr val="tx1"/>
                </a:solidFill>
                <a:latin typeface="Times New Roman" panose="02020603050405020304" pitchFamily="18" charset="0"/>
                <a:cs typeface="Times New Roman" panose="02020603050405020304" pitchFamily="18" charset="0"/>
              </a:rPr>
              <a:t>)..</a:t>
            </a:r>
          </a:p>
        </p:txBody>
      </p:sp>
      <p:sp>
        <p:nvSpPr>
          <p:cNvPr id="7" name="Marcador de contenido 2">
            <a:extLst>
              <a:ext uri="{FF2B5EF4-FFF2-40B4-BE49-F238E27FC236}">
                <a16:creationId xmlns:a16="http://schemas.microsoft.com/office/drawing/2014/main" id="{ECA3A8E9-F53F-4C78-B886-DF5FBFA62016}"/>
              </a:ext>
            </a:extLst>
          </p:cNvPr>
          <p:cNvSpPr txBox="1">
            <a:spLocks/>
          </p:cNvSpPr>
          <p:nvPr/>
        </p:nvSpPr>
        <p:spPr>
          <a:xfrm>
            <a:off x="1696275" y="6158026"/>
            <a:ext cx="3929271" cy="4903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C"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DC85AE28-B797-47C0-A33B-41EDE9F46630}"/>
              </a:ext>
            </a:extLst>
          </p:cNvPr>
          <p:cNvGraphicFramePr>
            <a:graphicFrameLocks noGrp="1"/>
          </p:cNvGraphicFramePr>
          <p:nvPr>
            <p:extLst>
              <p:ext uri="{D42A27DB-BD31-4B8C-83A1-F6EECF244321}">
                <p14:modId xmlns:p14="http://schemas.microsoft.com/office/powerpoint/2010/main" val="4090743958"/>
              </p:ext>
            </p:extLst>
          </p:nvPr>
        </p:nvGraphicFramePr>
        <p:xfrm>
          <a:off x="801755" y="2311215"/>
          <a:ext cx="10628244" cy="2235570"/>
        </p:xfrm>
        <a:graphic>
          <a:graphicData uri="http://schemas.openxmlformats.org/drawingml/2006/table">
            <a:tbl>
              <a:tblPr firstRow="1" bandRow="1">
                <a:tableStyleId>{9D7B26C5-4107-4FEC-AEDC-1716B250A1EF}</a:tableStyleId>
              </a:tblPr>
              <a:tblGrid>
                <a:gridCol w="5314122">
                  <a:extLst>
                    <a:ext uri="{9D8B030D-6E8A-4147-A177-3AD203B41FA5}">
                      <a16:colId xmlns:a16="http://schemas.microsoft.com/office/drawing/2014/main" val="1799220318"/>
                    </a:ext>
                  </a:extLst>
                </a:gridCol>
                <a:gridCol w="5314122">
                  <a:extLst>
                    <a:ext uri="{9D8B030D-6E8A-4147-A177-3AD203B41FA5}">
                      <a16:colId xmlns:a16="http://schemas.microsoft.com/office/drawing/2014/main" val="671247752"/>
                    </a:ext>
                  </a:extLst>
                </a:gridCol>
              </a:tblGrid>
              <a:tr h="447114">
                <a:tc>
                  <a:txBody>
                    <a:bodyPr/>
                    <a:lstStyle/>
                    <a:p>
                      <a:r>
                        <a:rPr lang="es-EC" dirty="0">
                          <a:latin typeface="Times New Roman" panose="02020603050405020304" pitchFamily="18" charset="0"/>
                          <a:cs typeface="Times New Roman" panose="02020603050405020304" pitchFamily="18" charset="0"/>
                        </a:rPr>
                        <a:t>Enfermedad</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s-EC" dirty="0">
                          <a:latin typeface="Times New Roman" panose="02020603050405020304" pitchFamily="18" charset="0"/>
                          <a:cs typeface="Times New Roman" panose="02020603050405020304" pitchFamily="18" charset="0"/>
                        </a:rPr>
                        <a:t>Plaga</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7573365"/>
                  </a:ext>
                </a:extLst>
              </a:tr>
              <a:tr h="447114">
                <a:tc>
                  <a:txBody>
                    <a:bodyPr/>
                    <a:lstStyle/>
                    <a:p>
                      <a:r>
                        <a:rPr lang="es-EC" dirty="0">
                          <a:latin typeface="Times New Roman" panose="02020603050405020304" pitchFamily="18" charset="0"/>
                          <a:cs typeface="Times New Roman" panose="02020603050405020304" pitchFamily="18" charset="0"/>
                        </a:rPr>
                        <a:t>1. Roya (Uromyces appendiculatus)</a:t>
                      </a:r>
                    </a:p>
                  </a:txBody>
                  <a:tcPr>
                    <a:lnT w="12700" cap="flat" cmpd="sng" algn="ctr">
                      <a:solidFill>
                        <a:schemeClr val="tx1"/>
                      </a:solidFill>
                      <a:prstDash val="solid"/>
                      <a:round/>
                      <a:headEnd type="none" w="med" len="med"/>
                      <a:tailEnd type="none" w="med" len="med"/>
                    </a:lnT>
                    <a:solidFill>
                      <a:schemeClr val="bg1"/>
                    </a:solidFill>
                  </a:tcPr>
                </a:tc>
                <a:tc>
                  <a:txBody>
                    <a:bodyPr/>
                    <a:lstStyle/>
                    <a:p>
                      <a:r>
                        <a:rPr lang="es-EC" dirty="0">
                          <a:latin typeface="Times New Roman" panose="02020603050405020304" pitchFamily="18" charset="0"/>
                          <a:cs typeface="Times New Roman" panose="02020603050405020304" pitchFamily="18" charset="0"/>
                        </a:rPr>
                        <a:t>1. Mosca blanca (Bemisia tabaci)</a:t>
                      </a: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562284408"/>
                  </a:ext>
                </a:extLst>
              </a:tr>
              <a:tr h="447114">
                <a:tc>
                  <a:txBody>
                    <a:bodyPr/>
                    <a:lstStyle/>
                    <a:p>
                      <a:r>
                        <a:rPr lang="es-EC" dirty="0">
                          <a:latin typeface="Times New Roman" panose="02020603050405020304" pitchFamily="18" charset="0"/>
                          <a:cs typeface="Times New Roman" panose="02020603050405020304" pitchFamily="18" charset="0"/>
                        </a:rPr>
                        <a:t>2. Antracnosis (Colletotrichum lindemuthianum)</a:t>
                      </a:r>
                    </a:p>
                  </a:txBody>
                  <a:tcPr>
                    <a:solidFill>
                      <a:schemeClr val="bg1"/>
                    </a:solidFill>
                  </a:tcPr>
                </a:tc>
                <a:tc>
                  <a:txBody>
                    <a:bodyPr/>
                    <a:lstStyle/>
                    <a:p>
                      <a:r>
                        <a:rPr lang="es-EC" dirty="0">
                          <a:latin typeface="Times New Roman" panose="02020603050405020304" pitchFamily="18" charset="0"/>
                          <a:cs typeface="Times New Roman" panose="02020603050405020304" pitchFamily="18" charset="0"/>
                        </a:rPr>
                        <a:t>2. Lorito verde (Empoasca kraemeri)</a:t>
                      </a:r>
                    </a:p>
                  </a:txBody>
                  <a:tcPr>
                    <a:solidFill>
                      <a:schemeClr val="bg1"/>
                    </a:solidFill>
                  </a:tcPr>
                </a:tc>
                <a:extLst>
                  <a:ext uri="{0D108BD9-81ED-4DB2-BD59-A6C34878D82A}">
                    <a16:rowId xmlns:a16="http://schemas.microsoft.com/office/drawing/2014/main" val="62390061"/>
                  </a:ext>
                </a:extLst>
              </a:tr>
              <a:tr h="447114">
                <a:tc>
                  <a:txBody>
                    <a:bodyPr/>
                    <a:lstStyle/>
                    <a:p>
                      <a:r>
                        <a:rPr lang="es-EC" dirty="0">
                          <a:latin typeface="Times New Roman" panose="02020603050405020304" pitchFamily="18" charset="0"/>
                          <a:cs typeface="Times New Roman" panose="02020603050405020304" pitchFamily="18" charset="0"/>
                        </a:rPr>
                        <a:t>3. Mancha angular (Isiariopsis griseola)</a:t>
                      </a:r>
                    </a:p>
                  </a:txBody>
                  <a:tcPr>
                    <a:solidFill>
                      <a:schemeClr val="bg1"/>
                    </a:solidFill>
                  </a:tcPr>
                </a:tc>
                <a:tc>
                  <a:txBody>
                    <a:bodyPr/>
                    <a:lstStyle/>
                    <a:p>
                      <a:r>
                        <a:rPr lang="es-EC" dirty="0">
                          <a:latin typeface="Times New Roman" panose="02020603050405020304" pitchFamily="18" charset="0"/>
                          <a:cs typeface="Times New Roman" panose="02020603050405020304" pitchFamily="18" charset="0"/>
                        </a:rPr>
                        <a:t>3. Áfidos (Aphis spp.)</a:t>
                      </a:r>
                    </a:p>
                  </a:txBody>
                  <a:tcPr>
                    <a:solidFill>
                      <a:schemeClr val="bg1"/>
                    </a:solidFill>
                  </a:tcPr>
                </a:tc>
                <a:extLst>
                  <a:ext uri="{0D108BD9-81ED-4DB2-BD59-A6C34878D82A}">
                    <a16:rowId xmlns:a16="http://schemas.microsoft.com/office/drawing/2014/main" val="2990106359"/>
                  </a:ext>
                </a:extLst>
              </a:tr>
              <a:tr h="447114">
                <a:tc>
                  <a:txBody>
                    <a:bodyPr/>
                    <a:lstStyle/>
                    <a:p>
                      <a:r>
                        <a:rPr lang="es-EC" dirty="0">
                          <a:latin typeface="Times New Roman" panose="02020603050405020304" pitchFamily="18" charset="0"/>
                          <a:cs typeface="Times New Roman" panose="02020603050405020304" pitchFamily="18" charset="0"/>
                        </a:rPr>
                        <a:t>4. Bacteriosis común (Xanthomonas campestris pv.)</a:t>
                      </a:r>
                    </a:p>
                  </a:txBody>
                  <a:tcPr>
                    <a:solidFill>
                      <a:schemeClr val="bg1"/>
                    </a:solidFill>
                  </a:tcPr>
                </a:tc>
                <a:tc>
                  <a:txBody>
                    <a:bodyPr/>
                    <a:lstStyle/>
                    <a:p>
                      <a:r>
                        <a:rPr lang="es-EC" dirty="0">
                          <a:latin typeface="Times New Roman" panose="02020603050405020304" pitchFamily="18" charset="0"/>
                          <a:cs typeface="Times New Roman" panose="02020603050405020304" pitchFamily="18" charset="0"/>
                        </a:rPr>
                        <a:t>4. Gusano de la vaina (Apion godmani)</a:t>
                      </a:r>
                    </a:p>
                  </a:txBody>
                  <a:tcPr>
                    <a:solidFill>
                      <a:schemeClr val="bg1"/>
                    </a:solidFill>
                  </a:tcPr>
                </a:tc>
                <a:extLst>
                  <a:ext uri="{0D108BD9-81ED-4DB2-BD59-A6C34878D82A}">
                    <a16:rowId xmlns:a16="http://schemas.microsoft.com/office/drawing/2014/main" val="4047125542"/>
                  </a:ext>
                </a:extLst>
              </a:tr>
            </a:tbl>
          </a:graphicData>
        </a:graphic>
      </p:graphicFrame>
    </p:spTree>
    <p:extLst>
      <p:ext uri="{BB962C8B-B14F-4D97-AF65-F5344CB8AC3E}">
        <p14:creationId xmlns:p14="http://schemas.microsoft.com/office/powerpoint/2010/main" val="4159911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0"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1"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2"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3"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4"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5"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6"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7"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8"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9"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0"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1"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3" name="Group 162">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4"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5"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6"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7"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8"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9"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0"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1"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2"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3"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4"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5"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7" name="Rectangle 176">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9" name="Freeform 6">
            <a:extLst>
              <a:ext uri="{FF2B5EF4-FFF2-40B4-BE49-F238E27FC236}">
                <a16:creationId xmlns:a16="http://schemas.microsoft.com/office/drawing/2014/main" id="{76CB6AE4-A444-41E5-A744-47F048A15E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81" name="Rectangle 180">
            <a:extLst>
              <a:ext uri="{FF2B5EF4-FFF2-40B4-BE49-F238E27FC236}">
                <a16:creationId xmlns:a16="http://schemas.microsoft.com/office/drawing/2014/main" id="{25F129D9-8F3D-4302-AB5D-DE987A6B1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F7DBC9F9-F91E-41B9-9AE1-7316DB0CE6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37466" y="8893"/>
            <a:ext cx="7527310" cy="3313977"/>
          </a:xfrm>
          <a:prstGeom prst="rect">
            <a:avLst/>
          </a:prstGeom>
        </p:spPr>
      </p:pic>
      <p:sp>
        <p:nvSpPr>
          <p:cNvPr id="183" name="Rectangle 182">
            <a:extLst>
              <a:ext uri="{FF2B5EF4-FFF2-40B4-BE49-F238E27FC236}">
                <a16:creationId xmlns:a16="http://schemas.microsoft.com/office/drawing/2014/main" id="{1F4A57F6-BEF1-4CA6-A0F1-3A01F6AB4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5" name="Freeform 5">
            <a:extLst>
              <a:ext uri="{FF2B5EF4-FFF2-40B4-BE49-F238E27FC236}">
                <a16:creationId xmlns:a16="http://schemas.microsoft.com/office/drawing/2014/main" id="{E3336A73-1C9B-4BAA-A893-AD3C79E666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BDEBF9B6-4C0B-403F-90AB-2436ADACF09C}"/>
              </a:ext>
            </a:extLst>
          </p:cNvPr>
          <p:cNvSpPr>
            <a:spLocks noGrp="1"/>
          </p:cNvSpPr>
          <p:nvPr>
            <p:ph type="title"/>
          </p:nvPr>
        </p:nvSpPr>
        <p:spPr>
          <a:xfrm>
            <a:off x="21087" y="12556"/>
            <a:ext cx="4589441" cy="1353653"/>
          </a:xfrm>
          <a:ln>
            <a:solidFill>
              <a:schemeClr val="accent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b">
            <a:normAutofit/>
          </a:bodyPr>
          <a:lstStyle/>
          <a:p>
            <a:pPr algn="ctr">
              <a:lnSpc>
                <a:spcPct val="90000"/>
              </a:lnSpc>
            </a:pPr>
            <a:r>
              <a:rPr lang="es-EC" sz="2400" dirty="0">
                <a:solidFill>
                  <a:schemeClr val="tx1"/>
                </a:solidFill>
                <a:latin typeface="Times New Roman" panose="02020603050405020304" pitchFamily="18" charset="0"/>
                <a:cs typeface="Times New Roman" panose="02020603050405020304" pitchFamily="18" charset="0"/>
              </a:rPr>
              <a:t>Daños</a:t>
            </a:r>
            <a:r>
              <a:rPr lang="en-US" sz="2400" dirty="0">
                <a:solidFill>
                  <a:schemeClr val="tx1"/>
                </a:solidFill>
                <a:latin typeface="Times New Roman" panose="02020603050405020304" pitchFamily="18" charset="0"/>
                <a:cs typeface="Times New Roman" panose="02020603050405020304" pitchFamily="18" charset="0"/>
              </a:rPr>
              <a:t> causados por antracnosis (</a:t>
            </a:r>
            <a:r>
              <a:rPr lang="en-US" sz="2400" i="1" dirty="0">
                <a:solidFill>
                  <a:schemeClr val="tx1"/>
                </a:solidFill>
                <a:latin typeface="Times New Roman" panose="02020603050405020304" pitchFamily="18" charset="0"/>
                <a:cs typeface="Times New Roman" panose="02020603050405020304" pitchFamily="18" charset="0"/>
              </a:rPr>
              <a:t>Colletotrichum lindemuthianum).</a:t>
            </a:r>
            <a:r>
              <a:rPr lang="en-US" sz="2400" dirty="0">
                <a:solidFill>
                  <a:schemeClr val="tx1"/>
                </a:solidFill>
                <a:latin typeface="Times New Roman" panose="02020603050405020304" pitchFamily="18" charset="0"/>
                <a:cs typeface="Times New Roman" panose="02020603050405020304" pitchFamily="18" charset="0"/>
              </a:rPr>
              <a:t> </a:t>
            </a:r>
            <a:br>
              <a:rPr lang="en-US" sz="2400" dirty="0">
                <a:solidFill>
                  <a:schemeClr val="tx1"/>
                </a:solidFill>
                <a:latin typeface="Times New Roman" panose="02020603050405020304" pitchFamily="18" charset="0"/>
                <a:cs typeface="Times New Roman" panose="02020603050405020304" pitchFamily="18" charset="0"/>
              </a:rPr>
            </a:b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62" name="Marcador de contenido 4" descr="Imagen que contiene planta, verde, exterior, árbol&#10;&#10;Descripción generada con confianza muy alta">
            <a:extLst>
              <a:ext uri="{FF2B5EF4-FFF2-40B4-BE49-F238E27FC236}">
                <a16:creationId xmlns:a16="http://schemas.microsoft.com/office/drawing/2014/main" id="{78E60FE1-D736-4B79-AE24-5B9CE1D29E3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16200000">
            <a:off x="-1502100" y="2935414"/>
            <a:ext cx="5436999" cy="2388053"/>
          </a:xfrm>
        </p:spPr>
      </p:pic>
      <p:pic>
        <p:nvPicPr>
          <p:cNvPr id="176" name="Imagen 175" descr="Imagen que contiene verde, árbol, exterior, planta&#10;&#10;Descripción generada con confianza muy alta">
            <a:extLst>
              <a:ext uri="{FF2B5EF4-FFF2-40B4-BE49-F238E27FC236}">
                <a16:creationId xmlns:a16="http://schemas.microsoft.com/office/drawing/2014/main" id="{53376CC0-F1AD-4623-8AC8-83086E317D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822786" y="3013523"/>
            <a:ext cx="5438167" cy="2233001"/>
          </a:xfrm>
          <a:prstGeom prst="rect">
            <a:avLst/>
          </a:prstGeom>
        </p:spPr>
      </p:pic>
      <p:pic>
        <p:nvPicPr>
          <p:cNvPr id="178" name="Imagen 177" descr="Imagen que contiene árbol, exterior, verde, hierba&#10;&#10;Descripción generada con confianza muy alta">
            <a:extLst>
              <a:ext uri="{FF2B5EF4-FFF2-40B4-BE49-F238E27FC236}">
                <a16:creationId xmlns:a16="http://schemas.microsoft.com/office/drawing/2014/main" id="{8B2EC11B-5E93-419C-8EF2-D3663D46C5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7008" y="5325156"/>
            <a:ext cx="5683252" cy="1530244"/>
          </a:xfrm>
          <a:prstGeom prst="rect">
            <a:avLst/>
          </a:prstGeom>
          <a:ln>
            <a:noFill/>
          </a:ln>
        </p:spPr>
      </p:pic>
      <p:pic>
        <p:nvPicPr>
          <p:cNvPr id="180" name="Imagen 179" descr="Imagen que contiene hierba, exterior, árbol, planta&#10;&#10;Descripción generada con confianza muy alta">
            <a:extLst>
              <a:ext uri="{FF2B5EF4-FFF2-40B4-BE49-F238E27FC236}">
                <a16:creationId xmlns:a16="http://schemas.microsoft.com/office/drawing/2014/main" id="{E55C6292-FEA4-4E1C-BA0D-D64A394009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83687" y="3372374"/>
            <a:ext cx="1881089" cy="3524942"/>
          </a:xfrm>
          <a:prstGeom prst="rect">
            <a:avLst/>
          </a:prstGeom>
          <a:ln>
            <a:noFill/>
          </a:ln>
        </p:spPr>
      </p:pic>
      <p:sp>
        <p:nvSpPr>
          <p:cNvPr id="40" name="CuadroTexto 39">
            <a:extLst>
              <a:ext uri="{FF2B5EF4-FFF2-40B4-BE49-F238E27FC236}">
                <a16:creationId xmlns:a16="http://schemas.microsoft.com/office/drawing/2014/main" id="{C96D33AF-A2FD-4B18-9FBF-92101B0E3F73}"/>
              </a:ext>
            </a:extLst>
          </p:cNvPr>
          <p:cNvSpPr txBox="1"/>
          <p:nvPr/>
        </p:nvSpPr>
        <p:spPr>
          <a:xfrm>
            <a:off x="6066862" y="228600"/>
            <a:ext cx="748923" cy="369332"/>
          </a:xfrm>
          <a:prstGeom prst="rect">
            <a:avLst/>
          </a:prstGeom>
          <a:noFill/>
        </p:spPr>
        <p:txBody>
          <a:bodyPr wrap="none" rtlCol="0">
            <a:spAutoFit/>
          </a:bodyPr>
          <a:lstStyle/>
          <a:p>
            <a:r>
              <a:rPr lang="es-EC" dirty="0"/>
              <a:t>100%</a:t>
            </a:r>
          </a:p>
        </p:txBody>
      </p:sp>
      <p:sp>
        <p:nvSpPr>
          <p:cNvPr id="41" name="CuadroTexto 40">
            <a:extLst>
              <a:ext uri="{FF2B5EF4-FFF2-40B4-BE49-F238E27FC236}">
                <a16:creationId xmlns:a16="http://schemas.microsoft.com/office/drawing/2014/main" id="{20ECC0A1-9D07-48E8-8F23-1BE9F9C74BBB}"/>
              </a:ext>
            </a:extLst>
          </p:cNvPr>
          <p:cNvSpPr txBox="1"/>
          <p:nvPr/>
        </p:nvSpPr>
        <p:spPr>
          <a:xfrm>
            <a:off x="5260566" y="1273964"/>
            <a:ext cx="620683" cy="369332"/>
          </a:xfrm>
          <a:prstGeom prst="rect">
            <a:avLst/>
          </a:prstGeom>
          <a:noFill/>
        </p:spPr>
        <p:txBody>
          <a:bodyPr wrap="none" rtlCol="0">
            <a:spAutoFit/>
          </a:bodyPr>
          <a:lstStyle/>
          <a:p>
            <a:r>
              <a:rPr lang="es-EC" dirty="0"/>
              <a:t>44%</a:t>
            </a:r>
          </a:p>
        </p:txBody>
      </p:sp>
      <p:sp>
        <p:nvSpPr>
          <p:cNvPr id="42" name="CuadroTexto 41">
            <a:extLst>
              <a:ext uri="{FF2B5EF4-FFF2-40B4-BE49-F238E27FC236}">
                <a16:creationId xmlns:a16="http://schemas.microsoft.com/office/drawing/2014/main" id="{F1D31D07-BBBF-4144-A7B6-61659BD4DB0D}"/>
              </a:ext>
            </a:extLst>
          </p:cNvPr>
          <p:cNvSpPr txBox="1"/>
          <p:nvPr/>
        </p:nvSpPr>
        <p:spPr>
          <a:xfrm>
            <a:off x="6409263" y="712790"/>
            <a:ext cx="813043" cy="369332"/>
          </a:xfrm>
          <a:prstGeom prst="rect">
            <a:avLst/>
          </a:prstGeom>
          <a:noFill/>
        </p:spPr>
        <p:txBody>
          <a:bodyPr wrap="none" rtlCol="0">
            <a:spAutoFit/>
          </a:bodyPr>
          <a:lstStyle/>
          <a:p>
            <a:r>
              <a:rPr lang="es-EC" dirty="0"/>
              <a:t>70,5%</a:t>
            </a:r>
          </a:p>
        </p:txBody>
      </p:sp>
      <p:sp>
        <p:nvSpPr>
          <p:cNvPr id="43" name="CuadroTexto 42">
            <a:extLst>
              <a:ext uri="{FF2B5EF4-FFF2-40B4-BE49-F238E27FC236}">
                <a16:creationId xmlns:a16="http://schemas.microsoft.com/office/drawing/2014/main" id="{2776AC4F-1F11-4439-830B-E3D72C13E5B9}"/>
              </a:ext>
            </a:extLst>
          </p:cNvPr>
          <p:cNvSpPr txBox="1"/>
          <p:nvPr/>
        </p:nvSpPr>
        <p:spPr>
          <a:xfrm>
            <a:off x="5142572" y="1593122"/>
            <a:ext cx="620682" cy="307777"/>
          </a:xfrm>
          <a:prstGeom prst="rect">
            <a:avLst/>
          </a:prstGeom>
          <a:noFill/>
        </p:spPr>
        <p:txBody>
          <a:bodyPr wrap="square" rtlCol="0">
            <a:spAutoFit/>
          </a:bodyPr>
          <a:lstStyle/>
          <a:p>
            <a:r>
              <a:rPr lang="es-EC" sz="1400" dirty="0"/>
              <a:t>36%</a:t>
            </a:r>
          </a:p>
        </p:txBody>
      </p:sp>
      <p:sp>
        <p:nvSpPr>
          <p:cNvPr id="46" name="CuadroTexto 45">
            <a:extLst>
              <a:ext uri="{FF2B5EF4-FFF2-40B4-BE49-F238E27FC236}">
                <a16:creationId xmlns:a16="http://schemas.microsoft.com/office/drawing/2014/main" id="{BCAC2638-E296-46E9-9094-D114B98BC10D}"/>
              </a:ext>
            </a:extLst>
          </p:cNvPr>
          <p:cNvSpPr txBox="1"/>
          <p:nvPr/>
        </p:nvSpPr>
        <p:spPr>
          <a:xfrm>
            <a:off x="7927119" y="1029694"/>
            <a:ext cx="620683" cy="369332"/>
          </a:xfrm>
          <a:prstGeom prst="rect">
            <a:avLst/>
          </a:prstGeom>
          <a:noFill/>
        </p:spPr>
        <p:txBody>
          <a:bodyPr wrap="none" rtlCol="0">
            <a:spAutoFit/>
          </a:bodyPr>
          <a:lstStyle/>
          <a:p>
            <a:r>
              <a:rPr lang="es-EC" dirty="0"/>
              <a:t>40%</a:t>
            </a:r>
          </a:p>
        </p:txBody>
      </p:sp>
      <p:pic>
        <p:nvPicPr>
          <p:cNvPr id="50" name="Imagen 49">
            <a:extLst>
              <a:ext uri="{FF2B5EF4-FFF2-40B4-BE49-F238E27FC236}">
                <a16:creationId xmlns:a16="http://schemas.microsoft.com/office/drawing/2014/main" id="{B84FE9FB-EE87-4BB2-B3BA-C78EBFA850A3}"/>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589626" y="259668"/>
            <a:ext cx="2528188" cy="3178283"/>
          </a:xfrm>
          <a:prstGeom prst="rect">
            <a:avLst/>
          </a:prstGeom>
          <a:noFill/>
        </p:spPr>
      </p:pic>
      <p:sp>
        <p:nvSpPr>
          <p:cNvPr id="3" name="CuadroTexto 2"/>
          <p:cNvSpPr txBox="1"/>
          <p:nvPr/>
        </p:nvSpPr>
        <p:spPr>
          <a:xfrm>
            <a:off x="4677008" y="3372374"/>
            <a:ext cx="5577355"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400" dirty="0">
                <a:latin typeface="Times New Roman" panose="02020603050405020304" pitchFamily="18" charset="0"/>
                <a:cs typeface="Times New Roman" panose="02020603050405020304" pitchFamily="18" charset="0"/>
              </a:rPr>
              <a:t>CIAT (1981).-insectos agentes diseminadores. Persiste la humedad el nivel de daño aumenta. </a:t>
            </a:r>
          </a:p>
          <a:p>
            <a:r>
              <a:rPr lang="es-EC" sz="2400" dirty="0">
                <a:latin typeface="Times New Roman" panose="02020603050405020304" pitchFamily="18" charset="0"/>
                <a:cs typeface="Times New Roman" panose="02020603050405020304" pitchFamily="18" charset="0"/>
              </a:rPr>
              <a:t>Galdames y Peñaloza (s/f).- rocíos.</a:t>
            </a:r>
          </a:p>
          <a:p>
            <a:r>
              <a:rPr lang="es-EC" sz="2400" dirty="0">
                <a:latin typeface="Times New Roman" panose="02020603050405020304" pitchFamily="18" charset="0"/>
                <a:cs typeface="Times New Roman" panose="02020603050405020304" pitchFamily="18" charset="0"/>
              </a:rPr>
              <a:t>Urbina (2011).- nivel de daño 3.</a:t>
            </a:r>
          </a:p>
        </p:txBody>
      </p:sp>
      <p:cxnSp>
        <p:nvCxnSpPr>
          <p:cNvPr id="6" name="Conector recto 5">
            <a:extLst>
              <a:ext uri="{FF2B5EF4-FFF2-40B4-BE49-F238E27FC236}">
                <a16:creationId xmlns:a16="http://schemas.microsoft.com/office/drawing/2014/main" id="{29346124-2B74-4BB9-9654-9FCDADF017B1}"/>
              </a:ext>
            </a:extLst>
          </p:cNvPr>
          <p:cNvCxnSpPr/>
          <p:nvPr/>
        </p:nvCxnSpPr>
        <p:spPr>
          <a:xfrm>
            <a:off x="7985760" y="335280"/>
            <a:ext cx="0" cy="2736000"/>
          </a:xfrm>
          <a:prstGeom prst="line">
            <a:avLst/>
          </a:prstGeom>
        </p:spPr>
        <p:style>
          <a:lnRef idx="3">
            <a:schemeClr val="dk1"/>
          </a:lnRef>
          <a:fillRef idx="0">
            <a:schemeClr val="dk1"/>
          </a:fillRef>
          <a:effectRef idx="2">
            <a:schemeClr val="dk1"/>
          </a:effectRef>
          <a:fontRef idx="minor">
            <a:schemeClr val="tx1"/>
          </a:fontRef>
        </p:style>
      </p:cxnSp>
      <p:cxnSp>
        <p:nvCxnSpPr>
          <p:cNvPr id="8" name="Conector recto 7">
            <a:extLst>
              <a:ext uri="{FF2B5EF4-FFF2-40B4-BE49-F238E27FC236}">
                <a16:creationId xmlns:a16="http://schemas.microsoft.com/office/drawing/2014/main" id="{F395EAB9-564E-4EFD-835B-BE61E1F98319}"/>
              </a:ext>
            </a:extLst>
          </p:cNvPr>
          <p:cNvCxnSpPr>
            <a:cxnSpLocks/>
          </p:cNvCxnSpPr>
          <p:nvPr/>
        </p:nvCxnSpPr>
        <p:spPr>
          <a:xfrm>
            <a:off x="7985760" y="3038639"/>
            <a:ext cx="2034540" cy="0"/>
          </a:xfrm>
          <a:prstGeom prst="line">
            <a:avLst/>
          </a:prstGeom>
        </p:spPr>
        <p:style>
          <a:lnRef idx="3">
            <a:schemeClr val="dk1"/>
          </a:lnRef>
          <a:fillRef idx="0">
            <a:schemeClr val="dk1"/>
          </a:fillRef>
          <a:effectRef idx="2">
            <a:schemeClr val="dk1"/>
          </a:effectRef>
          <a:fontRef idx="minor">
            <a:schemeClr val="tx1"/>
          </a:fontRef>
        </p:style>
      </p:cxnSp>
      <p:sp>
        <p:nvSpPr>
          <p:cNvPr id="44" name="CuadroTexto 43">
            <a:extLst>
              <a:ext uri="{FF2B5EF4-FFF2-40B4-BE49-F238E27FC236}">
                <a16:creationId xmlns:a16="http://schemas.microsoft.com/office/drawing/2014/main" id="{9C4054F8-1BCF-4A11-84C2-889A759521B8}"/>
              </a:ext>
            </a:extLst>
          </p:cNvPr>
          <p:cNvSpPr txBox="1"/>
          <p:nvPr/>
        </p:nvSpPr>
        <p:spPr>
          <a:xfrm>
            <a:off x="8447198" y="222845"/>
            <a:ext cx="813043" cy="369332"/>
          </a:xfrm>
          <a:prstGeom prst="rect">
            <a:avLst/>
          </a:prstGeom>
          <a:noFill/>
        </p:spPr>
        <p:txBody>
          <a:bodyPr wrap="none" rtlCol="0">
            <a:spAutoFit/>
          </a:bodyPr>
          <a:lstStyle/>
          <a:p>
            <a:r>
              <a:rPr lang="es-EC" dirty="0"/>
              <a:t>66,6%</a:t>
            </a:r>
          </a:p>
        </p:txBody>
      </p:sp>
      <p:sp>
        <p:nvSpPr>
          <p:cNvPr id="45" name="CuadroTexto 44">
            <a:extLst>
              <a:ext uri="{FF2B5EF4-FFF2-40B4-BE49-F238E27FC236}">
                <a16:creationId xmlns:a16="http://schemas.microsoft.com/office/drawing/2014/main" id="{26758D2A-B59A-413F-B605-500226EA834C}"/>
              </a:ext>
            </a:extLst>
          </p:cNvPr>
          <p:cNvSpPr txBox="1"/>
          <p:nvPr/>
        </p:nvSpPr>
        <p:spPr>
          <a:xfrm>
            <a:off x="9151755" y="660362"/>
            <a:ext cx="813043" cy="369332"/>
          </a:xfrm>
          <a:prstGeom prst="rect">
            <a:avLst/>
          </a:prstGeom>
          <a:noFill/>
        </p:spPr>
        <p:txBody>
          <a:bodyPr wrap="none" rtlCol="0">
            <a:spAutoFit/>
          </a:bodyPr>
          <a:lstStyle/>
          <a:p>
            <a:r>
              <a:rPr lang="es-EC" dirty="0"/>
              <a:t>52,9%</a:t>
            </a:r>
          </a:p>
        </p:txBody>
      </p:sp>
      <p:sp>
        <p:nvSpPr>
          <p:cNvPr id="47" name="CuadroTexto 46">
            <a:extLst>
              <a:ext uri="{FF2B5EF4-FFF2-40B4-BE49-F238E27FC236}">
                <a16:creationId xmlns:a16="http://schemas.microsoft.com/office/drawing/2014/main" id="{9A8571B2-C68C-4CF5-8041-34A518491FBC}"/>
              </a:ext>
            </a:extLst>
          </p:cNvPr>
          <p:cNvSpPr txBox="1"/>
          <p:nvPr/>
        </p:nvSpPr>
        <p:spPr>
          <a:xfrm>
            <a:off x="8320322" y="1223790"/>
            <a:ext cx="620683" cy="369332"/>
          </a:xfrm>
          <a:prstGeom prst="rect">
            <a:avLst/>
          </a:prstGeom>
          <a:noFill/>
        </p:spPr>
        <p:txBody>
          <a:bodyPr wrap="none" rtlCol="0">
            <a:spAutoFit/>
          </a:bodyPr>
          <a:lstStyle/>
          <a:p>
            <a:r>
              <a:rPr lang="es-EC" dirty="0"/>
              <a:t>36%</a:t>
            </a:r>
          </a:p>
        </p:txBody>
      </p:sp>
    </p:spTree>
    <p:extLst>
      <p:ext uri="{BB962C8B-B14F-4D97-AF65-F5344CB8AC3E}">
        <p14:creationId xmlns:p14="http://schemas.microsoft.com/office/powerpoint/2010/main" val="253500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8D179D5-55B2-4990-9A6C-6FF4485C45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206" y="1232452"/>
            <a:ext cx="11841523" cy="5625548"/>
          </a:xfrm>
          <a:prstGeom prst="rect">
            <a:avLst/>
          </a:prstGeom>
        </p:spPr>
      </p:pic>
      <p:sp>
        <p:nvSpPr>
          <p:cNvPr id="5" name="Rectángulo: esquinas diagonales redondeadas 4">
            <a:extLst>
              <a:ext uri="{FF2B5EF4-FFF2-40B4-BE49-F238E27FC236}">
                <a16:creationId xmlns:a16="http://schemas.microsoft.com/office/drawing/2014/main" id="{E7489D01-A9AB-4BD5-86B2-F1CCD1955C80}"/>
              </a:ext>
            </a:extLst>
          </p:cNvPr>
          <p:cNvSpPr/>
          <p:nvPr/>
        </p:nvSpPr>
        <p:spPr>
          <a:xfrm>
            <a:off x="1126435" y="1980874"/>
            <a:ext cx="10522225" cy="4392692"/>
          </a:xfrm>
          <a:prstGeom prst="round2Diag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2800" dirty="0">
                <a:solidFill>
                  <a:srgbClr val="000000"/>
                </a:solidFill>
                <a:latin typeface="Times New Roman" panose="02020603050405020304" pitchFamily="18" charset="0"/>
                <a:ea typeface="Calibri" panose="020F0502020204030204" pitchFamily="34" charset="0"/>
              </a:rPr>
              <a:t>Imbabura posee una alta biodiversidad, se conocen cerca de 61 especies vegetales diferentes, por un lado, el 50% son nativas, mientras que el resto son introducidas, debido a esto, los agricultores no cultivan todas las especies por lo que se puede evidenciar una erosión genética (INIAP, 2010).</a:t>
            </a:r>
          </a:p>
          <a:p>
            <a:pPr algn="just"/>
            <a:r>
              <a:rPr lang="es-EC" sz="2800" dirty="0">
                <a:solidFill>
                  <a:srgbClr val="000000"/>
                </a:solidFill>
                <a:latin typeface="Times New Roman" panose="02020603050405020304" pitchFamily="18" charset="0"/>
                <a:ea typeface="Calibri" panose="020F0502020204030204" pitchFamily="34" charset="0"/>
              </a:rPr>
              <a:t>El fréjol es una leguminosa de gran importancia para la zona de Chaltura, sin embargo, todavía no existen estudios sobre la caracterización agronómica y morfológica de las variedades locales que se cultivan dentro de la parroquia. </a:t>
            </a:r>
            <a:endParaRPr lang="es-EC" sz="2800" dirty="0"/>
          </a:p>
        </p:txBody>
      </p:sp>
      <p:sp>
        <p:nvSpPr>
          <p:cNvPr id="15" name="Rectángulo redondeado 3">
            <a:extLst>
              <a:ext uri="{FF2B5EF4-FFF2-40B4-BE49-F238E27FC236}">
                <a16:creationId xmlns:a16="http://schemas.microsoft.com/office/drawing/2014/main" id="{A67A50E8-61BA-4D9D-BD35-0B8240EA8A9C}"/>
              </a:ext>
            </a:extLst>
          </p:cNvPr>
          <p:cNvSpPr/>
          <p:nvPr/>
        </p:nvSpPr>
        <p:spPr>
          <a:xfrm>
            <a:off x="4048891" y="309557"/>
            <a:ext cx="4094217" cy="778634"/>
          </a:xfrm>
          <a:prstGeom prst="round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b="1" dirty="0">
                <a:latin typeface="Times New Roman" panose="02020603050405020304" pitchFamily="18" charset="0"/>
                <a:cs typeface="Times New Roman" panose="02020603050405020304" pitchFamily="18" charset="0"/>
              </a:rPr>
              <a:t>PROBLEMA </a:t>
            </a:r>
            <a:r>
              <a:rPr lang="es-EC"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76396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BA78C-DBFD-4F3B-A59E-FE68CF6CD8B4}"/>
              </a:ext>
            </a:extLst>
          </p:cNvPr>
          <p:cNvSpPr>
            <a:spLocks noGrp="1"/>
          </p:cNvSpPr>
          <p:nvPr>
            <p:ph type="title"/>
          </p:nvPr>
        </p:nvSpPr>
        <p:spPr>
          <a:xfrm>
            <a:off x="1664263" y="590190"/>
            <a:ext cx="9609551" cy="1280890"/>
          </a:xfrm>
        </p:spPr>
        <p:txBody>
          <a:bodyPr>
            <a:normAutofit/>
          </a:bodyPr>
          <a:lstStyle/>
          <a:p>
            <a:r>
              <a:rPr lang="es-EC" sz="2400" dirty="0">
                <a:solidFill>
                  <a:schemeClr val="tx1"/>
                </a:solidFill>
                <a:latin typeface="Times New Roman" panose="02020603050405020304" pitchFamily="18" charset="0"/>
                <a:cs typeface="Times New Roman" panose="02020603050405020304" pitchFamily="18" charset="0"/>
              </a:rPr>
              <a:t>Daño causado por el gusano de la vaina (</a:t>
            </a:r>
            <a:r>
              <a:rPr lang="es-EC" sz="2400" i="1" dirty="0">
                <a:solidFill>
                  <a:schemeClr val="tx1"/>
                </a:solidFill>
                <a:latin typeface="Times New Roman" panose="02020603050405020304" pitchFamily="18" charset="0"/>
                <a:cs typeface="Times New Roman" panose="02020603050405020304" pitchFamily="18" charset="0"/>
              </a:rPr>
              <a:t>Apion godmani</a:t>
            </a:r>
            <a:r>
              <a:rPr lang="es-EC" sz="2400" dirty="0">
                <a:solidFill>
                  <a:schemeClr val="tx1"/>
                </a:solidFill>
                <a:latin typeface="Times New Roman" panose="02020603050405020304" pitchFamily="18" charset="0"/>
                <a:cs typeface="Times New Roman" panose="02020603050405020304" pitchFamily="18" charset="0"/>
              </a:rPr>
              <a:t>).</a:t>
            </a:r>
          </a:p>
        </p:txBody>
      </p:sp>
      <p:pic>
        <p:nvPicPr>
          <p:cNvPr id="6" name="Imagen 5">
            <a:extLst>
              <a:ext uri="{FF2B5EF4-FFF2-40B4-BE49-F238E27FC236}">
                <a16:creationId xmlns:a16="http://schemas.microsoft.com/office/drawing/2014/main" id="{F60C0DD5-A7E7-4D46-84A5-EA39222BD7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287" y="1230635"/>
            <a:ext cx="5237852" cy="3952460"/>
          </a:xfrm>
          <a:prstGeom prst="rect">
            <a:avLst/>
          </a:prstGeom>
          <a:ln>
            <a:solidFill>
              <a:schemeClr val="accent1"/>
            </a:solidFill>
          </a:ln>
        </p:spPr>
      </p:pic>
      <p:sp>
        <p:nvSpPr>
          <p:cNvPr id="5" name="Marcador de contenido 4">
            <a:extLst>
              <a:ext uri="{FF2B5EF4-FFF2-40B4-BE49-F238E27FC236}">
                <a16:creationId xmlns:a16="http://schemas.microsoft.com/office/drawing/2014/main" id="{EE23B7AE-7A1E-4354-9423-97DB6D97AC39}"/>
              </a:ext>
            </a:extLst>
          </p:cNvPr>
          <p:cNvSpPr txBox="1">
            <a:spLocks/>
          </p:cNvSpPr>
          <p:nvPr/>
        </p:nvSpPr>
        <p:spPr>
          <a:xfrm>
            <a:off x="182287" y="5183095"/>
            <a:ext cx="5237852" cy="79363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a:solidFill>
                  <a:schemeClr val="tx1"/>
                </a:solidFill>
                <a:latin typeface="Times New Roman" panose="02020603050405020304" pitchFamily="18" charset="0"/>
                <a:cs typeface="Times New Roman" panose="02020603050405020304" pitchFamily="18" charset="0"/>
              </a:rPr>
              <a:t>Mancia (2005).- </a:t>
            </a:r>
            <a:r>
              <a:rPr lang="es-EC" dirty="0">
                <a:solidFill>
                  <a:schemeClr val="tx1"/>
                </a:solidFill>
                <a:latin typeface="Times New Roman" panose="02020603050405020304" pitchFamily="18" charset="0"/>
                <a:cs typeface="Times New Roman" panose="02020603050405020304" pitchFamily="18" charset="0"/>
              </a:rPr>
              <a:t>daño entre 10-100% en la época lluviosa, control químico al 5% de infestación.</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4985713C-B885-4EF4-AA33-DFC43525A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2791" y="1230635"/>
            <a:ext cx="4830166" cy="3622624"/>
          </a:xfrm>
          <a:prstGeom prst="rect">
            <a:avLst/>
          </a:prstGeom>
          <a:ln>
            <a:noFill/>
          </a:ln>
        </p:spPr>
      </p:pic>
      <p:pic>
        <p:nvPicPr>
          <p:cNvPr id="9" name="Imagen 8" descr="Imagen que contiene interior&#10;&#10;Descripción generada con confianza alta">
            <a:extLst>
              <a:ext uri="{FF2B5EF4-FFF2-40B4-BE49-F238E27FC236}">
                <a16:creationId xmlns:a16="http://schemas.microsoft.com/office/drawing/2014/main" id="{5D07FDDB-9BA9-49CE-A412-D750E983FE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15131" y="3977239"/>
            <a:ext cx="3594582" cy="2789023"/>
          </a:xfrm>
          <a:prstGeom prst="rect">
            <a:avLst/>
          </a:prstGeom>
          <a:ln>
            <a:noFill/>
          </a:ln>
        </p:spPr>
      </p:pic>
      <p:sp>
        <p:nvSpPr>
          <p:cNvPr id="8" name="CuadroTexto 7">
            <a:extLst>
              <a:ext uri="{FF2B5EF4-FFF2-40B4-BE49-F238E27FC236}">
                <a16:creationId xmlns:a16="http://schemas.microsoft.com/office/drawing/2014/main" id="{BD2D4060-CA25-4A5C-A72D-49DB728D010F}"/>
              </a:ext>
            </a:extLst>
          </p:cNvPr>
          <p:cNvSpPr txBox="1"/>
          <p:nvPr/>
        </p:nvSpPr>
        <p:spPr>
          <a:xfrm>
            <a:off x="976000" y="2946632"/>
            <a:ext cx="620683" cy="369332"/>
          </a:xfrm>
          <a:prstGeom prst="rect">
            <a:avLst/>
          </a:prstGeom>
          <a:noFill/>
        </p:spPr>
        <p:txBody>
          <a:bodyPr wrap="none" rtlCol="0">
            <a:spAutoFit/>
          </a:bodyPr>
          <a:lstStyle/>
          <a:p>
            <a:r>
              <a:rPr lang="es-EC" dirty="0"/>
              <a:t>32%</a:t>
            </a:r>
          </a:p>
        </p:txBody>
      </p:sp>
      <p:sp>
        <p:nvSpPr>
          <p:cNvPr id="10" name="CuadroTexto 9">
            <a:extLst>
              <a:ext uri="{FF2B5EF4-FFF2-40B4-BE49-F238E27FC236}">
                <a16:creationId xmlns:a16="http://schemas.microsoft.com/office/drawing/2014/main" id="{BD7DF724-F68C-4385-9046-93C4575E18B6}"/>
              </a:ext>
            </a:extLst>
          </p:cNvPr>
          <p:cNvSpPr txBox="1"/>
          <p:nvPr/>
        </p:nvSpPr>
        <p:spPr>
          <a:xfrm>
            <a:off x="1789043" y="1557280"/>
            <a:ext cx="620683" cy="369332"/>
          </a:xfrm>
          <a:prstGeom prst="rect">
            <a:avLst/>
          </a:prstGeom>
          <a:noFill/>
        </p:spPr>
        <p:txBody>
          <a:bodyPr wrap="none" rtlCol="0">
            <a:spAutoFit/>
          </a:bodyPr>
          <a:lstStyle/>
          <a:p>
            <a:r>
              <a:rPr lang="es-EC" dirty="0"/>
              <a:t>68%</a:t>
            </a:r>
          </a:p>
        </p:txBody>
      </p:sp>
      <p:sp>
        <p:nvSpPr>
          <p:cNvPr id="11" name="CuadroTexto 10">
            <a:extLst>
              <a:ext uri="{FF2B5EF4-FFF2-40B4-BE49-F238E27FC236}">
                <a16:creationId xmlns:a16="http://schemas.microsoft.com/office/drawing/2014/main" id="{C37B5AE4-36B1-453C-8C24-4D3515C266E7}"/>
              </a:ext>
            </a:extLst>
          </p:cNvPr>
          <p:cNvSpPr txBox="1"/>
          <p:nvPr/>
        </p:nvSpPr>
        <p:spPr>
          <a:xfrm>
            <a:off x="2099384" y="2857281"/>
            <a:ext cx="813043" cy="369332"/>
          </a:xfrm>
          <a:prstGeom prst="rect">
            <a:avLst/>
          </a:prstGeom>
          <a:noFill/>
        </p:spPr>
        <p:txBody>
          <a:bodyPr wrap="none" rtlCol="0">
            <a:spAutoFit/>
          </a:bodyPr>
          <a:lstStyle/>
          <a:p>
            <a:r>
              <a:rPr lang="es-EC" dirty="0"/>
              <a:t>33,3%</a:t>
            </a:r>
          </a:p>
        </p:txBody>
      </p:sp>
      <p:sp>
        <p:nvSpPr>
          <p:cNvPr id="12" name="CuadroTexto 11">
            <a:extLst>
              <a:ext uri="{FF2B5EF4-FFF2-40B4-BE49-F238E27FC236}">
                <a16:creationId xmlns:a16="http://schemas.microsoft.com/office/drawing/2014/main" id="{0DC47A2A-E589-42F4-AAAA-F7F059D5628E}"/>
              </a:ext>
            </a:extLst>
          </p:cNvPr>
          <p:cNvSpPr txBox="1"/>
          <p:nvPr/>
        </p:nvSpPr>
        <p:spPr>
          <a:xfrm>
            <a:off x="3020815" y="2142193"/>
            <a:ext cx="620683" cy="369332"/>
          </a:xfrm>
          <a:prstGeom prst="rect">
            <a:avLst/>
          </a:prstGeom>
          <a:noFill/>
        </p:spPr>
        <p:txBody>
          <a:bodyPr wrap="none" rtlCol="0">
            <a:spAutoFit/>
          </a:bodyPr>
          <a:lstStyle/>
          <a:p>
            <a:r>
              <a:rPr lang="es-EC" dirty="0"/>
              <a:t>47%</a:t>
            </a:r>
          </a:p>
        </p:txBody>
      </p:sp>
      <p:sp>
        <p:nvSpPr>
          <p:cNvPr id="13" name="CuadroTexto 12">
            <a:extLst>
              <a:ext uri="{FF2B5EF4-FFF2-40B4-BE49-F238E27FC236}">
                <a16:creationId xmlns:a16="http://schemas.microsoft.com/office/drawing/2014/main" id="{24A65A77-01B6-427A-A1FA-33A01536F651}"/>
              </a:ext>
            </a:extLst>
          </p:cNvPr>
          <p:cNvSpPr txBox="1"/>
          <p:nvPr/>
        </p:nvSpPr>
        <p:spPr>
          <a:xfrm>
            <a:off x="3331156" y="2531200"/>
            <a:ext cx="761747" cy="369332"/>
          </a:xfrm>
          <a:prstGeom prst="rect">
            <a:avLst/>
          </a:prstGeom>
          <a:noFill/>
        </p:spPr>
        <p:txBody>
          <a:bodyPr wrap="none" rtlCol="0">
            <a:spAutoFit/>
          </a:bodyPr>
          <a:lstStyle/>
          <a:p>
            <a:r>
              <a:rPr lang="es-EC" dirty="0"/>
              <a:t>41,17</a:t>
            </a:r>
          </a:p>
        </p:txBody>
      </p:sp>
    </p:spTree>
    <p:extLst>
      <p:ext uri="{BB962C8B-B14F-4D97-AF65-F5344CB8AC3E}">
        <p14:creationId xmlns:p14="http://schemas.microsoft.com/office/powerpoint/2010/main" val="1919863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76CB6AE4-A444-41E5-A744-47F048A15E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25F129D9-8F3D-4302-AB5D-DE987A6B1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id="{67563BAA-3BA0-4B9E-A468-DBB046959F31}"/>
              </a:ext>
            </a:extLst>
          </p:cNvPr>
          <p:cNvPicPr/>
          <p:nvPr/>
        </p:nvPicPr>
        <p:blipFill rotWithShape="1">
          <a:blip r:embed="rId2" cstate="screen">
            <a:extLst>
              <a:ext uri="{28A0092B-C50C-407E-A947-70E740481C1C}">
                <a14:useLocalDpi xmlns:a14="http://schemas.microsoft.com/office/drawing/2010/main"/>
              </a:ext>
            </a:extLst>
          </a:blip>
          <a:srcRect l="2110" t="2756" r="4762"/>
          <a:stretch/>
        </p:blipFill>
        <p:spPr bwMode="auto">
          <a:xfrm>
            <a:off x="5477449" y="-11359"/>
            <a:ext cx="6745991" cy="6838106"/>
          </a:xfrm>
          <a:prstGeom prst="rect">
            <a:avLst/>
          </a:prstGeom>
          <a:noFill/>
          <a:extLst>
            <a:ext uri="{53640926-AAD7-44D8-BBD7-CCE9431645EC}">
              <a14:shadowObscured xmlns:a14="http://schemas.microsoft.com/office/drawing/2010/main"/>
            </a:ext>
          </a:extLst>
        </p:spPr>
      </p:pic>
      <p:sp>
        <p:nvSpPr>
          <p:cNvPr id="44" name="Rectangle 43">
            <a:extLst>
              <a:ext uri="{FF2B5EF4-FFF2-40B4-BE49-F238E27FC236}">
                <a16:creationId xmlns:a16="http://schemas.microsoft.com/office/drawing/2014/main" id="{1F4A57F6-BEF1-4CA6-A0F1-3A01F6AB4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5">
            <a:extLst>
              <a:ext uri="{FF2B5EF4-FFF2-40B4-BE49-F238E27FC236}">
                <a16:creationId xmlns:a16="http://schemas.microsoft.com/office/drawing/2014/main" id="{E3336A73-1C9B-4BAA-A893-AD3C79E666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997C9D88-CE72-4B5F-8AEA-28A02619CADE}"/>
              </a:ext>
            </a:extLst>
          </p:cNvPr>
          <p:cNvSpPr>
            <a:spLocks noGrp="1"/>
          </p:cNvSpPr>
          <p:nvPr>
            <p:ph type="title"/>
          </p:nvPr>
        </p:nvSpPr>
        <p:spPr>
          <a:xfrm>
            <a:off x="8784" y="5188141"/>
            <a:ext cx="4670125" cy="641230"/>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b">
            <a:noAutofit/>
          </a:bodyPr>
          <a:lstStyle/>
          <a:p>
            <a:r>
              <a:rPr lang="en-US" sz="2800" b="1" dirty="0">
                <a:solidFill>
                  <a:schemeClr val="tx1"/>
                </a:solidFill>
                <a:latin typeface="Times New Roman" panose="02020603050405020304" pitchFamily="18" charset="0"/>
                <a:cs typeface="Times New Roman" panose="02020603050405020304" pitchFamily="18" charset="0"/>
              </a:rPr>
              <a:t>Identificación de morfotipos</a:t>
            </a:r>
          </a:p>
        </p:txBody>
      </p:sp>
      <p:sp>
        <p:nvSpPr>
          <p:cNvPr id="6" name="Abrir llave 5">
            <a:extLst>
              <a:ext uri="{FF2B5EF4-FFF2-40B4-BE49-F238E27FC236}">
                <a16:creationId xmlns:a16="http://schemas.microsoft.com/office/drawing/2014/main" id="{0AED7249-85FA-4906-9912-A58413EDCD7C}"/>
              </a:ext>
            </a:extLst>
          </p:cNvPr>
          <p:cNvSpPr/>
          <p:nvPr/>
        </p:nvSpPr>
        <p:spPr>
          <a:xfrm>
            <a:off x="5248305" y="530087"/>
            <a:ext cx="274864" cy="34455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7" name="Abrir llave 6">
            <a:extLst>
              <a:ext uri="{FF2B5EF4-FFF2-40B4-BE49-F238E27FC236}">
                <a16:creationId xmlns:a16="http://schemas.microsoft.com/office/drawing/2014/main" id="{96B2691C-D332-4146-B71D-14524D7B562D}"/>
              </a:ext>
            </a:extLst>
          </p:cNvPr>
          <p:cNvSpPr/>
          <p:nvPr/>
        </p:nvSpPr>
        <p:spPr>
          <a:xfrm>
            <a:off x="5248305" y="967417"/>
            <a:ext cx="274864" cy="7818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8" name="Abrir llave 7">
            <a:extLst>
              <a:ext uri="{FF2B5EF4-FFF2-40B4-BE49-F238E27FC236}">
                <a16:creationId xmlns:a16="http://schemas.microsoft.com/office/drawing/2014/main" id="{B5D70604-39A9-4F01-B49A-85AC413117EC}"/>
              </a:ext>
            </a:extLst>
          </p:cNvPr>
          <p:cNvSpPr/>
          <p:nvPr/>
        </p:nvSpPr>
        <p:spPr>
          <a:xfrm>
            <a:off x="5248305" y="1749287"/>
            <a:ext cx="274864" cy="7818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9" name="Abrir llave 8">
            <a:extLst>
              <a:ext uri="{FF2B5EF4-FFF2-40B4-BE49-F238E27FC236}">
                <a16:creationId xmlns:a16="http://schemas.microsoft.com/office/drawing/2014/main" id="{B5548EE0-5DFD-4090-B1EA-C9F3FC1B824D}"/>
              </a:ext>
            </a:extLst>
          </p:cNvPr>
          <p:cNvSpPr/>
          <p:nvPr/>
        </p:nvSpPr>
        <p:spPr>
          <a:xfrm>
            <a:off x="5248305" y="2531157"/>
            <a:ext cx="274864" cy="5168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3" name="Abrir llave 22">
            <a:extLst>
              <a:ext uri="{FF2B5EF4-FFF2-40B4-BE49-F238E27FC236}">
                <a16:creationId xmlns:a16="http://schemas.microsoft.com/office/drawing/2014/main" id="{A828EDDE-6952-4E52-B27C-139637BCAF09}"/>
              </a:ext>
            </a:extLst>
          </p:cNvPr>
          <p:cNvSpPr/>
          <p:nvPr/>
        </p:nvSpPr>
        <p:spPr>
          <a:xfrm>
            <a:off x="5234609" y="3145802"/>
            <a:ext cx="299224" cy="85704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37" name="Abrir llave 36">
            <a:extLst>
              <a:ext uri="{FF2B5EF4-FFF2-40B4-BE49-F238E27FC236}">
                <a16:creationId xmlns:a16="http://schemas.microsoft.com/office/drawing/2014/main" id="{081AC958-94C2-43B8-932E-C6DB7348A04A}"/>
              </a:ext>
            </a:extLst>
          </p:cNvPr>
          <p:cNvSpPr/>
          <p:nvPr/>
        </p:nvSpPr>
        <p:spPr>
          <a:xfrm>
            <a:off x="5234609" y="4035657"/>
            <a:ext cx="305345" cy="10209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39" name="Abrir llave 38">
            <a:extLst>
              <a:ext uri="{FF2B5EF4-FFF2-40B4-BE49-F238E27FC236}">
                <a16:creationId xmlns:a16="http://schemas.microsoft.com/office/drawing/2014/main" id="{B8EC409D-754F-42B5-AD47-DBF3295AF110}"/>
              </a:ext>
            </a:extLst>
          </p:cNvPr>
          <p:cNvSpPr/>
          <p:nvPr/>
        </p:nvSpPr>
        <p:spPr>
          <a:xfrm>
            <a:off x="5248305" y="5102399"/>
            <a:ext cx="320583" cy="2167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43" name="Abrir llave 42">
            <a:extLst>
              <a:ext uri="{FF2B5EF4-FFF2-40B4-BE49-F238E27FC236}">
                <a16:creationId xmlns:a16="http://schemas.microsoft.com/office/drawing/2014/main" id="{858D283C-3813-433B-ACB8-2E7C48A956F2}"/>
              </a:ext>
            </a:extLst>
          </p:cNvPr>
          <p:cNvSpPr/>
          <p:nvPr/>
        </p:nvSpPr>
        <p:spPr>
          <a:xfrm>
            <a:off x="5263863" y="5359463"/>
            <a:ext cx="305026" cy="53770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45" name="Abrir llave 44">
            <a:extLst>
              <a:ext uri="{FF2B5EF4-FFF2-40B4-BE49-F238E27FC236}">
                <a16:creationId xmlns:a16="http://schemas.microsoft.com/office/drawing/2014/main" id="{30E52778-045B-4FD1-9A41-6EB35D840247}"/>
              </a:ext>
            </a:extLst>
          </p:cNvPr>
          <p:cNvSpPr/>
          <p:nvPr/>
        </p:nvSpPr>
        <p:spPr>
          <a:xfrm>
            <a:off x="5248305" y="5897170"/>
            <a:ext cx="274864" cy="4253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47" name="CuadroTexto 46">
            <a:extLst>
              <a:ext uri="{FF2B5EF4-FFF2-40B4-BE49-F238E27FC236}">
                <a16:creationId xmlns:a16="http://schemas.microsoft.com/office/drawing/2014/main" id="{04804D08-6570-4FCF-BDC2-5558927A2A7D}"/>
              </a:ext>
            </a:extLst>
          </p:cNvPr>
          <p:cNvSpPr txBox="1"/>
          <p:nvPr/>
        </p:nvSpPr>
        <p:spPr>
          <a:xfrm>
            <a:off x="4790207" y="530087"/>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M6</a:t>
            </a:r>
          </a:p>
        </p:txBody>
      </p:sp>
      <p:sp>
        <p:nvSpPr>
          <p:cNvPr id="48" name="CuadroTexto 47">
            <a:extLst>
              <a:ext uri="{FF2B5EF4-FFF2-40B4-BE49-F238E27FC236}">
                <a16:creationId xmlns:a16="http://schemas.microsoft.com/office/drawing/2014/main" id="{A0FBE356-6AA8-4B0C-9E1F-F146C82B79B0}"/>
              </a:ext>
            </a:extLst>
          </p:cNvPr>
          <p:cNvSpPr txBox="1"/>
          <p:nvPr/>
        </p:nvSpPr>
        <p:spPr>
          <a:xfrm>
            <a:off x="4802472" y="1132153"/>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M7</a:t>
            </a:r>
          </a:p>
        </p:txBody>
      </p:sp>
      <p:sp>
        <p:nvSpPr>
          <p:cNvPr id="49" name="CuadroTexto 48">
            <a:extLst>
              <a:ext uri="{FF2B5EF4-FFF2-40B4-BE49-F238E27FC236}">
                <a16:creationId xmlns:a16="http://schemas.microsoft.com/office/drawing/2014/main" id="{21A38905-97F6-495A-8282-39972021B5C5}"/>
              </a:ext>
            </a:extLst>
          </p:cNvPr>
          <p:cNvSpPr txBox="1"/>
          <p:nvPr/>
        </p:nvSpPr>
        <p:spPr>
          <a:xfrm>
            <a:off x="4794932" y="1929577"/>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M8</a:t>
            </a:r>
          </a:p>
        </p:txBody>
      </p:sp>
      <p:sp>
        <p:nvSpPr>
          <p:cNvPr id="50" name="CuadroTexto 49">
            <a:extLst>
              <a:ext uri="{FF2B5EF4-FFF2-40B4-BE49-F238E27FC236}">
                <a16:creationId xmlns:a16="http://schemas.microsoft.com/office/drawing/2014/main" id="{BB1F757E-26BB-4189-B64A-79A5BD685A56}"/>
              </a:ext>
            </a:extLst>
          </p:cNvPr>
          <p:cNvSpPr txBox="1"/>
          <p:nvPr/>
        </p:nvSpPr>
        <p:spPr>
          <a:xfrm>
            <a:off x="4809443" y="2578556"/>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M9</a:t>
            </a:r>
          </a:p>
        </p:txBody>
      </p:sp>
      <p:sp>
        <p:nvSpPr>
          <p:cNvPr id="51" name="CuadroTexto 50">
            <a:extLst>
              <a:ext uri="{FF2B5EF4-FFF2-40B4-BE49-F238E27FC236}">
                <a16:creationId xmlns:a16="http://schemas.microsoft.com/office/drawing/2014/main" id="{3958EFBD-FCBC-4C34-A2DA-03F86523F055}"/>
              </a:ext>
            </a:extLst>
          </p:cNvPr>
          <p:cNvSpPr txBox="1"/>
          <p:nvPr/>
        </p:nvSpPr>
        <p:spPr>
          <a:xfrm>
            <a:off x="4785313" y="3361692"/>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M1</a:t>
            </a:r>
          </a:p>
        </p:txBody>
      </p:sp>
      <p:sp>
        <p:nvSpPr>
          <p:cNvPr id="52" name="CuadroTexto 51">
            <a:extLst>
              <a:ext uri="{FF2B5EF4-FFF2-40B4-BE49-F238E27FC236}">
                <a16:creationId xmlns:a16="http://schemas.microsoft.com/office/drawing/2014/main" id="{3767E708-9C5A-4BC0-8ECE-87B22CF346EC}"/>
              </a:ext>
            </a:extLst>
          </p:cNvPr>
          <p:cNvSpPr txBox="1"/>
          <p:nvPr/>
        </p:nvSpPr>
        <p:spPr>
          <a:xfrm>
            <a:off x="4798729" y="4362833"/>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M2</a:t>
            </a:r>
          </a:p>
        </p:txBody>
      </p:sp>
      <p:sp>
        <p:nvSpPr>
          <p:cNvPr id="53" name="CuadroTexto 52">
            <a:extLst>
              <a:ext uri="{FF2B5EF4-FFF2-40B4-BE49-F238E27FC236}">
                <a16:creationId xmlns:a16="http://schemas.microsoft.com/office/drawing/2014/main" id="{D987DEC6-8F8D-4C34-A5A9-17A9BD90D573}"/>
              </a:ext>
            </a:extLst>
          </p:cNvPr>
          <p:cNvSpPr txBox="1"/>
          <p:nvPr/>
        </p:nvSpPr>
        <p:spPr>
          <a:xfrm>
            <a:off x="4799378" y="4961303"/>
            <a:ext cx="524503" cy="369332"/>
          </a:xfrm>
          <a:prstGeom prst="rect">
            <a:avLst/>
          </a:prstGeom>
          <a:solidFill>
            <a:schemeClr val="accent2">
              <a:lumMod val="20000"/>
              <a:lumOff val="80000"/>
            </a:schemeClr>
          </a:solidFill>
        </p:spPr>
        <p:txBody>
          <a:bodyPr wrap="none" rtlCol="0">
            <a:spAutoFit/>
          </a:bodyPr>
          <a:lstStyle/>
          <a:p>
            <a:r>
              <a:rPr lang="es-EC" dirty="0">
                <a:latin typeface="Times New Roman" panose="02020603050405020304" pitchFamily="18" charset="0"/>
                <a:cs typeface="Times New Roman" panose="02020603050405020304" pitchFamily="18" charset="0"/>
              </a:rPr>
              <a:t>M3</a:t>
            </a:r>
          </a:p>
        </p:txBody>
      </p:sp>
      <p:sp>
        <p:nvSpPr>
          <p:cNvPr id="54" name="CuadroTexto 53">
            <a:extLst>
              <a:ext uri="{FF2B5EF4-FFF2-40B4-BE49-F238E27FC236}">
                <a16:creationId xmlns:a16="http://schemas.microsoft.com/office/drawing/2014/main" id="{6F85E506-0335-481C-AEA6-B47F4C6F1143}"/>
              </a:ext>
            </a:extLst>
          </p:cNvPr>
          <p:cNvSpPr txBox="1"/>
          <p:nvPr/>
        </p:nvSpPr>
        <p:spPr>
          <a:xfrm>
            <a:off x="4795627" y="5425678"/>
            <a:ext cx="505267" cy="369332"/>
          </a:xfrm>
          <a:prstGeom prst="rect">
            <a:avLst/>
          </a:prstGeom>
          <a:solidFill>
            <a:schemeClr val="accent2">
              <a:lumMod val="20000"/>
              <a:lumOff val="80000"/>
            </a:schemeClr>
          </a:solidFill>
        </p:spPr>
        <p:txBody>
          <a:bodyPr wrap="none" rtlCol="0">
            <a:spAutoFit/>
          </a:bodyPr>
          <a:lstStyle/>
          <a:p>
            <a:r>
              <a:rPr lang="es-EC" dirty="0">
                <a:latin typeface="Times New Roman" panose="02020603050405020304" pitchFamily="18" charset="0"/>
                <a:cs typeface="Times New Roman" panose="02020603050405020304" pitchFamily="18" charset="0"/>
              </a:rPr>
              <a:t>M4</a:t>
            </a:r>
          </a:p>
        </p:txBody>
      </p:sp>
      <p:sp>
        <p:nvSpPr>
          <p:cNvPr id="55" name="CuadroTexto 54">
            <a:extLst>
              <a:ext uri="{FF2B5EF4-FFF2-40B4-BE49-F238E27FC236}">
                <a16:creationId xmlns:a16="http://schemas.microsoft.com/office/drawing/2014/main" id="{C821F23D-6C86-4337-8931-4B1BE5691306}"/>
              </a:ext>
            </a:extLst>
          </p:cNvPr>
          <p:cNvSpPr txBox="1"/>
          <p:nvPr/>
        </p:nvSpPr>
        <p:spPr>
          <a:xfrm>
            <a:off x="4809514" y="5918064"/>
            <a:ext cx="5052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M5</a:t>
            </a:r>
          </a:p>
        </p:txBody>
      </p:sp>
      <p:pic>
        <p:nvPicPr>
          <p:cNvPr id="56" name="Imagen 55">
            <a:extLst>
              <a:ext uri="{FF2B5EF4-FFF2-40B4-BE49-F238E27FC236}">
                <a16:creationId xmlns:a16="http://schemas.microsoft.com/office/drawing/2014/main" id="{0B560DB6-D0D3-448A-A867-1F8EC581335A}"/>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9181260" y="5951481"/>
            <a:ext cx="2910089" cy="335915"/>
          </a:xfrm>
          <a:prstGeom prst="rect">
            <a:avLst/>
          </a:prstGeom>
          <a:ln>
            <a:noFill/>
          </a:ln>
          <a:extLst>
            <a:ext uri="{53640926-AAD7-44D8-BBD7-CCE9431645EC}">
              <a14:shadowObscured xmlns:a14="http://schemas.microsoft.com/office/drawing/2010/main"/>
            </a:ext>
          </a:extLst>
        </p:spPr>
      </p:pic>
      <p:pic>
        <p:nvPicPr>
          <p:cNvPr id="57" name="Imagen 27">
            <a:extLst>
              <a:ext uri="{FF2B5EF4-FFF2-40B4-BE49-F238E27FC236}">
                <a16:creationId xmlns:a16="http://schemas.microsoft.com/office/drawing/2014/main" id="{D753F76B-F390-4E97-A095-FB82B3A02A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8944" y="3476939"/>
            <a:ext cx="1399620" cy="1530765"/>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CC839C6B-478C-425C-96C6-BD07860F33C1}"/>
              </a:ext>
            </a:extLst>
          </p:cNvPr>
          <p:cNvSpPr/>
          <p:nvPr/>
        </p:nvSpPr>
        <p:spPr>
          <a:xfrm>
            <a:off x="4826601" y="1062990"/>
            <a:ext cx="437262" cy="199406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8" name="Imagen 255">
            <a:extLst>
              <a:ext uri="{FF2B5EF4-FFF2-40B4-BE49-F238E27FC236}">
                <a16:creationId xmlns:a16="http://schemas.microsoft.com/office/drawing/2014/main" id="{F775DAA9-CB45-4BEF-A998-BCCE98AE5E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754" y="98930"/>
            <a:ext cx="1383750" cy="1579607"/>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59" name="Imagen 263">
            <a:extLst>
              <a:ext uri="{FF2B5EF4-FFF2-40B4-BE49-F238E27FC236}">
                <a16:creationId xmlns:a16="http://schemas.microsoft.com/office/drawing/2014/main" id="{616327D4-A8BD-4F39-AD13-0BD30D9A467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8643" y="1841779"/>
            <a:ext cx="1399620" cy="149732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4" name="Elipse 3">
            <a:extLst>
              <a:ext uri="{FF2B5EF4-FFF2-40B4-BE49-F238E27FC236}">
                <a16:creationId xmlns:a16="http://schemas.microsoft.com/office/drawing/2014/main" id="{92049C40-E27B-45E8-850F-88297ABE46F7}"/>
              </a:ext>
            </a:extLst>
          </p:cNvPr>
          <p:cNvSpPr/>
          <p:nvPr/>
        </p:nvSpPr>
        <p:spPr>
          <a:xfrm>
            <a:off x="4812537" y="3201258"/>
            <a:ext cx="451326" cy="3302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Elipse 40">
            <a:extLst>
              <a:ext uri="{FF2B5EF4-FFF2-40B4-BE49-F238E27FC236}">
                <a16:creationId xmlns:a16="http://schemas.microsoft.com/office/drawing/2014/main" id="{58DA8A73-72E9-4092-B7C8-9EF2901D0788}"/>
              </a:ext>
            </a:extLst>
          </p:cNvPr>
          <p:cNvSpPr/>
          <p:nvPr/>
        </p:nvSpPr>
        <p:spPr>
          <a:xfrm>
            <a:off x="4853319" y="530087"/>
            <a:ext cx="351354" cy="38566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0" name="Imagen 59">
            <a:extLst>
              <a:ext uri="{FF2B5EF4-FFF2-40B4-BE49-F238E27FC236}">
                <a16:creationId xmlns:a16="http://schemas.microsoft.com/office/drawing/2014/main" id="{A7753C23-B783-4BCE-AFC1-69CA0D0F74F3}"/>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1712288" y="108406"/>
            <a:ext cx="1410173" cy="1551276"/>
          </a:xfrm>
          <a:prstGeom prst="rect">
            <a:avLst/>
          </a:prstGeom>
          <a:noFill/>
          <a:ln w="38100">
            <a:solidFill>
              <a:srgbClr val="0070C0"/>
            </a:solidFill>
          </a:ln>
          <a:extLst>
            <a:ext uri="{53640926-AAD7-44D8-BBD7-CCE9431645EC}">
              <a14:shadowObscured xmlns:a14="http://schemas.microsoft.com/office/drawing/2010/main"/>
            </a:ext>
          </a:extLst>
        </p:spPr>
      </p:pic>
      <p:pic>
        <p:nvPicPr>
          <p:cNvPr id="61" name="Imagen 60">
            <a:extLst>
              <a:ext uri="{FF2B5EF4-FFF2-40B4-BE49-F238E27FC236}">
                <a16:creationId xmlns:a16="http://schemas.microsoft.com/office/drawing/2014/main" id="{EF8F1AFC-B067-4186-B944-68446CDA3C04}"/>
              </a:ext>
            </a:extLst>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3293155" y="101388"/>
            <a:ext cx="1277579" cy="1546509"/>
          </a:xfrm>
          <a:prstGeom prst="rect">
            <a:avLst/>
          </a:prstGeom>
          <a:noFill/>
          <a:ln w="38100">
            <a:solidFill>
              <a:srgbClr val="0070C0"/>
            </a:solidFill>
          </a:ln>
          <a:extLst>
            <a:ext uri="{53640926-AAD7-44D8-BBD7-CCE9431645EC}">
              <a14:shadowObscured xmlns:a14="http://schemas.microsoft.com/office/drawing/2010/main"/>
            </a:ext>
          </a:extLst>
        </p:spPr>
      </p:pic>
      <p:pic>
        <p:nvPicPr>
          <p:cNvPr id="62" name="Imagen 61">
            <a:extLst>
              <a:ext uri="{FF2B5EF4-FFF2-40B4-BE49-F238E27FC236}">
                <a16:creationId xmlns:a16="http://schemas.microsoft.com/office/drawing/2014/main" id="{F58ADAD6-1145-49D4-A398-AFB441590CC6}"/>
              </a:ext>
            </a:extLst>
          </p:cNvPr>
          <p:cNvPicPr/>
          <p:nvPr/>
        </p:nvPicPr>
        <p:blipFill rotWithShape="1">
          <a:blip r:embed="rId9" cstate="screen">
            <a:extLst>
              <a:ext uri="{28A0092B-C50C-407E-A947-70E740481C1C}">
                <a14:useLocalDpi xmlns:a14="http://schemas.microsoft.com/office/drawing/2010/main"/>
              </a:ext>
            </a:extLst>
          </a:blip>
          <a:srcRect/>
          <a:stretch/>
        </p:blipFill>
        <p:spPr bwMode="auto">
          <a:xfrm>
            <a:off x="1733852" y="1841778"/>
            <a:ext cx="1410172" cy="1480237"/>
          </a:xfrm>
          <a:prstGeom prst="rect">
            <a:avLst/>
          </a:prstGeom>
          <a:noFill/>
          <a:ln w="38100">
            <a:solidFill>
              <a:srgbClr val="00B050"/>
            </a:solidFill>
          </a:ln>
          <a:extLst>
            <a:ext uri="{53640926-AAD7-44D8-BBD7-CCE9431645EC}">
              <a14:shadowObscured xmlns:a14="http://schemas.microsoft.com/office/drawing/2010/main"/>
            </a:ext>
          </a:extLst>
        </p:spPr>
      </p:pic>
      <p:pic>
        <p:nvPicPr>
          <p:cNvPr id="63" name="Imagen 62">
            <a:extLst>
              <a:ext uri="{FF2B5EF4-FFF2-40B4-BE49-F238E27FC236}">
                <a16:creationId xmlns:a16="http://schemas.microsoft.com/office/drawing/2014/main" id="{9733E468-4B00-4145-B9DE-006048414DC7}"/>
              </a:ext>
            </a:extLs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3293155" y="1815182"/>
            <a:ext cx="1269827" cy="1546510"/>
          </a:xfrm>
          <a:prstGeom prst="rect">
            <a:avLst/>
          </a:prstGeom>
          <a:noFill/>
          <a:ln w="38100">
            <a:solidFill>
              <a:srgbClr val="00B050"/>
            </a:solidFill>
          </a:ln>
          <a:extLst>
            <a:ext uri="{53640926-AAD7-44D8-BBD7-CCE9431645EC}">
              <a14:shadowObscured xmlns:a14="http://schemas.microsoft.com/office/drawing/2010/main"/>
            </a:ext>
          </a:extLst>
        </p:spPr>
      </p:pic>
      <p:pic>
        <p:nvPicPr>
          <p:cNvPr id="64" name="Imagen 63">
            <a:extLst>
              <a:ext uri="{FF2B5EF4-FFF2-40B4-BE49-F238E27FC236}">
                <a16:creationId xmlns:a16="http://schemas.microsoft.com/office/drawing/2014/main" id="{6587B9BD-75CF-4D54-9F0F-36A9E0F57D7A}"/>
              </a:ext>
            </a:extLst>
          </p:cNvPr>
          <p:cNvPicPr/>
          <p:nvPr/>
        </p:nvPicPr>
        <p:blipFill rotWithShape="1">
          <a:blip r:embed="rId11" cstate="screen">
            <a:extLst>
              <a:ext uri="{28A0092B-C50C-407E-A947-70E740481C1C}">
                <a14:useLocalDpi xmlns:a14="http://schemas.microsoft.com/office/drawing/2010/main"/>
              </a:ext>
            </a:extLst>
          </a:blip>
          <a:srcRect/>
          <a:stretch/>
        </p:blipFill>
        <p:spPr bwMode="auto">
          <a:xfrm>
            <a:off x="1721427" y="3476939"/>
            <a:ext cx="1410171" cy="1529928"/>
          </a:xfrm>
          <a:prstGeom prst="rect">
            <a:avLst/>
          </a:prstGeom>
          <a:noFill/>
          <a:ln w="38100">
            <a:solidFill>
              <a:srgbClr val="FF0000"/>
            </a:solidFill>
          </a:ln>
          <a:extLst>
            <a:ext uri="{53640926-AAD7-44D8-BBD7-CCE9431645EC}">
              <a14:shadowObscured xmlns:a14="http://schemas.microsoft.com/office/drawing/2010/main"/>
            </a:ext>
          </a:extLst>
        </p:spPr>
      </p:pic>
      <p:pic>
        <p:nvPicPr>
          <p:cNvPr id="65" name="Imagen 64">
            <a:extLst>
              <a:ext uri="{FF2B5EF4-FFF2-40B4-BE49-F238E27FC236}">
                <a16:creationId xmlns:a16="http://schemas.microsoft.com/office/drawing/2014/main" id="{425D1A44-2D74-4C4E-B07D-D199F8627CF4}"/>
              </a:ext>
            </a:extLst>
          </p:cNvPr>
          <p:cNvPicPr/>
          <p:nvPr/>
        </p:nvPicPr>
        <p:blipFill rotWithShape="1">
          <a:blip r:embed="rId12" cstate="screen">
            <a:extLst>
              <a:ext uri="{28A0092B-C50C-407E-A947-70E740481C1C}">
                <a14:useLocalDpi xmlns:a14="http://schemas.microsoft.com/office/drawing/2010/main"/>
              </a:ext>
            </a:extLst>
          </a:blip>
          <a:srcRect/>
          <a:stretch/>
        </p:blipFill>
        <p:spPr bwMode="auto">
          <a:xfrm>
            <a:off x="3270224" y="3479380"/>
            <a:ext cx="1277579" cy="1546510"/>
          </a:xfrm>
          <a:prstGeom prst="rect">
            <a:avLst/>
          </a:prstGeom>
          <a:noFill/>
          <a:ln w="38100">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2671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33BF7-8137-4C80-99CE-5B0B5D4306D4}"/>
              </a:ext>
            </a:extLst>
          </p:cNvPr>
          <p:cNvSpPr>
            <a:spLocks noGrp="1"/>
          </p:cNvSpPr>
          <p:nvPr>
            <p:ph type="title"/>
          </p:nvPr>
        </p:nvSpPr>
        <p:spPr>
          <a:xfrm>
            <a:off x="1614120" y="1020416"/>
            <a:ext cx="9796001" cy="1059423"/>
          </a:xfrm>
        </p:spPr>
        <p:txBody>
          <a:bodyPr>
            <a:normAutofit/>
          </a:bodyPr>
          <a:lstStyle/>
          <a:p>
            <a:pPr algn="ctr"/>
            <a:r>
              <a:rPr lang="es-EC" sz="2400" dirty="0">
                <a:solidFill>
                  <a:schemeClr val="tx1"/>
                </a:solidFill>
                <a:latin typeface="Times New Roman" panose="02020603050405020304" pitchFamily="18" charset="0"/>
                <a:cs typeface="Times New Roman" panose="02020603050405020304" pitchFamily="18" charset="0"/>
              </a:rPr>
              <a:t>IDENTIFICACIÓN DE MATERIALES PROMISORIOS</a:t>
            </a:r>
          </a:p>
        </p:txBody>
      </p:sp>
      <p:graphicFrame>
        <p:nvGraphicFramePr>
          <p:cNvPr id="3" name="Marcador de contenido 2">
            <a:extLst>
              <a:ext uri="{FF2B5EF4-FFF2-40B4-BE49-F238E27FC236}">
                <a16:creationId xmlns:a16="http://schemas.microsoft.com/office/drawing/2014/main" id="{53B018F2-B14C-49FD-BD11-C7B6CAAEFB8B}"/>
              </a:ext>
            </a:extLst>
          </p:cNvPr>
          <p:cNvGraphicFramePr>
            <a:graphicFrameLocks noGrp="1"/>
          </p:cNvGraphicFramePr>
          <p:nvPr>
            <p:ph idx="1"/>
            <p:extLst>
              <p:ext uri="{D42A27DB-BD31-4B8C-83A1-F6EECF244321}">
                <p14:modId xmlns:p14="http://schemas.microsoft.com/office/powerpoint/2010/main" val="1889592962"/>
              </p:ext>
            </p:extLst>
          </p:nvPr>
        </p:nvGraphicFramePr>
        <p:xfrm>
          <a:off x="683820" y="1905000"/>
          <a:ext cx="10824359" cy="2465234"/>
        </p:xfrm>
        <a:graphic>
          <a:graphicData uri="http://schemas.openxmlformats.org/drawingml/2006/table">
            <a:tbl>
              <a:tblPr firstRow="1" firstCol="1" bandRow="1">
                <a:tableStyleId>{9D7B26C5-4107-4FEC-AEDC-1716B250A1EF}</a:tableStyleId>
              </a:tblPr>
              <a:tblGrid>
                <a:gridCol w="1109913">
                  <a:extLst>
                    <a:ext uri="{9D8B030D-6E8A-4147-A177-3AD203B41FA5}">
                      <a16:colId xmlns:a16="http://schemas.microsoft.com/office/drawing/2014/main" val="1612650643"/>
                    </a:ext>
                  </a:extLst>
                </a:gridCol>
                <a:gridCol w="998687">
                  <a:extLst>
                    <a:ext uri="{9D8B030D-6E8A-4147-A177-3AD203B41FA5}">
                      <a16:colId xmlns:a16="http://schemas.microsoft.com/office/drawing/2014/main" val="4258808576"/>
                    </a:ext>
                  </a:extLst>
                </a:gridCol>
                <a:gridCol w="749319">
                  <a:extLst>
                    <a:ext uri="{9D8B030D-6E8A-4147-A177-3AD203B41FA5}">
                      <a16:colId xmlns:a16="http://schemas.microsoft.com/office/drawing/2014/main" val="2780044475"/>
                    </a:ext>
                  </a:extLst>
                </a:gridCol>
                <a:gridCol w="1380324">
                  <a:extLst>
                    <a:ext uri="{9D8B030D-6E8A-4147-A177-3AD203B41FA5}">
                      <a16:colId xmlns:a16="http://schemas.microsoft.com/office/drawing/2014/main" val="240734096"/>
                    </a:ext>
                  </a:extLst>
                </a:gridCol>
                <a:gridCol w="1485492">
                  <a:extLst>
                    <a:ext uri="{9D8B030D-6E8A-4147-A177-3AD203B41FA5}">
                      <a16:colId xmlns:a16="http://schemas.microsoft.com/office/drawing/2014/main" val="2223055466"/>
                    </a:ext>
                  </a:extLst>
                </a:gridCol>
                <a:gridCol w="999091">
                  <a:extLst>
                    <a:ext uri="{9D8B030D-6E8A-4147-A177-3AD203B41FA5}">
                      <a16:colId xmlns:a16="http://schemas.microsoft.com/office/drawing/2014/main" val="4112472254"/>
                    </a:ext>
                  </a:extLst>
                </a:gridCol>
                <a:gridCol w="867632">
                  <a:extLst>
                    <a:ext uri="{9D8B030D-6E8A-4147-A177-3AD203B41FA5}">
                      <a16:colId xmlns:a16="http://schemas.microsoft.com/office/drawing/2014/main" val="2408353024"/>
                    </a:ext>
                  </a:extLst>
                </a:gridCol>
                <a:gridCol w="1095009">
                  <a:extLst>
                    <a:ext uri="{9D8B030D-6E8A-4147-A177-3AD203B41FA5}">
                      <a16:colId xmlns:a16="http://schemas.microsoft.com/office/drawing/2014/main" val="3439306936"/>
                    </a:ext>
                  </a:extLst>
                </a:gridCol>
                <a:gridCol w="1179239">
                  <a:extLst>
                    <a:ext uri="{9D8B030D-6E8A-4147-A177-3AD203B41FA5}">
                      <a16:colId xmlns:a16="http://schemas.microsoft.com/office/drawing/2014/main" val="2840321128"/>
                    </a:ext>
                  </a:extLst>
                </a:gridCol>
                <a:gridCol w="959653">
                  <a:extLst>
                    <a:ext uri="{9D8B030D-6E8A-4147-A177-3AD203B41FA5}">
                      <a16:colId xmlns:a16="http://schemas.microsoft.com/office/drawing/2014/main" val="2132591617"/>
                    </a:ext>
                  </a:extLst>
                </a:gridCol>
              </a:tblGrid>
              <a:tr h="838580">
                <a:tc>
                  <a:txBody>
                    <a:bodyPr/>
                    <a:lstStyle/>
                    <a:p>
                      <a:pPr algn="just">
                        <a:lnSpc>
                          <a:spcPct val="115000"/>
                        </a:lnSpc>
                        <a:spcAft>
                          <a:spcPts val="0"/>
                        </a:spcAft>
                      </a:pPr>
                      <a:r>
                        <a:rPr lang="es-EC" sz="1400" dirty="0">
                          <a:effectLst/>
                          <a:latin typeface="Times New Roman" panose="02020603050405020304" pitchFamily="18" charset="0"/>
                          <a:cs typeface="Times New Roman" panose="02020603050405020304" pitchFamily="18" charset="0"/>
                        </a:rPr>
                        <a:t>Hábito</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a:effectLst/>
                          <a:latin typeface="Times New Roman" panose="02020603050405020304" pitchFamily="18" charset="0"/>
                          <a:cs typeface="Times New Roman" panose="02020603050405020304" pitchFamily="18" charset="0"/>
                        </a:rPr>
                        <a:t>Accesión</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a:effectLst/>
                          <a:latin typeface="Times New Roman" panose="02020603050405020304" pitchFamily="18" charset="0"/>
                          <a:cs typeface="Times New Roman" panose="02020603050405020304" pitchFamily="18" charset="0"/>
                        </a:rPr>
                        <a:t>Días a la cosecha</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dirty="0">
                          <a:effectLst/>
                          <a:latin typeface="Times New Roman" panose="02020603050405020304" pitchFamily="18" charset="0"/>
                          <a:cs typeface="Times New Roman" panose="02020603050405020304" pitchFamily="18" charset="0"/>
                        </a:rPr>
                        <a:t>Color primario de la semilla</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a:effectLst/>
                          <a:latin typeface="Times New Roman" panose="02020603050405020304" pitchFamily="18" charset="0"/>
                          <a:cs typeface="Times New Roman" panose="02020603050405020304" pitchFamily="18" charset="0"/>
                        </a:rPr>
                        <a:t>Color secundario de la semilla</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a:effectLst/>
                          <a:latin typeface="Times New Roman" panose="02020603050405020304" pitchFamily="18" charset="0"/>
                          <a:cs typeface="Times New Roman" panose="02020603050405020304" pitchFamily="18" charset="0"/>
                        </a:rPr>
                        <a:t>peso/ 100 semillas (gramos)</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a:effectLst/>
                          <a:latin typeface="Times New Roman" panose="02020603050405020304" pitchFamily="18" charset="0"/>
                          <a:cs typeface="Times New Roman" panose="02020603050405020304" pitchFamily="18" charset="0"/>
                        </a:rPr>
                        <a:t>Granos por vaina</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dirty="0">
                          <a:effectLst/>
                          <a:latin typeface="Times New Roman" panose="02020603050405020304" pitchFamily="18" charset="0"/>
                          <a:cs typeface="Times New Roman" panose="02020603050405020304" pitchFamily="18" charset="0"/>
                        </a:rPr>
                        <a:t>rendimiento gramos/planta</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1" kern="1200" dirty="0">
                          <a:solidFill>
                            <a:schemeClr val="tx1"/>
                          </a:solidFill>
                          <a:effectLst/>
                          <a:latin typeface="Times New Roman" panose="02020603050405020304" pitchFamily="18" charset="0"/>
                          <a:ea typeface="+mn-ea"/>
                          <a:cs typeface="Times New Roman" panose="02020603050405020304" pitchFamily="18" charset="0"/>
                        </a:rPr>
                        <a:t>Antracnosis (R8)</a:t>
                      </a:r>
                    </a:p>
                  </a:txBody>
                  <a:tcPr marL="68580" marR="68580" marT="0" marB="0">
                    <a:solidFill>
                      <a:schemeClr val="bg1"/>
                    </a:solidFill>
                  </a:tcPr>
                </a:tc>
                <a:tc>
                  <a:txBody>
                    <a:bodyPr/>
                    <a:lstStyle/>
                    <a:p>
                      <a:pPr algn="just">
                        <a:lnSpc>
                          <a:spcPct val="115000"/>
                        </a:lnSpc>
                        <a:spcAft>
                          <a:spcPts val="0"/>
                        </a:spcAft>
                      </a:pPr>
                      <a:r>
                        <a:rPr lang="es-EC" sz="1400" b="1" kern="1200" dirty="0">
                          <a:solidFill>
                            <a:schemeClr val="tx1"/>
                          </a:solidFill>
                          <a:effectLst/>
                          <a:latin typeface="Times New Roman" panose="02020603050405020304" pitchFamily="18" charset="0"/>
                          <a:ea typeface="+mn-ea"/>
                          <a:cs typeface="Times New Roman" panose="02020603050405020304" pitchFamily="18" charset="0"/>
                        </a:rPr>
                        <a:t>Gusano de la vaina (R9)</a:t>
                      </a:r>
                    </a:p>
                  </a:txBody>
                  <a:tcPr marL="68580" marR="68580" marT="0" marB="0">
                    <a:solidFill>
                      <a:schemeClr val="bg1"/>
                    </a:solidFill>
                  </a:tcPr>
                </a:tc>
                <a:extLst>
                  <a:ext uri="{0D108BD9-81ED-4DB2-BD59-A6C34878D82A}">
                    <a16:rowId xmlns:a16="http://schemas.microsoft.com/office/drawing/2014/main" val="2247494519"/>
                  </a:ext>
                </a:extLst>
              </a:tr>
              <a:tr h="308597">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Arbustivo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UCH-003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154</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Rojo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Rosado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62,3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110,7</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M. Resistente</a:t>
                      </a:r>
                    </a:p>
                  </a:txBody>
                  <a:tcPr marL="68580" marR="68580" marT="0" marB="0">
                    <a:solidFill>
                      <a:schemeClr val="bg1"/>
                    </a:solidFill>
                  </a:tcPr>
                </a:tc>
                <a:tc>
                  <a:txBody>
                    <a:bodyPr/>
                    <a:lstStyle/>
                    <a:p>
                      <a:pPr marL="0" algn="just" defTabSz="457200" rtl="0" eaLnBrk="1" latinLnBrk="0" hangingPunct="1">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extLst>
                  <a:ext uri="{0D108BD9-81ED-4DB2-BD59-A6C34878D82A}">
                    <a16:rowId xmlns:a16="http://schemas.microsoft.com/office/drawing/2014/main" val="1076375582"/>
                  </a:ext>
                </a:extLst>
              </a:tr>
              <a:tr h="308597">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Arbustivo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UCH-002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144</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Rosado púrpura</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Rojo grisáceo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57,3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108,8</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A. Resistente</a:t>
                      </a:r>
                    </a:p>
                    <a:p>
                      <a:pPr algn="just">
                        <a:lnSpc>
                          <a:spcPct val="115000"/>
                        </a:lnSpc>
                        <a:spcAft>
                          <a:spcPts val="0"/>
                        </a:spcAft>
                      </a:pPr>
                      <a:endParaRPr lang="es-EC"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bg1"/>
                    </a:solidFill>
                  </a:tcPr>
                </a:tc>
                <a:tc>
                  <a:txBody>
                    <a:bodyPr/>
                    <a:lstStyle/>
                    <a:p>
                      <a:pPr marL="0" algn="just" defTabSz="457200" rtl="0" eaLnBrk="1" latinLnBrk="0" hangingPunct="1">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extLst>
                  <a:ext uri="{0D108BD9-81ED-4DB2-BD59-A6C34878D82A}">
                    <a16:rowId xmlns:a16="http://schemas.microsoft.com/office/drawing/2014/main" val="1786163163"/>
                  </a:ext>
                </a:extLst>
              </a:tr>
              <a:tr h="308597">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Arbustivo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UCH-001</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149</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Blanco rosado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Negro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52,3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85,5</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tc>
                  <a:txBody>
                    <a:bodyPr/>
                    <a:lstStyle/>
                    <a:p>
                      <a:pPr marL="0" algn="just" defTabSz="457200" rtl="0" eaLnBrk="1" latinLnBrk="0" hangingPunct="1">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extLst>
                  <a:ext uri="{0D108BD9-81ED-4DB2-BD59-A6C34878D82A}">
                    <a16:rowId xmlns:a16="http://schemas.microsoft.com/office/drawing/2014/main" val="906206800"/>
                  </a:ext>
                </a:extLst>
              </a:tr>
              <a:tr h="308597">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Arbustivo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UCH-004</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141</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Rojo grisáceo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Rosado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62,3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82,2</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A. Resistente</a:t>
                      </a:r>
                    </a:p>
                  </a:txBody>
                  <a:tcPr marL="68580" marR="68580" marT="0" marB="0">
                    <a:solidFill>
                      <a:schemeClr val="bg1"/>
                    </a:solidFill>
                  </a:tcPr>
                </a:tc>
                <a:tc>
                  <a:txBody>
                    <a:bodyPr/>
                    <a:lstStyle/>
                    <a:p>
                      <a:pPr marL="0" algn="just" defTabSz="457200" rtl="0" eaLnBrk="1" latinLnBrk="0" hangingPunct="1">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Susceptible (15%)</a:t>
                      </a:r>
                    </a:p>
                  </a:txBody>
                  <a:tcPr marL="68580" marR="68580" marT="0" marB="0">
                    <a:solidFill>
                      <a:schemeClr val="bg1"/>
                    </a:solidFill>
                  </a:tcPr>
                </a:tc>
                <a:extLst>
                  <a:ext uri="{0D108BD9-81ED-4DB2-BD59-A6C34878D82A}">
                    <a16:rowId xmlns:a16="http://schemas.microsoft.com/office/drawing/2014/main" val="3512255508"/>
                  </a:ext>
                </a:extLst>
              </a:tr>
            </a:tbl>
          </a:graphicData>
        </a:graphic>
      </p:graphicFrame>
      <p:graphicFrame>
        <p:nvGraphicFramePr>
          <p:cNvPr id="4" name="Tabla 3">
            <a:extLst>
              <a:ext uri="{FF2B5EF4-FFF2-40B4-BE49-F238E27FC236}">
                <a16:creationId xmlns:a16="http://schemas.microsoft.com/office/drawing/2014/main" id="{26A8E722-06AB-4850-A403-4BE744FE88BB}"/>
              </a:ext>
            </a:extLst>
          </p:cNvPr>
          <p:cNvGraphicFramePr>
            <a:graphicFrameLocks noGrp="1"/>
          </p:cNvGraphicFramePr>
          <p:nvPr>
            <p:extLst>
              <p:ext uri="{D42A27DB-BD31-4B8C-83A1-F6EECF244321}">
                <p14:modId xmlns:p14="http://schemas.microsoft.com/office/powerpoint/2010/main" val="3283382514"/>
              </p:ext>
            </p:extLst>
          </p:nvPr>
        </p:nvGraphicFramePr>
        <p:xfrm>
          <a:off x="683820" y="4370234"/>
          <a:ext cx="10824358" cy="2211689"/>
        </p:xfrm>
        <a:graphic>
          <a:graphicData uri="http://schemas.openxmlformats.org/drawingml/2006/table">
            <a:tbl>
              <a:tblPr firstRow="1" firstCol="1" bandRow="1">
                <a:tableStyleId>{9D7B26C5-4107-4FEC-AEDC-1716B250A1EF}</a:tableStyleId>
              </a:tblPr>
              <a:tblGrid>
                <a:gridCol w="1052092">
                  <a:extLst>
                    <a:ext uri="{9D8B030D-6E8A-4147-A177-3AD203B41FA5}">
                      <a16:colId xmlns:a16="http://schemas.microsoft.com/office/drawing/2014/main" val="200256856"/>
                    </a:ext>
                  </a:extLst>
                </a:gridCol>
                <a:gridCol w="1239387">
                  <a:extLst>
                    <a:ext uri="{9D8B030D-6E8A-4147-A177-3AD203B41FA5}">
                      <a16:colId xmlns:a16="http://schemas.microsoft.com/office/drawing/2014/main" val="1840110247"/>
                    </a:ext>
                  </a:extLst>
                </a:gridCol>
                <a:gridCol w="602787">
                  <a:extLst>
                    <a:ext uri="{9D8B030D-6E8A-4147-A177-3AD203B41FA5}">
                      <a16:colId xmlns:a16="http://schemas.microsoft.com/office/drawing/2014/main" val="3409486135"/>
                    </a:ext>
                  </a:extLst>
                </a:gridCol>
                <a:gridCol w="1391478">
                  <a:extLst>
                    <a:ext uri="{9D8B030D-6E8A-4147-A177-3AD203B41FA5}">
                      <a16:colId xmlns:a16="http://schemas.microsoft.com/office/drawing/2014/main" val="4293498263"/>
                    </a:ext>
                  </a:extLst>
                </a:gridCol>
                <a:gridCol w="1444487">
                  <a:extLst>
                    <a:ext uri="{9D8B030D-6E8A-4147-A177-3AD203B41FA5}">
                      <a16:colId xmlns:a16="http://schemas.microsoft.com/office/drawing/2014/main" val="1484244354"/>
                    </a:ext>
                  </a:extLst>
                </a:gridCol>
                <a:gridCol w="1007167">
                  <a:extLst>
                    <a:ext uri="{9D8B030D-6E8A-4147-A177-3AD203B41FA5}">
                      <a16:colId xmlns:a16="http://schemas.microsoft.com/office/drawing/2014/main" val="3383632127"/>
                    </a:ext>
                  </a:extLst>
                </a:gridCol>
                <a:gridCol w="808383">
                  <a:extLst>
                    <a:ext uri="{9D8B030D-6E8A-4147-A177-3AD203B41FA5}">
                      <a16:colId xmlns:a16="http://schemas.microsoft.com/office/drawing/2014/main" val="2693384854"/>
                    </a:ext>
                  </a:extLst>
                </a:gridCol>
                <a:gridCol w="1113181">
                  <a:extLst>
                    <a:ext uri="{9D8B030D-6E8A-4147-A177-3AD203B41FA5}">
                      <a16:colId xmlns:a16="http://schemas.microsoft.com/office/drawing/2014/main" val="4230721347"/>
                    </a:ext>
                  </a:extLst>
                </a:gridCol>
                <a:gridCol w="1166191">
                  <a:extLst>
                    <a:ext uri="{9D8B030D-6E8A-4147-A177-3AD203B41FA5}">
                      <a16:colId xmlns:a16="http://schemas.microsoft.com/office/drawing/2014/main" val="2130071787"/>
                    </a:ext>
                  </a:extLst>
                </a:gridCol>
                <a:gridCol w="999205">
                  <a:extLst>
                    <a:ext uri="{9D8B030D-6E8A-4147-A177-3AD203B41FA5}">
                      <a16:colId xmlns:a16="http://schemas.microsoft.com/office/drawing/2014/main" val="2469708987"/>
                    </a:ext>
                  </a:extLst>
                </a:gridCol>
              </a:tblGrid>
              <a:tr h="365561">
                <a:tc>
                  <a:txBody>
                    <a:bodyPr/>
                    <a:lstStyle/>
                    <a:p>
                      <a:pPr algn="just">
                        <a:lnSpc>
                          <a:spcPct val="115000"/>
                        </a:lnSpc>
                        <a:spcAft>
                          <a:spcPts val="0"/>
                        </a:spcAft>
                      </a:pPr>
                      <a:r>
                        <a:rPr lang="es-EC" sz="1600" b="1" dirty="0">
                          <a:effectLst/>
                          <a:latin typeface="Times New Roman" panose="02020603050405020304" pitchFamily="18" charset="0"/>
                          <a:cs typeface="Times New Roman" panose="02020603050405020304" pitchFamily="18" charset="0"/>
                        </a:rPr>
                        <a:t>Trepador</a:t>
                      </a:r>
                      <a:endPar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ECU-3475</a:t>
                      </a:r>
                      <a:endParaRPr lang="es-EC"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176</a:t>
                      </a:r>
                      <a:endParaRPr lang="es-EC"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Púrpura grisáceo</a:t>
                      </a:r>
                      <a:endParaRPr lang="es-EC"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dirty="0">
                          <a:effectLst/>
                          <a:latin typeface="Times New Roman" panose="02020603050405020304" pitchFamily="18" charset="0"/>
                          <a:cs typeface="Times New Roman" panose="02020603050405020304" pitchFamily="18" charset="0"/>
                        </a:rPr>
                        <a:t>Negro</a:t>
                      </a:r>
                      <a:endParaRPr lang="es-EC" sz="2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a:effectLst/>
                          <a:latin typeface="Times New Roman" panose="02020603050405020304" pitchFamily="18" charset="0"/>
                          <a:cs typeface="Times New Roman" panose="02020603050405020304" pitchFamily="18" charset="0"/>
                        </a:rPr>
                        <a:t>59,7</a:t>
                      </a:r>
                      <a:endParaRPr lang="es-EC"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dirty="0">
                          <a:effectLst/>
                          <a:latin typeface="Times New Roman" panose="02020603050405020304" pitchFamily="18" charset="0"/>
                          <a:cs typeface="Times New Roman" panose="02020603050405020304" pitchFamily="18" charset="0"/>
                        </a:rPr>
                        <a:t>7</a:t>
                      </a:r>
                      <a:endParaRPr lang="es-EC" sz="2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600" b="0" dirty="0">
                          <a:effectLst/>
                          <a:latin typeface="Times New Roman" panose="02020603050405020304" pitchFamily="18" charset="0"/>
                          <a:cs typeface="Times New Roman" panose="02020603050405020304" pitchFamily="18" charset="0"/>
                        </a:rPr>
                        <a:t>248,7</a:t>
                      </a:r>
                      <a:endParaRPr lang="es-EC" sz="24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A. Resistente</a:t>
                      </a:r>
                    </a:p>
                    <a:p>
                      <a:pPr algn="just">
                        <a:lnSpc>
                          <a:spcPct val="115000"/>
                        </a:lnSpc>
                        <a:spcAft>
                          <a:spcPts val="0"/>
                        </a:spcAft>
                      </a:pPr>
                      <a:endParaRPr lang="es-EC" sz="1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62297665"/>
                  </a:ext>
                </a:extLst>
              </a:tr>
              <a:tr h="365561">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Trepador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ECU-15547</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185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Rojo grisáceo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Rosado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86,3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244,8</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M. Resistente</a:t>
                      </a:r>
                    </a:p>
                  </a:txBody>
                  <a:tcPr marL="68580" marR="68580" marT="0" marB="0">
                    <a:lnT w="12700" cap="flat" cmpd="sng" algn="ctr">
                      <a:solidFill>
                        <a:schemeClr val="bg1"/>
                      </a:solidFill>
                      <a:prstDash val="solid"/>
                      <a:round/>
                      <a:headEnd type="none" w="med" len="med"/>
                      <a:tailEnd type="none" w="med" len="med"/>
                    </a:lnT>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442971451"/>
                  </a:ext>
                </a:extLst>
              </a:tr>
              <a:tr h="365561">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Trepador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ECU-17338</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184</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Blanco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Marrón</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239,1</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Susceptible (11%)</a:t>
                      </a:r>
                    </a:p>
                  </a:txBody>
                  <a:tcPr marL="68580" marR="68580" marT="0" marB="0">
                    <a:solidFill>
                      <a:schemeClr val="bg1"/>
                    </a:solidFill>
                  </a:tcPr>
                </a:tc>
                <a:extLst>
                  <a:ext uri="{0D108BD9-81ED-4DB2-BD59-A6C34878D82A}">
                    <a16:rowId xmlns:a16="http://schemas.microsoft.com/office/drawing/2014/main" val="780143693"/>
                  </a:ext>
                </a:extLst>
              </a:tr>
              <a:tr h="365561">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Trepador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ECU-17330</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170</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Rosado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Rojo grisáceo</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65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7</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235,7</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M. Resistente</a:t>
                      </a: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Resistente</a:t>
                      </a:r>
                    </a:p>
                  </a:txBody>
                  <a:tcPr marL="68580" marR="68580" marT="0" marB="0">
                    <a:solidFill>
                      <a:schemeClr val="bg1"/>
                    </a:solidFill>
                  </a:tcPr>
                </a:tc>
                <a:extLst>
                  <a:ext uri="{0D108BD9-81ED-4DB2-BD59-A6C34878D82A}">
                    <a16:rowId xmlns:a16="http://schemas.microsoft.com/office/drawing/2014/main" val="192213945"/>
                  </a:ext>
                </a:extLst>
              </a:tr>
              <a:tr h="365561">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Trepador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ECU-17332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175</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Olivo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Sin color</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56</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8</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229,2</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M. Resistente</a:t>
                      </a:r>
                    </a:p>
                  </a:txBody>
                  <a:tcPr marL="68580" marR="68580" marT="0" marB="0">
                    <a:solidFill>
                      <a:schemeClr val="bg1"/>
                    </a:solidFill>
                  </a:tcPr>
                </a:tc>
                <a:tc>
                  <a:txBody>
                    <a:bodyPr/>
                    <a:lstStyle/>
                    <a:p>
                      <a:pPr algn="just">
                        <a:lnSpc>
                          <a:spcPct val="115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A. Resistente</a:t>
                      </a:r>
                    </a:p>
                  </a:txBody>
                  <a:tcPr marL="68580" marR="68580" marT="0" marB="0">
                    <a:solidFill>
                      <a:schemeClr val="bg1"/>
                    </a:solidFill>
                  </a:tcPr>
                </a:tc>
                <a:extLst>
                  <a:ext uri="{0D108BD9-81ED-4DB2-BD59-A6C34878D82A}">
                    <a16:rowId xmlns:a16="http://schemas.microsoft.com/office/drawing/2014/main" val="3749587681"/>
                  </a:ext>
                </a:extLst>
              </a:tr>
            </a:tbl>
          </a:graphicData>
        </a:graphic>
      </p:graphicFrame>
      <p:sp>
        <p:nvSpPr>
          <p:cNvPr id="6" name="Elipse 5">
            <a:extLst>
              <a:ext uri="{FF2B5EF4-FFF2-40B4-BE49-F238E27FC236}">
                <a16:creationId xmlns:a16="http://schemas.microsoft.com/office/drawing/2014/main" id="{178DD9F8-D7CF-4C31-92A7-DBFDD4E42530}"/>
              </a:ext>
            </a:extLst>
          </p:cNvPr>
          <p:cNvSpPr/>
          <p:nvPr/>
        </p:nvSpPr>
        <p:spPr>
          <a:xfrm>
            <a:off x="8249466" y="2767967"/>
            <a:ext cx="543339" cy="150690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a:extLst>
              <a:ext uri="{FF2B5EF4-FFF2-40B4-BE49-F238E27FC236}">
                <a16:creationId xmlns:a16="http://schemas.microsoft.com/office/drawing/2014/main" id="{A1A2301E-790A-4EBF-81CF-05E6CE15A1AF}"/>
              </a:ext>
            </a:extLst>
          </p:cNvPr>
          <p:cNvSpPr/>
          <p:nvPr/>
        </p:nvSpPr>
        <p:spPr>
          <a:xfrm>
            <a:off x="8249466" y="4370234"/>
            <a:ext cx="543339" cy="21163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531988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hierba, suelo, exterior, planta&#10;&#10;Descripción generada con confianza muy alta">
            <a:extLst>
              <a:ext uri="{FF2B5EF4-FFF2-40B4-BE49-F238E27FC236}">
                <a16:creationId xmlns:a16="http://schemas.microsoft.com/office/drawing/2014/main" id="{B26CF92E-CEF4-4067-8875-69984F6FCC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BDE007A-0477-4F11-A8FF-21D83276096C}"/>
              </a:ext>
            </a:extLst>
          </p:cNvPr>
          <p:cNvSpPr>
            <a:spLocks noGrp="1"/>
          </p:cNvSpPr>
          <p:nvPr>
            <p:ph type="title"/>
          </p:nvPr>
        </p:nvSpPr>
        <p:spPr>
          <a:xfrm>
            <a:off x="1325217" y="832832"/>
            <a:ext cx="10179394" cy="903203"/>
          </a:xfrm>
          <a:solidFill>
            <a:schemeClr val="accent5">
              <a:lumMod val="20000"/>
              <a:lumOff val="8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fontScale="90000"/>
          </a:bodyPr>
          <a:lstStyle/>
          <a:p>
            <a:r>
              <a:rPr lang="es-EC" sz="3300" dirty="0">
                <a:solidFill>
                  <a:schemeClr val="tx1"/>
                </a:solidFill>
                <a:latin typeface="Times New Roman" panose="02020603050405020304" pitchFamily="18" charset="0"/>
                <a:cs typeface="Times New Roman" panose="02020603050405020304" pitchFamily="18" charset="0"/>
              </a:rPr>
              <a:t>   Conclusiones</a:t>
            </a:r>
            <a:br>
              <a:rPr lang="es-EC" sz="3300" dirty="0">
                <a:solidFill>
                  <a:schemeClr val="tx1"/>
                </a:solidFill>
                <a:latin typeface="Times New Roman" panose="02020603050405020304" pitchFamily="18" charset="0"/>
                <a:cs typeface="Times New Roman" panose="02020603050405020304" pitchFamily="18" charset="0"/>
              </a:rPr>
            </a:br>
            <a:r>
              <a:rPr lang="es-EC" sz="3300" dirty="0">
                <a:solidFill>
                  <a:schemeClr val="tx1"/>
                </a:solidFill>
                <a:latin typeface="Times New Roman" panose="02020603050405020304" pitchFamily="18" charset="0"/>
                <a:cs typeface="Times New Roman" panose="02020603050405020304" pitchFamily="18" charset="0"/>
              </a:rPr>
              <a:t>   </a:t>
            </a:r>
          </a:p>
        </p:txBody>
      </p:sp>
      <p:sp>
        <p:nvSpPr>
          <p:cNvPr id="3" name="Marcador de contenido 2">
            <a:extLst>
              <a:ext uri="{FF2B5EF4-FFF2-40B4-BE49-F238E27FC236}">
                <a16:creationId xmlns:a16="http://schemas.microsoft.com/office/drawing/2014/main" id="{F14418B5-AE1C-45BD-B72B-8B954958BEAA}"/>
              </a:ext>
            </a:extLst>
          </p:cNvPr>
          <p:cNvSpPr>
            <a:spLocks noGrp="1"/>
          </p:cNvSpPr>
          <p:nvPr>
            <p:ph idx="1"/>
          </p:nvPr>
        </p:nvSpPr>
        <p:spPr>
          <a:xfrm>
            <a:off x="1325217" y="1736034"/>
            <a:ext cx="10179395" cy="5121966"/>
          </a:xfr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fontScale="92500"/>
          </a:bodyPr>
          <a:lstStyle/>
          <a:p>
            <a:pPr marL="0" indent="0" algn="just">
              <a:buNone/>
            </a:pPr>
            <a:r>
              <a:rPr lang="es-EC" sz="3300" dirty="0">
                <a:solidFill>
                  <a:schemeClr val="tx1"/>
                </a:solidFill>
                <a:latin typeface="Times New Roman" panose="02020603050405020304" pitchFamily="18" charset="0"/>
                <a:ea typeface="+mj-ea"/>
                <a:cs typeface="Times New Roman" panose="02020603050405020304" pitchFamily="18" charset="0"/>
              </a:rPr>
              <a:t>    Objetivo 1</a:t>
            </a:r>
          </a:p>
          <a:p>
            <a:pPr algn="just"/>
            <a:r>
              <a:rPr lang="es-EC" sz="2000" dirty="0">
                <a:solidFill>
                  <a:schemeClr val="tx1"/>
                </a:solidFill>
                <a:latin typeface="Times New Roman" panose="02020603050405020304" pitchFamily="18" charset="0"/>
                <a:cs typeface="Times New Roman" panose="02020603050405020304" pitchFamily="18" charset="0"/>
              </a:rPr>
              <a:t>En Chaltura a los agricultores tienen preferencia en sembrar variedades de grano rojo por ser un color de mayor aceptación en el mercado</a:t>
            </a:r>
            <a:r>
              <a:rPr lang="es-EC" sz="2800" dirty="0">
                <a:solidFill>
                  <a:schemeClr val="tx1"/>
                </a:solidFill>
                <a:latin typeface="Times New Roman" panose="02020603050405020304" pitchFamily="18" charset="0"/>
                <a:cs typeface="Times New Roman" panose="02020603050405020304" pitchFamily="18" charset="0"/>
              </a:rPr>
              <a:t>.</a:t>
            </a:r>
          </a:p>
          <a:p>
            <a:pPr marL="0" indent="0" algn="just">
              <a:buNone/>
            </a:pPr>
            <a:r>
              <a:rPr lang="es-EC" sz="2400" dirty="0">
                <a:solidFill>
                  <a:schemeClr val="tx1"/>
                </a:solidFill>
                <a:latin typeface="Times New Roman" panose="02020603050405020304" pitchFamily="18" charset="0"/>
                <a:cs typeface="Times New Roman" panose="02020603050405020304" pitchFamily="18" charset="0"/>
              </a:rPr>
              <a:t>	</a:t>
            </a:r>
            <a:r>
              <a:rPr lang="es-EC" sz="3300" dirty="0">
                <a:solidFill>
                  <a:schemeClr val="tx1"/>
                </a:solidFill>
                <a:latin typeface="Times New Roman" panose="02020603050405020304" pitchFamily="18" charset="0"/>
                <a:ea typeface="+mj-ea"/>
                <a:cs typeface="Times New Roman" panose="02020603050405020304" pitchFamily="18" charset="0"/>
              </a:rPr>
              <a:t>Objetivo 2</a:t>
            </a:r>
          </a:p>
          <a:p>
            <a:pPr algn="just">
              <a:lnSpc>
                <a:spcPct val="150000"/>
              </a:lnSpc>
            </a:pPr>
            <a:r>
              <a:rPr lang="es-EC" sz="2000" dirty="0">
                <a:solidFill>
                  <a:schemeClr val="tx1"/>
                </a:solidFill>
                <a:latin typeface="Times New Roman" panose="02020603050405020304" pitchFamily="18" charset="0"/>
                <a:cs typeface="Times New Roman" panose="02020603050405020304" pitchFamily="18" charset="0"/>
              </a:rPr>
              <a:t>La evaluación morfológica y agronómica analizada mediante el método de agrupamiento de Ward y el coeficiente de Gower permitió identificar tres grupos y dentro de estos nueve morfotipos entendiéndose así que el fréjol posee una alta diversidad de genotipos.</a:t>
            </a:r>
          </a:p>
          <a:p>
            <a:pPr algn="just">
              <a:lnSpc>
                <a:spcPct val="150000"/>
              </a:lnSpc>
            </a:pPr>
            <a:r>
              <a:rPr lang="es-EC" sz="2000" dirty="0">
                <a:solidFill>
                  <a:schemeClr val="tx1"/>
                </a:solidFill>
                <a:latin typeface="Times New Roman" panose="02020603050405020304" pitchFamily="18" charset="0"/>
                <a:cs typeface="Times New Roman" panose="02020603050405020304" pitchFamily="18" charset="0"/>
              </a:rPr>
              <a:t>De los 21 caracteres cuantitativos evaluados 13 resultaron ser altamente discriminantes como la altura de la planta, ancho de la hoja, tamaño de semillas, área foliar , etc.</a:t>
            </a:r>
          </a:p>
          <a:p>
            <a:pPr algn="just">
              <a:lnSpc>
                <a:spcPct val="150000"/>
              </a:lnSpc>
            </a:pPr>
            <a:r>
              <a:rPr lang="es-EC" sz="2000" dirty="0">
                <a:solidFill>
                  <a:schemeClr val="tx1"/>
                </a:solidFill>
                <a:latin typeface="Times New Roman" panose="02020603050405020304" pitchFamily="18" charset="0"/>
                <a:cs typeface="Times New Roman" panose="02020603050405020304" pitchFamily="18" charset="0"/>
              </a:rPr>
              <a:t>El color de la semilla que mas predominó en toda la colección fue el rojo y color secundario rosado</a:t>
            </a:r>
            <a:r>
              <a:rPr lang="es-EC"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3533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lanta, árbol, verde, pequeño&#10;&#10;Descripción generada con confianza muy alta">
            <a:extLst>
              <a:ext uri="{FF2B5EF4-FFF2-40B4-BE49-F238E27FC236}">
                <a16:creationId xmlns:a16="http://schemas.microsoft.com/office/drawing/2014/main" id="{E8126D00-EF6F-4886-A058-12A21583AB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8BCCB3FC-2616-4391-A078-CA930A667072}"/>
              </a:ext>
            </a:extLst>
          </p:cNvPr>
          <p:cNvSpPr>
            <a:spLocks noGrp="1"/>
          </p:cNvSpPr>
          <p:nvPr>
            <p:ph idx="1"/>
          </p:nvPr>
        </p:nvSpPr>
        <p:spPr>
          <a:xfrm>
            <a:off x="1272209" y="739437"/>
            <a:ext cx="10177668" cy="5846893"/>
          </a:xfrm>
          <a:solidFill>
            <a:schemeClr val="accent4">
              <a:lumMod val="20000"/>
              <a:lumOff val="80000"/>
            </a:schemeClr>
          </a:solidFill>
          <a:ln>
            <a:solidFill>
              <a:schemeClr val="tx1"/>
            </a:solidFill>
          </a:ln>
        </p:spPr>
        <p:txBody>
          <a:bodyPr>
            <a:normAutofit/>
          </a:bodyPr>
          <a:lstStyle/>
          <a:p>
            <a:pPr marL="0" indent="0" algn="just">
              <a:lnSpc>
                <a:spcPct val="110000"/>
              </a:lnSpc>
              <a:buNone/>
            </a:pPr>
            <a:r>
              <a:rPr lang="es-EC" sz="3600" dirty="0">
                <a:solidFill>
                  <a:schemeClr val="tx1"/>
                </a:solidFill>
                <a:latin typeface="Times New Roman" panose="02020603050405020304" pitchFamily="18" charset="0"/>
                <a:ea typeface="+mj-ea"/>
                <a:cs typeface="Times New Roman" panose="02020603050405020304" pitchFamily="18" charset="0"/>
              </a:rPr>
              <a:t>    Objetivo 3</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Durante la etapa de llenado de vainas, las condiciones climáticas hicieron posible que se desarrollarán enfermedades como: antracnosis, roya, mancha angular y bacteriosis, pero la enfermedad más representativa fue la antracnosis ya que causo daños en niveles de 1-7.</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En la etapa de maduración el gusano de la vaina afectó directamente al rendimiento dañando los granos dentro de la vaina, las accesiones mas susceptibles fueron ECU-8309, ECU-15556 y ECU-17323 presentando daños mayores a 20%.</a:t>
            </a:r>
          </a:p>
          <a:p>
            <a:pPr marL="0" indent="0" algn="just">
              <a:lnSpc>
                <a:spcPct val="110000"/>
              </a:lnSpc>
              <a:buNone/>
            </a:pPr>
            <a:r>
              <a:rPr lang="es-EC" sz="3600" dirty="0">
                <a:solidFill>
                  <a:schemeClr val="tx1"/>
                </a:solidFill>
                <a:latin typeface="Times New Roman" panose="02020603050405020304" pitchFamily="18" charset="0"/>
                <a:ea typeface="+mj-ea"/>
                <a:cs typeface="Times New Roman" panose="02020603050405020304" pitchFamily="18" charset="0"/>
              </a:rPr>
              <a:t>	Objetivo 4</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Con los resultados obtenidos de este estudio se identificó materiales promisorios como ECU-3475 y UCH-003, los cuales presentan características favorables tanto en rendimiento como en color de la semilla, días a la cosecha, número de semillas por vainas y resistencia a antracnosis y gusano de la vaina, características deseables que pueden ser estimados para programas de mejoramiento genético.</a:t>
            </a:r>
          </a:p>
          <a:p>
            <a:pPr marL="0" indent="0" algn="just">
              <a:lnSpc>
                <a:spcPct val="110000"/>
              </a:lnSpc>
              <a:buNone/>
            </a:pPr>
            <a:endParaRPr lang="es-EC" dirty="0">
              <a:solidFill>
                <a:schemeClr val="tx1"/>
              </a:solidFill>
              <a:latin typeface="Times New Roman" panose="02020603050405020304" pitchFamily="18" charset="0"/>
              <a:cs typeface="Times New Roman" panose="02020603050405020304" pitchFamily="18" charset="0"/>
            </a:endParaRPr>
          </a:p>
          <a:p>
            <a:pPr algn="just">
              <a:lnSpc>
                <a:spcPct val="110000"/>
              </a:lnSpc>
            </a:pPr>
            <a:endParaRPr lang="es-EC" dirty="0"/>
          </a:p>
        </p:txBody>
      </p:sp>
    </p:spTree>
    <p:extLst>
      <p:ext uri="{BB962C8B-B14F-4D97-AF65-F5344CB8AC3E}">
        <p14:creationId xmlns:p14="http://schemas.microsoft.com/office/powerpoint/2010/main" val="2429744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árbol, exterior, suelo, planta&#10;&#10;Descripción generada con confianza muy alta">
            <a:extLst>
              <a:ext uri="{FF2B5EF4-FFF2-40B4-BE49-F238E27FC236}">
                <a16:creationId xmlns:a16="http://schemas.microsoft.com/office/drawing/2014/main" id="{228BBD7B-C949-4FE5-A598-ABD5134965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8CAD1E9-6AB7-4971-8541-686ECAEAC4DF}"/>
              </a:ext>
            </a:extLst>
          </p:cNvPr>
          <p:cNvSpPr>
            <a:spLocks noGrp="1"/>
          </p:cNvSpPr>
          <p:nvPr>
            <p:ph type="title"/>
          </p:nvPr>
        </p:nvSpPr>
        <p:spPr>
          <a:xfrm>
            <a:off x="1364975" y="624110"/>
            <a:ext cx="10139638" cy="1280890"/>
          </a:xfrm>
          <a:solidFill>
            <a:schemeClr val="bg1">
              <a:lumMod val="95000"/>
            </a:schemeClr>
          </a:solidFill>
          <a:ln>
            <a:solidFill>
              <a:schemeClr val="tx1"/>
            </a:solidFill>
          </a:ln>
        </p:spPr>
        <p:txBody>
          <a:bodyPr/>
          <a:lstStyle/>
          <a:p>
            <a:r>
              <a:rPr lang="es-EC" dirty="0">
                <a:solidFill>
                  <a:schemeClr val="tx1"/>
                </a:solidFill>
                <a:latin typeface="Times New Roman" panose="02020603050405020304" pitchFamily="18" charset="0"/>
                <a:cs typeface="Times New Roman" panose="02020603050405020304" pitchFamily="18" charset="0"/>
              </a:rPr>
              <a:t>Recomendaciones</a:t>
            </a:r>
          </a:p>
        </p:txBody>
      </p:sp>
      <p:sp>
        <p:nvSpPr>
          <p:cNvPr id="3" name="Marcador de contenido 2">
            <a:extLst>
              <a:ext uri="{FF2B5EF4-FFF2-40B4-BE49-F238E27FC236}">
                <a16:creationId xmlns:a16="http://schemas.microsoft.com/office/drawing/2014/main" id="{820E2568-1FEC-47A8-86A0-19F9EFA3F139}"/>
              </a:ext>
            </a:extLst>
          </p:cNvPr>
          <p:cNvSpPr>
            <a:spLocks noGrp="1"/>
          </p:cNvSpPr>
          <p:nvPr>
            <p:ph idx="1"/>
          </p:nvPr>
        </p:nvSpPr>
        <p:spPr>
          <a:xfrm>
            <a:off x="1364974" y="1378226"/>
            <a:ext cx="10139638" cy="4996070"/>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Realizar investigaciones sobre métodos de control del gusano de la vaina en la zona evaluada y durante las etapas R8 y R9 del cultivo, así como también, del gorgojo del fréjol en almacenamiento.</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Se recomienda generar semillas de los materiales promisorios ya que son materiales con características sobresalientes que serán de mucha utilidad para trabajos de fitomejoramiento.</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Utilizar la accesión (ECU-3475) como la más productora, seguida por las accesiones (ECU-15547, ECU-17338, ECU-17330 Y ECU-17332) en asociación se podría sembrar con maíz que sirvan de tutor, ya que estas entradas produjeron altos rendimientos, además estos materiales presentaron resistencia a las enfermedades y plagas dentro de la localidad.</a:t>
            </a:r>
          </a:p>
          <a:p>
            <a:pPr algn="just">
              <a:lnSpc>
                <a:spcPct val="110000"/>
              </a:lnSpc>
            </a:pPr>
            <a:r>
              <a:rPr lang="es-EC" sz="2000" dirty="0">
                <a:solidFill>
                  <a:schemeClr val="tx1"/>
                </a:solidFill>
                <a:latin typeface="Times New Roman" panose="02020603050405020304" pitchFamily="18" charset="0"/>
                <a:cs typeface="Times New Roman" panose="02020603050405020304" pitchFamily="18" charset="0"/>
              </a:rPr>
              <a:t>Promover a los agricultores a cultivar diferentes tipos de fréjol, en cuanto a colores de grano para que puedan enfrentar cambios en el mercado.</a:t>
            </a:r>
          </a:p>
          <a:p>
            <a:pPr algn="just"/>
            <a:endParaRPr lang="es-EC" sz="2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872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FD192-F290-4445-A2A0-E3823383ABBA}"/>
              </a:ext>
            </a:extLst>
          </p:cNvPr>
          <p:cNvSpPr>
            <a:spLocks noGrp="1"/>
          </p:cNvSpPr>
          <p:nvPr>
            <p:ph type="title"/>
          </p:nvPr>
        </p:nvSpPr>
        <p:spPr>
          <a:xfrm>
            <a:off x="1696279" y="518093"/>
            <a:ext cx="9384264" cy="1280890"/>
          </a:xfrm>
        </p:spPr>
        <p:txBody>
          <a:bodyPr/>
          <a:lstStyle/>
          <a:p>
            <a:r>
              <a:rPr lang="es-EC" dirty="0">
                <a:solidFill>
                  <a:schemeClr val="tx1"/>
                </a:solidFill>
                <a:latin typeface="Times New Roman" panose="02020603050405020304" pitchFamily="18" charset="0"/>
                <a:cs typeface="Times New Roman" panose="02020603050405020304" pitchFamily="18" charset="0"/>
              </a:rPr>
              <a:t>BIBLIOGRAFÍA</a:t>
            </a:r>
          </a:p>
        </p:txBody>
      </p:sp>
      <p:sp>
        <p:nvSpPr>
          <p:cNvPr id="3" name="Marcador de contenido 2">
            <a:extLst>
              <a:ext uri="{FF2B5EF4-FFF2-40B4-BE49-F238E27FC236}">
                <a16:creationId xmlns:a16="http://schemas.microsoft.com/office/drawing/2014/main" id="{DDA984AD-52C3-44CE-8D3C-FDD856C3DC32}"/>
              </a:ext>
            </a:extLst>
          </p:cNvPr>
          <p:cNvSpPr>
            <a:spLocks noGrp="1"/>
          </p:cNvSpPr>
          <p:nvPr>
            <p:ph idx="1"/>
          </p:nvPr>
        </p:nvSpPr>
        <p:spPr>
          <a:xfrm>
            <a:off x="185530" y="1166192"/>
            <a:ext cx="12006470" cy="569180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es-EC" dirty="0">
                <a:solidFill>
                  <a:schemeClr val="tx1"/>
                </a:solidFill>
                <a:latin typeface="Times New Roman" panose="02020603050405020304" pitchFamily="18" charset="0"/>
                <a:cs typeface="Times New Roman" panose="02020603050405020304" pitchFamily="18" charset="0"/>
              </a:rPr>
              <a:t>Basantes, E. (2015). Manejos de cultivos andinos del ecuador. Sangolquí, Ecuador: Comisión editorial de la Universidad de las Fuerzas Armadas ESPE.</a:t>
            </a:r>
          </a:p>
          <a:p>
            <a:pPr algn="just"/>
            <a:r>
              <a:rPr lang="es-EC" dirty="0">
                <a:solidFill>
                  <a:schemeClr val="tx1"/>
                </a:solidFill>
                <a:latin typeface="Times New Roman" panose="02020603050405020304" pitchFamily="18" charset="0"/>
                <a:cs typeface="Times New Roman" panose="02020603050405020304" pitchFamily="18" charset="0"/>
              </a:rPr>
              <a:t>Bernal, G., Estévez, C y Castillo, N. (1995). Efecto del método de inoculación de Rhizobium en la </a:t>
            </a:r>
            <a:r>
              <a:rPr lang="es-EC" dirty="0" err="1">
                <a:solidFill>
                  <a:schemeClr val="tx1"/>
                </a:solidFill>
                <a:latin typeface="Times New Roman" panose="02020603050405020304" pitchFamily="18" charset="0"/>
                <a:cs typeface="Times New Roman" panose="02020603050405020304" pitchFamily="18" charset="0"/>
              </a:rPr>
              <a:t>nodulación</a:t>
            </a:r>
            <a:r>
              <a:rPr lang="es-EC" dirty="0">
                <a:solidFill>
                  <a:schemeClr val="tx1"/>
                </a:solidFill>
                <a:latin typeface="Times New Roman" panose="02020603050405020304" pitchFamily="18" charset="0"/>
                <a:cs typeface="Times New Roman" panose="02020603050405020304" pitchFamily="18" charset="0"/>
              </a:rPr>
              <a:t> y rendimiento en 3 variedades de fréjol (Phaseolus vulgaris L.) In memorias de V reunión de leguminosas de grano en la Zona Andina Departamento de Leguminosas Estación Experimental Agropecuaria San roque. INIA </a:t>
            </a:r>
            <a:r>
              <a:rPr lang="es-EC" dirty="0" err="1">
                <a:solidFill>
                  <a:schemeClr val="tx1"/>
                </a:solidFill>
                <a:latin typeface="Times New Roman" panose="02020603050405020304" pitchFamily="18" charset="0"/>
                <a:cs typeface="Times New Roman" panose="02020603050405020304" pitchFamily="18" charset="0"/>
              </a:rPr>
              <a:t>Iquito</a:t>
            </a:r>
            <a:r>
              <a:rPr lang="es-EC" dirty="0">
                <a:solidFill>
                  <a:schemeClr val="tx1"/>
                </a:solidFill>
                <a:latin typeface="Times New Roman" panose="02020603050405020304" pitchFamily="18" charset="0"/>
                <a:cs typeface="Times New Roman" panose="02020603050405020304" pitchFamily="18" charset="0"/>
              </a:rPr>
              <a:t>. 110 p.</a:t>
            </a:r>
          </a:p>
          <a:p>
            <a:pPr algn="just"/>
            <a:r>
              <a:rPr lang="es-EC" dirty="0">
                <a:solidFill>
                  <a:schemeClr val="tx1"/>
                </a:solidFill>
                <a:latin typeface="Times New Roman" panose="02020603050405020304" pitchFamily="18" charset="0"/>
                <a:cs typeface="Times New Roman" panose="02020603050405020304" pitchFamily="18" charset="0"/>
              </a:rPr>
              <a:t>CENTA. (2008). Guía Técnica para el Manejo de Variedades de Frijol. El Salvador.</a:t>
            </a:r>
          </a:p>
          <a:p>
            <a:pPr algn="just"/>
            <a:r>
              <a:rPr lang="es-EC" dirty="0">
                <a:solidFill>
                  <a:schemeClr val="tx1"/>
                </a:solidFill>
                <a:latin typeface="Times New Roman" panose="02020603050405020304" pitchFamily="18" charset="0"/>
                <a:cs typeface="Times New Roman" panose="02020603050405020304" pitchFamily="18" charset="0"/>
              </a:rPr>
              <a:t>CIAT. (1981). La antracnosis del frijol (</a:t>
            </a:r>
            <a:r>
              <a:rPr lang="es-EC" i="1" dirty="0">
                <a:solidFill>
                  <a:schemeClr val="tx1"/>
                </a:solidFill>
                <a:latin typeface="Times New Roman" panose="02020603050405020304" pitchFamily="18" charset="0"/>
                <a:cs typeface="Times New Roman" panose="02020603050405020304" pitchFamily="18" charset="0"/>
              </a:rPr>
              <a:t>Colletotrichum lindemuthianum)</a:t>
            </a:r>
            <a:r>
              <a:rPr lang="es-EC" dirty="0">
                <a:solidFill>
                  <a:schemeClr val="tx1"/>
                </a:solidFill>
                <a:latin typeface="Times New Roman" panose="02020603050405020304" pitchFamily="18" charset="0"/>
                <a:cs typeface="Times New Roman" panose="02020603050405020304" pitchFamily="18" charset="0"/>
              </a:rPr>
              <a:t> y su control; guía de estudio para ser usada como complemento de la Unidad Auditorial sobre el mismo tema. Contenido Científico: Howard F. Schwartz, Fernando Correa y Marcial Pastor Corrales; Producción: Héctor Favio Ospina y Carlos A. Flor. Cali, Colombia. CIAT. 24p. (Serie 04SB-06.08).</a:t>
            </a:r>
          </a:p>
          <a:p>
            <a:pPr algn="just"/>
            <a:r>
              <a:rPr lang="es-EC" dirty="0">
                <a:solidFill>
                  <a:schemeClr val="tx1"/>
                </a:solidFill>
                <a:latin typeface="Times New Roman" panose="02020603050405020304" pitchFamily="18" charset="0"/>
                <a:cs typeface="Times New Roman" panose="02020603050405020304" pitchFamily="18" charset="0"/>
              </a:rPr>
              <a:t>CIAT. (1984). Morfología de la planta de fríjol común; guía de estudio para ser usada como complemento de la Unidad Audiotutorial sobre el mismo tema. Contenido Científico: Debouck, Daniel G.; Hidalgo Rigoberto. Producción: Ospina O., Héctor F.; Flor M., Carlos A. Cali, Colombia. CIAT. 56 p. (Serie 04SB-09 .01).</a:t>
            </a:r>
          </a:p>
          <a:p>
            <a:pPr algn="just"/>
            <a:r>
              <a:rPr lang="es-EC" dirty="0">
                <a:solidFill>
                  <a:schemeClr val="tx1"/>
                </a:solidFill>
                <a:latin typeface="Times New Roman" panose="02020603050405020304" pitchFamily="18" charset="0"/>
                <a:cs typeface="Times New Roman" panose="02020603050405020304" pitchFamily="18" charset="0"/>
              </a:rPr>
              <a:t>CIAT. (1993). Descriptores varietales para cultivos: Maíz, Sorgo, Arroz y fréjol. Cali, Colombia. </a:t>
            </a:r>
          </a:p>
          <a:p>
            <a:pPr algn="just"/>
            <a:r>
              <a:rPr lang="es-EC" dirty="0">
                <a:solidFill>
                  <a:schemeClr val="tx1"/>
                </a:solidFill>
                <a:latin typeface="Times New Roman" panose="02020603050405020304" pitchFamily="18" charset="0"/>
                <a:cs typeface="Times New Roman" panose="02020603050405020304" pitchFamily="18" charset="0"/>
              </a:rPr>
              <a:t>Cornelio, M. (2015). </a:t>
            </a:r>
            <a:r>
              <a:rPr lang="es-EC" i="1" dirty="0">
                <a:solidFill>
                  <a:schemeClr val="tx1"/>
                </a:solidFill>
                <a:latin typeface="Times New Roman" panose="02020603050405020304" pitchFamily="18" charset="0"/>
                <a:cs typeface="Times New Roman" panose="02020603050405020304" pitchFamily="18" charset="0"/>
              </a:rPr>
              <a:t>Adaptabilidad de cinco variedades de frijol (Phaseolus vulgaris </a:t>
            </a:r>
            <a:r>
              <a:rPr lang="es-EC" dirty="0">
                <a:solidFill>
                  <a:schemeClr val="tx1"/>
                </a:solidFill>
                <a:latin typeface="Times New Roman" panose="02020603050405020304" pitchFamily="18" charset="0"/>
                <a:cs typeface="Times New Roman" panose="02020603050405020304" pitchFamily="18" charset="0"/>
              </a:rPr>
              <a:t>L.</a:t>
            </a:r>
            <a:r>
              <a:rPr lang="es-EC" i="1" dirty="0">
                <a:solidFill>
                  <a:schemeClr val="tx1"/>
                </a:solidFill>
                <a:latin typeface="Times New Roman" panose="02020603050405020304" pitchFamily="18" charset="0"/>
                <a:cs typeface="Times New Roman" panose="02020603050405020304" pitchFamily="18" charset="0"/>
              </a:rPr>
              <a:t>), en la finca Angamarca La vieja del cantón </a:t>
            </a:r>
            <a:r>
              <a:rPr lang="es-EC" i="1" dirty="0" err="1">
                <a:solidFill>
                  <a:schemeClr val="tx1"/>
                </a:solidFill>
                <a:latin typeface="Times New Roman" panose="02020603050405020304" pitchFamily="18" charset="0"/>
                <a:cs typeface="Times New Roman" panose="02020603050405020304" pitchFamily="18" charset="0"/>
              </a:rPr>
              <a:t>Pangua</a:t>
            </a:r>
            <a:r>
              <a:rPr lang="es-EC" i="1" dirty="0">
                <a:solidFill>
                  <a:schemeClr val="tx1"/>
                </a:solidFill>
                <a:latin typeface="Times New Roman" panose="02020603050405020304" pitchFamily="18" charset="0"/>
                <a:cs typeface="Times New Roman" panose="02020603050405020304" pitchFamily="18" charset="0"/>
              </a:rPr>
              <a:t>, Provincia de Cotopaxi </a:t>
            </a:r>
            <a:r>
              <a:rPr lang="es-EC" dirty="0">
                <a:solidFill>
                  <a:schemeClr val="tx1"/>
                </a:solidFill>
                <a:latin typeface="Times New Roman" panose="02020603050405020304" pitchFamily="18" charset="0"/>
                <a:cs typeface="Times New Roman" panose="02020603050405020304" pitchFamily="18" charset="0"/>
              </a:rPr>
              <a:t>(Tesis de pregrado)</a:t>
            </a:r>
            <a:r>
              <a:rPr lang="es-EC" i="1" dirty="0">
                <a:solidFill>
                  <a:schemeClr val="tx1"/>
                </a:solidFill>
                <a:latin typeface="Times New Roman" panose="02020603050405020304" pitchFamily="18" charset="0"/>
                <a:cs typeface="Times New Roman" panose="02020603050405020304" pitchFamily="18" charset="0"/>
              </a:rPr>
              <a:t> </a:t>
            </a:r>
            <a:r>
              <a:rPr lang="es-EC" dirty="0">
                <a:solidFill>
                  <a:schemeClr val="tx1"/>
                </a:solidFill>
                <a:latin typeface="Times New Roman" panose="02020603050405020304" pitchFamily="18" charset="0"/>
                <a:cs typeface="Times New Roman" panose="02020603050405020304" pitchFamily="18" charset="0"/>
              </a:rPr>
              <a:t>Universidad Técnica de Cotopaxi. La Mana. Cotopaxi.</a:t>
            </a:r>
          </a:p>
          <a:p>
            <a:pPr algn="just"/>
            <a:r>
              <a:rPr lang="en-US" dirty="0">
                <a:solidFill>
                  <a:schemeClr val="tx1"/>
                </a:solidFill>
                <a:latin typeface="Times New Roman" panose="02020603050405020304" pitchFamily="18" charset="0"/>
                <a:cs typeface="Times New Roman" panose="02020603050405020304" pitchFamily="18" charset="0"/>
              </a:rPr>
              <a:t>Deppe, C. (1996). Breed your own vegetables varieties. </a:t>
            </a:r>
            <a:r>
              <a:rPr lang="en-US" dirty="0" err="1">
                <a:solidFill>
                  <a:schemeClr val="tx1"/>
                </a:solidFill>
                <a:latin typeface="Times New Roman" panose="02020603050405020304" pitchFamily="18" charset="0"/>
                <a:cs typeface="Times New Roman" panose="02020603050405020304" pitchFamily="18" charset="0"/>
              </a:rPr>
              <a:t>Oregón</a:t>
            </a:r>
            <a:r>
              <a:rPr lang="en-US" dirty="0">
                <a:solidFill>
                  <a:schemeClr val="tx1"/>
                </a:solidFill>
                <a:latin typeface="Times New Roman" panose="02020603050405020304" pitchFamily="18" charset="0"/>
                <a:cs typeface="Times New Roman" panose="02020603050405020304" pitchFamily="18" charset="0"/>
              </a:rPr>
              <a:t>, EE: UU.</a:t>
            </a:r>
            <a:endParaRPr lang="es-EC" dirty="0">
              <a:solidFill>
                <a:schemeClr val="tx1"/>
              </a:solidFill>
              <a:latin typeface="Times New Roman" panose="02020603050405020304" pitchFamily="18" charset="0"/>
              <a:cs typeface="Times New Roman" panose="02020603050405020304" pitchFamily="18" charset="0"/>
            </a:endParaRPr>
          </a:p>
          <a:p>
            <a:pPr algn="just"/>
            <a:r>
              <a:rPr lang="es-EC" dirty="0">
                <a:solidFill>
                  <a:schemeClr val="tx1"/>
                </a:solidFill>
                <a:latin typeface="Times New Roman" panose="02020603050405020304" pitchFamily="18" charset="0"/>
                <a:cs typeface="Times New Roman" panose="02020603050405020304" pitchFamily="18" charset="0"/>
              </a:rPr>
              <a:t>Doria, J. (2010). Generalidades sobre las semillas: su producción, conservación y almacenamiento. </a:t>
            </a:r>
            <a:r>
              <a:rPr lang="es-EC" i="1" dirty="0">
                <a:solidFill>
                  <a:schemeClr val="tx1"/>
                </a:solidFill>
                <a:latin typeface="Times New Roman" panose="02020603050405020304" pitchFamily="18" charset="0"/>
                <a:cs typeface="Times New Roman" panose="02020603050405020304" pitchFamily="18" charset="0"/>
              </a:rPr>
              <a:t>Cultivos Tropicales</a:t>
            </a:r>
            <a:r>
              <a:rPr lang="es-EC" dirty="0">
                <a:solidFill>
                  <a:schemeClr val="tx1"/>
                </a:solidFill>
                <a:latin typeface="Times New Roman" panose="02020603050405020304" pitchFamily="18" charset="0"/>
                <a:cs typeface="Times New Roman" panose="02020603050405020304" pitchFamily="18" charset="0"/>
              </a:rPr>
              <a:t>, </a:t>
            </a:r>
            <a:r>
              <a:rPr lang="es-EC" i="1" dirty="0">
                <a:solidFill>
                  <a:schemeClr val="tx1"/>
                </a:solidFill>
                <a:latin typeface="Times New Roman" panose="02020603050405020304" pitchFamily="18" charset="0"/>
                <a:cs typeface="Times New Roman" panose="02020603050405020304" pitchFamily="18" charset="0"/>
              </a:rPr>
              <a:t>31</a:t>
            </a:r>
            <a:r>
              <a:rPr lang="es-EC" dirty="0">
                <a:solidFill>
                  <a:schemeClr val="tx1"/>
                </a:solidFill>
                <a:latin typeface="Times New Roman" panose="02020603050405020304" pitchFamily="18" charset="0"/>
                <a:cs typeface="Times New Roman" panose="02020603050405020304" pitchFamily="18" charset="0"/>
              </a:rPr>
              <a:t>(1), 10-15.</a:t>
            </a:r>
          </a:p>
        </p:txBody>
      </p:sp>
    </p:spTree>
    <p:extLst>
      <p:ext uri="{BB962C8B-B14F-4D97-AF65-F5344CB8AC3E}">
        <p14:creationId xmlns:p14="http://schemas.microsoft.com/office/powerpoint/2010/main" val="406328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106E16F-E4AD-438B-9DAE-6D2011964E45}"/>
              </a:ext>
            </a:extLst>
          </p:cNvPr>
          <p:cNvSpPr>
            <a:spLocks noGrp="1"/>
          </p:cNvSpPr>
          <p:nvPr>
            <p:ph idx="1"/>
          </p:nvPr>
        </p:nvSpPr>
        <p:spPr>
          <a:xfrm>
            <a:off x="159025" y="-1"/>
            <a:ext cx="12032975" cy="6858001"/>
          </a:xfrm>
        </p:spPr>
        <p:style>
          <a:lnRef idx="2">
            <a:schemeClr val="accent1"/>
          </a:lnRef>
          <a:fillRef idx="1">
            <a:schemeClr val="lt1"/>
          </a:fillRef>
          <a:effectRef idx="0">
            <a:schemeClr val="accent1"/>
          </a:effectRef>
          <a:fontRef idx="minor">
            <a:schemeClr val="dk1"/>
          </a:fontRef>
        </p:style>
        <p:txBody>
          <a:bodyPr>
            <a:normAutofit/>
          </a:bodyPr>
          <a:lstStyle/>
          <a:p>
            <a:pPr algn="just"/>
            <a:r>
              <a:rPr lang="es-EC" dirty="0">
                <a:solidFill>
                  <a:schemeClr val="tx1"/>
                </a:solidFill>
                <a:latin typeface="Times New Roman" panose="02020603050405020304" pitchFamily="18" charset="0"/>
                <a:cs typeface="Times New Roman" panose="02020603050405020304" pitchFamily="18" charset="0"/>
              </a:rPr>
              <a:t>INIAP. (2010). </a:t>
            </a:r>
            <a:r>
              <a:rPr lang="es-EC" i="1" dirty="0">
                <a:solidFill>
                  <a:schemeClr val="tx1"/>
                </a:solidFill>
                <a:latin typeface="Times New Roman" panose="02020603050405020304" pitchFamily="18" charset="0"/>
                <a:cs typeface="Times New Roman" panose="02020603050405020304" pitchFamily="18" charset="0"/>
              </a:rPr>
              <a:t>Catálogo de agrobiodiversidad</a:t>
            </a:r>
            <a:r>
              <a:rPr lang="es-EC" dirty="0">
                <a:solidFill>
                  <a:schemeClr val="tx1"/>
                </a:solidFill>
                <a:latin typeface="Times New Roman" panose="02020603050405020304" pitchFamily="18" charset="0"/>
                <a:cs typeface="Times New Roman" panose="02020603050405020304" pitchFamily="18" charset="0"/>
              </a:rPr>
              <a:t>. Quito, EC. INIAP</a:t>
            </a:r>
          </a:p>
          <a:p>
            <a:pPr algn="just"/>
            <a:r>
              <a:rPr lang="es-EC" dirty="0">
                <a:latin typeface="Times New Roman" panose="02020603050405020304" pitchFamily="18" charset="0"/>
                <a:cs typeface="Times New Roman" panose="02020603050405020304" pitchFamily="18" charset="0"/>
              </a:rPr>
              <a:t>Galdames, R. y Peñaloza, E. (s/f). Mancha café y antracnosis. Tierra adentro. Chile.</a:t>
            </a:r>
          </a:p>
          <a:p>
            <a:pPr algn="just"/>
            <a:r>
              <a:rPr lang="es-EC" dirty="0">
                <a:latin typeface="Times New Roman" panose="02020603050405020304" pitchFamily="18" charset="0"/>
                <a:cs typeface="Times New Roman" panose="02020603050405020304" pitchFamily="18" charset="0"/>
              </a:rPr>
              <a:t>Gutiérrez, R., González, A., Torres, F., y Gallardo, J.A. (1994). Técnicas de análisis de datos multivariable. Tratamiento computacional. Universidad de Granada.</a:t>
            </a:r>
          </a:p>
          <a:p>
            <a:pPr algn="just"/>
            <a:r>
              <a:rPr lang="es-EC" dirty="0">
                <a:latin typeface="Times New Roman" panose="02020603050405020304" pitchFamily="18" charset="0"/>
                <a:cs typeface="Times New Roman" panose="02020603050405020304" pitchFamily="18" charset="0"/>
              </a:rPr>
              <a:t>Mancia, J. E. (2005). Informe parcial. Colección de insectos de frijol. Santa Tecla. </a:t>
            </a:r>
            <a:r>
              <a:rPr lang="es-EC" dirty="0" err="1">
                <a:latin typeface="Times New Roman" panose="02020603050405020304" pitchFamily="18" charset="0"/>
                <a:cs typeface="Times New Roman" panose="02020603050405020304" pitchFamily="18" charset="0"/>
              </a:rPr>
              <a:t>DGIEa</a:t>
            </a:r>
            <a:r>
              <a:rPr lang="es-EC" dirty="0">
                <a:latin typeface="Times New Roman" panose="02020603050405020304" pitchFamily="18" charset="0"/>
                <a:cs typeface="Times New Roman" panose="02020603050405020304" pitchFamily="18" charset="0"/>
              </a:rPr>
              <a:t>-MAG. El Salvador, C. A. 38 p.   </a:t>
            </a:r>
          </a:p>
          <a:p>
            <a:pPr algn="just"/>
            <a:r>
              <a:rPr lang="en-US" dirty="0">
                <a:latin typeface="Times New Roman" panose="02020603050405020304" pitchFamily="18" charset="0"/>
                <a:cs typeface="Times New Roman" panose="02020603050405020304" pitchFamily="18" charset="0"/>
              </a:rPr>
              <a:t>Nakayama, R. (1989). Genetical studies on kidney beans (</a:t>
            </a:r>
            <a:r>
              <a:rPr lang="en-US" i="1" dirty="0">
                <a:latin typeface="Times New Roman" panose="02020603050405020304" pitchFamily="18" charset="0"/>
                <a:cs typeface="Times New Roman" panose="02020603050405020304" pitchFamily="18" charset="0"/>
              </a:rPr>
              <a:t>Phaseolus vulgaris</a:t>
            </a:r>
            <a:r>
              <a:rPr lang="en-US" dirty="0">
                <a:latin typeface="Times New Roman" panose="02020603050405020304" pitchFamily="18" charset="0"/>
                <a:cs typeface="Times New Roman" panose="02020603050405020304" pitchFamily="18" charset="0"/>
              </a:rPr>
              <a:t> L.). II. On the inheritance of hypocotyl color. Bulletin of the Faculty of Agriculture, </a:t>
            </a:r>
            <a:r>
              <a:rPr lang="en-US" dirty="0" err="1">
                <a:latin typeface="Times New Roman" panose="02020603050405020304" pitchFamily="18" charset="0"/>
                <a:cs typeface="Times New Roman" panose="02020603050405020304" pitchFamily="18" charset="0"/>
              </a:rPr>
              <a:t>Hirosaki</a:t>
            </a:r>
            <a:r>
              <a:rPr lang="en-US" dirty="0">
                <a:latin typeface="Times New Roman" panose="02020603050405020304" pitchFamily="18" charset="0"/>
                <a:cs typeface="Times New Roman" panose="02020603050405020304" pitchFamily="18" charset="0"/>
              </a:rPr>
              <a:t> University, 1(4), 30-87.</a:t>
            </a:r>
            <a:endParaRPr lang="es-EC"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Ospina, O. (1985). </a:t>
            </a:r>
            <a:r>
              <a:rPr lang="es-EC" dirty="0">
                <a:latin typeface="Times New Roman" panose="02020603050405020304" pitchFamily="18" charset="0"/>
                <a:cs typeface="Times New Roman" panose="02020603050405020304" pitchFamily="18" charset="0"/>
              </a:rPr>
              <a:t>Enfermedades del frejol causadas por virus y su control p.5</a:t>
            </a:r>
          </a:p>
          <a:p>
            <a:pPr algn="just"/>
            <a:r>
              <a:rPr lang="es-EC" dirty="0">
                <a:latin typeface="Times New Roman" panose="02020603050405020304" pitchFamily="18" charset="0"/>
                <a:cs typeface="Times New Roman" panose="02020603050405020304" pitchFamily="18" charset="0"/>
              </a:rPr>
              <a:t>Rosas, J. C. (1998). El cultivo de frijol común en </a:t>
            </a:r>
            <a:r>
              <a:rPr lang="es-EC" dirty="0" err="1">
                <a:latin typeface="Times New Roman" panose="02020603050405020304" pitchFamily="18" charset="0"/>
                <a:cs typeface="Times New Roman" panose="02020603050405020304" pitchFamily="18" charset="0"/>
              </a:rPr>
              <a:t>Amèrica</a:t>
            </a:r>
            <a:r>
              <a:rPr lang="es-EC" dirty="0">
                <a:latin typeface="Times New Roman" panose="02020603050405020304" pitchFamily="18" charset="0"/>
                <a:cs typeface="Times New Roman" panose="02020603050405020304" pitchFamily="18" charset="0"/>
              </a:rPr>
              <a:t> tropical. Zamorano, Honduras. Zamorano </a:t>
            </a:r>
            <a:r>
              <a:rPr lang="es-EC" dirty="0" err="1">
                <a:latin typeface="Times New Roman" panose="02020603050405020304" pitchFamily="18" charset="0"/>
                <a:cs typeface="Times New Roman" panose="02020603050405020304" pitchFamily="18" charset="0"/>
              </a:rPr>
              <a:t>Academic</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Press</a:t>
            </a:r>
            <a:r>
              <a:rPr lang="es-EC" dirty="0">
                <a:latin typeface="Times New Roman" panose="02020603050405020304" pitchFamily="18" charset="0"/>
                <a:cs typeface="Times New Roman" panose="02020603050405020304" pitchFamily="18" charset="0"/>
              </a:rPr>
              <a:t>. 9-52 Pág.</a:t>
            </a:r>
          </a:p>
          <a:p>
            <a:pPr algn="just"/>
            <a:r>
              <a:rPr lang="es-EC" dirty="0">
                <a:latin typeface="Times New Roman" panose="02020603050405020304" pitchFamily="18" charset="0"/>
                <a:cs typeface="Times New Roman" panose="02020603050405020304" pitchFamily="18" charset="0"/>
              </a:rPr>
              <a:t>Ruiz, R., y Rincón, H. (1966). El Cultivo de Fríjol, Temas de Orientación Agropecuaria No. 139, Bogotá, Colombia.</a:t>
            </a:r>
          </a:p>
          <a:p>
            <a:pPr algn="just"/>
            <a:r>
              <a:rPr lang="es-EC" dirty="0">
                <a:latin typeface="Times New Roman" panose="02020603050405020304" pitchFamily="18" charset="0"/>
                <a:cs typeface="Times New Roman" panose="02020603050405020304" pitchFamily="18" charset="0"/>
              </a:rPr>
              <a:t>Silva, K. (2004). </a:t>
            </a:r>
            <a:r>
              <a:rPr lang="es-EC" i="1" dirty="0">
                <a:latin typeface="Times New Roman" panose="02020603050405020304" pitchFamily="18" charset="0"/>
                <a:cs typeface="Times New Roman" panose="02020603050405020304" pitchFamily="18" charset="0"/>
              </a:rPr>
              <a:t>Evaluación en estado tierno de 11 líneas de fréjol en la zona de Boliche</a:t>
            </a:r>
            <a:r>
              <a:rPr lang="es-EC" dirty="0">
                <a:latin typeface="Times New Roman" panose="02020603050405020304" pitchFamily="18" charset="0"/>
                <a:cs typeface="Times New Roman" panose="02020603050405020304" pitchFamily="18" charset="0"/>
              </a:rPr>
              <a:t> (Tesis de pregrado). Universidad Agraria del Ecuador. Milagro, Guayas, Ecuador.</a:t>
            </a:r>
          </a:p>
          <a:p>
            <a:pPr algn="just"/>
            <a:r>
              <a:rPr lang="es-EC" dirty="0">
                <a:latin typeface="Times New Roman" panose="02020603050405020304" pitchFamily="18" charset="0"/>
                <a:cs typeface="Times New Roman" panose="02020603050405020304" pitchFamily="18" charset="0"/>
              </a:rPr>
              <a:t>Tapia, H. y Camacho, A. (1988). Manejo integrado de la producción de frijol basado en labranza cero. G. T. Z. Managua, Nicaragua, p. 182</a:t>
            </a:r>
          </a:p>
          <a:p>
            <a:pPr algn="just"/>
            <a:r>
              <a:rPr lang="es-EC" dirty="0">
                <a:latin typeface="Times New Roman" panose="02020603050405020304" pitchFamily="18" charset="0"/>
                <a:cs typeface="Times New Roman" panose="02020603050405020304" pitchFamily="18" charset="0"/>
              </a:rPr>
              <a:t>Vargas, M. Luisa P., Muruaga, S., Pérez, P., Gill, R., Esquivel, G., Martínez, D., Miguel A., Rosales, R., &amp; </a:t>
            </a:r>
            <a:r>
              <a:rPr lang="es-EC" dirty="0" err="1">
                <a:latin typeface="Times New Roman" panose="02020603050405020304" pitchFamily="18" charset="0"/>
                <a:cs typeface="Times New Roman" panose="02020603050405020304" pitchFamily="18" charset="0"/>
              </a:rPr>
              <a:t>Mayek</a:t>
            </a:r>
            <a:r>
              <a:rPr lang="es-EC" dirty="0">
                <a:latin typeface="Times New Roman" panose="02020603050405020304" pitchFamily="18" charset="0"/>
                <a:cs typeface="Times New Roman" panose="02020603050405020304" pitchFamily="18" charset="0"/>
              </a:rPr>
              <a:t>, N. (2008). Caracterización morfoagronómica de la colección núcleo de la forma cultivada de frijol común del INIFAP. </a:t>
            </a:r>
            <a:r>
              <a:rPr lang="es-EC" i="1" dirty="0" err="1">
                <a:latin typeface="Times New Roman" panose="02020603050405020304" pitchFamily="18" charset="0"/>
                <a:cs typeface="Times New Roman" panose="02020603050405020304" pitchFamily="18" charset="0"/>
              </a:rPr>
              <a:t>Agrociencia</a:t>
            </a:r>
            <a:r>
              <a:rPr lang="es-EC" dirty="0">
                <a:latin typeface="Times New Roman" panose="02020603050405020304" pitchFamily="18" charset="0"/>
                <a:cs typeface="Times New Roman" panose="02020603050405020304" pitchFamily="18" charset="0"/>
              </a:rPr>
              <a:t>, </a:t>
            </a:r>
            <a:r>
              <a:rPr lang="es-EC" i="1" dirty="0">
                <a:latin typeface="Times New Roman" panose="02020603050405020304" pitchFamily="18" charset="0"/>
                <a:cs typeface="Times New Roman" panose="02020603050405020304" pitchFamily="18" charset="0"/>
              </a:rPr>
              <a:t>42</a:t>
            </a:r>
            <a:r>
              <a:rPr lang="es-EC" dirty="0">
                <a:latin typeface="Times New Roman" panose="02020603050405020304" pitchFamily="18" charset="0"/>
                <a:cs typeface="Times New Roman" panose="02020603050405020304" pitchFamily="18" charset="0"/>
              </a:rPr>
              <a:t>(7), 787-797. </a:t>
            </a:r>
          </a:p>
          <a:p>
            <a:pPr algn="just"/>
            <a:endParaRPr lang="es-EC" dirty="0">
              <a:solidFill>
                <a:schemeClr val="tx1"/>
              </a:solidFill>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283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8118" y="2470503"/>
            <a:ext cx="10474302" cy="1280890"/>
          </a:xfrm>
        </p:spPr>
        <p:txBody>
          <a:bodyPr>
            <a:noAutofit/>
          </a:bodyPr>
          <a:lstStyle/>
          <a:p>
            <a:pPr algn="ctr"/>
            <a:r>
              <a:rPr lang="es-EC" sz="9600" dirty="0">
                <a:solidFill>
                  <a:schemeClr val="tx1"/>
                </a:solidFill>
              </a:rPr>
              <a:t>GRACIAS</a:t>
            </a:r>
          </a:p>
        </p:txBody>
      </p:sp>
    </p:spTree>
    <p:extLst>
      <p:ext uri="{BB962C8B-B14F-4D97-AF65-F5344CB8AC3E}">
        <p14:creationId xmlns:p14="http://schemas.microsoft.com/office/powerpoint/2010/main" val="2715202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8" name="Imagen 7" descr="Imagen que contiene exterior, verde, árbol, planta&#10;&#10;Descripción generada con confianza muy alta">
            <a:extLst>
              <a:ext uri="{FF2B5EF4-FFF2-40B4-BE49-F238E27FC236}">
                <a16:creationId xmlns:a16="http://schemas.microsoft.com/office/drawing/2014/main" id="{C96500E0-8112-4BF4-A6C0-CFE418AF3A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0" name="Freeform 5">
            <a:extLst>
              <a:ext uri="{FF2B5EF4-FFF2-40B4-BE49-F238E27FC236}">
                <a16:creationId xmlns:a16="http://schemas.microsoft.com/office/drawing/2014/main" id="{712B9179-46D7-411D-B420-9553D51591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tx2">
              <a:lumMod val="50000"/>
              <a:alpha val="90000"/>
            </a:schemeClr>
          </a:solidFill>
          <a:ln>
            <a:no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5" name="Título 1">
            <a:extLst>
              <a:ext uri="{FF2B5EF4-FFF2-40B4-BE49-F238E27FC236}">
                <a16:creationId xmlns:a16="http://schemas.microsoft.com/office/drawing/2014/main" id="{1D7F1D75-BDEE-4C5E-B939-CA81082DBBB7}"/>
              </a:ext>
            </a:extLst>
          </p:cNvPr>
          <p:cNvSpPr>
            <a:spLocks noGrp="1"/>
          </p:cNvSpPr>
          <p:nvPr>
            <p:ph type="title"/>
          </p:nvPr>
        </p:nvSpPr>
        <p:spPr>
          <a:xfrm>
            <a:off x="344557" y="215894"/>
            <a:ext cx="7128933" cy="1278467"/>
          </a:xfrm>
        </p:spPr>
        <p:txBody>
          <a:bodyPr vert="horz" lIns="91440" tIns="45720" rIns="91440" bIns="45720" rtlCol="0" anchor="ctr">
            <a:normAutofit/>
          </a:bodyPr>
          <a:lstStyle/>
          <a:p>
            <a:r>
              <a:rPr lang="es-EC" sz="3200">
                <a:solidFill>
                  <a:srgbClr val="FEFFFF"/>
                </a:solidFill>
                <a:latin typeface="Times New Roman" panose="02020603050405020304" pitchFamily="18" charset="0"/>
                <a:cs typeface="Times New Roman" panose="02020603050405020304" pitchFamily="18" charset="0"/>
              </a:rPr>
              <a:t>JUSTIFICACIÓN</a:t>
            </a:r>
          </a:p>
        </p:txBody>
      </p:sp>
      <p:sp>
        <p:nvSpPr>
          <p:cNvPr id="4" name="Marcador de contenido 2">
            <a:extLst>
              <a:ext uri="{FF2B5EF4-FFF2-40B4-BE49-F238E27FC236}">
                <a16:creationId xmlns:a16="http://schemas.microsoft.com/office/drawing/2014/main" id="{5DECD7B4-9984-4747-8059-80037A144B71}"/>
              </a:ext>
            </a:extLst>
          </p:cNvPr>
          <p:cNvSpPr txBox="1">
            <a:spLocks/>
          </p:cNvSpPr>
          <p:nvPr/>
        </p:nvSpPr>
        <p:spPr>
          <a:xfrm>
            <a:off x="119270" y="1494361"/>
            <a:ext cx="8441634" cy="4283587"/>
          </a:xfrm>
          <a:prstGeom prst="round2Diag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800" dirty="0">
                <a:solidFill>
                  <a:schemeClr val="tx1"/>
                </a:solidFill>
                <a:latin typeface="Times New Roman" panose="02020603050405020304" pitchFamily="18" charset="0"/>
                <a:cs typeface="Times New Roman" panose="02020603050405020304" pitchFamily="18" charset="0"/>
              </a:rPr>
              <a:t>El fréjol al ser un cultivo de importancia económica la evaluación de las variedades mejoradas y criollas es una actividad muy importante ya que al conocer las características morfológicas y agronómicas de dichas variedades serán de gran utilidad en programas de mejoramiento genético (INEC, 2012).</a:t>
            </a:r>
          </a:p>
          <a:p>
            <a:pPr marL="0" indent="0" algn="just">
              <a:buNone/>
            </a:pPr>
            <a:r>
              <a:rPr lang="es-EC" sz="2800" dirty="0">
                <a:solidFill>
                  <a:schemeClr val="tx1"/>
                </a:solidFill>
                <a:latin typeface="Times New Roman" panose="02020603050405020304" pitchFamily="18" charset="0"/>
                <a:cs typeface="Times New Roman" panose="02020603050405020304" pitchFamily="18" charset="0"/>
              </a:rPr>
              <a:t>Según Sevilla (2004), cuando se realiza una colección de material germoplásmico es fundamental realizar una descripción morfológica cualitativa y cuantitativa para su identificación y una evaluación necesaria del material para todas las características necesarias.</a:t>
            </a:r>
          </a:p>
        </p:txBody>
      </p:sp>
    </p:spTree>
    <p:extLst>
      <p:ext uri="{BB962C8B-B14F-4D97-AF65-F5344CB8AC3E}">
        <p14:creationId xmlns:p14="http://schemas.microsoft.com/office/powerpoint/2010/main" val="64972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5" name="Imagen 4" descr="Imagen que contiene suelo, exterior, hierba, planta&#10;&#10;Descripción generada con confianza muy alta">
            <a:extLst>
              <a:ext uri="{FF2B5EF4-FFF2-40B4-BE49-F238E27FC236}">
                <a16:creationId xmlns:a16="http://schemas.microsoft.com/office/drawing/2014/main" id="{B2F3304B-1E03-43C7-B8AF-996054BF8D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0" y="10"/>
            <a:ext cx="11010880" cy="6857990"/>
          </a:xfrm>
          <a:prstGeom prst="rect">
            <a:avLst/>
          </a:prstGeom>
        </p:spPr>
      </p:pic>
      <p:pic>
        <p:nvPicPr>
          <p:cNvPr id="4" name="Imagen 3" descr="Imagen que contiene planta, mesa&#10;&#10;Descripción generada con confianza alta">
            <a:extLst>
              <a:ext uri="{FF2B5EF4-FFF2-40B4-BE49-F238E27FC236}">
                <a16:creationId xmlns:a16="http://schemas.microsoft.com/office/drawing/2014/main" id="{4D63C94E-7142-4B50-8A55-42A79F34E8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9538" y="10"/>
            <a:ext cx="5682462" cy="6857990"/>
          </a:xfrm>
          <a:custGeom>
            <a:avLst/>
            <a:gdLst>
              <a:gd name="connsiteX0" fmla="*/ 1117120 w 5682462"/>
              <a:gd name="connsiteY0" fmla="*/ 0 h 6858000"/>
              <a:gd name="connsiteX1" fmla="*/ 5682462 w 5682462"/>
              <a:gd name="connsiteY1" fmla="*/ 0 h 6858000"/>
              <a:gd name="connsiteX2" fmla="*/ 5682462 w 5682462"/>
              <a:gd name="connsiteY2" fmla="*/ 6858000 h 6858000"/>
              <a:gd name="connsiteX3" fmla="*/ 1112362 w 5682462"/>
              <a:gd name="connsiteY3" fmla="*/ 6858000 h 6858000"/>
              <a:gd name="connsiteX4" fmla="*/ 4343138 w 5682462"/>
              <a:gd name="connsiteY4" fmla="*/ 3626507 h 6858000"/>
              <a:gd name="connsiteX5" fmla="*/ 4343138 w 5682462"/>
              <a:gd name="connsiteY5" fmla="*/ 3226734 h 6858000"/>
              <a:gd name="connsiteX6" fmla="*/ 1117120 w 5682462"/>
              <a:gd name="connsiteY6" fmla="*/ 0 h 6858000"/>
              <a:gd name="connsiteX7" fmla="*/ 281069 w 5682462"/>
              <a:gd name="connsiteY7" fmla="*/ 0 h 6858000"/>
              <a:gd name="connsiteX8" fmla="*/ 846187 w 5682462"/>
              <a:gd name="connsiteY8" fmla="*/ 0 h 6858000"/>
              <a:gd name="connsiteX9" fmla="*/ 4072205 w 5682462"/>
              <a:gd name="connsiteY9" fmla="*/ 3226734 h 6858000"/>
              <a:gd name="connsiteX10" fmla="*/ 4072205 w 5682462"/>
              <a:gd name="connsiteY10" fmla="*/ 3626507 h 6858000"/>
              <a:gd name="connsiteX11" fmla="*/ 841429 w 5682462"/>
              <a:gd name="connsiteY11" fmla="*/ 6858000 h 6858000"/>
              <a:gd name="connsiteX12" fmla="*/ 276311 w 5682462"/>
              <a:gd name="connsiteY12" fmla="*/ 6858000 h 6858000"/>
              <a:gd name="connsiteX13" fmla="*/ 3507087 w 5682462"/>
              <a:gd name="connsiteY13" fmla="*/ 3626507 h 6858000"/>
              <a:gd name="connsiteX14" fmla="*/ 3507087 w 5682462"/>
              <a:gd name="connsiteY14" fmla="*/ 3226734 h 6858000"/>
              <a:gd name="connsiteX15" fmla="*/ 281069 w 5682462"/>
              <a:gd name="connsiteY15" fmla="*/ 0 h 6858000"/>
              <a:gd name="connsiteX16" fmla="*/ 4758 w 5682462"/>
              <a:gd name="connsiteY16" fmla="*/ 0 h 6858000"/>
              <a:gd name="connsiteX17" fmla="*/ 183703 w 5682462"/>
              <a:gd name="connsiteY17" fmla="*/ 0 h 6858000"/>
              <a:gd name="connsiteX18" fmla="*/ 3409721 w 5682462"/>
              <a:gd name="connsiteY18" fmla="*/ 3226734 h 6858000"/>
              <a:gd name="connsiteX19" fmla="*/ 3409721 w 5682462"/>
              <a:gd name="connsiteY19" fmla="*/ 3626507 h 6858000"/>
              <a:gd name="connsiteX20" fmla="*/ 178945 w 5682462"/>
              <a:gd name="connsiteY20" fmla="*/ 6858000 h 6858000"/>
              <a:gd name="connsiteX21" fmla="*/ 0 w 5682462"/>
              <a:gd name="connsiteY21" fmla="*/ 6858000 h 6858000"/>
              <a:gd name="connsiteX22" fmla="*/ 3230777 w 5682462"/>
              <a:gd name="connsiteY22" fmla="*/ 3626507 h 6858000"/>
              <a:gd name="connsiteX23" fmla="*/ 3230777 w 5682462"/>
              <a:gd name="connsiteY23" fmla="*/ 3226734 h 6858000"/>
              <a:gd name="connsiteX24" fmla="*/ 4758 w 5682462"/>
              <a:gd name="connsiteY2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2462" h="6858000">
                <a:moveTo>
                  <a:pt x="1117120" y="0"/>
                </a:moveTo>
                <a:lnTo>
                  <a:pt x="5682462" y="0"/>
                </a:lnTo>
                <a:lnTo>
                  <a:pt x="5682462" y="6858000"/>
                </a:lnTo>
                <a:lnTo>
                  <a:pt x="1112362" y="6858000"/>
                </a:lnTo>
                <a:cubicBezTo>
                  <a:pt x="4343138" y="3626507"/>
                  <a:pt x="4343138" y="3626507"/>
                  <a:pt x="4343138" y="3626507"/>
                </a:cubicBezTo>
                <a:cubicBezTo>
                  <a:pt x="4452575" y="3517045"/>
                  <a:pt x="4452575" y="3336196"/>
                  <a:pt x="4343138" y="3226734"/>
                </a:cubicBezTo>
                <a:cubicBezTo>
                  <a:pt x="1117120" y="0"/>
                  <a:pt x="1117120" y="0"/>
                  <a:pt x="1117120" y="0"/>
                </a:cubicBezTo>
                <a:close/>
                <a:moveTo>
                  <a:pt x="281069" y="0"/>
                </a:moveTo>
                <a:lnTo>
                  <a:pt x="846187" y="0"/>
                </a:lnTo>
                <a:cubicBezTo>
                  <a:pt x="846187" y="0"/>
                  <a:pt x="846187" y="0"/>
                  <a:pt x="4072205" y="3226734"/>
                </a:cubicBezTo>
                <a:cubicBezTo>
                  <a:pt x="4181642" y="3336196"/>
                  <a:pt x="4181642" y="3517045"/>
                  <a:pt x="4072205" y="3626507"/>
                </a:cubicBezTo>
                <a:cubicBezTo>
                  <a:pt x="4072205" y="3626507"/>
                  <a:pt x="4072205" y="3626507"/>
                  <a:pt x="841429" y="6858000"/>
                </a:cubicBezTo>
                <a:lnTo>
                  <a:pt x="276311" y="6858000"/>
                </a:lnTo>
                <a:cubicBezTo>
                  <a:pt x="3507087" y="3626507"/>
                  <a:pt x="3507087" y="3626507"/>
                  <a:pt x="3507087" y="3626507"/>
                </a:cubicBezTo>
                <a:cubicBezTo>
                  <a:pt x="3616524" y="3517045"/>
                  <a:pt x="3616524" y="3336196"/>
                  <a:pt x="3507087" y="3226734"/>
                </a:cubicBezTo>
                <a:cubicBezTo>
                  <a:pt x="281069" y="0"/>
                  <a:pt x="281069" y="0"/>
                  <a:pt x="281069" y="0"/>
                </a:cubicBezTo>
                <a:close/>
                <a:moveTo>
                  <a:pt x="4758" y="0"/>
                </a:moveTo>
                <a:lnTo>
                  <a:pt x="183703" y="0"/>
                </a:lnTo>
                <a:cubicBezTo>
                  <a:pt x="183703" y="0"/>
                  <a:pt x="183703" y="0"/>
                  <a:pt x="3409721" y="3226734"/>
                </a:cubicBezTo>
                <a:cubicBezTo>
                  <a:pt x="3519158" y="3336196"/>
                  <a:pt x="3519158" y="3517045"/>
                  <a:pt x="3409721" y="3626507"/>
                </a:cubicBezTo>
                <a:cubicBezTo>
                  <a:pt x="3409721" y="3626507"/>
                  <a:pt x="3409721" y="3626507"/>
                  <a:pt x="178945" y="6858000"/>
                </a:cubicBezTo>
                <a:lnTo>
                  <a:pt x="0" y="6858000"/>
                </a:lnTo>
                <a:cubicBezTo>
                  <a:pt x="3230777" y="3626507"/>
                  <a:pt x="3230777" y="3626507"/>
                  <a:pt x="3230777" y="3626507"/>
                </a:cubicBezTo>
                <a:cubicBezTo>
                  <a:pt x="3340214" y="3517045"/>
                  <a:pt x="3340214" y="3336196"/>
                  <a:pt x="3230777" y="3226734"/>
                </a:cubicBezTo>
                <a:cubicBezTo>
                  <a:pt x="4758" y="0"/>
                  <a:pt x="4758" y="0"/>
                  <a:pt x="4758" y="0"/>
                </a:cubicBezTo>
                <a:close/>
              </a:path>
            </a:pathLst>
          </a:custGeom>
          <a:ln>
            <a:solidFill>
              <a:schemeClr val="tx2">
                <a:lumMod val="75000"/>
              </a:schemeClr>
            </a:solidFill>
          </a:ln>
        </p:spPr>
      </p:pic>
      <p:sp>
        <p:nvSpPr>
          <p:cNvPr id="18" name="Freeform 22">
            <a:extLst>
              <a:ext uri="{FF2B5EF4-FFF2-40B4-BE49-F238E27FC236}">
                <a16:creationId xmlns:a16="http://schemas.microsoft.com/office/drawing/2014/main" id="{36A506CB-2B25-4AD6-9F53-2188C388DE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0 w 8170246"/>
              <a:gd name="connsiteY0" fmla="*/ 0 h 6858000"/>
              <a:gd name="connsiteX1" fmla="*/ 98791 w 8170246"/>
              <a:gd name="connsiteY1" fmla="*/ 0 h 6858000"/>
              <a:gd name="connsiteX2" fmla="*/ 4862151 w 8170246"/>
              <a:gd name="connsiteY2" fmla="*/ 0 h 6858000"/>
              <a:gd name="connsiteX3" fmla="*/ 8088169 w 8170246"/>
              <a:gd name="connsiteY3" fmla="*/ 3226735 h 6858000"/>
              <a:gd name="connsiteX4" fmla="*/ 8088169 w 8170246"/>
              <a:gd name="connsiteY4" fmla="*/ 3626507 h 6858000"/>
              <a:gd name="connsiteX5" fmla="*/ 4857393 w 8170246"/>
              <a:gd name="connsiteY5" fmla="*/ 6858000 h 6858000"/>
              <a:gd name="connsiteX6" fmla="*/ 133398 w 8170246"/>
              <a:gd name="connsiteY6" fmla="*/ 6858000 h 6858000"/>
              <a:gd name="connsiteX7" fmla="*/ 0 w 81702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0246" h="6858000">
                <a:moveTo>
                  <a:pt x="0" y="0"/>
                </a:moveTo>
                <a:lnTo>
                  <a:pt x="98791" y="0"/>
                </a:lnTo>
                <a:cubicBezTo>
                  <a:pt x="1141045" y="0"/>
                  <a:pt x="2657051" y="0"/>
                  <a:pt x="4862151" y="0"/>
                </a:cubicBez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133398" y="6858000"/>
                </a:cubicBezTo>
                <a:lnTo>
                  <a:pt x="0" y="6858000"/>
                </a:lnTo>
                <a:close/>
              </a:path>
            </a:pathLst>
          </a:custGeom>
          <a:solidFill>
            <a:schemeClr val="tx2">
              <a:lumMod val="50000"/>
              <a:alpha val="90000"/>
            </a:schemeClr>
          </a:solidFill>
          <a:ln>
            <a:no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Título 1"/>
          <p:cNvSpPr>
            <a:spLocks noGrp="1"/>
          </p:cNvSpPr>
          <p:nvPr>
            <p:ph type="title"/>
          </p:nvPr>
        </p:nvSpPr>
        <p:spPr>
          <a:xfrm>
            <a:off x="399705" y="613281"/>
            <a:ext cx="5282758" cy="1278467"/>
          </a:xfrm>
        </p:spPr>
        <p:txBody>
          <a:bodyPr anchor="ctr">
            <a:normAutofit/>
          </a:bodyPr>
          <a:lstStyle/>
          <a:p>
            <a:r>
              <a:rPr lang="es-EC" dirty="0">
                <a:solidFill>
                  <a:srgbClr val="FEFFFF"/>
                </a:solidFill>
                <a:latin typeface="Times New Roman" panose="02020603050405020304" pitchFamily="18" charset="0"/>
                <a:cs typeface="Times New Roman" panose="02020603050405020304" pitchFamily="18" charset="0"/>
              </a:rPr>
              <a:t>OBJETIVO GENERAL:</a:t>
            </a:r>
          </a:p>
        </p:txBody>
      </p:sp>
      <p:sp>
        <p:nvSpPr>
          <p:cNvPr id="3" name="Marcador de contenido 2"/>
          <p:cNvSpPr>
            <a:spLocks noGrp="1"/>
          </p:cNvSpPr>
          <p:nvPr>
            <p:ph idx="1"/>
          </p:nvPr>
        </p:nvSpPr>
        <p:spPr>
          <a:xfrm>
            <a:off x="57400" y="2145010"/>
            <a:ext cx="6873487" cy="2567980"/>
          </a:xfrm>
          <a:prstGeom prst="bevel">
            <a:avLst>
              <a:gd name="adj" fmla="val 7339"/>
            </a:avLst>
          </a:prstGeom>
          <a:solidFill>
            <a:schemeClr val="accent2">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lgn="just">
              <a:buNone/>
            </a:pPr>
            <a:r>
              <a:rPr lang="es-ES" sz="2800" dirty="0">
                <a:solidFill>
                  <a:schemeClr val="tx1"/>
                </a:solidFill>
                <a:latin typeface="Times New Roman" panose="02020603050405020304" pitchFamily="18" charset="0"/>
                <a:cs typeface="Times New Roman" panose="02020603050405020304" pitchFamily="18" charset="0"/>
              </a:rPr>
              <a:t>Comparar las características morfoagronómicas de variedades locales de fréjol arbustivo (</a:t>
            </a:r>
            <a:r>
              <a:rPr lang="es-ES" sz="2800" i="1" dirty="0">
                <a:solidFill>
                  <a:schemeClr val="tx1"/>
                </a:solidFill>
                <a:latin typeface="Times New Roman" panose="02020603050405020304" pitchFamily="18" charset="0"/>
                <a:cs typeface="Times New Roman" panose="02020603050405020304" pitchFamily="18" charset="0"/>
              </a:rPr>
              <a:t>Phaseolus vulgaris </a:t>
            </a:r>
            <a:r>
              <a:rPr lang="es-ES" sz="2800" dirty="0">
                <a:solidFill>
                  <a:schemeClr val="tx1"/>
                </a:solidFill>
                <a:latin typeface="Times New Roman" panose="02020603050405020304" pitchFamily="18" charset="0"/>
                <a:cs typeface="Times New Roman" panose="02020603050405020304" pitchFamily="18" charset="0"/>
              </a:rPr>
              <a:t>L.), de la parroquia Chaltura, en la granja “La Pradera”, cantón Antonio Ante.</a:t>
            </a:r>
            <a:endParaRPr lang="es-EC" sz="2800" dirty="0">
              <a:solidFill>
                <a:schemeClr val="tx1"/>
              </a:solidFill>
              <a:latin typeface="Times New Roman" panose="02020603050405020304" pitchFamily="18" charset="0"/>
              <a:cs typeface="Times New Roman" panose="02020603050405020304" pitchFamily="18" charset="0"/>
            </a:endParaRPr>
          </a:p>
          <a:p>
            <a:pPr marL="0" indent="0">
              <a:buNone/>
            </a:pPr>
            <a:endParaRPr lang="es-EC"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s-EC"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s-EC"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251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305C72-8769-4E0F-B31D-F4B1C9DC93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11">
            <a:extLst>
              <a:ext uri="{FF2B5EF4-FFF2-40B4-BE49-F238E27FC236}">
                <a16:creationId xmlns:a16="http://schemas.microsoft.com/office/drawing/2014/main" id="{72583CFC-05A3-4743-9A2E-7C2095B8D4C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 name="Freeform 11">
              <a:extLst>
                <a:ext uri="{FF2B5EF4-FFF2-40B4-BE49-F238E27FC236}">
                  <a16:creationId xmlns:a16="http://schemas.microsoft.com/office/drawing/2014/main" id="{9A751892-92F2-4CB4-BCAB-6D0AAF8F1696}"/>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5934046E-4D7C-4AA6-8633-29944553F1EB}"/>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21462AB-19D6-42DB-A850-F35B82C7B89E}"/>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208D8C07-9637-45D3-9E40-7C5C40077866}"/>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883C90A1-D75A-4818-9F01-B4BF19D74712}"/>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8808F87B-C4B8-4084-BD89-E41A1A44E7A4}"/>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E7FC0B23-1372-4455-98CE-E0FC7FF99A62}"/>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D14B79DD-45AC-487C-B361-0312B3C85E49}"/>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CDA09C7F-7AF3-4B6C-BC42-92780A68277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FF7EBDD4-71BF-4FAF-B00B-444F9AE208C9}"/>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F5E4290-F8B0-440E-A418-613A1552DF6D}"/>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FF0BF04A-FCC8-42BF-AD17-10F0ACB44D8C}"/>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06F0A57-55BB-457C-9C8C-3DEE71009AD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7" name="Freeform 27">
              <a:extLst>
                <a:ext uri="{FF2B5EF4-FFF2-40B4-BE49-F238E27FC236}">
                  <a16:creationId xmlns:a16="http://schemas.microsoft.com/office/drawing/2014/main" id="{60DB408E-A426-4658-B39D-0BBF09463E3C}"/>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BEFFABCA-CAA4-45E4-A7D4-DB3D2C864D3A}"/>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99494AF8-97E4-4473-AA6E-B4AB1279E87B}"/>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D05C67DC-0E54-4C69-90BE-8374C7E970E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B2B38B94-E895-4324-B699-EEF28E052256}"/>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41E77CC3-723C-4C87-A1BA-D8E35B8017AB}"/>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CC5757E8-4CBE-4EA3-98AF-96361C91837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51E4772B-9FB7-4AC7-B352-C444891670D6}"/>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7F853444-696F-4B42-8C91-1F6EDD53DDFE}"/>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D1A3085-30B0-496B-B9D3-55280769A69E}"/>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1B2519D7-F51F-4583-9B50-41B493C14820}"/>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6E1141E0-4F4D-4B40-BDB5-B2DD0FAEB37F}"/>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C5E0C91A-3F1D-43D7-9AB4-5D0A17D5C4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3A6C27A1-A438-4EC6-93BF-EC26F29BB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Imagen 4" descr="Imagen que contiene árbol, exterior, hombre, suelo&#10;&#10;Descripción generada con confianza muy alta">
            <a:extLst>
              <a:ext uri="{FF2B5EF4-FFF2-40B4-BE49-F238E27FC236}">
                <a16:creationId xmlns:a16="http://schemas.microsoft.com/office/drawing/2014/main" id="{F41F7384-8466-4EDB-9A14-5C426A0C88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5" y="1731"/>
            <a:ext cx="4760458" cy="6858000"/>
          </a:xfrm>
          <a:prstGeom prst="rect">
            <a:avLst/>
          </a:prstGeom>
        </p:spPr>
      </p:pic>
      <p:sp>
        <p:nvSpPr>
          <p:cNvPr id="2" name="Título 1">
            <a:extLst>
              <a:ext uri="{FF2B5EF4-FFF2-40B4-BE49-F238E27FC236}">
                <a16:creationId xmlns:a16="http://schemas.microsoft.com/office/drawing/2014/main" id="{4A92ADBD-F466-486C-8CA0-1CDEDF84A9ED}"/>
              </a:ext>
            </a:extLst>
          </p:cNvPr>
          <p:cNvSpPr>
            <a:spLocks noGrp="1"/>
          </p:cNvSpPr>
          <p:nvPr>
            <p:ph type="title"/>
          </p:nvPr>
        </p:nvSpPr>
        <p:spPr>
          <a:xfrm>
            <a:off x="6194260" y="648753"/>
            <a:ext cx="5563130" cy="1280890"/>
          </a:xfrm>
        </p:spPr>
        <p:txBody>
          <a:bodyPr>
            <a:normAutofit/>
          </a:bodyPr>
          <a:lstStyle/>
          <a:p>
            <a:r>
              <a:rPr lang="es-EC" dirty="0">
                <a:solidFill>
                  <a:schemeClr val="tx1"/>
                </a:solidFill>
                <a:latin typeface="Times New Roman" panose="02020603050405020304" pitchFamily="18" charset="0"/>
                <a:cs typeface="Times New Roman" panose="02020603050405020304" pitchFamily="18" charset="0"/>
              </a:rPr>
              <a:t>OBJETIVOS ESPECÍFICOS</a:t>
            </a:r>
          </a:p>
        </p:txBody>
      </p:sp>
      <p:sp>
        <p:nvSpPr>
          <p:cNvPr id="3" name="Marcador de contenido 2">
            <a:extLst>
              <a:ext uri="{FF2B5EF4-FFF2-40B4-BE49-F238E27FC236}">
                <a16:creationId xmlns:a16="http://schemas.microsoft.com/office/drawing/2014/main" id="{CCB6F3ED-2254-485A-A35C-3DE6A631B88C}"/>
              </a:ext>
            </a:extLst>
          </p:cNvPr>
          <p:cNvSpPr>
            <a:spLocks noGrp="1"/>
          </p:cNvSpPr>
          <p:nvPr>
            <p:ph idx="1"/>
          </p:nvPr>
        </p:nvSpPr>
        <p:spPr>
          <a:xfrm>
            <a:off x="4851405" y="1603725"/>
            <a:ext cx="7267720" cy="4618379"/>
          </a:xfrm>
          <a:prstGeom prst="snip2DiagRect">
            <a:avLst/>
          </a:prstGeom>
          <a:solidFill>
            <a:schemeClr val="accent3">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ormAutofit/>
          </a:bodyPr>
          <a:lstStyle/>
          <a:p>
            <a:pPr marL="400050" lvl="0" indent="-400050" algn="just">
              <a:buClr>
                <a:schemeClr val="accent4">
                  <a:lumMod val="75000"/>
                </a:schemeClr>
              </a:buClr>
              <a:buFont typeface="+mj-lt"/>
              <a:buAutoNum type="romanUcPeriod"/>
            </a:pPr>
            <a:r>
              <a:rPr lang="es-ES" sz="2400" dirty="0">
                <a:solidFill>
                  <a:schemeClr val="tx1"/>
                </a:solidFill>
                <a:latin typeface="Times New Roman" panose="02020603050405020304" pitchFamily="18" charset="0"/>
                <a:cs typeface="Times New Roman" panose="02020603050405020304" pitchFamily="18" charset="0"/>
              </a:rPr>
              <a:t>Recolectar germoplasma local de fréjol de la parroquia Chaltura.</a:t>
            </a:r>
            <a:endParaRPr lang="es-EC" sz="2400" dirty="0">
              <a:solidFill>
                <a:schemeClr val="tx1"/>
              </a:solidFill>
              <a:latin typeface="Times New Roman" panose="02020603050405020304" pitchFamily="18" charset="0"/>
              <a:cs typeface="Times New Roman" panose="02020603050405020304" pitchFamily="18" charset="0"/>
            </a:endParaRPr>
          </a:p>
          <a:p>
            <a:pPr marL="400050" lvl="0" indent="-400050" algn="just">
              <a:buClr>
                <a:schemeClr val="accent4">
                  <a:lumMod val="75000"/>
                </a:schemeClr>
              </a:buClr>
              <a:buFont typeface="+mj-lt"/>
              <a:buAutoNum type="romanUcPeriod"/>
            </a:pPr>
            <a:r>
              <a:rPr lang="es-EC" sz="2400" dirty="0">
                <a:solidFill>
                  <a:schemeClr val="tx1"/>
                </a:solidFill>
                <a:latin typeface="Times New Roman" panose="02020603050405020304" pitchFamily="18" charset="0"/>
                <a:cs typeface="Times New Roman" panose="02020603050405020304" pitchFamily="18" charset="0"/>
              </a:rPr>
              <a:t>Describir las características morfoagronómicas de las variedades en estudio.</a:t>
            </a:r>
          </a:p>
          <a:p>
            <a:pPr marL="400050" lvl="0" indent="-400050" algn="just">
              <a:buClr>
                <a:schemeClr val="accent4">
                  <a:lumMod val="75000"/>
                </a:schemeClr>
              </a:buClr>
              <a:buFont typeface="+mj-lt"/>
              <a:buAutoNum type="romanUcPeriod"/>
            </a:pPr>
            <a:r>
              <a:rPr lang="es-ES" sz="2400" dirty="0">
                <a:solidFill>
                  <a:schemeClr val="tx1"/>
                </a:solidFill>
                <a:latin typeface="Times New Roman" panose="02020603050405020304" pitchFamily="18" charset="0"/>
                <a:cs typeface="Times New Roman" panose="02020603050405020304" pitchFamily="18" charset="0"/>
              </a:rPr>
              <a:t>Evaluar el nivel de daño causado por las principales plagas y enfermedades asociadas al cultivo.</a:t>
            </a:r>
            <a:endParaRPr lang="es-EC" sz="2400" dirty="0">
              <a:solidFill>
                <a:schemeClr val="tx1"/>
              </a:solidFill>
              <a:latin typeface="Times New Roman" panose="02020603050405020304" pitchFamily="18" charset="0"/>
              <a:cs typeface="Times New Roman" panose="02020603050405020304" pitchFamily="18" charset="0"/>
            </a:endParaRPr>
          </a:p>
          <a:p>
            <a:pPr marL="400050" lvl="0" indent="-400050" algn="just">
              <a:buClr>
                <a:schemeClr val="accent4">
                  <a:lumMod val="75000"/>
                </a:schemeClr>
              </a:buClr>
              <a:buFont typeface="+mj-lt"/>
              <a:buAutoNum type="romanUcPeriod"/>
            </a:pPr>
            <a:r>
              <a:rPr lang="es-ES" sz="2400" dirty="0">
                <a:solidFill>
                  <a:schemeClr val="tx1"/>
                </a:solidFill>
                <a:latin typeface="Times New Roman" panose="02020603050405020304" pitchFamily="18" charset="0"/>
                <a:cs typeface="Times New Roman" panose="02020603050405020304" pitchFamily="18" charset="0"/>
              </a:rPr>
              <a:t>Determinar las variedades con mejores rendimientos en producción.</a:t>
            </a:r>
            <a:endParaRPr lang="es-EC" sz="2400" dirty="0">
              <a:solidFill>
                <a:schemeClr val="tx1"/>
              </a:solidFill>
              <a:latin typeface="Times New Roman" panose="02020603050405020304" pitchFamily="18" charset="0"/>
              <a:cs typeface="Times New Roman" panose="02020603050405020304" pitchFamily="18" charset="0"/>
            </a:endParaRPr>
          </a:p>
          <a:p>
            <a:pPr marL="400050" indent="-400050" algn="just">
              <a:buClr>
                <a:schemeClr val="accent4">
                  <a:lumMod val="75000"/>
                </a:schemeClr>
              </a:buClr>
              <a:buFont typeface="+mj-lt"/>
              <a:buAutoNum type="romanUcPeriod"/>
            </a:pPr>
            <a:endParaRPr lang="es-EC" sz="2400" dirty="0">
              <a:solidFill>
                <a:schemeClr val="tx1"/>
              </a:solidFill>
              <a:cs typeface="Times New Roman" panose="02020603050405020304" pitchFamily="18" charset="0"/>
            </a:endParaRPr>
          </a:p>
          <a:p>
            <a:pPr marL="400050" indent="-400050" algn="just">
              <a:buClr>
                <a:schemeClr val="accent4">
                  <a:lumMod val="75000"/>
                </a:schemeClr>
              </a:buClr>
              <a:buFont typeface="+mj-lt"/>
              <a:buAutoNum type="romanUcPeriod"/>
            </a:pPr>
            <a:endParaRPr lang="es-EC" sz="2400" dirty="0">
              <a:solidFill>
                <a:schemeClr val="tx1"/>
              </a:solidFill>
            </a:endParaRPr>
          </a:p>
        </p:txBody>
      </p:sp>
    </p:spTree>
    <p:extLst>
      <p:ext uri="{BB962C8B-B14F-4D97-AF65-F5344CB8AC3E}">
        <p14:creationId xmlns:p14="http://schemas.microsoft.com/office/powerpoint/2010/main" val="396901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571184" y="689389"/>
            <a:ext cx="5519807" cy="914400"/>
          </a:xfrm>
          <a:prstGeom prst="round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b="1" dirty="0">
                <a:latin typeface="Times New Roman" panose="02020603050405020304" pitchFamily="18" charset="0"/>
                <a:cs typeface="Times New Roman" panose="02020603050405020304" pitchFamily="18" charset="0"/>
              </a:rPr>
              <a:t>HIPÓTESIS</a:t>
            </a:r>
          </a:p>
        </p:txBody>
      </p:sp>
      <p:sp>
        <p:nvSpPr>
          <p:cNvPr id="2" name="Elipse 1"/>
          <p:cNvSpPr/>
          <p:nvPr/>
        </p:nvSpPr>
        <p:spPr>
          <a:xfrm>
            <a:off x="1918387" y="3923924"/>
            <a:ext cx="8825397" cy="1428750"/>
          </a:xfrm>
          <a:prstGeom prst="ellipse">
            <a:avLst/>
          </a:prstGeom>
          <a:solidFill>
            <a:schemeClr val="accent3">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sz="2000" b="1" dirty="0"/>
          </a:p>
          <a:p>
            <a:pPr lvl="0" algn="ctr"/>
            <a:r>
              <a:rPr lang="es-EC" sz="2000" b="1" dirty="0"/>
              <a:t>      </a:t>
            </a:r>
            <a:r>
              <a:rPr lang="es-EC" sz="2400" b="1" dirty="0">
                <a:latin typeface="Times New Roman" panose="02020603050405020304" pitchFamily="18" charset="0"/>
                <a:cs typeface="Times New Roman" panose="02020603050405020304" pitchFamily="18" charset="0"/>
              </a:rPr>
              <a:t>Ho</a:t>
            </a:r>
            <a:r>
              <a:rPr lang="es-EC" sz="2800" b="1" dirty="0">
                <a:latin typeface="Times New Roman" panose="02020603050405020304" pitchFamily="18" charset="0"/>
                <a:cs typeface="Times New Roman" panose="02020603050405020304" pitchFamily="18" charset="0"/>
              </a:rPr>
              <a:t>:</a:t>
            </a:r>
            <a:r>
              <a:rPr lang="es-EC" sz="2400" dirty="0">
                <a:latin typeface="Times New Roman" panose="02020603050405020304" pitchFamily="18" charset="0"/>
                <a:cs typeface="Times New Roman" panose="02020603050405020304" pitchFamily="18" charset="0"/>
              </a:rPr>
              <a:t> No existe variabilidad de fréjol a nivel de Chaltura</a:t>
            </a:r>
          </a:p>
          <a:p>
            <a:pPr algn="ctr"/>
            <a:endParaRPr lang="es-EC" sz="2000" dirty="0"/>
          </a:p>
        </p:txBody>
      </p:sp>
      <p:sp>
        <p:nvSpPr>
          <p:cNvPr id="12" name="Elipse 11"/>
          <p:cNvSpPr/>
          <p:nvPr/>
        </p:nvSpPr>
        <p:spPr>
          <a:xfrm>
            <a:off x="1918388" y="2212937"/>
            <a:ext cx="8825397" cy="1428750"/>
          </a:xfrm>
          <a:prstGeom prst="ellipse">
            <a:avLst/>
          </a:prstGeom>
          <a:solidFill>
            <a:schemeClr val="accent3">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a:latin typeface="Times New Roman" panose="02020603050405020304" pitchFamily="18" charset="0"/>
                <a:cs typeface="Times New Roman" panose="02020603050405020304" pitchFamily="18" charset="0"/>
              </a:rPr>
              <a:t>Ha:</a:t>
            </a:r>
            <a:r>
              <a:rPr lang="es-EC" sz="2400" dirty="0">
                <a:latin typeface="Times New Roman" panose="02020603050405020304" pitchFamily="18" charset="0"/>
                <a:cs typeface="Times New Roman" panose="02020603050405020304" pitchFamily="18" charset="0"/>
              </a:rPr>
              <a:t> Existe variabilidad de fréjol a nivel de Chaltura</a:t>
            </a:r>
          </a:p>
        </p:txBody>
      </p:sp>
    </p:spTree>
    <p:extLst>
      <p:ext uri="{BB962C8B-B14F-4D97-AF65-F5344CB8AC3E}">
        <p14:creationId xmlns:p14="http://schemas.microsoft.com/office/powerpoint/2010/main" val="366707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82219" y="1264897"/>
            <a:ext cx="3625310" cy="511265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Caracterización del área de estudio</a:t>
            </a:r>
          </a:p>
          <a:p>
            <a:pPr algn="ctr"/>
            <a:endParaRPr lang="es-MX" sz="1600" dirty="0">
              <a:latin typeface="Times New Roman" panose="02020603050405020304" pitchFamily="18" charset="0"/>
              <a:cs typeface="Times New Roman" panose="02020603050405020304" pitchFamily="18" charset="0"/>
            </a:endParaRPr>
          </a:p>
          <a:p>
            <a:pPr>
              <a:lnSpc>
                <a:spcPct val="150000"/>
              </a:lnSpc>
            </a:pPr>
            <a:r>
              <a:rPr lang="es-EC" b="1" dirty="0">
                <a:latin typeface="Times New Roman" panose="02020603050405020304" pitchFamily="18" charset="0"/>
                <a:cs typeface="Times New Roman" panose="02020603050405020304" pitchFamily="18" charset="0"/>
              </a:rPr>
              <a:t>Provincia</a:t>
            </a:r>
            <a:r>
              <a:rPr lang="es-EC" dirty="0">
                <a:latin typeface="Times New Roman" panose="02020603050405020304" pitchFamily="18" charset="0"/>
                <a:cs typeface="Times New Roman" panose="02020603050405020304" pitchFamily="18" charset="0"/>
              </a:rPr>
              <a:t>: Imbabura</a:t>
            </a:r>
          </a:p>
          <a:p>
            <a:pPr>
              <a:lnSpc>
                <a:spcPct val="150000"/>
              </a:lnSpc>
            </a:pPr>
            <a:r>
              <a:rPr lang="es-EC" b="1" dirty="0">
                <a:latin typeface="Times New Roman" panose="02020603050405020304" pitchFamily="18" charset="0"/>
                <a:cs typeface="Times New Roman" panose="02020603050405020304" pitchFamily="18" charset="0"/>
              </a:rPr>
              <a:t>Cantón</a:t>
            </a:r>
            <a:r>
              <a:rPr lang="es-EC" dirty="0">
                <a:latin typeface="Times New Roman" panose="02020603050405020304" pitchFamily="18" charset="0"/>
                <a:cs typeface="Times New Roman" panose="02020603050405020304" pitchFamily="18" charset="0"/>
              </a:rPr>
              <a:t>: Antonio Ante</a:t>
            </a:r>
          </a:p>
          <a:p>
            <a:pPr>
              <a:lnSpc>
                <a:spcPct val="150000"/>
              </a:lnSpc>
            </a:pPr>
            <a:r>
              <a:rPr lang="es-EC" b="1" dirty="0">
                <a:latin typeface="Times New Roman" panose="02020603050405020304" pitchFamily="18" charset="0"/>
                <a:cs typeface="Times New Roman" panose="02020603050405020304" pitchFamily="18" charset="0"/>
              </a:rPr>
              <a:t>Parroquia</a:t>
            </a:r>
            <a:r>
              <a:rPr lang="es-EC" dirty="0">
                <a:latin typeface="Times New Roman" panose="02020603050405020304" pitchFamily="18" charset="0"/>
                <a:cs typeface="Times New Roman" panose="02020603050405020304" pitchFamily="18" charset="0"/>
              </a:rPr>
              <a:t>: Chaltura</a:t>
            </a:r>
          </a:p>
          <a:p>
            <a:pPr>
              <a:lnSpc>
                <a:spcPct val="150000"/>
              </a:lnSpc>
            </a:pPr>
            <a:r>
              <a:rPr lang="es-EC" b="1" dirty="0">
                <a:latin typeface="Times New Roman" panose="02020603050405020304" pitchFamily="18" charset="0"/>
                <a:cs typeface="Times New Roman" panose="02020603050405020304" pitchFamily="18" charset="0"/>
              </a:rPr>
              <a:t>Lugar: </a:t>
            </a:r>
            <a:r>
              <a:rPr lang="es-EC" dirty="0">
                <a:latin typeface="Times New Roman" panose="02020603050405020304" pitchFamily="18" charset="0"/>
                <a:cs typeface="Times New Roman" panose="02020603050405020304" pitchFamily="18" charset="0"/>
              </a:rPr>
              <a:t>Granja La Pradera</a:t>
            </a:r>
            <a:endParaRPr lang="es-EC" b="1" dirty="0">
              <a:latin typeface="Times New Roman" panose="02020603050405020304" pitchFamily="18" charset="0"/>
              <a:cs typeface="Times New Roman" panose="02020603050405020304" pitchFamily="18" charset="0"/>
            </a:endParaRPr>
          </a:p>
          <a:p>
            <a:pPr>
              <a:lnSpc>
                <a:spcPct val="150000"/>
              </a:lnSpc>
            </a:pPr>
            <a:r>
              <a:rPr lang="es-EC" b="1" dirty="0">
                <a:latin typeface="Times New Roman" panose="02020603050405020304" pitchFamily="18" charset="0"/>
                <a:cs typeface="Times New Roman" panose="02020603050405020304" pitchFamily="18" charset="0"/>
              </a:rPr>
              <a:t>Altitud: </a:t>
            </a:r>
            <a:r>
              <a:rPr lang="es-EC" dirty="0">
                <a:latin typeface="Times New Roman" panose="02020603050405020304" pitchFamily="18" charset="0"/>
                <a:cs typeface="Times New Roman" panose="02020603050405020304" pitchFamily="18" charset="0"/>
              </a:rPr>
              <a:t>2350 m.s.n.m.</a:t>
            </a:r>
          </a:p>
          <a:p>
            <a:pPr>
              <a:lnSpc>
                <a:spcPct val="150000"/>
              </a:lnSpc>
            </a:pPr>
            <a:r>
              <a:rPr lang="es-EC" b="1" dirty="0">
                <a:latin typeface="Times New Roman" panose="02020603050405020304" pitchFamily="18" charset="0"/>
                <a:cs typeface="Times New Roman" panose="02020603050405020304" pitchFamily="18" charset="0"/>
              </a:rPr>
              <a:t>Latitud</a:t>
            </a:r>
            <a:r>
              <a:rPr lang="es-EC" dirty="0">
                <a:latin typeface="Times New Roman" panose="02020603050405020304" pitchFamily="18" charset="0"/>
                <a:cs typeface="Times New Roman" panose="02020603050405020304" pitchFamily="18" charset="0"/>
              </a:rPr>
              <a:t>: 00º 21´32.31´´ Norte</a:t>
            </a:r>
          </a:p>
          <a:p>
            <a:pPr>
              <a:lnSpc>
                <a:spcPct val="150000"/>
              </a:lnSpc>
            </a:pPr>
            <a:r>
              <a:rPr lang="es-EC" b="1" dirty="0">
                <a:latin typeface="Times New Roman" panose="02020603050405020304" pitchFamily="18" charset="0"/>
                <a:cs typeface="Times New Roman" panose="02020603050405020304" pitchFamily="18" charset="0"/>
              </a:rPr>
              <a:t>Longitud</a:t>
            </a:r>
            <a:r>
              <a:rPr lang="es-EC" dirty="0">
                <a:latin typeface="Times New Roman" panose="02020603050405020304" pitchFamily="18" charset="0"/>
                <a:cs typeface="Times New Roman" panose="02020603050405020304" pitchFamily="18" charset="0"/>
              </a:rPr>
              <a:t>: 78º 12´15.02´´ Oeste.</a:t>
            </a:r>
          </a:p>
          <a:p>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Fuente: Proaño, ( 2007). </a:t>
            </a:r>
          </a:p>
          <a:p>
            <a:endParaRPr lang="es-MX" sz="1600" dirty="0">
              <a:solidFill>
                <a:schemeClr val="tx1"/>
              </a:solidFill>
              <a:latin typeface="Times New Roman" panose="02020603050405020304" pitchFamily="18" charset="0"/>
              <a:cs typeface="Times New Roman" panose="02020603050405020304" pitchFamily="18" charset="0"/>
            </a:endParaRPr>
          </a:p>
          <a:p>
            <a:endParaRPr lang="es-MX" sz="1200" b="1" dirty="0">
              <a:solidFill>
                <a:schemeClr val="tx1"/>
              </a:solidFill>
              <a:latin typeface="Times New Roman" panose="02020603050405020304" pitchFamily="18" charset="0"/>
              <a:cs typeface="Times New Roman" panose="02020603050405020304" pitchFamily="18" charset="0"/>
            </a:endParaRPr>
          </a:p>
          <a:p>
            <a:endParaRPr lang="es-MX" sz="1200" b="1" dirty="0">
              <a:solidFill>
                <a:schemeClr val="tx1"/>
              </a:solidFill>
              <a:latin typeface="Times New Roman" panose="02020603050405020304" pitchFamily="18" charset="0"/>
              <a:cs typeface="Times New Roman" panose="02020603050405020304" pitchFamily="18" charset="0"/>
            </a:endParaRPr>
          </a:p>
          <a:p>
            <a:endParaRPr lang="es-MX" sz="1200" b="1" dirty="0">
              <a:solidFill>
                <a:schemeClr val="tx1"/>
              </a:solidFill>
              <a:latin typeface="Times New Roman" panose="02020603050405020304" pitchFamily="18" charset="0"/>
              <a:cs typeface="Times New Roman" panose="02020603050405020304" pitchFamily="18" charset="0"/>
            </a:endParaRPr>
          </a:p>
        </p:txBody>
      </p:sp>
      <p:sp>
        <p:nvSpPr>
          <p:cNvPr id="3" name="Cinta: inclinada hacia arriba 2"/>
          <p:cNvSpPr/>
          <p:nvPr/>
        </p:nvSpPr>
        <p:spPr>
          <a:xfrm>
            <a:off x="1616765" y="141891"/>
            <a:ext cx="9223513" cy="1055844"/>
          </a:xfrm>
          <a:prstGeom prst="ribbon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b="1" dirty="0">
                <a:latin typeface="Times New Roman" panose="02020603050405020304" pitchFamily="18" charset="0"/>
                <a:cs typeface="Times New Roman" panose="02020603050405020304" pitchFamily="18" charset="0"/>
              </a:rPr>
              <a:t>MATERIALES Y MÉTODOS</a:t>
            </a:r>
          </a:p>
        </p:txBody>
      </p:sp>
      <p:sp>
        <p:nvSpPr>
          <p:cNvPr id="6" name="Rectángulo 5">
            <a:extLst>
              <a:ext uri="{FF2B5EF4-FFF2-40B4-BE49-F238E27FC236}">
                <a16:creationId xmlns:a16="http://schemas.microsoft.com/office/drawing/2014/main" id="{520E35A5-290D-4D8F-AE1F-5F3B27EEDFE5}"/>
              </a:ext>
            </a:extLst>
          </p:cNvPr>
          <p:cNvSpPr/>
          <p:nvPr/>
        </p:nvSpPr>
        <p:spPr>
          <a:xfrm>
            <a:off x="4456457" y="6377555"/>
            <a:ext cx="6096000" cy="338554"/>
          </a:xfrm>
          <a:prstGeom prst="rect">
            <a:avLst/>
          </a:prstGeom>
        </p:spPr>
        <p:txBody>
          <a:bodyPr>
            <a:spAutoFit/>
          </a:bodyPr>
          <a:lstStyle/>
          <a:p>
            <a:pPr>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Figura 1</a:t>
            </a:r>
            <a:r>
              <a:rPr lang="es-EC" sz="1600" b="1" dirty="0">
                <a:latin typeface="Times New Roman" panose="02020603050405020304" pitchFamily="18" charset="0"/>
                <a:ea typeface="Calibri" panose="020F0502020204030204" pitchFamily="34" charset="0"/>
                <a:cs typeface="Times New Roman" panose="02020603050405020304" pitchFamily="18" charset="0"/>
              </a:rPr>
              <a:t>:</a:t>
            </a:r>
            <a:r>
              <a:rPr lang="es-EC" sz="1600" b="1" i="1" dirty="0">
                <a:latin typeface="Times New Roman" panose="02020603050405020304" pitchFamily="18" charset="0"/>
                <a:ea typeface="Calibri" panose="020F0502020204030204" pitchFamily="34" charset="0"/>
                <a:cs typeface="Times New Roman" panose="02020603050405020304" pitchFamily="18" charset="0"/>
              </a:rPr>
              <a:t> </a:t>
            </a:r>
            <a:r>
              <a:rPr lang="es-EC" sz="1400" dirty="0">
                <a:latin typeface="Times New Roman" panose="02020603050405020304" pitchFamily="18" charset="0"/>
                <a:ea typeface="Calibri" panose="020F0502020204030204" pitchFamily="34" charset="0"/>
                <a:cs typeface="Times New Roman" panose="02020603050405020304" pitchFamily="18" charset="0"/>
              </a:rPr>
              <a:t>Ubicación del ensayo</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n 6" descr="C:\Users\Cliente1\AppData\Local\Microsoft\Windows\INetCache\Content.Word\UBICACION_RENE.JPG">
            <a:extLst>
              <a:ext uri="{FF2B5EF4-FFF2-40B4-BE49-F238E27FC236}">
                <a16:creationId xmlns:a16="http://schemas.microsoft.com/office/drawing/2014/main" id="{32297A6A-45A4-4C83-B694-3C656CA2C7A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002157" y="1264897"/>
            <a:ext cx="8097078" cy="51126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649987"/>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2905</TotalTime>
  <Words>3564</Words>
  <Application>Microsoft Office PowerPoint</Application>
  <PresentationFormat>Panorámica</PresentationFormat>
  <Paragraphs>956</Paragraphs>
  <Slides>48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Century Gothic</vt:lpstr>
      <vt:lpstr>Times New Roman</vt:lpstr>
      <vt:lpstr>Wingdings 3</vt:lpstr>
      <vt:lpstr>Espiral</vt:lpstr>
      <vt:lpstr>UNIVERSIDAD TÉCNICA DEL NORTE FACULTAD DE INGENIERIA EN CIENCIAS AGROPECUARIAS Y AMBIENTALES CARRERA DE INGENIERIA AGROPECUARIA </vt:lpstr>
      <vt:lpstr>CONTENIDO</vt:lpstr>
      <vt:lpstr>INTRODUCCIÓN </vt:lpstr>
      <vt:lpstr>Presentación de PowerPoint</vt:lpstr>
      <vt:lpstr>JUSTIFICACIÓN</vt:lpstr>
      <vt:lpstr>OBJETIVO GENERAL:</vt:lpstr>
      <vt:lpstr>OBJETIVOS ESPECÍFICOS</vt:lpstr>
      <vt:lpstr>Presentación de PowerPoint</vt:lpstr>
      <vt:lpstr>Presentación de PowerPoint</vt:lpstr>
      <vt:lpstr>Presentación de PowerPoint</vt:lpstr>
      <vt:lpstr>MÉTODOS</vt:lpstr>
      <vt:lpstr>VARIABLES EVALUADAS  EN ESTADO DE PLÁNTULA Descriptores desarrollados por el Centro internacional de Agricultura Tropical (CIAT, 1993)</vt:lpstr>
      <vt:lpstr>VARIABLE EVALUADAS  AL MOMENTO DE LA FLORACIÒN Descriptores desarrollados por el Centro internacional de Agricultura Tropical (CIAT, 1993)</vt:lpstr>
      <vt:lpstr>VARIABLE EVALUADAS  AL MOMENTO DE LA MADUREZ FISIOLÓGICA Descriptores desarrollados por el Centro internacional de Agricultura Tropical (CIAT, 1993).</vt:lpstr>
      <vt:lpstr>VARIABLE EVALUADAS  AL MOMENTO DE LA COSECHA Descriptores desarrollados por el Centro internacional de Agricultura Tropical (CIAT, 1993)</vt:lpstr>
      <vt:lpstr>Niveles de daño causado por enfermedades y plagas (CIAT, 1993), este carácter fue registrado en dos etapas del cultivo durante la floración (R6) y llenado de vainas (R8) y en cuanto a plagas la evaluación se realizó durante las etapas V4 (tercera hoja trifoliada), R6 (floración) y R5 (prefloración). </vt:lpstr>
      <vt:lpstr>MANEJO ESPECÍFICO DEL EXPERIMENTO</vt:lpstr>
      <vt:lpstr>  COLECTA DE GERMOPLAS-MA</vt:lpstr>
      <vt:lpstr>GERMOPLASMA DE FRÉJOL COLECTADO EN CHALTURA</vt:lpstr>
      <vt:lpstr>Presentación de PowerPoint</vt:lpstr>
      <vt:lpstr>Presentación de PowerPoint</vt:lpstr>
      <vt:lpstr>Características cualitativas más predominantes del tallo y la hoja, presentes en la colección de fréjol. </vt:lpstr>
      <vt:lpstr>Características cualitativas más predominantes de la flor, presente en la colección de fréjol.   </vt:lpstr>
      <vt:lpstr>Características cualitativas más predominantes de las vainas, presentes en la colección de fréjol.</vt:lpstr>
      <vt:lpstr>Características cualitativas más predominantes de la semilla, presentes en la colección de fréjol. </vt:lpstr>
      <vt:lpstr>ANÁLISIS DE AGRUPAMIENTO DE LAS ENTRADAS</vt:lpstr>
      <vt:lpstr>IDENTIFICACIÓN DE CARACTERES CUANTITATIVOS DE LOS TRES GRUPOS DE FRÉJOL (Phaseolus vulgaris L.).  </vt:lpstr>
      <vt:lpstr>VALOR DISCRIMINANTE PARA CARACTERES CUALITATIVOS</vt:lpstr>
      <vt:lpstr>Análisis de los caracteres cualitativos discriminantes para grupos conformados</vt:lpstr>
      <vt:lpstr>Color del tallo</vt:lpstr>
      <vt:lpstr>Color de las alas (flor)</vt:lpstr>
      <vt:lpstr>color del estandarte (flor)</vt:lpstr>
      <vt:lpstr>Presentación de PowerPoint</vt:lpstr>
      <vt:lpstr>Presentación de PowerPoint</vt:lpstr>
      <vt:lpstr>Color de la semilla</vt:lpstr>
      <vt:lpstr>Presentación de PowerPoint</vt:lpstr>
      <vt:lpstr>Presentación de PowerPoint</vt:lpstr>
      <vt:lpstr>NIVEL DE DAÑO CAUSADO POR PLAGAS Y ENFERMEDADES EN GRUPOS CONFORMADOS  Se evaluaron 4 plagas y 4 enfermedades         En este estudio la enfermedad más representativa fue la antracnosis (Colletotrichum lindemuthianum).  y en cuanto a plagas fue el gusano de la vaina (Apion godmani)..</vt:lpstr>
      <vt:lpstr>Daños causados por antracnosis (Colletotrichum lindemuthianum).  </vt:lpstr>
      <vt:lpstr>Daño causado por el gusano de la vaina (Apion godmani).</vt:lpstr>
      <vt:lpstr>Identificación de morfotipos</vt:lpstr>
      <vt:lpstr>IDENTIFICACIÓN DE MATERIALES PROMISORIOS</vt:lpstr>
      <vt:lpstr>   Conclusiones    </vt:lpstr>
      <vt:lpstr>Presentación de PowerPoint</vt:lpstr>
      <vt:lpstr>Recomendaciones</vt:lpstr>
      <vt:lpstr>BIBLIOGRAFÍA</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TECNICA  DEL  NORTE</dc:title>
  <dc:creator>ESTUDIANTE</dc:creator>
  <cp:lastModifiedBy>René Ulcuango</cp:lastModifiedBy>
  <cp:revision>246</cp:revision>
  <dcterms:created xsi:type="dcterms:W3CDTF">2018-01-22T20:40:15Z</dcterms:created>
  <dcterms:modified xsi:type="dcterms:W3CDTF">2018-03-26T03:19:34Z</dcterms:modified>
</cp:coreProperties>
</file>