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6" r:id="rId1"/>
  </p:sldMasterIdLst>
  <p:sldIdLst>
    <p:sldId id="256" r:id="rId2"/>
    <p:sldId id="258" r:id="rId3"/>
    <p:sldId id="268" r:id="rId4"/>
    <p:sldId id="269" r:id="rId5"/>
    <p:sldId id="270" r:id="rId6"/>
    <p:sldId id="257" r:id="rId7"/>
    <p:sldId id="273" r:id="rId8"/>
    <p:sldId id="262" r:id="rId9"/>
    <p:sldId id="263" r:id="rId10"/>
    <p:sldId id="264" r:id="rId11"/>
    <p:sldId id="274" r:id="rId12"/>
    <p:sldId id="275" r:id="rId13"/>
    <p:sldId id="279" r:id="rId14"/>
    <p:sldId id="276" r:id="rId15"/>
    <p:sldId id="277" r:id="rId16"/>
    <p:sldId id="278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5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A5BB-2831-4B69-A47C-E4847AA0F4FE}" type="datetimeFigureOut">
              <a:rPr lang="es-EC" smtClean="0"/>
              <a:t>27/07/2017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5406-1598-4289-8146-4EFB9EE0EC6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830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A5BB-2831-4B69-A47C-E4847AA0F4FE}" type="datetimeFigureOut">
              <a:rPr lang="es-EC" smtClean="0"/>
              <a:t>27/07/2017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5406-1598-4289-8146-4EFB9EE0EC6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968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A5BB-2831-4B69-A47C-E4847AA0F4FE}" type="datetimeFigureOut">
              <a:rPr lang="es-EC" smtClean="0"/>
              <a:t>27/07/2017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5406-1598-4289-8146-4EFB9EE0EC6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2264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A5BB-2831-4B69-A47C-E4847AA0F4FE}" type="datetimeFigureOut">
              <a:rPr lang="es-EC" smtClean="0"/>
              <a:t>27/07/2017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5406-1598-4289-8146-4EFB9EE0EC6F}" type="slidenum">
              <a:rPr lang="es-EC" smtClean="0"/>
              <a:t>‹Nº›</a:t>
            </a:fld>
            <a:endParaRPr lang="es-EC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0926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A5BB-2831-4B69-A47C-E4847AA0F4FE}" type="datetimeFigureOut">
              <a:rPr lang="es-EC" smtClean="0"/>
              <a:t>27/07/2017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5406-1598-4289-8146-4EFB9EE0EC6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2170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A5BB-2831-4B69-A47C-E4847AA0F4FE}" type="datetimeFigureOut">
              <a:rPr lang="es-EC" smtClean="0"/>
              <a:t>27/07/2017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5406-1598-4289-8146-4EFB9EE0EC6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4596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A5BB-2831-4B69-A47C-E4847AA0F4FE}" type="datetimeFigureOut">
              <a:rPr lang="es-EC" smtClean="0"/>
              <a:t>27/07/2017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5406-1598-4289-8146-4EFB9EE0EC6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3189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A5BB-2831-4B69-A47C-E4847AA0F4FE}" type="datetimeFigureOut">
              <a:rPr lang="es-EC" smtClean="0"/>
              <a:t>27/07/2017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5406-1598-4289-8146-4EFB9EE0EC6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77115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A5BB-2831-4B69-A47C-E4847AA0F4FE}" type="datetimeFigureOut">
              <a:rPr lang="es-EC" smtClean="0"/>
              <a:t>27/07/2017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5406-1598-4289-8146-4EFB9EE0EC6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739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A5BB-2831-4B69-A47C-E4847AA0F4FE}" type="datetimeFigureOut">
              <a:rPr lang="es-EC" smtClean="0"/>
              <a:t>27/07/2017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5406-1598-4289-8146-4EFB9EE0EC6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058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A5BB-2831-4B69-A47C-E4847AA0F4FE}" type="datetimeFigureOut">
              <a:rPr lang="es-EC" smtClean="0"/>
              <a:t>27/07/2017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5406-1598-4289-8146-4EFB9EE0EC6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970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A5BB-2831-4B69-A47C-E4847AA0F4FE}" type="datetimeFigureOut">
              <a:rPr lang="es-EC" smtClean="0"/>
              <a:t>27/07/2017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5406-1598-4289-8146-4EFB9EE0EC6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696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A5BB-2831-4B69-A47C-E4847AA0F4FE}" type="datetimeFigureOut">
              <a:rPr lang="es-EC" smtClean="0"/>
              <a:t>27/07/2017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5406-1598-4289-8146-4EFB9EE0EC6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934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A5BB-2831-4B69-A47C-E4847AA0F4FE}" type="datetimeFigureOut">
              <a:rPr lang="es-EC" smtClean="0"/>
              <a:t>27/07/2017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5406-1598-4289-8146-4EFB9EE0EC6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986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A5BB-2831-4B69-A47C-E4847AA0F4FE}" type="datetimeFigureOut">
              <a:rPr lang="es-EC" smtClean="0"/>
              <a:t>27/07/2017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5406-1598-4289-8146-4EFB9EE0EC6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622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A5BB-2831-4B69-A47C-E4847AA0F4FE}" type="datetimeFigureOut">
              <a:rPr lang="es-EC" smtClean="0"/>
              <a:t>27/07/2017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5406-1598-4289-8146-4EFB9EE0EC6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735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A5BB-2831-4B69-A47C-E4847AA0F4FE}" type="datetimeFigureOut">
              <a:rPr lang="es-EC" smtClean="0"/>
              <a:t>27/07/2017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5406-1598-4289-8146-4EFB9EE0EC6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258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2CFA5BB-2831-4B69-A47C-E4847AA0F4FE}" type="datetimeFigureOut">
              <a:rPr lang="es-EC" smtClean="0"/>
              <a:t>27/07/2017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9AA5406-1598-4289-8146-4EFB9EE0EC6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8175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1425145" y="772287"/>
            <a:ext cx="92840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UNIVERSIDAD TÉCNICA DEL NORTE</a:t>
            </a:r>
            <a:endParaRPr lang="es-EC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FACULTAD DE CIENCIAS ADMINISTRATIVAS Y ECONÓMICAS</a:t>
            </a:r>
            <a:endParaRPr lang="es-EC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CARRERA DE INGENIERÍA COMERCIAL</a:t>
            </a:r>
            <a:endParaRPr lang="es-EC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 DE </a:t>
            </a:r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TRABAJO DE </a:t>
            </a:r>
            <a:r>
              <a:rPr lang="es-E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GRADO</a:t>
            </a:r>
          </a:p>
        </p:txBody>
      </p:sp>
      <p:sp>
        <p:nvSpPr>
          <p:cNvPr id="20" name="12 Cuadro de texto"/>
          <p:cNvSpPr txBox="1">
            <a:spLocks/>
          </p:cNvSpPr>
          <p:nvPr/>
        </p:nvSpPr>
        <p:spPr>
          <a:xfrm>
            <a:off x="1809750" y="2759461"/>
            <a:ext cx="8229600" cy="13357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TEMA: </a:t>
            </a:r>
            <a:r>
              <a:rPr lang="es-ES" b="1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 MODELO DE GESTIÓN ADMINISTRATIVO FINANCIERO PARA LA EMPRESA PREVENCO CÍA. LTDA. UBICADA EN LA CIUDAD DE IBARRA PROVINCIA DE IMBABURA  </a:t>
            </a:r>
            <a:r>
              <a:rPr lang="es-EC" sz="14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C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10065" y="4095180"/>
            <a:ext cx="11714205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PREVIO A LA OBTENCIÓN DEL TÍTULO DE </a:t>
            </a:r>
            <a:r>
              <a:rPr lang="es-E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INGENIERA EN CONTABILIDAD Y AUDITORÍA </a:t>
            </a:r>
            <a:endParaRPr lang="es-EC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</a:t>
            </a:r>
            <a:r>
              <a:rPr lang="es-E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AUTORA: </a:t>
            </a:r>
            <a:r>
              <a:rPr lang="es-E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MÉNDEZ, María José </a:t>
            </a:r>
            <a:endParaRPr lang="es-EC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es-E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DIRECTOR:</a:t>
            </a:r>
            <a:r>
              <a:rPr lang="es-E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Ing. MERIZALDE, Carlos</a:t>
            </a:r>
            <a:endParaRPr lang="es-EC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s-ES" b="1" dirty="0" smtClean="0"/>
          </a:p>
          <a:p>
            <a:pPr algn="ctr">
              <a:lnSpc>
                <a:spcPct val="150000"/>
              </a:lnSpc>
            </a:pPr>
            <a:r>
              <a:rPr lang="es-ES" sz="2000" b="1" dirty="0" smtClean="0"/>
              <a:t>Ibarra</a:t>
            </a:r>
            <a:r>
              <a:rPr lang="es-ES" sz="2000" b="1" dirty="0"/>
              <a:t>, </a:t>
            </a:r>
            <a:r>
              <a:rPr lang="es-ES" sz="2000" b="1" dirty="0" smtClean="0"/>
              <a:t>Julio  2017</a:t>
            </a:r>
            <a:endParaRPr lang="es-EC" sz="2000" dirty="0"/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C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Imagen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5" y="285751"/>
            <a:ext cx="1828285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La imagen puede contener: tex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785" y="4539090"/>
            <a:ext cx="3389485" cy="23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3457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257997" y="445696"/>
            <a:ext cx="3676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IMPACTOS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147822"/>
              </p:ext>
            </p:extLst>
          </p:nvPr>
        </p:nvGraphicFramePr>
        <p:xfrm>
          <a:off x="3557587" y="1583130"/>
          <a:ext cx="5076825" cy="426720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425452"/>
                <a:gridCol w="206510"/>
                <a:gridCol w="1444863"/>
              </a:tblGrid>
              <a:tr h="613562"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 de impacto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20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endParaRPr lang="es-EC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es-EC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04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Impacto económico 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2,67</a:t>
                      </a:r>
                      <a:endParaRPr lang="es-EC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04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Impacto social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2,33</a:t>
                      </a:r>
                      <a:endParaRPr lang="es-EC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04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Impacto educativo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04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Impacto empresarial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2,67</a:t>
                      </a:r>
                      <a:endParaRPr lang="es-EC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356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10,67</a:t>
                      </a:r>
                      <a:endParaRPr lang="es-EC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2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47754" y="1528465"/>
            <a:ext cx="10363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Desarrollando el diagnóstico situacional de la empresa, se determinó que no existen instrumentos técnicos que contribuyan al fortalecimiento de la gestión </a:t>
            </a:r>
            <a:r>
              <a:rPr lang="es-EC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empresarial.</a:t>
            </a:r>
          </a:p>
          <a:p>
            <a:pPr algn="just"/>
            <a:endParaRPr lang="es-EC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compañía Prevenco no tiene plasmado de manera textual los lineamientos que sustenten las actividades y funciones diarias de los empleados, además de los procedimientos a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seguir.</a:t>
            </a:r>
          </a:p>
          <a:p>
            <a:pPr algn="just"/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ser una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compañía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nueva en el mercado, sus operaciones económicas son empíricas y desorganizadas ya que no cuenta con una guía y procedimientos contables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definidos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92680" y="605135"/>
            <a:ext cx="5673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CONCLUSIONES 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14843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47754" y="1528465"/>
            <a:ext cx="10363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de suma importancia la implantación de un manual administrativo y financiero, ya que éste se convertirá en un apoyo en las operaciones diarias que desempeñan, evitando la desorganización, el riesgo en el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trabajo.</a:t>
            </a:r>
          </a:p>
          <a:p>
            <a:pPr algn="just"/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compañía puede acoger la propuesta contable plasmada en este modelo, ya que ésta se encuentra de acuerdo a las normas y reglamentos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vigentes.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implementar la gestión administrativa propuesta, ayuda al personal de la empresa a enfocarse a los objetivos y metas a las que se quieren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llegar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75147" y="605135"/>
            <a:ext cx="7308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RECOMENDACI</a:t>
            </a:r>
            <a:r>
              <a:rPr lang="es-E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ONES 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26801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82238" y="1614785"/>
            <a:ext cx="79894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ANEXOS</a:t>
            </a:r>
            <a:endParaRPr lang="es-ES" sz="16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6265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176212"/>
            <a:ext cx="4419600" cy="63817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76212"/>
            <a:ext cx="430530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89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361950"/>
            <a:ext cx="4114800" cy="59817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361950"/>
            <a:ext cx="44577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12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333375"/>
            <a:ext cx="4267200" cy="6000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914400"/>
            <a:ext cx="661035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63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90650" y="224155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s-EC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GRACIAS POR SU ATENCIÓN</a:t>
            </a:r>
            <a:endParaRPr lang="es-EC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25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4000" t="39667" r="5500" b="22000"/>
          <a:stretch/>
        </p:blipFill>
        <p:spPr>
          <a:xfrm>
            <a:off x="6457951" y="1581150"/>
            <a:ext cx="5562599" cy="462915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657351" y="1300163"/>
            <a:ext cx="3752850" cy="7239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ANTECEDENTES 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38151" y="2466975"/>
            <a:ext cx="5848350" cy="2857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s-EC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Ubicado en la provincia de Imbabura, ciudad de Ibarra,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 calle Mejía 8-21 y Chica Narváez de la parroquia el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Sagrario</a:t>
            </a:r>
            <a:r>
              <a:rPr lang="es-EC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egida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la Ley de Compañías, Ministerio de Trabajo, el Seguro General de Riegos de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trabajo, el SRI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el cuerpo de Bomberos de la Ciudad de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Ibarra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32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609850" y="704850"/>
            <a:ext cx="6705600" cy="1104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ACTIVIDADES DE PREVENCO CÍA LTDA.</a:t>
            </a:r>
            <a:endPara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23850" y="2152650"/>
            <a:ext cx="2476500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Asesoría y gestión empresarial en Salud y Seguridad en el trabajo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3390900" y="2400300"/>
            <a:ext cx="4838700" cy="12001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ervicios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Asesoría 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Capacitaciones y mediciones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896350" y="2190750"/>
            <a:ext cx="2495550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Venta y recarga de extintores, venta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equipos de 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protección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y equipos contra 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incendios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La imagen puede contener: 6 personas, personas sonriendo, personas de pie y exteri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3943350"/>
            <a:ext cx="29527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a imagen puede contener: 5 personas, personas sonrie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771900"/>
            <a:ext cx="4343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n para EQUIPOS DE PROTECCION PERSONAL Y CONTRA INCENDI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676650"/>
            <a:ext cx="38290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38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61410" y="531150"/>
            <a:ext cx="104640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Modelo de Gestión Administrativo financiero</a:t>
            </a:r>
            <a:endParaRPr lang="es-E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78712" y="1987796"/>
            <a:ext cx="3288072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 : Diagnóstico Situacional 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245838" y="4432363"/>
            <a:ext cx="3257550" cy="6667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II: Marco Teórico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brir llave 8"/>
          <p:cNvSpPr/>
          <p:nvPr/>
        </p:nvSpPr>
        <p:spPr>
          <a:xfrm>
            <a:off x="4713363" y="1504950"/>
            <a:ext cx="353937" cy="1600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Abrir llave 11"/>
          <p:cNvSpPr/>
          <p:nvPr/>
        </p:nvSpPr>
        <p:spPr>
          <a:xfrm>
            <a:off x="4696062" y="3636978"/>
            <a:ext cx="585666" cy="27297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redondeado 12"/>
          <p:cNvSpPr/>
          <p:nvPr/>
        </p:nvSpPr>
        <p:spPr>
          <a:xfrm>
            <a:off x="5393318" y="1504950"/>
            <a:ext cx="5750931" cy="1600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Matriz de Relación Diagnóstica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Aplicación de instrumentos de recolección de datos.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FODA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5474402" y="3636978"/>
            <a:ext cx="5084180" cy="29162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>
              <a:buFont typeface="Wingdings" panose="05000000000000000000" pitchFamily="2" charset="2"/>
              <a:buChar char="v"/>
            </a:pPr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Gestión.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Empresas 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ompañía 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Seguridad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Salud Ocupacional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Gestión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administrativa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Manuales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ontabilidad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4258314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76299" y="4567757"/>
            <a:ext cx="3196505" cy="6667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Impactos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76299" y="1495629"/>
            <a:ext cx="3257551" cy="7909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III: Propuesta de fortalecimiento 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brir llave 5"/>
          <p:cNvSpPr/>
          <p:nvPr/>
        </p:nvSpPr>
        <p:spPr>
          <a:xfrm>
            <a:off x="4253778" y="4076700"/>
            <a:ext cx="527771" cy="18533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Abrir llave 6"/>
          <p:cNvSpPr/>
          <p:nvPr/>
        </p:nvSpPr>
        <p:spPr>
          <a:xfrm>
            <a:off x="4234729" y="712185"/>
            <a:ext cx="546821" cy="23578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redondeado 7"/>
          <p:cNvSpPr/>
          <p:nvPr/>
        </p:nvSpPr>
        <p:spPr>
          <a:xfrm>
            <a:off x="4943475" y="624270"/>
            <a:ext cx="6107686" cy="25336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Filosofía empresarial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Organigrama estructural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Manual de funciones, de procedimientos, reglamento interno, Código de Ética.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Manual financiero: Plan de cuentas, Cuentas, Estados financieros, Índices.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5191124" y="4076700"/>
            <a:ext cx="5572126" cy="185339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mpresarial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Económico 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Educativo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1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571750" y="40903"/>
            <a:ext cx="5149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spcAft>
                <a:spcPts val="0"/>
              </a:spcAft>
              <a:buSzPts val="1200"/>
            </a:pPr>
            <a:r>
              <a:rPr lang="es-EC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Matriz de Relaciones Diagnósticas</a:t>
            </a:r>
            <a:endParaRPr lang="es-EC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000" t="29667" r="3000" b="8667"/>
          <a:stretch/>
        </p:blipFill>
        <p:spPr>
          <a:xfrm>
            <a:off x="400050" y="502568"/>
            <a:ext cx="11544300" cy="47361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4000" t="54667" r="2750" b="31666"/>
          <a:stretch/>
        </p:blipFill>
        <p:spPr>
          <a:xfrm>
            <a:off x="400050" y="5238750"/>
            <a:ext cx="11563350" cy="136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69132" y="328709"/>
            <a:ext cx="99966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/>
                <a:solidFill>
                  <a:schemeClr val="accent3"/>
                </a:solidFill>
              </a:rPr>
              <a:t>PROPUESTA DE FORTALECIMIENTO</a:t>
            </a:r>
            <a:endParaRPr lang="es-E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7750" t="33000" r="8250" b="13667"/>
          <a:stretch/>
        </p:blipFill>
        <p:spPr>
          <a:xfrm>
            <a:off x="1269132" y="2209800"/>
            <a:ext cx="9178290" cy="401955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612032" y="1484698"/>
            <a:ext cx="340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Estructura Organizativa </a:t>
            </a:r>
            <a:endParaRPr lang="es-EC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554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14373" y="1648833"/>
            <a:ext cx="6474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Manual de funciones (</a:t>
            </a: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personas).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14373" y="2521380"/>
            <a:ext cx="4028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Manual de principales procedimientos: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232963" y="2086453"/>
            <a:ext cx="492068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670550" algn="r"/>
              </a:tabLst>
            </a:pPr>
            <a:r>
              <a:rPr lang="es-EC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Contratación del personal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670550" algn="r"/>
              </a:tabLst>
            </a:pPr>
            <a:r>
              <a:rPr lang="es-EC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Planificación de ventas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670550" algn="r"/>
              </a:tabLst>
            </a:pPr>
            <a:r>
              <a:rPr lang="es-EC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Adquisición de mercadería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670550" algn="r"/>
              </a:tabLst>
            </a:pPr>
            <a:r>
              <a:rPr lang="es-EC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Registro de ingresos y egresos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670550" algn="r"/>
              </a:tabLst>
            </a:pPr>
            <a:r>
              <a:rPr lang="es-EC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Pago de obligaciones tributarias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670550" algn="r"/>
              </a:tabLst>
            </a:pPr>
            <a:r>
              <a:rPr lang="es-EC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Mantenimiento y recarga de extintores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670550" algn="r"/>
              </a:tabLst>
            </a:pPr>
            <a:r>
              <a:rPr lang="es-EC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Servicios de capacitación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670550" algn="r"/>
              </a:tabLst>
            </a:pPr>
            <a:r>
              <a:rPr lang="es-EC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Ventas </a:t>
            </a:r>
            <a:endParaRPr lang="es-EC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4212238" y="2263464"/>
            <a:ext cx="1115977" cy="428068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V="1">
            <a:off x="4253686" y="2547059"/>
            <a:ext cx="1074529" cy="119670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4304013" y="2731303"/>
            <a:ext cx="971685" cy="113242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4201944" y="2641250"/>
            <a:ext cx="1031018" cy="400119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4284064" y="2707214"/>
            <a:ext cx="1019820" cy="622589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4233091" y="2725790"/>
            <a:ext cx="1062556" cy="945005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4233091" y="2741116"/>
            <a:ext cx="1062556" cy="1151595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903843" y="421587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tabLst>
                <a:tab pos="450850" algn="l"/>
                <a:tab pos="5670550" algn="r"/>
              </a:tabLst>
            </a:pPr>
            <a:r>
              <a:rPr lang="es-EC" altLang="es-EC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Código de ética</a:t>
            </a:r>
            <a:r>
              <a:rPr lang="es-EC" altLang="es-EC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C" alt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714373" y="4882223"/>
            <a:ext cx="9996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tabLst>
                <a:tab pos="450850" algn="l"/>
                <a:tab pos="5670550" algn="r"/>
              </a:tabLst>
            </a:pPr>
            <a:r>
              <a:rPr lang="es-EC" altLang="es-EC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Reglamento interno de trabajo propuesto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670550" algn="r"/>
              </a:tabLst>
            </a:pPr>
            <a:r>
              <a:rPr lang="es-EC" altLang="es-EC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4284064" y="2836160"/>
            <a:ext cx="991634" cy="1345320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2939817" y="677139"/>
            <a:ext cx="72138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PROPUESTA ADMINISTRATIVA</a:t>
            </a:r>
            <a:endParaRPr lang="es-E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0885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92903" y="3840096"/>
            <a:ext cx="5910592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6705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6705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6705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6705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6705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6705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6705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6705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6705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670550" algn="r"/>
              </a:tabLst>
            </a:pPr>
            <a:r>
              <a:rPr kumimoji="0" lang="es-EC" alt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670550" algn="r"/>
              </a:tabLst>
            </a:pPr>
            <a:r>
              <a:rPr kumimoji="0" lang="es-EC" alt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670550" algn="r"/>
              </a:tabLst>
            </a:pPr>
            <a:r>
              <a:rPr kumimoji="0" lang="es-EC" alt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es-EC" altLang="es-EC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670550" algn="r"/>
              </a:tabLst>
            </a:pPr>
            <a:r>
              <a:rPr kumimoji="0" lang="es-EC" altLang="es-EC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s-EC" altLang="es-EC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liquidez</a:t>
            </a:r>
            <a:r>
              <a:rPr kumimoji="0" lang="es-EC" altLang="es-EC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s-EC" altLang="es-EC" sz="20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670550" algn="r"/>
              </a:tabLst>
            </a:pPr>
            <a:r>
              <a:rPr kumimoji="0" lang="es-EC" altLang="es-EC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s-EC" altLang="es-EC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Relaciones de apalancamiento</a:t>
            </a:r>
            <a:r>
              <a:rPr kumimoji="0" lang="es-EC" altLang="es-EC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s-EC" altLang="es-EC" sz="20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670550" algn="r"/>
              </a:tabLst>
            </a:pPr>
            <a:r>
              <a:rPr kumimoji="0" lang="es-EC" altLang="es-EC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s-EC" altLang="es-EC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Relaciones de actividad</a:t>
            </a:r>
            <a:r>
              <a:rPr kumimoji="0" lang="es-EC" altLang="es-EC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s-EC" altLang="es-EC" sz="20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670550" algn="r"/>
              </a:tabLst>
            </a:pPr>
            <a:r>
              <a:rPr kumimoji="0" lang="es-EC" altLang="es-EC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s-EC" altLang="es-EC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Razón rotación del inventario</a:t>
            </a:r>
            <a:r>
              <a:rPr kumimoji="0" lang="es-EC" altLang="es-EC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s-EC" altLang="es-EC" sz="20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670550" algn="r"/>
              </a:tabLst>
            </a:pPr>
            <a:r>
              <a:rPr kumimoji="0" lang="es-EC" altLang="es-EC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s-EC" altLang="es-EC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Rotación del activo total</a:t>
            </a:r>
            <a:r>
              <a:rPr kumimoji="0" lang="es-EC" altLang="es-EC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s-EC" altLang="es-EC" sz="20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52407" y="1400706"/>
            <a:ext cx="371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tabLst>
                <a:tab pos="450850" algn="l"/>
                <a:tab pos="5670550" algn="r"/>
              </a:tabLst>
            </a:pPr>
            <a:r>
              <a:rPr lang="es-EC" altLang="es-EC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Catálogo único de </a:t>
            </a:r>
            <a:r>
              <a:rPr lang="es-EC" altLang="es-EC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cuentas</a:t>
            </a:r>
            <a:endParaRPr lang="es-EC" altLang="es-EC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25914" y="822953"/>
            <a:ext cx="2484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tabLst>
                <a:tab pos="450850" algn="l"/>
                <a:tab pos="5670550" algn="r"/>
              </a:tabLst>
            </a:pPr>
            <a:r>
              <a:rPr lang="es-EC" altLang="es-EC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Políticas contables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541549" y="124207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670550" algn="r"/>
              </a:tabLst>
            </a:pPr>
            <a:r>
              <a:rPr lang="es-EC" altLang="es-EC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de </a:t>
            </a:r>
            <a:r>
              <a:rPr lang="es-EC" altLang="es-EC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cuentas	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670550" algn="r"/>
              </a:tabLst>
            </a:pPr>
            <a:r>
              <a:rPr lang="es-EC" altLang="es-EC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Descripción </a:t>
            </a:r>
            <a:r>
              <a:rPr lang="es-EC" altLang="es-EC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operativa del plan de </a:t>
            </a:r>
            <a:r>
              <a:rPr lang="es-EC" altLang="es-EC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cuentas</a:t>
            </a:r>
            <a:endParaRPr lang="es-EC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3817683" y="1414296"/>
            <a:ext cx="723866" cy="219950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3832212" y="1635796"/>
            <a:ext cx="709337" cy="116336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552407" y="2527003"/>
            <a:ext cx="2631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altLang="es-EC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Estados financieros propuestos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443236" y="2148761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670550" algn="r"/>
              </a:tabLst>
            </a:pPr>
            <a:r>
              <a:rPr lang="es-EC" altLang="es-EC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Estado de </a:t>
            </a:r>
            <a:r>
              <a:rPr lang="es-EC" altLang="es-EC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Situación </a:t>
            </a:r>
            <a:r>
              <a:rPr lang="es-EC" altLang="es-EC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financiera</a:t>
            </a:r>
            <a:r>
              <a:rPr lang="es-EC" altLang="es-EC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s-EC" altLang="es-EC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670550" algn="r"/>
              </a:tabLst>
            </a:pPr>
            <a:r>
              <a:rPr lang="es-EC" altLang="es-EC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Estado de </a:t>
            </a:r>
            <a:r>
              <a:rPr lang="es-EC" altLang="es-EC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 </a:t>
            </a:r>
            <a:r>
              <a:rPr lang="es-EC" altLang="es-EC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integral consolidado</a:t>
            </a:r>
            <a:r>
              <a:rPr lang="es-EC" altLang="es-EC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s-EC" altLang="es-EC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670550" algn="r"/>
              </a:tabLst>
            </a:pPr>
            <a:r>
              <a:rPr lang="es-EC" altLang="es-EC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Estado de Flujo de Efectivo</a:t>
            </a:r>
            <a:r>
              <a:rPr lang="es-EC" altLang="es-EC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s-EC" altLang="es-EC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670550" algn="r"/>
              </a:tabLst>
            </a:pPr>
            <a:r>
              <a:rPr lang="es-EC" altLang="es-EC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Estado de </a:t>
            </a:r>
            <a:r>
              <a:rPr lang="es-EC" altLang="es-EC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Evolución </a:t>
            </a:r>
            <a:r>
              <a:rPr lang="es-EC" altLang="es-EC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patrimonio</a:t>
            </a:r>
            <a:r>
              <a:rPr lang="es-EC" altLang="es-EC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s-EC" altLang="es-EC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670550" algn="r"/>
              </a:tabLst>
            </a:pPr>
            <a:r>
              <a:rPr lang="es-EC" altLang="es-EC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Notas a los estados financieros</a:t>
            </a:r>
            <a:endParaRPr lang="es-EC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 flipV="1">
            <a:off x="3691438" y="2331709"/>
            <a:ext cx="850111" cy="428231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V="1">
            <a:off x="3699676" y="2644346"/>
            <a:ext cx="828618" cy="95247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endCxn id="14" idx="1"/>
          </p:cNvCxnSpPr>
          <p:nvPr/>
        </p:nvCxnSpPr>
        <p:spPr>
          <a:xfrm>
            <a:off x="3713286" y="2781690"/>
            <a:ext cx="729950" cy="182679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3719907" y="2822040"/>
            <a:ext cx="808387" cy="340775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3719907" y="2883814"/>
            <a:ext cx="808387" cy="637862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134009" y="4531715"/>
            <a:ext cx="2523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alt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Índices financieros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Conector recto de flecha 33"/>
          <p:cNvCxnSpPr/>
          <p:nvPr/>
        </p:nvCxnSpPr>
        <p:spPr>
          <a:xfrm flipV="1">
            <a:off x="2992477" y="4630913"/>
            <a:ext cx="1450759" cy="75640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>
            <a:off x="2999098" y="4746903"/>
            <a:ext cx="1444138" cy="185799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2999098" y="4808677"/>
            <a:ext cx="1444138" cy="430588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Conector recto de flecha 61"/>
          <p:cNvCxnSpPr/>
          <p:nvPr/>
        </p:nvCxnSpPr>
        <p:spPr>
          <a:xfrm>
            <a:off x="3013746" y="4866644"/>
            <a:ext cx="1373947" cy="644470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Conector recto de flecha 62"/>
          <p:cNvCxnSpPr/>
          <p:nvPr/>
        </p:nvCxnSpPr>
        <p:spPr>
          <a:xfrm>
            <a:off x="3041186" y="4959336"/>
            <a:ext cx="1346507" cy="835983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2657650" y="66819"/>
            <a:ext cx="64492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PROPUESTA CONTABLE</a:t>
            </a:r>
            <a:endParaRPr lang="es-E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8367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911</TotalTime>
  <Words>539</Words>
  <Application>Microsoft Office PowerPoint</Application>
  <PresentationFormat>Panorámica</PresentationFormat>
  <Paragraphs>110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Tw Cen MT</vt:lpstr>
      <vt:lpstr>Wingdings</vt:lpstr>
      <vt:lpstr>Gota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SU ATENCIÓN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PAULO CESAR</dc:creator>
  <cp:lastModifiedBy>PAULO_CESAR</cp:lastModifiedBy>
  <cp:revision>68</cp:revision>
  <dcterms:created xsi:type="dcterms:W3CDTF">2016-02-17T00:40:29Z</dcterms:created>
  <dcterms:modified xsi:type="dcterms:W3CDTF">2017-07-27T11:20:43Z</dcterms:modified>
</cp:coreProperties>
</file>