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12">
  <p:sldMasterIdLst>
    <p:sldMasterId id="2147483725" r:id="rId1"/>
  </p:sldMasterIdLst>
  <p:sldIdLst>
    <p:sldId id="256" r:id="rId2"/>
    <p:sldId id="271" r:id="rId3"/>
    <p:sldId id="272" r:id="rId4"/>
    <p:sldId id="259" r:id="rId5"/>
    <p:sldId id="266" r:id="rId6"/>
    <p:sldId id="274" r:id="rId7"/>
    <p:sldId id="275" r:id="rId8"/>
    <p:sldId id="296" r:id="rId9"/>
    <p:sldId id="277" r:id="rId10"/>
    <p:sldId id="276" r:id="rId11"/>
    <p:sldId id="305" r:id="rId12"/>
    <p:sldId id="279" r:id="rId13"/>
    <p:sldId id="306" r:id="rId14"/>
    <p:sldId id="303" r:id="rId15"/>
    <p:sldId id="280" r:id="rId16"/>
    <p:sldId id="307" r:id="rId17"/>
    <p:sldId id="281" r:id="rId18"/>
    <p:sldId id="298" r:id="rId19"/>
    <p:sldId id="283" r:id="rId20"/>
    <p:sldId id="282" r:id="rId21"/>
    <p:sldId id="310" r:id="rId22"/>
    <p:sldId id="284" r:id="rId23"/>
    <p:sldId id="285" r:id="rId24"/>
    <p:sldId id="311" r:id="rId25"/>
    <p:sldId id="312" r:id="rId26"/>
    <p:sldId id="286" r:id="rId27"/>
    <p:sldId id="287" r:id="rId28"/>
    <p:sldId id="299" r:id="rId29"/>
    <p:sldId id="300" r:id="rId30"/>
    <p:sldId id="288" r:id="rId31"/>
    <p:sldId id="289" r:id="rId32"/>
    <p:sldId id="304" r:id="rId33"/>
    <p:sldId id="290" r:id="rId34"/>
    <p:sldId id="317" r:id="rId35"/>
    <p:sldId id="295" r:id="rId36"/>
    <p:sldId id="291" r:id="rId37"/>
    <p:sldId id="308" r:id="rId38"/>
    <p:sldId id="294" r:id="rId39"/>
    <p:sldId id="297" r:id="rId40"/>
    <p:sldId id="264" r:id="rId41"/>
    <p:sldId id="313" r:id="rId42"/>
    <p:sldId id="314" r:id="rId43"/>
    <p:sldId id="315" r:id="rId44"/>
    <p:sldId id="316" r:id="rId4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9118" autoAdjust="0"/>
    <p:restoredTop sz="94660"/>
  </p:normalViewPr>
  <p:slideViewPr>
    <p:cSldViewPr snapToGrid="0">
      <p:cViewPr varScale="1">
        <p:scale>
          <a:sx n="72" d="100"/>
          <a:sy n="72" d="100"/>
        </p:scale>
        <p:origin x="84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77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50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44097-224B-49A0-93C1-3838050968DF}" type="datetimeFigureOut">
              <a:rPr lang="es-EC" smtClean="0"/>
              <a:t>23/5/2018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B8F2D-DC6A-43FF-B5EF-F36345551258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3649684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44097-224B-49A0-93C1-3838050968DF}" type="datetimeFigureOut">
              <a:rPr lang="es-EC" smtClean="0"/>
              <a:t>23/5/2018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B8F2D-DC6A-43FF-B5EF-F36345551258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2484602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44097-224B-49A0-93C1-3838050968DF}" type="datetimeFigureOut">
              <a:rPr lang="es-EC" smtClean="0"/>
              <a:t>23/5/2018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B8F2D-DC6A-43FF-B5EF-F36345551258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4988222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44097-224B-49A0-93C1-3838050968DF}" type="datetimeFigureOut">
              <a:rPr lang="es-EC" smtClean="0"/>
              <a:t>23/5/2018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B8F2D-DC6A-43FF-B5EF-F36345551258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6339915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44097-224B-49A0-93C1-3838050968DF}" type="datetimeFigureOut">
              <a:rPr lang="es-EC" smtClean="0"/>
              <a:t>23/5/2018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B8F2D-DC6A-43FF-B5EF-F36345551258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5546340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44097-224B-49A0-93C1-3838050968DF}" type="datetimeFigureOut">
              <a:rPr lang="es-EC" smtClean="0"/>
              <a:t>23/5/2018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B8F2D-DC6A-43FF-B5EF-F36345551258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9208417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44097-224B-49A0-93C1-3838050968DF}" type="datetimeFigureOut">
              <a:rPr lang="es-EC" smtClean="0"/>
              <a:t>23/5/2018</a:t>
            </a:fld>
            <a:endParaRPr lang="es-EC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B8F2D-DC6A-43FF-B5EF-F36345551258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8415874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44097-224B-49A0-93C1-3838050968DF}" type="datetimeFigureOut">
              <a:rPr lang="es-EC" smtClean="0"/>
              <a:t>23/5/2018</a:t>
            </a:fld>
            <a:endParaRPr lang="es-EC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B8F2D-DC6A-43FF-B5EF-F36345551258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5619250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44097-224B-49A0-93C1-3838050968DF}" type="datetimeFigureOut">
              <a:rPr lang="es-EC" smtClean="0"/>
              <a:t>23/5/2018</a:t>
            </a:fld>
            <a:endParaRPr lang="es-EC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B8F2D-DC6A-43FF-B5EF-F36345551258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0974235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44097-224B-49A0-93C1-3838050968DF}" type="datetimeFigureOut">
              <a:rPr lang="es-EC" smtClean="0"/>
              <a:t>23/5/2018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B8F2D-DC6A-43FF-B5EF-F36345551258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0576105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44097-224B-49A0-93C1-3838050968DF}" type="datetimeFigureOut">
              <a:rPr lang="es-EC" smtClean="0"/>
              <a:t>23/5/2018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B8F2D-DC6A-43FF-B5EF-F36345551258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4896605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E44097-224B-49A0-93C1-3838050968DF}" type="datetimeFigureOut">
              <a:rPr lang="es-EC" smtClean="0"/>
              <a:t>23/5/2018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8B8F2D-DC6A-43FF-B5EF-F36345551258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8938237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20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Relationship Id="rId9" Type="http://schemas.openxmlformats.org/officeDocument/2006/relationships/image" Target="../media/image4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jpg"/><Relationship Id="rId4" Type="http://schemas.openxmlformats.org/officeDocument/2006/relationships/image" Target="../media/image77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>
            <a:extLst>
              <a:ext uri="{FF2B5EF4-FFF2-40B4-BE49-F238E27FC236}">
                <a16:creationId xmlns="" xmlns:a16="http://schemas.microsoft.com/office/drawing/2014/main" id="{10C307F4-00E8-4034-A3D5-8A7EF4CB296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09" b="15814"/>
          <a:stretch/>
        </p:blipFill>
        <p:spPr>
          <a:xfrm>
            <a:off x="-1" y="-59446"/>
            <a:ext cx="12192000" cy="6917446"/>
          </a:xfrm>
          <a:prstGeom prst="rect">
            <a:avLst/>
          </a:prstGeom>
        </p:spPr>
      </p:pic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-132902" y="5428898"/>
            <a:ext cx="3841405" cy="805069"/>
          </a:xfrm>
        </p:spPr>
        <p:txBody>
          <a:bodyPr>
            <a:normAutofit/>
          </a:bodyPr>
          <a:lstStyle/>
          <a:p>
            <a:r>
              <a:rPr lang="es-EC" sz="24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Elizabeth Astudillo</a:t>
            </a:r>
          </a:p>
          <a:p>
            <a:endParaRPr lang="es-EC" sz="2400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s-EC" sz="2400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ítulo 1">
            <a:extLst>
              <a:ext uri="{FF2B5EF4-FFF2-40B4-BE49-F238E27FC236}">
                <a16:creationId xmlns="" xmlns:a16="http://schemas.microsoft.com/office/drawing/2014/main" id="{436BC0E4-5D70-4FFA-8AB1-B867EA4137C6}"/>
              </a:ext>
            </a:extLst>
          </p:cNvPr>
          <p:cNvSpPr txBox="1">
            <a:spLocks/>
          </p:cNvSpPr>
          <p:nvPr/>
        </p:nvSpPr>
        <p:spPr>
          <a:xfrm>
            <a:off x="849001" y="3762466"/>
            <a:ext cx="11342999" cy="157244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s-EC" sz="2800" cap="none" dirty="0">
                <a:ln w="0"/>
                <a:effectLst>
                  <a:glow rad="101600">
                    <a:schemeClr val="bg1">
                      <a:alpha val="89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PASTOREO DEL MESOZOOPLANCTON SOBRE EL FITOPLANCTON EN EL LAGO YAHUARCOCHA, PROVINCIA IMBABURA</a:t>
            </a:r>
            <a:r>
              <a:rPr lang="es-EC" sz="2800" cap="none" dirty="0">
                <a:ln w="0"/>
                <a:effectLst>
                  <a:glow rad="101600">
                    <a:schemeClr val="bg1">
                      <a:alpha val="89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/>
            </a:r>
            <a:br>
              <a:rPr lang="es-EC" sz="2800" cap="none" dirty="0">
                <a:ln w="0"/>
                <a:effectLst>
                  <a:glow rad="101600">
                    <a:schemeClr val="bg1">
                      <a:alpha val="89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es-EC" sz="1800" cap="none" dirty="0">
                <a:ln w="0"/>
                <a:effectLst>
                  <a:glow rad="101600">
                    <a:schemeClr val="bg1">
                      <a:alpha val="89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/>
            </a:r>
            <a:br>
              <a:rPr lang="es-EC" sz="1800" cap="none" dirty="0">
                <a:ln w="0"/>
                <a:effectLst>
                  <a:glow rad="101600">
                    <a:schemeClr val="bg1">
                      <a:alpha val="89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endParaRPr lang="es-EC" sz="1800" cap="none" dirty="0">
              <a:ln w="0"/>
              <a:effectLst>
                <a:glow rad="101600">
                  <a:schemeClr val="bg1">
                    <a:alpha val="89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1" name="Imagen 10" descr="http://svrapp3.utn.edu.ec:7001/apex/wwv_flow_file_mgr.get_file?p_security_group_id=73190915861362618&amp;p_fname=sello_UTN.png">
            <a:extLst>
              <a:ext uri="{FF2B5EF4-FFF2-40B4-BE49-F238E27FC236}">
                <a16:creationId xmlns="" xmlns:a16="http://schemas.microsoft.com/office/drawing/2014/main" id="{9602E57B-0CFA-4BCB-B2A2-53ED61902142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9890" y="258369"/>
            <a:ext cx="1403869" cy="1302326"/>
          </a:xfrm>
          <a:prstGeom prst="rect">
            <a:avLst/>
          </a:prstGeom>
          <a:noFill/>
        </p:spPr>
      </p:pic>
      <p:sp>
        <p:nvSpPr>
          <p:cNvPr id="2" name="CuadroTexto 1">
            <a:extLst>
              <a:ext uri="{FF2B5EF4-FFF2-40B4-BE49-F238E27FC236}">
                <a16:creationId xmlns="" xmlns:a16="http://schemas.microsoft.com/office/drawing/2014/main" id="{2C1DF7F1-C4A2-4B3B-AF8C-03ED0E379AD9}"/>
              </a:ext>
            </a:extLst>
          </p:cNvPr>
          <p:cNvSpPr txBox="1"/>
          <p:nvPr/>
        </p:nvSpPr>
        <p:spPr>
          <a:xfrm>
            <a:off x="1249025" y="55262"/>
            <a:ext cx="9693949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3600" b="1" dirty="0">
                <a:ln w="0"/>
                <a:effectLst>
                  <a:glow rad="101600">
                    <a:schemeClr val="bg1">
                      <a:alpha val="89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UNIVERSIDAD TÉCNICA DEL NORTE </a:t>
            </a:r>
          </a:p>
          <a:p>
            <a:pPr algn="ctr"/>
            <a:endParaRPr lang="es-EC" sz="4000" dirty="0">
              <a:ln w="0"/>
              <a:effectLst>
                <a:glow rad="101600">
                  <a:schemeClr val="bg1">
                    <a:alpha val="89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algn="ctr"/>
            <a:r>
              <a:rPr lang="es-EC" sz="3600" dirty="0">
                <a:ln w="0"/>
                <a:effectLst>
                  <a:glow rad="101600">
                    <a:schemeClr val="bg1">
                      <a:alpha val="89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Facultad de Ingeniería en Ciencias Agropecuarias y Ambientales</a:t>
            </a:r>
          </a:p>
          <a:p>
            <a:pPr algn="ctr"/>
            <a:endParaRPr lang="es-EC" sz="3600" dirty="0">
              <a:ln w="0"/>
              <a:effectLst>
                <a:glow rad="101600">
                  <a:schemeClr val="bg1"/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algn="ctr"/>
            <a:r>
              <a:rPr lang="es-ES_tradnl" sz="2800" dirty="0">
                <a:ln w="0"/>
                <a:effectLst>
                  <a:glow rad="101600">
                    <a:schemeClr val="bg1">
                      <a:lumMod val="85000"/>
                      <a:alpha val="8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Ingeniería en Recursos Naturales Renovables</a:t>
            </a:r>
            <a:endParaRPr lang="es-EC" sz="2800" dirty="0">
              <a:ln w="0"/>
              <a:effectLst>
                <a:glow rad="101600">
                  <a:schemeClr val="bg1">
                    <a:lumMod val="85000"/>
                    <a:alpha val="8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="" xmlns:a16="http://schemas.microsoft.com/office/drawing/2014/main" id="{F62F1ECC-6778-4D9A-91A2-172DB21E0D7C}"/>
              </a:ext>
            </a:extLst>
          </p:cNvPr>
          <p:cNvPicPr/>
          <p:nvPr/>
        </p:nvPicPr>
        <p:blipFill>
          <a:blip r:embed="rId4">
            <a:extLst/>
          </a:blip>
          <a:srcRect r="6345"/>
          <a:stretch>
            <a:fillRect/>
          </a:stretch>
        </p:blipFill>
        <p:spPr>
          <a:xfrm>
            <a:off x="10563245" y="182397"/>
            <a:ext cx="1403869" cy="1378298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4" name="Rectángulo 3">
            <a:extLst>
              <a:ext uri="{FF2B5EF4-FFF2-40B4-BE49-F238E27FC236}">
                <a16:creationId xmlns="" xmlns:a16="http://schemas.microsoft.com/office/drawing/2014/main" id="{EF1F89D4-F6E8-410E-9802-CA01D62CECA6}"/>
              </a:ext>
            </a:extLst>
          </p:cNvPr>
          <p:cNvSpPr/>
          <p:nvPr/>
        </p:nvSpPr>
        <p:spPr>
          <a:xfrm>
            <a:off x="-381019" y="6121132"/>
            <a:ext cx="7836504" cy="49686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algn="ctr" defTabSz="914400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</a:pPr>
            <a:r>
              <a:rPr lang="es-EC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Director/a: </a:t>
            </a:r>
            <a:r>
              <a:rPr lang="es-EC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MSc</a:t>
            </a:r>
            <a:r>
              <a:rPr lang="es-EC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Delia Elizabeth Velarde Cruz</a:t>
            </a:r>
          </a:p>
        </p:txBody>
      </p:sp>
    </p:spTree>
    <p:extLst>
      <p:ext uri="{BB962C8B-B14F-4D97-AF65-F5344CB8AC3E}">
        <p14:creationId xmlns:p14="http://schemas.microsoft.com/office/powerpoint/2010/main" val="3125827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redondeado 3">
            <a:extLst>
              <a:ext uri="{FF2B5EF4-FFF2-40B4-BE49-F238E27FC236}">
                <a16:creationId xmlns="" xmlns:a16="http://schemas.microsoft.com/office/drawing/2014/main" id="{C2A5B1E4-761D-4E49-BFFA-173570412E60}"/>
              </a:ext>
            </a:extLst>
          </p:cNvPr>
          <p:cNvSpPr/>
          <p:nvPr/>
        </p:nvSpPr>
        <p:spPr>
          <a:xfrm>
            <a:off x="569844" y="1060174"/>
            <a:ext cx="10708382" cy="424069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R="75565" algn="just">
              <a:lnSpc>
                <a:spcPct val="146000"/>
              </a:lnSpc>
              <a:spcBef>
                <a:spcPts val="685"/>
              </a:spcBef>
              <a:buSzPts val="1200"/>
              <a:tabLst>
                <a:tab pos="521335" algn="l"/>
                <a:tab pos="521970" algn="l"/>
              </a:tabLst>
            </a:pPr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OBJETIVO 2.</a:t>
            </a:r>
            <a:r>
              <a:rPr lang="es-EC" dirty="0"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 Calcular el pastoreo del </a:t>
            </a:r>
            <a:r>
              <a:rPr lang="es-EC" dirty="0" err="1"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mesozooplancton</a:t>
            </a:r>
            <a:r>
              <a:rPr lang="es-EC" dirty="0"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 sobre el fitoplancton en el lago Yahuarcocha</a:t>
            </a:r>
            <a:endParaRPr lang="es-EC" dirty="0"/>
          </a:p>
        </p:txBody>
      </p:sp>
      <p:sp>
        <p:nvSpPr>
          <p:cNvPr id="6" name="Título 1">
            <a:extLst>
              <a:ext uri="{FF2B5EF4-FFF2-40B4-BE49-F238E27FC236}">
                <a16:creationId xmlns="" xmlns:a16="http://schemas.microsoft.com/office/drawing/2014/main" id="{A7A984F6-9015-4508-AAE3-D568B4D1EF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429955"/>
            <a:ext cx="10364451" cy="630219"/>
          </a:xfrm>
        </p:spPr>
        <p:txBody>
          <a:bodyPr>
            <a:normAutofit fontScale="90000"/>
          </a:bodyPr>
          <a:lstStyle/>
          <a:p>
            <a:r>
              <a:rPr lang="es-EC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MÉTODO</a:t>
            </a:r>
            <a:endParaRPr lang="es-EC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" name="Grupo 1"/>
          <p:cNvGrpSpPr/>
          <p:nvPr/>
        </p:nvGrpSpPr>
        <p:grpSpPr>
          <a:xfrm>
            <a:off x="1130371" y="2007515"/>
            <a:ext cx="9744231" cy="4527518"/>
            <a:chOff x="1130371" y="2007515"/>
            <a:chExt cx="9744231" cy="4527518"/>
          </a:xfrm>
        </p:grpSpPr>
        <p:sp>
          <p:nvSpPr>
            <p:cNvPr id="3" name="Rectángulo redondeado 2"/>
            <p:cNvSpPr/>
            <p:nvPr/>
          </p:nvSpPr>
          <p:spPr>
            <a:xfrm>
              <a:off x="1185521" y="2007515"/>
              <a:ext cx="3840990" cy="3448467"/>
            </a:xfrm>
            <a:prstGeom prst="roundRect">
              <a:avLst>
                <a:gd name="adj" fmla="val 10000"/>
              </a:avLst>
            </a:prstGeom>
            <a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t="-30000" b="-30000"/>
              </a:stretch>
            </a:blipFill>
          </p:spPr>
          <p:style>
            <a:lnRef idx="2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" name="Forma libre 3"/>
            <p:cNvSpPr/>
            <p:nvPr/>
          </p:nvSpPr>
          <p:spPr>
            <a:xfrm>
              <a:off x="1130371" y="5724410"/>
              <a:ext cx="3896140" cy="810623"/>
            </a:xfrm>
            <a:custGeom>
              <a:avLst/>
              <a:gdLst>
                <a:gd name="connsiteX0" fmla="*/ 0 w 5132467"/>
                <a:gd name="connsiteY0" fmla="*/ 166182 h 1661817"/>
                <a:gd name="connsiteX1" fmla="*/ 166182 w 5132467"/>
                <a:gd name="connsiteY1" fmla="*/ 0 h 1661817"/>
                <a:gd name="connsiteX2" fmla="*/ 4966285 w 5132467"/>
                <a:gd name="connsiteY2" fmla="*/ 0 h 1661817"/>
                <a:gd name="connsiteX3" fmla="*/ 5132467 w 5132467"/>
                <a:gd name="connsiteY3" fmla="*/ 166182 h 1661817"/>
                <a:gd name="connsiteX4" fmla="*/ 5132467 w 5132467"/>
                <a:gd name="connsiteY4" fmla="*/ 1495635 h 1661817"/>
                <a:gd name="connsiteX5" fmla="*/ 4966285 w 5132467"/>
                <a:gd name="connsiteY5" fmla="*/ 1661817 h 1661817"/>
                <a:gd name="connsiteX6" fmla="*/ 166182 w 5132467"/>
                <a:gd name="connsiteY6" fmla="*/ 1661817 h 1661817"/>
                <a:gd name="connsiteX7" fmla="*/ 0 w 5132467"/>
                <a:gd name="connsiteY7" fmla="*/ 1495635 h 1661817"/>
                <a:gd name="connsiteX8" fmla="*/ 0 w 5132467"/>
                <a:gd name="connsiteY8" fmla="*/ 166182 h 16618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132467" h="1661817">
                  <a:moveTo>
                    <a:pt x="0" y="166182"/>
                  </a:moveTo>
                  <a:cubicBezTo>
                    <a:pt x="0" y="74402"/>
                    <a:pt x="74402" y="0"/>
                    <a:pt x="166182" y="0"/>
                  </a:cubicBezTo>
                  <a:lnTo>
                    <a:pt x="4966285" y="0"/>
                  </a:lnTo>
                  <a:cubicBezTo>
                    <a:pt x="5058065" y="0"/>
                    <a:pt x="5132467" y="74402"/>
                    <a:pt x="5132467" y="166182"/>
                  </a:cubicBezTo>
                  <a:lnTo>
                    <a:pt x="5132467" y="1495635"/>
                  </a:lnTo>
                  <a:cubicBezTo>
                    <a:pt x="5132467" y="1587415"/>
                    <a:pt x="5058065" y="1661817"/>
                    <a:pt x="4966285" y="1661817"/>
                  </a:cubicBezTo>
                  <a:lnTo>
                    <a:pt x="166182" y="1661817"/>
                  </a:lnTo>
                  <a:cubicBezTo>
                    <a:pt x="74402" y="1661817"/>
                    <a:pt x="0" y="1587415"/>
                    <a:pt x="0" y="1495635"/>
                  </a:cubicBezTo>
                  <a:lnTo>
                    <a:pt x="0" y="166182"/>
                  </a:lnTo>
                  <a:close/>
                </a:path>
              </a:pathLst>
            </a:custGeom>
          </p:spPr>
          <p:style>
            <a:lnRef idx="2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9633" tIns="109633" rIns="109633" bIns="109633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16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1. Colecta de muestra mensual a nivel superficial (Rice </a:t>
              </a:r>
              <a:r>
                <a:rPr lang="es-EC" sz="1600" i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et al. </a:t>
              </a:r>
              <a:r>
                <a:rPr lang="es-EC" sz="16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2012) </a:t>
              </a:r>
            </a:p>
          </p:txBody>
        </p:sp>
        <p:sp>
          <p:nvSpPr>
            <p:cNvPr id="7" name="Forma libre 6"/>
            <p:cNvSpPr/>
            <p:nvPr/>
          </p:nvSpPr>
          <p:spPr>
            <a:xfrm rot="107487">
              <a:off x="5729212" y="3367181"/>
              <a:ext cx="703216" cy="915221"/>
            </a:xfrm>
            <a:custGeom>
              <a:avLst/>
              <a:gdLst>
                <a:gd name="connsiteX0" fmla="*/ 0 w 703216"/>
                <a:gd name="connsiteY0" fmla="*/ 183044 h 915221"/>
                <a:gd name="connsiteX1" fmla="*/ 351608 w 703216"/>
                <a:gd name="connsiteY1" fmla="*/ 183044 h 915221"/>
                <a:gd name="connsiteX2" fmla="*/ 351608 w 703216"/>
                <a:gd name="connsiteY2" fmla="*/ 0 h 915221"/>
                <a:gd name="connsiteX3" fmla="*/ 703216 w 703216"/>
                <a:gd name="connsiteY3" fmla="*/ 457611 h 915221"/>
                <a:gd name="connsiteX4" fmla="*/ 351608 w 703216"/>
                <a:gd name="connsiteY4" fmla="*/ 915221 h 915221"/>
                <a:gd name="connsiteX5" fmla="*/ 351608 w 703216"/>
                <a:gd name="connsiteY5" fmla="*/ 732177 h 915221"/>
                <a:gd name="connsiteX6" fmla="*/ 0 w 703216"/>
                <a:gd name="connsiteY6" fmla="*/ 732177 h 915221"/>
                <a:gd name="connsiteX7" fmla="*/ 0 w 703216"/>
                <a:gd name="connsiteY7" fmla="*/ 183044 h 915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03216" h="915221">
                  <a:moveTo>
                    <a:pt x="0" y="183044"/>
                  </a:moveTo>
                  <a:lnTo>
                    <a:pt x="351608" y="183044"/>
                  </a:lnTo>
                  <a:lnTo>
                    <a:pt x="351608" y="0"/>
                  </a:lnTo>
                  <a:lnTo>
                    <a:pt x="703216" y="457611"/>
                  </a:lnTo>
                  <a:lnTo>
                    <a:pt x="351608" y="915221"/>
                  </a:lnTo>
                  <a:lnTo>
                    <a:pt x="351608" y="732177"/>
                  </a:lnTo>
                  <a:lnTo>
                    <a:pt x="0" y="732177"/>
                  </a:lnTo>
                  <a:lnTo>
                    <a:pt x="0" y="183044"/>
                  </a:lnTo>
                  <a:close/>
                </a:path>
              </a:pathLst>
            </a:custGeom>
          </p:spPr>
          <p:style>
            <a:lnRef idx="0">
              <a:schemeClr val="accent2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183043" rIns="210964" bIns="183044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s-EC" sz="1600" kern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Rectángulo redondeado 7"/>
            <p:cNvSpPr/>
            <p:nvPr/>
          </p:nvSpPr>
          <p:spPr>
            <a:xfrm>
              <a:off x="7034720" y="2103972"/>
              <a:ext cx="3808881" cy="3620438"/>
            </a:xfrm>
            <a:prstGeom prst="roundRect">
              <a:avLst>
                <a:gd name="adj" fmla="val 10000"/>
              </a:avLst>
            </a:prstGeom>
            <a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t="-18000" b="-18000"/>
              </a:stretch>
            </a:blipFill>
          </p:spPr>
          <p:style>
            <a:lnRef idx="2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9" name="Forma libre 8"/>
            <p:cNvSpPr/>
            <p:nvPr/>
          </p:nvSpPr>
          <p:spPr>
            <a:xfrm>
              <a:off x="7034720" y="5724410"/>
              <a:ext cx="3839882" cy="682833"/>
            </a:xfrm>
            <a:custGeom>
              <a:avLst/>
              <a:gdLst>
                <a:gd name="connsiteX0" fmla="*/ 0 w 4122161"/>
                <a:gd name="connsiteY0" fmla="*/ 149242 h 1492417"/>
                <a:gd name="connsiteX1" fmla="*/ 149242 w 4122161"/>
                <a:gd name="connsiteY1" fmla="*/ 0 h 1492417"/>
                <a:gd name="connsiteX2" fmla="*/ 3972919 w 4122161"/>
                <a:gd name="connsiteY2" fmla="*/ 0 h 1492417"/>
                <a:gd name="connsiteX3" fmla="*/ 4122161 w 4122161"/>
                <a:gd name="connsiteY3" fmla="*/ 149242 h 1492417"/>
                <a:gd name="connsiteX4" fmla="*/ 4122161 w 4122161"/>
                <a:gd name="connsiteY4" fmla="*/ 1343175 h 1492417"/>
                <a:gd name="connsiteX5" fmla="*/ 3972919 w 4122161"/>
                <a:gd name="connsiteY5" fmla="*/ 1492417 h 1492417"/>
                <a:gd name="connsiteX6" fmla="*/ 149242 w 4122161"/>
                <a:gd name="connsiteY6" fmla="*/ 1492417 h 1492417"/>
                <a:gd name="connsiteX7" fmla="*/ 0 w 4122161"/>
                <a:gd name="connsiteY7" fmla="*/ 1343175 h 1492417"/>
                <a:gd name="connsiteX8" fmla="*/ 0 w 4122161"/>
                <a:gd name="connsiteY8" fmla="*/ 149242 h 1492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22161" h="1492417">
                  <a:moveTo>
                    <a:pt x="0" y="149242"/>
                  </a:moveTo>
                  <a:cubicBezTo>
                    <a:pt x="0" y="66818"/>
                    <a:pt x="66818" y="0"/>
                    <a:pt x="149242" y="0"/>
                  </a:cubicBezTo>
                  <a:lnTo>
                    <a:pt x="3972919" y="0"/>
                  </a:lnTo>
                  <a:cubicBezTo>
                    <a:pt x="4055343" y="0"/>
                    <a:pt x="4122161" y="66818"/>
                    <a:pt x="4122161" y="149242"/>
                  </a:cubicBezTo>
                  <a:lnTo>
                    <a:pt x="4122161" y="1343175"/>
                  </a:lnTo>
                  <a:cubicBezTo>
                    <a:pt x="4122161" y="1425599"/>
                    <a:pt x="4055343" y="1492417"/>
                    <a:pt x="3972919" y="1492417"/>
                  </a:cubicBezTo>
                  <a:lnTo>
                    <a:pt x="149242" y="1492417"/>
                  </a:lnTo>
                  <a:cubicBezTo>
                    <a:pt x="66818" y="1492417"/>
                    <a:pt x="0" y="1425599"/>
                    <a:pt x="0" y="1343175"/>
                  </a:cubicBezTo>
                  <a:lnTo>
                    <a:pt x="0" y="149242"/>
                  </a:lnTo>
                  <a:close/>
                </a:path>
              </a:pathLst>
            </a:custGeom>
          </p:spPr>
          <p:style>
            <a:lnRef idx="2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4671" tIns="104671" rIns="104671" bIns="104671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16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2. Fijación y transporte para cuantificación.</a:t>
              </a:r>
            </a:p>
          </p:txBody>
        </p:sp>
      </p:grpSp>
      <p:sp>
        <p:nvSpPr>
          <p:cNvPr id="15" name="CuadroTexto 14">
            <a:extLst>
              <a:ext uri="{FF2B5EF4-FFF2-40B4-BE49-F238E27FC236}">
                <a16:creationId xmlns="" xmlns:a16="http://schemas.microsoft.com/office/drawing/2014/main" id="{AC987F3F-B9D3-43E5-B590-95A4E11AD88A}"/>
              </a:ext>
            </a:extLst>
          </p:cNvPr>
          <p:cNvSpPr txBox="1"/>
          <p:nvPr/>
        </p:nvSpPr>
        <p:spPr>
          <a:xfrm>
            <a:off x="569844" y="1505727"/>
            <a:ext cx="78055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Actividad 1. </a:t>
            </a: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Determinar la densidad de la comunidad </a:t>
            </a:r>
            <a:r>
              <a:rPr lang="es-EC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zooplanctónica</a:t>
            </a: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891053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redondeado 3">
            <a:extLst>
              <a:ext uri="{FF2B5EF4-FFF2-40B4-BE49-F238E27FC236}">
                <a16:creationId xmlns="" xmlns:a16="http://schemas.microsoft.com/office/drawing/2014/main" id="{C2A5B1E4-761D-4E49-BFFA-173570412E60}"/>
              </a:ext>
            </a:extLst>
          </p:cNvPr>
          <p:cNvSpPr/>
          <p:nvPr/>
        </p:nvSpPr>
        <p:spPr>
          <a:xfrm>
            <a:off x="750583" y="1060174"/>
            <a:ext cx="9890914" cy="556591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R="75565" algn="just">
              <a:lnSpc>
                <a:spcPct val="146000"/>
              </a:lnSpc>
              <a:spcBef>
                <a:spcPts val="685"/>
              </a:spcBef>
              <a:buSzPts val="1200"/>
              <a:tabLst>
                <a:tab pos="521335" algn="l"/>
                <a:tab pos="521970" algn="l"/>
              </a:tabLst>
            </a:pPr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OBJETIVO 2.</a:t>
            </a:r>
            <a:r>
              <a:rPr lang="es-EC" dirty="0"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 Calcular el pastoreo del </a:t>
            </a:r>
            <a:r>
              <a:rPr lang="es-EC" dirty="0" err="1"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mesozooplancton</a:t>
            </a:r>
            <a:r>
              <a:rPr lang="es-EC" dirty="0"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 sobre el fitoplancton en el lago Yahuarcocha</a:t>
            </a:r>
            <a:endParaRPr lang="es-EC" dirty="0"/>
          </a:p>
        </p:txBody>
      </p:sp>
      <p:sp>
        <p:nvSpPr>
          <p:cNvPr id="6" name="Título 1">
            <a:extLst>
              <a:ext uri="{FF2B5EF4-FFF2-40B4-BE49-F238E27FC236}">
                <a16:creationId xmlns="" xmlns:a16="http://schemas.microsoft.com/office/drawing/2014/main" id="{A7A984F6-9015-4508-AAE3-D568B4D1EF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429955"/>
            <a:ext cx="10364451" cy="630219"/>
          </a:xfrm>
        </p:spPr>
        <p:txBody>
          <a:bodyPr>
            <a:normAutofit fontScale="90000"/>
          </a:bodyPr>
          <a:lstStyle/>
          <a:p>
            <a:r>
              <a:rPr lang="es-EC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MÉTODO</a:t>
            </a:r>
            <a:endParaRPr lang="es-EC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" name="Grupo 1"/>
          <p:cNvGrpSpPr/>
          <p:nvPr/>
        </p:nvGrpSpPr>
        <p:grpSpPr>
          <a:xfrm>
            <a:off x="1696278" y="2399028"/>
            <a:ext cx="9117496" cy="4084613"/>
            <a:chOff x="1696278" y="2399028"/>
            <a:chExt cx="9117496" cy="4084613"/>
          </a:xfrm>
        </p:grpSpPr>
        <p:sp>
          <p:nvSpPr>
            <p:cNvPr id="3" name="Rectángulo redondeado 2"/>
            <p:cNvSpPr/>
            <p:nvPr/>
          </p:nvSpPr>
          <p:spPr>
            <a:xfrm>
              <a:off x="1696278" y="2399028"/>
              <a:ext cx="3622469" cy="3423698"/>
            </a:xfrm>
            <a:prstGeom prst="roundRect">
              <a:avLst>
                <a:gd name="adj" fmla="val 10000"/>
              </a:avLst>
            </a:prstGeom>
            <a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17000" r="-17000"/>
              </a:stretch>
            </a:blipFill>
          </p:spPr>
          <p:style>
            <a:lnRef idx="2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" name="Forma libre 3"/>
            <p:cNvSpPr/>
            <p:nvPr/>
          </p:nvSpPr>
          <p:spPr>
            <a:xfrm>
              <a:off x="1751599" y="5822726"/>
              <a:ext cx="3511826" cy="567519"/>
            </a:xfrm>
            <a:custGeom>
              <a:avLst/>
              <a:gdLst>
                <a:gd name="connsiteX0" fmla="*/ 0 w 4186899"/>
                <a:gd name="connsiteY0" fmla="*/ 108576 h 1085756"/>
                <a:gd name="connsiteX1" fmla="*/ 108576 w 4186899"/>
                <a:gd name="connsiteY1" fmla="*/ 0 h 1085756"/>
                <a:gd name="connsiteX2" fmla="*/ 4078323 w 4186899"/>
                <a:gd name="connsiteY2" fmla="*/ 0 h 1085756"/>
                <a:gd name="connsiteX3" fmla="*/ 4186899 w 4186899"/>
                <a:gd name="connsiteY3" fmla="*/ 108576 h 1085756"/>
                <a:gd name="connsiteX4" fmla="*/ 4186899 w 4186899"/>
                <a:gd name="connsiteY4" fmla="*/ 977180 h 1085756"/>
                <a:gd name="connsiteX5" fmla="*/ 4078323 w 4186899"/>
                <a:gd name="connsiteY5" fmla="*/ 1085756 h 1085756"/>
                <a:gd name="connsiteX6" fmla="*/ 108576 w 4186899"/>
                <a:gd name="connsiteY6" fmla="*/ 1085756 h 1085756"/>
                <a:gd name="connsiteX7" fmla="*/ 0 w 4186899"/>
                <a:gd name="connsiteY7" fmla="*/ 977180 h 1085756"/>
                <a:gd name="connsiteX8" fmla="*/ 0 w 4186899"/>
                <a:gd name="connsiteY8" fmla="*/ 108576 h 1085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86899" h="1085756">
                  <a:moveTo>
                    <a:pt x="0" y="108576"/>
                  </a:moveTo>
                  <a:cubicBezTo>
                    <a:pt x="0" y="48611"/>
                    <a:pt x="48611" y="0"/>
                    <a:pt x="108576" y="0"/>
                  </a:cubicBezTo>
                  <a:lnTo>
                    <a:pt x="4078323" y="0"/>
                  </a:lnTo>
                  <a:cubicBezTo>
                    <a:pt x="4138288" y="0"/>
                    <a:pt x="4186899" y="48611"/>
                    <a:pt x="4186899" y="108576"/>
                  </a:cubicBezTo>
                  <a:lnTo>
                    <a:pt x="4186899" y="977180"/>
                  </a:lnTo>
                  <a:cubicBezTo>
                    <a:pt x="4186899" y="1037145"/>
                    <a:pt x="4138288" y="1085756"/>
                    <a:pt x="4078323" y="1085756"/>
                  </a:cubicBezTo>
                  <a:lnTo>
                    <a:pt x="108576" y="1085756"/>
                  </a:lnTo>
                  <a:cubicBezTo>
                    <a:pt x="48611" y="1085756"/>
                    <a:pt x="0" y="1037145"/>
                    <a:pt x="0" y="977180"/>
                  </a:cubicBezTo>
                  <a:lnTo>
                    <a:pt x="0" y="108576"/>
                  </a:lnTo>
                  <a:close/>
                </a:path>
              </a:pathLst>
            </a:custGeom>
          </p:spPr>
          <p:style>
            <a:lnRef idx="2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2761" tIns="92761" rIns="92761" bIns="92761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16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3. Conteo y registro de la densidad de zooplancton.</a:t>
              </a:r>
            </a:p>
          </p:txBody>
        </p:sp>
        <p:sp>
          <p:nvSpPr>
            <p:cNvPr id="7" name="Forma libre 6"/>
            <p:cNvSpPr/>
            <p:nvPr/>
          </p:nvSpPr>
          <p:spPr>
            <a:xfrm rot="21542457">
              <a:off x="5710073" y="3678138"/>
              <a:ext cx="391407" cy="785181"/>
            </a:xfrm>
            <a:custGeom>
              <a:avLst/>
              <a:gdLst>
                <a:gd name="connsiteX0" fmla="*/ 0 w 391407"/>
                <a:gd name="connsiteY0" fmla="*/ 157036 h 785181"/>
                <a:gd name="connsiteX1" fmla="*/ 195704 w 391407"/>
                <a:gd name="connsiteY1" fmla="*/ 157036 h 785181"/>
                <a:gd name="connsiteX2" fmla="*/ 195704 w 391407"/>
                <a:gd name="connsiteY2" fmla="*/ 0 h 785181"/>
                <a:gd name="connsiteX3" fmla="*/ 391407 w 391407"/>
                <a:gd name="connsiteY3" fmla="*/ 392591 h 785181"/>
                <a:gd name="connsiteX4" fmla="*/ 195704 w 391407"/>
                <a:gd name="connsiteY4" fmla="*/ 785181 h 785181"/>
                <a:gd name="connsiteX5" fmla="*/ 195704 w 391407"/>
                <a:gd name="connsiteY5" fmla="*/ 628145 h 785181"/>
                <a:gd name="connsiteX6" fmla="*/ 0 w 391407"/>
                <a:gd name="connsiteY6" fmla="*/ 628145 h 785181"/>
                <a:gd name="connsiteX7" fmla="*/ 0 w 391407"/>
                <a:gd name="connsiteY7" fmla="*/ 157036 h 7851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1407" h="785181">
                  <a:moveTo>
                    <a:pt x="0" y="157036"/>
                  </a:moveTo>
                  <a:lnTo>
                    <a:pt x="195704" y="157036"/>
                  </a:lnTo>
                  <a:lnTo>
                    <a:pt x="195704" y="0"/>
                  </a:lnTo>
                  <a:lnTo>
                    <a:pt x="391407" y="392591"/>
                  </a:lnTo>
                  <a:lnTo>
                    <a:pt x="195704" y="785181"/>
                  </a:lnTo>
                  <a:lnTo>
                    <a:pt x="195704" y="628145"/>
                  </a:lnTo>
                  <a:lnTo>
                    <a:pt x="0" y="628145"/>
                  </a:lnTo>
                  <a:lnTo>
                    <a:pt x="0" y="157036"/>
                  </a:lnTo>
                  <a:close/>
                </a:path>
              </a:pathLst>
            </a:custGeom>
          </p:spPr>
          <p:style>
            <a:lnRef idx="0">
              <a:schemeClr val="accent2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-1" tIns="157036" rIns="117422" bIns="157035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s-EC" sz="1600" kern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Rectángulo redondeado 7"/>
            <p:cNvSpPr/>
            <p:nvPr/>
          </p:nvSpPr>
          <p:spPr>
            <a:xfrm>
              <a:off x="6436897" y="2399028"/>
              <a:ext cx="4376877" cy="3443674"/>
            </a:xfrm>
            <a:prstGeom prst="roundRect">
              <a:avLst>
                <a:gd name="adj" fmla="val 10000"/>
              </a:avLst>
            </a:prstGeom>
            <a:blipFill rotWithShape="1">
              <a:blip r:embed="rId3"/>
              <a:srcRect/>
              <a:stretch>
                <a:fillRect t="-17000" b="-17000"/>
              </a:stretch>
            </a:blipFill>
          </p:spPr>
          <p:style>
            <a:lnRef idx="2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9" name="Forma libre 8"/>
            <p:cNvSpPr/>
            <p:nvPr/>
          </p:nvSpPr>
          <p:spPr>
            <a:xfrm>
              <a:off x="6780334" y="5822726"/>
              <a:ext cx="3750166" cy="660915"/>
            </a:xfrm>
            <a:custGeom>
              <a:avLst/>
              <a:gdLst>
                <a:gd name="connsiteX0" fmla="*/ 0 w 4285191"/>
                <a:gd name="connsiteY0" fmla="*/ 173645 h 1736450"/>
                <a:gd name="connsiteX1" fmla="*/ 173645 w 4285191"/>
                <a:gd name="connsiteY1" fmla="*/ 0 h 1736450"/>
                <a:gd name="connsiteX2" fmla="*/ 4111546 w 4285191"/>
                <a:gd name="connsiteY2" fmla="*/ 0 h 1736450"/>
                <a:gd name="connsiteX3" fmla="*/ 4285191 w 4285191"/>
                <a:gd name="connsiteY3" fmla="*/ 173645 h 1736450"/>
                <a:gd name="connsiteX4" fmla="*/ 4285191 w 4285191"/>
                <a:gd name="connsiteY4" fmla="*/ 1562805 h 1736450"/>
                <a:gd name="connsiteX5" fmla="*/ 4111546 w 4285191"/>
                <a:gd name="connsiteY5" fmla="*/ 1736450 h 1736450"/>
                <a:gd name="connsiteX6" fmla="*/ 173645 w 4285191"/>
                <a:gd name="connsiteY6" fmla="*/ 1736450 h 1736450"/>
                <a:gd name="connsiteX7" fmla="*/ 0 w 4285191"/>
                <a:gd name="connsiteY7" fmla="*/ 1562805 h 1736450"/>
                <a:gd name="connsiteX8" fmla="*/ 0 w 4285191"/>
                <a:gd name="connsiteY8" fmla="*/ 173645 h 1736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285191" h="1736450">
                  <a:moveTo>
                    <a:pt x="0" y="173645"/>
                  </a:moveTo>
                  <a:cubicBezTo>
                    <a:pt x="0" y="77744"/>
                    <a:pt x="77744" y="0"/>
                    <a:pt x="173645" y="0"/>
                  </a:cubicBezTo>
                  <a:lnTo>
                    <a:pt x="4111546" y="0"/>
                  </a:lnTo>
                  <a:cubicBezTo>
                    <a:pt x="4207447" y="0"/>
                    <a:pt x="4285191" y="77744"/>
                    <a:pt x="4285191" y="173645"/>
                  </a:cubicBezTo>
                  <a:lnTo>
                    <a:pt x="4285191" y="1562805"/>
                  </a:lnTo>
                  <a:cubicBezTo>
                    <a:pt x="4285191" y="1658706"/>
                    <a:pt x="4207447" y="1736450"/>
                    <a:pt x="4111546" y="1736450"/>
                  </a:cubicBezTo>
                  <a:lnTo>
                    <a:pt x="173645" y="1736450"/>
                  </a:lnTo>
                  <a:cubicBezTo>
                    <a:pt x="77744" y="1736450"/>
                    <a:pt x="0" y="1658706"/>
                    <a:pt x="0" y="1562805"/>
                  </a:cubicBezTo>
                  <a:lnTo>
                    <a:pt x="0" y="173645"/>
                  </a:lnTo>
                  <a:close/>
                </a:path>
              </a:pathLst>
            </a:custGeom>
          </p:spPr>
          <p:style>
            <a:lnRef idx="2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11819" tIns="111819" rIns="111819" bIns="111819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16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4. Análisis de datos  selección de especies. (Garcés 2003); (Cabrera, 2015)</a:t>
              </a:r>
            </a:p>
          </p:txBody>
        </p:sp>
      </p:grpSp>
      <p:sp>
        <p:nvSpPr>
          <p:cNvPr id="15" name="CuadroTexto 14">
            <a:extLst>
              <a:ext uri="{FF2B5EF4-FFF2-40B4-BE49-F238E27FC236}">
                <a16:creationId xmlns="" xmlns:a16="http://schemas.microsoft.com/office/drawing/2014/main" id="{AC987F3F-B9D3-43E5-B590-95A4E11AD88A}"/>
              </a:ext>
            </a:extLst>
          </p:cNvPr>
          <p:cNvSpPr txBox="1"/>
          <p:nvPr/>
        </p:nvSpPr>
        <p:spPr>
          <a:xfrm>
            <a:off x="750583" y="1690393"/>
            <a:ext cx="78055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Actividad 1. </a:t>
            </a: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Determinar la densidad de la comunidad </a:t>
            </a:r>
            <a:r>
              <a:rPr lang="es-EC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zooplanctónica</a:t>
            </a: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002555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redondeado 3">
            <a:extLst>
              <a:ext uri="{FF2B5EF4-FFF2-40B4-BE49-F238E27FC236}">
                <a16:creationId xmlns="" xmlns:a16="http://schemas.microsoft.com/office/drawing/2014/main" id="{C2A5B1E4-761D-4E49-BFFA-173570412E60}"/>
              </a:ext>
            </a:extLst>
          </p:cNvPr>
          <p:cNvSpPr/>
          <p:nvPr/>
        </p:nvSpPr>
        <p:spPr>
          <a:xfrm>
            <a:off x="583095" y="1044320"/>
            <a:ext cx="11025808" cy="85923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R="75565" algn="just">
              <a:lnSpc>
                <a:spcPct val="146000"/>
              </a:lnSpc>
              <a:spcBef>
                <a:spcPts val="685"/>
              </a:spcBef>
              <a:buSzPts val="1200"/>
              <a:tabLst>
                <a:tab pos="521335" algn="l"/>
                <a:tab pos="521970" algn="l"/>
              </a:tabLst>
            </a:pPr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OBJETIVO 2.</a:t>
            </a:r>
            <a:r>
              <a:rPr lang="es-EC" dirty="0"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 Calcular el pastoreo del </a:t>
            </a:r>
            <a:r>
              <a:rPr lang="es-EC" dirty="0" err="1"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mesozooplancton</a:t>
            </a:r>
            <a:r>
              <a:rPr lang="es-EC" dirty="0"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 sobre el fitoplancton en el lago Yahuarcocha</a:t>
            </a:r>
            <a:endParaRPr lang="es-EC" dirty="0"/>
          </a:p>
        </p:txBody>
      </p:sp>
      <p:sp>
        <p:nvSpPr>
          <p:cNvPr id="6" name="Título 1">
            <a:extLst>
              <a:ext uri="{FF2B5EF4-FFF2-40B4-BE49-F238E27FC236}">
                <a16:creationId xmlns="" xmlns:a16="http://schemas.microsoft.com/office/drawing/2014/main" id="{A7A984F6-9015-4508-AAE3-D568B4D1EF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429955"/>
            <a:ext cx="10364451" cy="630219"/>
          </a:xfrm>
        </p:spPr>
        <p:txBody>
          <a:bodyPr>
            <a:normAutofit fontScale="90000"/>
          </a:bodyPr>
          <a:lstStyle/>
          <a:p>
            <a:r>
              <a:rPr lang="es-EC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MÉTODO</a:t>
            </a:r>
            <a:endParaRPr lang="es-EC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1656522" y="2091256"/>
            <a:ext cx="11595653" cy="7607650"/>
          </a:xfrm>
          <a:prstGeom prst="rect">
            <a:avLst/>
          </a:prstGeom>
          <a:noFill/>
        </p:spPr>
      </p:sp>
      <p:sp>
        <p:nvSpPr>
          <p:cNvPr id="4" name="Rectángulo redondeado 3"/>
          <p:cNvSpPr/>
          <p:nvPr/>
        </p:nvSpPr>
        <p:spPr>
          <a:xfrm rot="5400000">
            <a:off x="1690481" y="2425395"/>
            <a:ext cx="3451115" cy="3519035"/>
          </a:xfrm>
          <a:prstGeom prst="roundRect">
            <a:avLst>
              <a:gd name="adj" fmla="val 10000"/>
            </a:avLst>
          </a:prstGeom>
          <a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7000" r="-7000"/>
            </a:stretch>
          </a:blipFill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" name="Forma libre 6"/>
          <p:cNvSpPr/>
          <p:nvPr/>
        </p:nvSpPr>
        <p:spPr>
          <a:xfrm>
            <a:off x="1785707" y="5705894"/>
            <a:ext cx="3260661" cy="613200"/>
          </a:xfrm>
          <a:custGeom>
            <a:avLst/>
            <a:gdLst>
              <a:gd name="connsiteX0" fmla="*/ 0 w 4241565"/>
              <a:gd name="connsiteY0" fmla="*/ 122640 h 1226400"/>
              <a:gd name="connsiteX1" fmla="*/ 122640 w 4241565"/>
              <a:gd name="connsiteY1" fmla="*/ 0 h 1226400"/>
              <a:gd name="connsiteX2" fmla="*/ 4118925 w 4241565"/>
              <a:gd name="connsiteY2" fmla="*/ 0 h 1226400"/>
              <a:gd name="connsiteX3" fmla="*/ 4241565 w 4241565"/>
              <a:gd name="connsiteY3" fmla="*/ 122640 h 1226400"/>
              <a:gd name="connsiteX4" fmla="*/ 4241565 w 4241565"/>
              <a:gd name="connsiteY4" fmla="*/ 1103760 h 1226400"/>
              <a:gd name="connsiteX5" fmla="*/ 4118925 w 4241565"/>
              <a:gd name="connsiteY5" fmla="*/ 1226400 h 1226400"/>
              <a:gd name="connsiteX6" fmla="*/ 122640 w 4241565"/>
              <a:gd name="connsiteY6" fmla="*/ 1226400 h 1226400"/>
              <a:gd name="connsiteX7" fmla="*/ 0 w 4241565"/>
              <a:gd name="connsiteY7" fmla="*/ 1103760 h 1226400"/>
              <a:gd name="connsiteX8" fmla="*/ 0 w 4241565"/>
              <a:gd name="connsiteY8" fmla="*/ 122640 h 122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41565" h="1226400">
                <a:moveTo>
                  <a:pt x="0" y="122640"/>
                </a:moveTo>
                <a:cubicBezTo>
                  <a:pt x="0" y="54908"/>
                  <a:pt x="54908" y="0"/>
                  <a:pt x="122640" y="0"/>
                </a:cubicBezTo>
                <a:lnTo>
                  <a:pt x="4118925" y="0"/>
                </a:lnTo>
                <a:cubicBezTo>
                  <a:pt x="4186657" y="0"/>
                  <a:pt x="4241565" y="54908"/>
                  <a:pt x="4241565" y="122640"/>
                </a:cubicBezTo>
                <a:lnTo>
                  <a:pt x="4241565" y="1103760"/>
                </a:lnTo>
                <a:cubicBezTo>
                  <a:pt x="4241565" y="1171492"/>
                  <a:pt x="4186657" y="1226400"/>
                  <a:pt x="4118925" y="1226400"/>
                </a:cubicBezTo>
                <a:lnTo>
                  <a:pt x="122640" y="1226400"/>
                </a:lnTo>
                <a:cubicBezTo>
                  <a:pt x="54908" y="1226400"/>
                  <a:pt x="0" y="1171492"/>
                  <a:pt x="0" y="1103760"/>
                </a:cubicBezTo>
                <a:lnTo>
                  <a:pt x="0" y="122640"/>
                </a:lnTo>
                <a:close/>
              </a:path>
            </a:pathLst>
          </a:custGeom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6880" tIns="96880" rIns="96880" bIns="9688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C" sz="1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Colecta de muestras vivas a nivel superficial (Rice </a:t>
            </a:r>
            <a:r>
              <a:rPr lang="es-EC" sz="1600" i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 al. </a:t>
            </a:r>
            <a:r>
              <a:rPr lang="es-EC" sz="1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2012).</a:t>
            </a:r>
          </a:p>
        </p:txBody>
      </p:sp>
      <p:sp>
        <p:nvSpPr>
          <p:cNvPr id="8" name="Forma libre 7"/>
          <p:cNvSpPr/>
          <p:nvPr/>
        </p:nvSpPr>
        <p:spPr>
          <a:xfrm rot="111177">
            <a:off x="5521619" y="3639483"/>
            <a:ext cx="701481" cy="1612283"/>
          </a:xfrm>
          <a:custGeom>
            <a:avLst/>
            <a:gdLst>
              <a:gd name="connsiteX0" fmla="*/ 0 w 274944"/>
              <a:gd name="connsiteY0" fmla="*/ 322457 h 1612283"/>
              <a:gd name="connsiteX1" fmla="*/ 137472 w 274944"/>
              <a:gd name="connsiteY1" fmla="*/ 322457 h 1612283"/>
              <a:gd name="connsiteX2" fmla="*/ 137472 w 274944"/>
              <a:gd name="connsiteY2" fmla="*/ 0 h 1612283"/>
              <a:gd name="connsiteX3" fmla="*/ 274944 w 274944"/>
              <a:gd name="connsiteY3" fmla="*/ 806142 h 1612283"/>
              <a:gd name="connsiteX4" fmla="*/ 137472 w 274944"/>
              <a:gd name="connsiteY4" fmla="*/ 1612283 h 1612283"/>
              <a:gd name="connsiteX5" fmla="*/ 137472 w 274944"/>
              <a:gd name="connsiteY5" fmla="*/ 1289826 h 1612283"/>
              <a:gd name="connsiteX6" fmla="*/ 0 w 274944"/>
              <a:gd name="connsiteY6" fmla="*/ 1289826 h 1612283"/>
              <a:gd name="connsiteX7" fmla="*/ 0 w 274944"/>
              <a:gd name="connsiteY7" fmla="*/ 322457 h 1612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74944" h="1612283">
                <a:moveTo>
                  <a:pt x="0" y="322457"/>
                </a:moveTo>
                <a:lnTo>
                  <a:pt x="137472" y="322457"/>
                </a:lnTo>
                <a:lnTo>
                  <a:pt x="137472" y="0"/>
                </a:lnTo>
                <a:lnTo>
                  <a:pt x="274944" y="806142"/>
                </a:lnTo>
                <a:lnTo>
                  <a:pt x="137472" y="1612283"/>
                </a:lnTo>
                <a:lnTo>
                  <a:pt x="137472" y="1289826"/>
                </a:lnTo>
                <a:lnTo>
                  <a:pt x="0" y="1289826"/>
                </a:lnTo>
                <a:lnTo>
                  <a:pt x="0" y="322457"/>
                </a:lnTo>
                <a:close/>
              </a:path>
            </a:pathLst>
          </a:custGeom>
        </p:spPr>
        <p:style>
          <a:lnRef idx="0">
            <a:schemeClr val="accent2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2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322456" rIns="82482" bIns="322457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s-EC" sz="1600" kern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ángulo redondeado 8"/>
          <p:cNvSpPr/>
          <p:nvPr/>
        </p:nvSpPr>
        <p:spPr>
          <a:xfrm>
            <a:off x="6556717" y="2494842"/>
            <a:ext cx="3412299" cy="3400239"/>
          </a:xfrm>
          <a:prstGeom prst="roundRect">
            <a:avLst>
              <a:gd name="adj" fmla="val 10000"/>
            </a:avLst>
          </a:prstGeom>
          <a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7000" r="-17000"/>
            </a:stretch>
          </a:blipFill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1" name="Forma libre 10"/>
          <p:cNvSpPr/>
          <p:nvPr/>
        </p:nvSpPr>
        <p:spPr>
          <a:xfrm>
            <a:off x="6856812" y="5770099"/>
            <a:ext cx="3228092" cy="539992"/>
          </a:xfrm>
          <a:custGeom>
            <a:avLst/>
            <a:gdLst>
              <a:gd name="connsiteX0" fmla="*/ 0 w 3267161"/>
              <a:gd name="connsiteY0" fmla="*/ 117315 h 1173147"/>
              <a:gd name="connsiteX1" fmla="*/ 117315 w 3267161"/>
              <a:gd name="connsiteY1" fmla="*/ 0 h 1173147"/>
              <a:gd name="connsiteX2" fmla="*/ 3149846 w 3267161"/>
              <a:gd name="connsiteY2" fmla="*/ 0 h 1173147"/>
              <a:gd name="connsiteX3" fmla="*/ 3267161 w 3267161"/>
              <a:gd name="connsiteY3" fmla="*/ 117315 h 1173147"/>
              <a:gd name="connsiteX4" fmla="*/ 3267161 w 3267161"/>
              <a:gd name="connsiteY4" fmla="*/ 1055832 h 1173147"/>
              <a:gd name="connsiteX5" fmla="*/ 3149846 w 3267161"/>
              <a:gd name="connsiteY5" fmla="*/ 1173147 h 1173147"/>
              <a:gd name="connsiteX6" fmla="*/ 117315 w 3267161"/>
              <a:gd name="connsiteY6" fmla="*/ 1173147 h 1173147"/>
              <a:gd name="connsiteX7" fmla="*/ 0 w 3267161"/>
              <a:gd name="connsiteY7" fmla="*/ 1055832 h 1173147"/>
              <a:gd name="connsiteX8" fmla="*/ 0 w 3267161"/>
              <a:gd name="connsiteY8" fmla="*/ 117315 h 1173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67161" h="1173147">
                <a:moveTo>
                  <a:pt x="0" y="117315"/>
                </a:moveTo>
                <a:cubicBezTo>
                  <a:pt x="0" y="52524"/>
                  <a:pt x="52524" y="0"/>
                  <a:pt x="117315" y="0"/>
                </a:cubicBezTo>
                <a:lnTo>
                  <a:pt x="3149846" y="0"/>
                </a:lnTo>
                <a:cubicBezTo>
                  <a:pt x="3214637" y="0"/>
                  <a:pt x="3267161" y="52524"/>
                  <a:pt x="3267161" y="117315"/>
                </a:cubicBezTo>
                <a:lnTo>
                  <a:pt x="3267161" y="1055832"/>
                </a:lnTo>
                <a:cubicBezTo>
                  <a:pt x="3267161" y="1120623"/>
                  <a:pt x="3214637" y="1173147"/>
                  <a:pt x="3149846" y="1173147"/>
                </a:cubicBezTo>
                <a:lnTo>
                  <a:pt x="117315" y="1173147"/>
                </a:lnTo>
                <a:cubicBezTo>
                  <a:pt x="52524" y="1173147"/>
                  <a:pt x="0" y="1120623"/>
                  <a:pt x="0" y="1055832"/>
                </a:cubicBezTo>
                <a:lnTo>
                  <a:pt x="0" y="117315"/>
                </a:lnTo>
                <a:close/>
              </a:path>
            </a:pathLst>
          </a:custGeom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5320" tIns="95320" rIns="95320" bIns="9532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C" sz="1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Captura y separación de individuos.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="" xmlns:a16="http://schemas.microsoft.com/office/drawing/2014/main" id="{AC987F3F-B9D3-43E5-B590-95A4E11AD88A}"/>
              </a:ext>
            </a:extLst>
          </p:cNvPr>
          <p:cNvSpPr txBox="1"/>
          <p:nvPr/>
        </p:nvSpPr>
        <p:spPr>
          <a:xfrm>
            <a:off x="583095" y="2091256"/>
            <a:ext cx="78055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Actividad 2. </a:t>
            </a: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Implementar bioensayos</a:t>
            </a:r>
            <a:r>
              <a:rPr lang="es-EC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situ </a:t>
            </a: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 el lago.  </a:t>
            </a:r>
          </a:p>
        </p:txBody>
      </p:sp>
    </p:spTree>
    <p:extLst>
      <p:ext uri="{BB962C8B-B14F-4D97-AF65-F5344CB8AC3E}">
        <p14:creationId xmlns:p14="http://schemas.microsoft.com/office/powerpoint/2010/main" val="3731829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redondeado 3">
            <a:extLst>
              <a:ext uri="{FF2B5EF4-FFF2-40B4-BE49-F238E27FC236}">
                <a16:creationId xmlns="" xmlns:a16="http://schemas.microsoft.com/office/drawing/2014/main" id="{C2A5B1E4-761D-4E49-BFFA-173570412E60}"/>
              </a:ext>
            </a:extLst>
          </p:cNvPr>
          <p:cNvSpPr/>
          <p:nvPr/>
        </p:nvSpPr>
        <p:spPr>
          <a:xfrm>
            <a:off x="583095" y="1044320"/>
            <a:ext cx="11025808" cy="85923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R="75565" algn="just">
              <a:lnSpc>
                <a:spcPct val="146000"/>
              </a:lnSpc>
              <a:spcBef>
                <a:spcPts val="685"/>
              </a:spcBef>
              <a:buSzPts val="1200"/>
              <a:tabLst>
                <a:tab pos="521335" algn="l"/>
                <a:tab pos="521970" algn="l"/>
              </a:tabLst>
            </a:pPr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OBJETIVO 2.</a:t>
            </a:r>
            <a:r>
              <a:rPr lang="es-EC" dirty="0"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 Calcular el pastoreo del </a:t>
            </a:r>
            <a:r>
              <a:rPr lang="es-EC" dirty="0" err="1"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mesozooplancton</a:t>
            </a:r>
            <a:r>
              <a:rPr lang="es-EC" dirty="0"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 sobre el fitoplancton en el lago Yahuarcocha</a:t>
            </a:r>
            <a:endParaRPr lang="es-EC" dirty="0"/>
          </a:p>
        </p:txBody>
      </p:sp>
      <p:sp>
        <p:nvSpPr>
          <p:cNvPr id="6" name="Título 1">
            <a:extLst>
              <a:ext uri="{FF2B5EF4-FFF2-40B4-BE49-F238E27FC236}">
                <a16:creationId xmlns="" xmlns:a16="http://schemas.microsoft.com/office/drawing/2014/main" id="{A7A984F6-9015-4508-AAE3-D568B4D1EF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429955"/>
            <a:ext cx="10364451" cy="630219"/>
          </a:xfrm>
        </p:spPr>
        <p:txBody>
          <a:bodyPr>
            <a:normAutofit fontScale="90000"/>
          </a:bodyPr>
          <a:lstStyle/>
          <a:p>
            <a:r>
              <a:rPr lang="es-EC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MÉTODO</a:t>
            </a:r>
            <a:endParaRPr lang="es-EC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170938" y="542232"/>
            <a:ext cx="4507079" cy="4453838"/>
          </a:xfrm>
          <a:prstGeom prst="rect">
            <a:avLst/>
          </a:prstGeom>
          <a:noFill/>
        </p:spPr>
      </p:sp>
      <p:sp>
        <p:nvSpPr>
          <p:cNvPr id="7" name="Rectángulo redondeado 6"/>
          <p:cNvSpPr/>
          <p:nvPr/>
        </p:nvSpPr>
        <p:spPr>
          <a:xfrm>
            <a:off x="1726215" y="2697883"/>
            <a:ext cx="3340756" cy="2897805"/>
          </a:xfrm>
          <a:prstGeom prst="roundRect">
            <a:avLst>
              <a:gd name="adj" fmla="val 10000"/>
            </a:avLst>
          </a:prstGeom>
          <a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7000" b="-17000"/>
            </a:stretch>
          </a:blipFill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" name="Forma libre 7"/>
          <p:cNvSpPr/>
          <p:nvPr/>
        </p:nvSpPr>
        <p:spPr>
          <a:xfrm>
            <a:off x="1903136" y="5767455"/>
            <a:ext cx="2986915" cy="433562"/>
          </a:xfrm>
          <a:custGeom>
            <a:avLst/>
            <a:gdLst>
              <a:gd name="connsiteX0" fmla="*/ 0 w 3879872"/>
              <a:gd name="connsiteY0" fmla="*/ 117308 h 1173079"/>
              <a:gd name="connsiteX1" fmla="*/ 117308 w 3879872"/>
              <a:gd name="connsiteY1" fmla="*/ 0 h 1173079"/>
              <a:gd name="connsiteX2" fmla="*/ 3762564 w 3879872"/>
              <a:gd name="connsiteY2" fmla="*/ 0 h 1173079"/>
              <a:gd name="connsiteX3" fmla="*/ 3879872 w 3879872"/>
              <a:gd name="connsiteY3" fmla="*/ 117308 h 1173079"/>
              <a:gd name="connsiteX4" fmla="*/ 3879872 w 3879872"/>
              <a:gd name="connsiteY4" fmla="*/ 1055771 h 1173079"/>
              <a:gd name="connsiteX5" fmla="*/ 3762564 w 3879872"/>
              <a:gd name="connsiteY5" fmla="*/ 1173079 h 1173079"/>
              <a:gd name="connsiteX6" fmla="*/ 117308 w 3879872"/>
              <a:gd name="connsiteY6" fmla="*/ 1173079 h 1173079"/>
              <a:gd name="connsiteX7" fmla="*/ 0 w 3879872"/>
              <a:gd name="connsiteY7" fmla="*/ 1055771 h 1173079"/>
              <a:gd name="connsiteX8" fmla="*/ 0 w 3879872"/>
              <a:gd name="connsiteY8" fmla="*/ 117308 h 1173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79872" h="1173079">
                <a:moveTo>
                  <a:pt x="0" y="117308"/>
                </a:moveTo>
                <a:cubicBezTo>
                  <a:pt x="0" y="52521"/>
                  <a:pt x="52521" y="0"/>
                  <a:pt x="117308" y="0"/>
                </a:cubicBezTo>
                <a:lnTo>
                  <a:pt x="3762564" y="0"/>
                </a:lnTo>
                <a:cubicBezTo>
                  <a:pt x="3827351" y="0"/>
                  <a:pt x="3879872" y="52521"/>
                  <a:pt x="3879872" y="117308"/>
                </a:cubicBezTo>
                <a:lnTo>
                  <a:pt x="3879872" y="1055771"/>
                </a:lnTo>
                <a:cubicBezTo>
                  <a:pt x="3879872" y="1120558"/>
                  <a:pt x="3827351" y="1173079"/>
                  <a:pt x="3762564" y="1173079"/>
                </a:cubicBezTo>
                <a:lnTo>
                  <a:pt x="117308" y="1173079"/>
                </a:lnTo>
                <a:cubicBezTo>
                  <a:pt x="52521" y="1173079"/>
                  <a:pt x="0" y="1120558"/>
                  <a:pt x="0" y="1055771"/>
                </a:cubicBezTo>
                <a:lnTo>
                  <a:pt x="0" y="117308"/>
                </a:lnTo>
                <a:close/>
              </a:path>
            </a:pathLst>
          </a:custGeom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5318" tIns="95318" rIns="95318" bIns="95318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C" sz="1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Preparación de tratamientos (Harris </a:t>
            </a:r>
            <a:r>
              <a:rPr lang="es-EC" sz="1600" i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 al</a:t>
            </a:r>
            <a:r>
              <a:rPr lang="es-EC" sz="1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 2000)</a:t>
            </a:r>
            <a:r>
              <a:rPr lang="es-EC" sz="1600" kern="12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s-EC" sz="16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="" xmlns:a16="http://schemas.microsoft.com/office/drawing/2014/main" id="{AC987F3F-B9D3-43E5-B590-95A4E11AD88A}"/>
              </a:ext>
            </a:extLst>
          </p:cNvPr>
          <p:cNvSpPr txBox="1"/>
          <p:nvPr/>
        </p:nvSpPr>
        <p:spPr>
          <a:xfrm>
            <a:off x="583095" y="2091256"/>
            <a:ext cx="78055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Actividad 2. </a:t>
            </a: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Implementar bioensayos</a:t>
            </a:r>
            <a:r>
              <a:rPr lang="es-EC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situ </a:t>
            </a: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 el lago.  </a:t>
            </a:r>
          </a:p>
        </p:txBody>
      </p:sp>
      <p:grpSp>
        <p:nvGrpSpPr>
          <p:cNvPr id="23" name="Grupo 22"/>
          <p:cNvGrpSpPr/>
          <p:nvPr/>
        </p:nvGrpSpPr>
        <p:grpSpPr>
          <a:xfrm>
            <a:off x="6308034" y="2460588"/>
            <a:ext cx="5102087" cy="3661484"/>
            <a:chOff x="7089913" y="2381507"/>
            <a:chExt cx="5102087" cy="3661484"/>
          </a:xfrm>
        </p:grpSpPr>
        <p:sp>
          <p:nvSpPr>
            <p:cNvPr id="3" name="Abrir llave 2">
              <a:extLst>
                <a:ext uri="{FF2B5EF4-FFF2-40B4-BE49-F238E27FC236}">
                  <a16:creationId xmlns="" xmlns:a16="http://schemas.microsoft.com/office/drawing/2014/main" id="{BC7F2DAD-D7C1-456C-B16D-6462D3555C57}"/>
                </a:ext>
              </a:extLst>
            </p:cNvPr>
            <p:cNvSpPr/>
            <p:nvPr/>
          </p:nvSpPr>
          <p:spPr>
            <a:xfrm>
              <a:off x="7089913" y="2381507"/>
              <a:ext cx="1171842" cy="3661484"/>
            </a:xfrm>
            <a:prstGeom prst="leftBrac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pic>
          <p:nvPicPr>
            <p:cNvPr id="20" name="Imagen 19"/>
            <p:cNvPicPr>
              <a:picLocks noChangeAspect="1"/>
            </p:cNvPicPr>
            <p:nvPr/>
          </p:nvPicPr>
          <p:blipFill rotWithShape="1">
            <a:blip r:embed="rId3"/>
            <a:srcRect r="11113" b="12563"/>
            <a:stretch/>
          </p:blipFill>
          <p:spPr>
            <a:xfrm>
              <a:off x="7720069" y="2560066"/>
              <a:ext cx="4471930" cy="1567965"/>
            </a:xfrm>
            <a:prstGeom prst="rect">
              <a:avLst/>
            </a:prstGeom>
          </p:spPr>
        </p:pic>
        <p:pic>
          <p:nvPicPr>
            <p:cNvPr id="22" name="Imagen 21"/>
            <p:cNvPicPr>
              <a:picLocks noChangeAspect="1"/>
            </p:cNvPicPr>
            <p:nvPr/>
          </p:nvPicPr>
          <p:blipFill rotWithShape="1">
            <a:blip r:embed="rId4"/>
            <a:srcRect l="5302" r="4932" b="14800"/>
            <a:stretch/>
          </p:blipFill>
          <p:spPr>
            <a:xfrm>
              <a:off x="7720800" y="4357839"/>
              <a:ext cx="4471200" cy="133758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82620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redondeado 3">
            <a:extLst>
              <a:ext uri="{FF2B5EF4-FFF2-40B4-BE49-F238E27FC236}">
                <a16:creationId xmlns="" xmlns:a16="http://schemas.microsoft.com/office/drawing/2014/main" id="{C2A5B1E4-761D-4E49-BFFA-173570412E60}"/>
              </a:ext>
            </a:extLst>
          </p:cNvPr>
          <p:cNvSpPr/>
          <p:nvPr/>
        </p:nvSpPr>
        <p:spPr>
          <a:xfrm>
            <a:off x="583095" y="1044320"/>
            <a:ext cx="11025808" cy="85923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R="75565" algn="just">
              <a:lnSpc>
                <a:spcPct val="146000"/>
              </a:lnSpc>
              <a:spcBef>
                <a:spcPts val="685"/>
              </a:spcBef>
              <a:buSzPts val="1200"/>
              <a:tabLst>
                <a:tab pos="521335" algn="l"/>
                <a:tab pos="521970" algn="l"/>
              </a:tabLst>
            </a:pPr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OBJETIVO 2.</a:t>
            </a:r>
            <a:r>
              <a:rPr lang="es-EC" dirty="0"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 Calcular el pastoreo del </a:t>
            </a:r>
            <a:r>
              <a:rPr lang="es-EC" dirty="0" err="1"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mesozooplancton</a:t>
            </a:r>
            <a:r>
              <a:rPr lang="es-EC" dirty="0"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 sobre el fitoplancton en el lago Yahuarcocha</a:t>
            </a:r>
            <a:endParaRPr lang="es-EC" dirty="0"/>
          </a:p>
        </p:txBody>
      </p:sp>
      <p:sp>
        <p:nvSpPr>
          <p:cNvPr id="6" name="Título 1">
            <a:extLst>
              <a:ext uri="{FF2B5EF4-FFF2-40B4-BE49-F238E27FC236}">
                <a16:creationId xmlns="" xmlns:a16="http://schemas.microsoft.com/office/drawing/2014/main" id="{A7A984F6-9015-4508-AAE3-D568B4D1EF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429955"/>
            <a:ext cx="10364451" cy="630219"/>
          </a:xfrm>
        </p:spPr>
        <p:txBody>
          <a:bodyPr>
            <a:normAutofit fontScale="90000"/>
          </a:bodyPr>
          <a:lstStyle/>
          <a:p>
            <a:r>
              <a:rPr lang="es-EC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MÉTODO</a:t>
            </a:r>
            <a:endParaRPr lang="es-EC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="" xmlns:a16="http://schemas.microsoft.com/office/drawing/2014/main" id="{AC987F3F-B9D3-43E5-B590-95A4E11AD88A}"/>
              </a:ext>
            </a:extLst>
          </p:cNvPr>
          <p:cNvSpPr txBox="1"/>
          <p:nvPr/>
        </p:nvSpPr>
        <p:spPr>
          <a:xfrm>
            <a:off x="913774" y="1986904"/>
            <a:ext cx="78055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Diseño experimental </a:t>
            </a:r>
            <a:r>
              <a:rPr lang="es-EC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s-EC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2">
            <a:lum bright="-20000" contrast="40000"/>
          </a:blip>
          <a:srcRect l="9963" r="10247" b="16147"/>
          <a:stretch/>
        </p:blipFill>
        <p:spPr>
          <a:xfrm>
            <a:off x="6679720" y="2648290"/>
            <a:ext cx="4598505" cy="1616512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3"/>
          <a:srcRect l="38683" t="43517" r="37158" b="33493"/>
          <a:stretch/>
        </p:blipFill>
        <p:spPr>
          <a:xfrm>
            <a:off x="913774" y="2923225"/>
            <a:ext cx="4161182" cy="2226365"/>
          </a:xfrm>
          <a:prstGeom prst="rect">
            <a:avLst/>
          </a:prstGeom>
        </p:spPr>
      </p:pic>
      <p:sp>
        <p:nvSpPr>
          <p:cNvPr id="13" name="Rectángulo 12"/>
          <p:cNvSpPr/>
          <p:nvPr/>
        </p:nvSpPr>
        <p:spPr>
          <a:xfrm>
            <a:off x="205100" y="6424341"/>
            <a:ext cx="303256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Aguirre, C. y Vizcaíno, </a:t>
            </a:r>
            <a:r>
              <a:rPr lang="es-EC" sz="16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M (2009)</a:t>
            </a:r>
            <a:endParaRPr lang="es-ES" sz="1600" b="1" dirty="0"/>
          </a:p>
        </p:txBody>
      </p:sp>
      <p:sp>
        <p:nvSpPr>
          <p:cNvPr id="16" name="CuadroTexto 15"/>
          <p:cNvSpPr txBox="1"/>
          <p:nvPr/>
        </p:nvSpPr>
        <p:spPr>
          <a:xfrm>
            <a:off x="959530" y="2419959"/>
            <a:ext cx="38570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Diseño Irrestricto al azar (DIA)</a:t>
            </a:r>
            <a:endParaRPr lang="es-ES" sz="20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CuadroTexto 25"/>
          <p:cNvSpPr txBox="1"/>
          <p:nvPr/>
        </p:nvSpPr>
        <p:spPr>
          <a:xfrm>
            <a:off x="6679720" y="4333225"/>
            <a:ext cx="43444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Prueba de medias = F de Fisher</a:t>
            </a:r>
            <a:endParaRPr lang="es-ES" sz="20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CuadroTexto 26"/>
          <p:cNvSpPr txBox="1"/>
          <p:nvPr/>
        </p:nvSpPr>
        <p:spPr>
          <a:xfrm>
            <a:off x="6679720" y="2045089"/>
            <a:ext cx="38570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Análisis de varianza</a:t>
            </a:r>
            <a:endParaRPr lang="es-ES" sz="20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4"/>
          <a:srcRect l="27612" t="19581" r="27063" b="22625"/>
          <a:stretch/>
        </p:blipFill>
        <p:spPr>
          <a:xfrm>
            <a:off x="7137527" y="4777409"/>
            <a:ext cx="2902226" cy="2080591"/>
          </a:xfrm>
          <a:prstGeom prst="rect">
            <a:avLst/>
          </a:prstGeom>
        </p:spPr>
      </p:pic>
      <p:sp>
        <p:nvSpPr>
          <p:cNvPr id="18" name="Rectángulo 17"/>
          <p:cNvSpPr/>
          <p:nvPr/>
        </p:nvSpPr>
        <p:spPr>
          <a:xfrm>
            <a:off x="1627270" y="5325300"/>
            <a:ext cx="2521527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s-EC" dirty="0">
                <a:latin typeface="Times New Roman" panose="02020603050405020304" pitchFamily="18" charset="0"/>
                <a:ea typeface="Times New Roman" panose="02020603050405020304" pitchFamily="18" charset="0"/>
              </a:rPr>
              <a:t>H0: µ 1= µ 2……. µ n </a:t>
            </a:r>
            <a:endParaRPr lang="es-E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s-EC" dirty="0">
                <a:latin typeface="Times New Roman" panose="02020603050405020304" pitchFamily="18" charset="0"/>
                <a:ea typeface="Times New Roman" panose="02020603050405020304" pitchFamily="18" charset="0"/>
              </a:rPr>
              <a:t>Ha: µ 1≠ µ 2……. µ n</a:t>
            </a:r>
            <a:endParaRPr lang="es-ES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2988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6" grpId="0"/>
      <p:bldP spid="27" grpId="0"/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redondeado 3">
            <a:extLst>
              <a:ext uri="{FF2B5EF4-FFF2-40B4-BE49-F238E27FC236}">
                <a16:creationId xmlns="" xmlns:a16="http://schemas.microsoft.com/office/drawing/2014/main" id="{C2A5B1E4-761D-4E49-BFFA-173570412E60}"/>
              </a:ext>
            </a:extLst>
          </p:cNvPr>
          <p:cNvSpPr/>
          <p:nvPr/>
        </p:nvSpPr>
        <p:spPr>
          <a:xfrm>
            <a:off x="913772" y="1042231"/>
            <a:ext cx="10058399" cy="484908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R="75565" algn="just">
              <a:lnSpc>
                <a:spcPct val="146000"/>
              </a:lnSpc>
              <a:spcBef>
                <a:spcPts val="685"/>
              </a:spcBef>
              <a:buSzPts val="1200"/>
              <a:tabLst>
                <a:tab pos="521335" algn="l"/>
                <a:tab pos="521970" algn="l"/>
              </a:tabLst>
            </a:pPr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OBJETIVO 2.</a:t>
            </a:r>
            <a:r>
              <a:rPr lang="es-EC" dirty="0"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 Calcular el pastoreo del </a:t>
            </a:r>
            <a:r>
              <a:rPr lang="es-EC" dirty="0" err="1"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mesozooplancton</a:t>
            </a:r>
            <a:r>
              <a:rPr lang="es-EC" dirty="0"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 sobre el fitoplancton en el lago Yahuarcocha</a:t>
            </a:r>
            <a:endParaRPr lang="es-EC" dirty="0"/>
          </a:p>
        </p:txBody>
      </p:sp>
      <p:sp>
        <p:nvSpPr>
          <p:cNvPr id="6" name="Título 1">
            <a:extLst>
              <a:ext uri="{FF2B5EF4-FFF2-40B4-BE49-F238E27FC236}">
                <a16:creationId xmlns="" xmlns:a16="http://schemas.microsoft.com/office/drawing/2014/main" id="{A7A984F6-9015-4508-AAE3-D568B4D1EF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429955"/>
            <a:ext cx="10364451" cy="630219"/>
          </a:xfrm>
        </p:spPr>
        <p:txBody>
          <a:bodyPr>
            <a:normAutofit fontScale="90000"/>
          </a:bodyPr>
          <a:lstStyle/>
          <a:p>
            <a:r>
              <a:rPr lang="es-EC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MÉTODO</a:t>
            </a:r>
            <a:endParaRPr lang="es-EC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" name="Grupo 1"/>
          <p:cNvGrpSpPr/>
          <p:nvPr/>
        </p:nvGrpSpPr>
        <p:grpSpPr>
          <a:xfrm>
            <a:off x="1404731" y="1902452"/>
            <a:ext cx="9700591" cy="5383119"/>
            <a:chOff x="1404731" y="1902452"/>
            <a:chExt cx="9700591" cy="5383119"/>
          </a:xfrm>
        </p:grpSpPr>
        <p:sp>
          <p:nvSpPr>
            <p:cNvPr id="3" name="Rectángulo 2"/>
            <p:cNvSpPr/>
            <p:nvPr/>
          </p:nvSpPr>
          <p:spPr>
            <a:xfrm>
              <a:off x="1404731" y="1902452"/>
              <a:ext cx="9700591" cy="5383119"/>
            </a:xfrm>
            <a:prstGeom prst="rect">
              <a:avLst/>
            </a:prstGeom>
            <a:noFill/>
          </p:spPr>
        </p:sp>
        <p:sp>
          <p:nvSpPr>
            <p:cNvPr id="4" name="Rectángulo redondeado 3"/>
            <p:cNvSpPr/>
            <p:nvPr/>
          </p:nvSpPr>
          <p:spPr>
            <a:xfrm>
              <a:off x="2037548" y="2139415"/>
              <a:ext cx="3406688" cy="3302879"/>
            </a:xfrm>
            <a:prstGeom prst="roundRect">
              <a:avLst>
                <a:gd name="adj" fmla="val 10000"/>
              </a:avLst>
            </a:prstGeom>
            <a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18000" r="-18000"/>
              </a:stretch>
            </a:blipFill>
          </p:spPr>
          <p:style>
            <a:lnRef idx="2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" name="Forma libre 6"/>
            <p:cNvSpPr/>
            <p:nvPr/>
          </p:nvSpPr>
          <p:spPr>
            <a:xfrm>
              <a:off x="1808610" y="5497745"/>
              <a:ext cx="3864563" cy="447917"/>
            </a:xfrm>
            <a:custGeom>
              <a:avLst/>
              <a:gdLst>
                <a:gd name="connsiteX0" fmla="*/ 0 w 3460379"/>
                <a:gd name="connsiteY0" fmla="*/ 141340 h 1413399"/>
                <a:gd name="connsiteX1" fmla="*/ 141340 w 3460379"/>
                <a:gd name="connsiteY1" fmla="*/ 0 h 1413399"/>
                <a:gd name="connsiteX2" fmla="*/ 3319039 w 3460379"/>
                <a:gd name="connsiteY2" fmla="*/ 0 h 1413399"/>
                <a:gd name="connsiteX3" fmla="*/ 3460379 w 3460379"/>
                <a:gd name="connsiteY3" fmla="*/ 141340 h 1413399"/>
                <a:gd name="connsiteX4" fmla="*/ 3460379 w 3460379"/>
                <a:gd name="connsiteY4" fmla="*/ 1272059 h 1413399"/>
                <a:gd name="connsiteX5" fmla="*/ 3319039 w 3460379"/>
                <a:gd name="connsiteY5" fmla="*/ 1413399 h 1413399"/>
                <a:gd name="connsiteX6" fmla="*/ 141340 w 3460379"/>
                <a:gd name="connsiteY6" fmla="*/ 1413399 h 1413399"/>
                <a:gd name="connsiteX7" fmla="*/ 0 w 3460379"/>
                <a:gd name="connsiteY7" fmla="*/ 1272059 h 1413399"/>
                <a:gd name="connsiteX8" fmla="*/ 0 w 3460379"/>
                <a:gd name="connsiteY8" fmla="*/ 141340 h 1413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60379" h="1413399">
                  <a:moveTo>
                    <a:pt x="0" y="141340"/>
                  </a:moveTo>
                  <a:cubicBezTo>
                    <a:pt x="0" y="63280"/>
                    <a:pt x="63280" y="0"/>
                    <a:pt x="141340" y="0"/>
                  </a:cubicBezTo>
                  <a:lnTo>
                    <a:pt x="3319039" y="0"/>
                  </a:lnTo>
                  <a:cubicBezTo>
                    <a:pt x="3397099" y="0"/>
                    <a:pt x="3460379" y="63280"/>
                    <a:pt x="3460379" y="141340"/>
                  </a:cubicBezTo>
                  <a:lnTo>
                    <a:pt x="3460379" y="1272059"/>
                  </a:lnTo>
                  <a:cubicBezTo>
                    <a:pt x="3460379" y="1350119"/>
                    <a:pt x="3397099" y="1413399"/>
                    <a:pt x="3319039" y="1413399"/>
                  </a:cubicBezTo>
                  <a:lnTo>
                    <a:pt x="141340" y="1413399"/>
                  </a:lnTo>
                  <a:cubicBezTo>
                    <a:pt x="63280" y="1413399"/>
                    <a:pt x="0" y="1350119"/>
                    <a:pt x="0" y="1272059"/>
                  </a:cubicBezTo>
                  <a:lnTo>
                    <a:pt x="0" y="141340"/>
                  </a:lnTo>
                  <a:close/>
                </a:path>
              </a:pathLst>
            </a:custGeom>
          </p:spPr>
          <p:style>
            <a:lnRef idx="2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2357" tIns="102357" rIns="102357" bIns="102357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16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Colocación en la estructura (</a:t>
              </a:r>
              <a:r>
                <a:rPr lang="es-EC" sz="16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Saelens</a:t>
              </a:r>
              <a:r>
                <a:rPr lang="es-EC" sz="16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2015).</a:t>
              </a:r>
            </a:p>
          </p:txBody>
        </p:sp>
        <p:sp>
          <p:nvSpPr>
            <p:cNvPr id="8" name="Forma libre 7"/>
            <p:cNvSpPr/>
            <p:nvPr/>
          </p:nvSpPr>
          <p:spPr>
            <a:xfrm rot="21508061">
              <a:off x="5588018" y="3633503"/>
              <a:ext cx="326200" cy="611751"/>
            </a:xfrm>
            <a:custGeom>
              <a:avLst/>
              <a:gdLst>
                <a:gd name="connsiteX0" fmla="*/ 0 w 326200"/>
                <a:gd name="connsiteY0" fmla="*/ 122350 h 611751"/>
                <a:gd name="connsiteX1" fmla="*/ 163100 w 326200"/>
                <a:gd name="connsiteY1" fmla="*/ 122350 h 611751"/>
                <a:gd name="connsiteX2" fmla="*/ 163100 w 326200"/>
                <a:gd name="connsiteY2" fmla="*/ 0 h 611751"/>
                <a:gd name="connsiteX3" fmla="*/ 326200 w 326200"/>
                <a:gd name="connsiteY3" fmla="*/ 305876 h 611751"/>
                <a:gd name="connsiteX4" fmla="*/ 163100 w 326200"/>
                <a:gd name="connsiteY4" fmla="*/ 611751 h 611751"/>
                <a:gd name="connsiteX5" fmla="*/ 163100 w 326200"/>
                <a:gd name="connsiteY5" fmla="*/ 489401 h 611751"/>
                <a:gd name="connsiteX6" fmla="*/ 0 w 326200"/>
                <a:gd name="connsiteY6" fmla="*/ 489401 h 611751"/>
                <a:gd name="connsiteX7" fmla="*/ 0 w 326200"/>
                <a:gd name="connsiteY7" fmla="*/ 122350 h 611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6200" h="611751">
                  <a:moveTo>
                    <a:pt x="0" y="122350"/>
                  </a:moveTo>
                  <a:lnTo>
                    <a:pt x="163100" y="122350"/>
                  </a:lnTo>
                  <a:lnTo>
                    <a:pt x="163100" y="0"/>
                  </a:lnTo>
                  <a:lnTo>
                    <a:pt x="326200" y="305876"/>
                  </a:lnTo>
                  <a:lnTo>
                    <a:pt x="163100" y="611751"/>
                  </a:lnTo>
                  <a:lnTo>
                    <a:pt x="163100" y="489401"/>
                  </a:lnTo>
                  <a:lnTo>
                    <a:pt x="0" y="489401"/>
                  </a:lnTo>
                  <a:lnTo>
                    <a:pt x="0" y="122350"/>
                  </a:lnTo>
                  <a:close/>
                </a:path>
              </a:pathLst>
            </a:custGeom>
          </p:spPr>
          <p:style>
            <a:lnRef idx="0">
              <a:schemeClr val="accent2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-1" tIns="122349" rIns="97860" bIns="12235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s-EC" sz="1600" kern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Rectángulo redondeado 8"/>
            <p:cNvSpPr/>
            <p:nvPr/>
          </p:nvSpPr>
          <p:spPr>
            <a:xfrm>
              <a:off x="6255026" y="2139415"/>
              <a:ext cx="4037018" cy="3410941"/>
            </a:xfrm>
            <a:prstGeom prst="roundRect">
              <a:avLst>
                <a:gd name="adj" fmla="val 10000"/>
              </a:avLst>
            </a:prstGeom>
            <a:blipFill rotWithShape="1">
              <a:blip r:embed="rId3"/>
              <a:srcRect/>
              <a:stretch>
                <a:fillRect l="-10000" r="-10000"/>
              </a:stretch>
            </a:blipFill>
          </p:spPr>
          <p:style>
            <a:lnRef idx="2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1" name="Forma libre 10"/>
            <p:cNvSpPr/>
            <p:nvPr/>
          </p:nvSpPr>
          <p:spPr>
            <a:xfrm>
              <a:off x="6276328" y="5562407"/>
              <a:ext cx="4015716" cy="383255"/>
            </a:xfrm>
            <a:custGeom>
              <a:avLst/>
              <a:gdLst>
                <a:gd name="connsiteX0" fmla="*/ 0 w 4141823"/>
                <a:gd name="connsiteY0" fmla="*/ 87514 h 875138"/>
                <a:gd name="connsiteX1" fmla="*/ 87514 w 4141823"/>
                <a:gd name="connsiteY1" fmla="*/ 0 h 875138"/>
                <a:gd name="connsiteX2" fmla="*/ 4054309 w 4141823"/>
                <a:gd name="connsiteY2" fmla="*/ 0 h 875138"/>
                <a:gd name="connsiteX3" fmla="*/ 4141823 w 4141823"/>
                <a:gd name="connsiteY3" fmla="*/ 87514 h 875138"/>
                <a:gd name="connsiteX4" fmla="*/ 4141823 w 4141823"/>
                <a:gd name="connsiteY4" fmla="*/ 787624 h 875138"/>
                <a:gd name="connsiteX5" fmla="*/ 4054309 w 4141823"/>
                <a:gd name="connsiteY5" fmla="*/ 875138 h 875138"/>
                <a:gd name="connsiteX6" fmla="*/ 87514 w 4141823"/>
                <a:gd name="connsiteY6" fmla="*/ 875138 h 875138"/>
                <a:gd name="connsiteX7" fmla="*/ 0 w 4141823"/>
                <a:gd name="connsiteY7" fmla="*/ 787624 h 875138"/>
                <a:gd name="connsiteX8" fmla="*/ 0 w 4141823"/>
                <a:gd name="connsiteY8" fmla="*/ 87514 h 875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41823" h="875138">
                  <a:moveTo>
                    <a:pt x="0" y="87514"/>
                  </a:moveTo>
                  <a:cubicBezTo>
                    <a:pt x="0" y="39181"/>
                    <a:pt x="39181" y="0"/>
                    <a:pt x="87514" y="0"/>
                  </a:cubicBezTo>
                  <a:lnTo>
                    <a:pt x="4054309" y="0"/>
                  </a:lnTo>
                  <a:cubicBezTo>
                    <a:pt x="4102642" y="0"/>
                    <a:pt x="4141823" y="39181"/>
                    <a:pt x="4141823" y="87514"/>
                  </a:cubicBezTo>
                  <a:lnTo>
                    <a:pt x="4141823" y="787624"/>
                  </a:lnTo>
                  <a:cubicBezTo>
                    <a:pt x="4141823" y="835957"/>
                    <a:pt x="4102642" y="875138"/>
                    <a:pt x="4054309" y="875138"/>
                  </a:cubicBezTo>
                  <a:lnTo>
                    <a:pt x="87514" y="875138"/>
                  </a:lnTo>
                  <a:cubicBezTo>
                    <a:pt x="39181" y="875138"/>
                    <a:pt x="0" y="835957"/>
                    <a:pt x="0" y="787624"/>
                  </a:cubicBezTo>
                  <a:lnTo>
                    <a:pt x="0" y="87514"/>
                  </a:lnTo>
                  <a:close/>
                </a:path>
              </a:pathLst>
            </a:custGeom>
          </p:spPr>
          <p:style>
            <a:lnRef idx="2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6592" tIns="86592" rIns="86592" bIns="86592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16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Incubación por dos días (</a:t>
              </a:r>
              <a:r>
                <a:rPr lang="es-EC" sz="16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Bloome</a:t>
              </a:r>
              <a:r>
                <a:rPr lang="es-EC" sz="16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(2014).</a:t>
              </a:r>
            </a:p>
          </p:txBody>
        </p:sp>
      </p:grpSp>
      <p:sp>
        <p:nvSpPr>
          <p:cNvPr id="15" name="CuadroTexto 14">
            <a:extLst>
              <a:ext uri="{FF2B5EF4-FFF2-40B4-BE49-F238E27FC236}">
                <a16:creationId xmlns="" xmlns:a16="http://schemas.microsoft.com/office/drawing/2014/main" id="{AC987F3F-B9D3-43E5-B590-95A4E11AD88A}"/>
              </a:ext>
            </a:extLst>
          </p:cNvPr>
          <p:cNvSpPr txBox="1"/>
          <p:nvPr/>
        </p:nvSpPr>
        <p:spPr>
          <a:xfrm>
            <a:off x="913772" y="1533120"/>
            <a:ext cx="78055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Actividad 2. </a:t>
            </a: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Implementar bioensayos </a:t>
            </a:r>
            <a:r>
              <a:rPr lang="es-EC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situ </a:t>
            </a: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 el lago.  </a:t>
            </a:r>
          </a:p>
        </p:txBody>
      </p:sp>
    </p:spTree>
    <p:extLst>
      <p:ext uri="{BB962C8B-B14F-4D97-AF65-F5344CB8AC3E}">
        <p14:creationId xmlns:p14="http://schemas.microsoft.com/office/powerpoint/2010/main" val="2165144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redondeado 3">
            <a:extLst>
              <a:ext uri="{FF2B5EF4-FFF2-40B4-BE49-F238E27FC236}">
                <a16:creationId xmlns="" xmlns:a16="http://schemas.microsoft.com/office/drawing/2014/main" id="{C2A5B1E4-761D-4E49-BFFA-173570412E60}"/>
              </a:ext>
            </a:extLst>
          </p:cNvPr>
          <p:cNvSpPr/>
          <p:nvPr/>
        </p:nvSpPr>
        <p:spPr>
          <a:xfrm>
            <a:off x="1066799" y="1048212"/>
            <a:ext cx="10058399" cy="484908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R="75565" algn="just">
              <a:lnSpc>
                <a:spcPct val="146000"/>
              </a:lnSpc>
              <a:spcBef>
                <a:spcPts val="685"/>
              </a:spcBef>
              <a:buSzPts val="1200"/>
              <a:tabLst>
                <a:tab pos="521335" algn="l"/>
                <a:tab pos="521970" algn="l"/>
              </a:tabLst>
            </a:pPr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OBJETIVO 2.</a:t>
            </a:r>
            <a:r>
              <a:rPr lang="es-EC" dirty="0"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 Calcular el pastoreo del </a:t>
            </a:r>
            <a:r>
              <a:rPr lang="es-EC" dirty="0" err="1"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mesozooplancton</a:t>
            </a:r>
            <a:r>
              <a:rPr lang="es-EC" dirty="0"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 sobre el fitoplancton en el lago Yahuarcocha</a:t>
            </a:r>
            <a:endParaRPr lang="es-EC" dirty="0"/>
          </a:p>
        </p:txBody>
      </p:sp>
      <p:sp>
        <p:nvSpPr>
          <p:cNvPr id="6" name="Título 1">
            <a:extLst>
              <a:ext uri="{FF2B5EF4-FFF2-40B4-BE49-F238E27FC236}">
                <a16:creationId xmlns="" xmlns:a16="http://schemas.microsoft.com/office/drawing/2014/main" id="{A7A984F6-9015-4508-AAE3-D568B4D1EF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429955"/>
            <a:ext cx="10364451" cy="630219"/>
          </a:xfrm>
        </p:spPr>
        <p:txBody>
          <a:bodyPr>
            <a:normAutofit fontScale="90000"/>
          </a:bodyPr>
          <a:lstStyle/>
          <a:p>
            <a:r>
              <a:rPr lang="es-EC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MÉTODO</a:t>
            </a:r>
            <a:endParaRPr lang="es-EC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" name="Grupo 1"/>
          <p:cNvGrpSpPr/>
          <p:nvPr/>
        </p:nvGrpSpPr>
        <p:grpSpPr>
          <a:xfrm>
            <a:off x="432959" y="2006066"/>
            <a:ext cx="10845266" cy="5449379"/>
            <a:chOff x="432959" y="1902452"/>
            <a:chExt cx="10845266" cy="5449379"/>
          </a:xfrm>
        </p:grpSpPr>
        <p:sp>
          <p:nvSpPr>
            <p:cNvPr id="3" name="Rectángulo 2"/>
            <p:cNvSpPr/>
            <p:nvPr/>
          </p:nvSpPr>
          <p:spPr>
            <a:xfrm>
              <a:off x="570468" y="1902452"/>
              <a:ext cx="10707757" cy="5449379"/>
            </a:xfrm>
            <a:prstGeom prst="rect">
              <a:avLst/>
            </a:prstGeom>
            <a:noFill/>
          </p:spPr>
        </p:sp>
        <p:sp>
          <p:nvSpPr>
            <p:cNvPr id="4" name="Rectángulo redondeado 3"/>
            <p:cNvSpPr/>
            <p:nvPr/>
          </p:nvSpPr>
          <p:spPr>
            <a:xfrm>
              <a:off x="570468" y="1902452"/>
              <a:ext cx="4256003" cy="3502852"/>
            </a:xfrm>
            <a:prstGeom prst="roundRect">
              <a:avLst>
                <a:gd name="adj" fmla="val 10000"/>
              </a:avLst>
            </a:prstGeom>
            <a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t="-1000" b="-1000"/>
              </a:stretch>
            </a:blipFill>
          </p:spPr>
          <p:style>
            <a:lnRef idx="2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" name="Forma libre 6"/>
            <p:cNvSpPr/>
            <p:nvPr/>
          </p:nvSpPr>
          <p:spPr>
            <a:xfrm>
              <a:off x="432959" y="5689982"/>
              <a:ext cx="4531019" cy="442238"/>
            </a:xfrm>
            <a:custGeom>
              <a:avLst/>
              <a:gdLst>
                <a:gd name="connsiteX0" fmla="*/ 0 w 4548045"/>
                <a:gd name="connsiteY0" fmla="*/ 89957 h 899565"/>
                <a:gd name="connsiteX1" fmla="*/ 89957 w 4548045"/>
                <a:gd name="connsiteY1" fmla="*/ 0 h 899565"/>
                <a:gd name="connsiteX2" fmla="*/ 4458089 w 4548045"/>
                <a:gd name="connsiteY2" fmla="*/ 0 h 899565"/>
                <a:gd name="connsiteX3" fmla="*/ 4548046 w 4548045"/>
                <a:gd name="connsiteY3" fmla="*/ 89957 h 899565"/>
                <a:gd name="connsiteX4" fmla="*/ 4548045 w 4548045"/>
                <a:gd name="connsiteY4" fmla="*/ 809609 h 899565"/>
                <a:gd name="connsiteX5" fmla="*/ 4458088 w 4548045"/>
                <a:gd name="connsiteY5" fmla="*/ 899566 h 899565"/>
                <a:gd name="connsiteX6" fmla="*/ 89957 w 4548045"/>
                <a:gd name="connsiteY6" fmla="*/ 899565 h 899565"/>
                <a:gd name="connsiteX7" fmla="*/ 0 w 4548045"/>
                <a:gd name="connsiteY7" fmla="*/ 809608 h 899565"/>
                <a:gd name="connsiteX8" fmla="*/ 0 w 4548045"/>
                <a:gd name="connsiteY8" fmla="*/ 89957 h 8995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48045" h="899565">
                  <a:moveTo>
                    <a:pt x="0" y="89957"/>
                  </a:moveTo>
                  <a:cubicBezTo>
                    <a:pt x="0" y="40275"/>
                    <a:pt x="40275" y="0"/>
                    <a:pt x="89957" y="0"/>
                  </a:cubicBezTo>
                  <a:lnTo>
                    <a:pt x="4458089" y="0"/>
                  </a:lnTo>
                  <a:cubicBezTo>
                    <a:pt x="4507771" y="0"/>
                    <a:pt x="4548046" y="40275"/>
                    <a:pt x="4548046" y="89957"/>
                  </a:cubicBezTo>
                  <a:cubicBezTo>
                    <a:pt x="4548046" y="329841"/>
                    <a:pt x="4548045" y="569725"/>
                    <a:pt x="4548045" y="809609"/>
                  </a:cubicBezTo>
                  <a:cubicBezTo>
                    <a:pt x="4548045" y="859291"/>
                    <a:pt x="4507770" y="899566"/>
                    <a:pt x="4458088" y="899566"/>
                  </a:cubicBezTo>
                  <a:lnTo>
                    <a:pt x="89957" y="899565"/>
                  </a:lnTo>
                  <a:cubicBezTo>
                    <a:pt x="40275" y="899565"/>
                    <a:pt x="0" y="859290"/>
                    <a:pt x="0" y="809608"/>
                  </a:cubicBezTo>
                  <a:lnTo>
                    <a:pt x="0" y="89957"/>
                  </a:lnTo>
                  <a:close/>
                </a:path>
              </a:pathLst>
            </a:custGeom>
          </p:spPr>
          <p:style>
            <a:lnRef idx="2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7307" tIns="87307" rIns="87307" bIns="87307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16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Medición de clorofila </a:t>
              </a:r>
              <a:r>
                <a:rPr lang="es-EC" sz="1600" i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es-EC" sz="16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 (Hernández  </a:t>
              </a:r>
              <a:r>
                <a:rPr lang="es-EC" sz="1600" i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et al.</a:t>
              </a:r>
              <a:r>
                <a:rPr lang="es-EC" sz="16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2007)</a:t>
              </a:r>
            </a:p>
          </p:txBody>
        </p:sp>
        <p:sp>
          <p:nvSpPr>
            <p:cNvPr id="8" name="Forma libre 7"/>
            <p:cNvSpPr/>
            <p:nvPr/>
          </p:nvSpPr>
          <p:spPr>
            <a:xfrm rot="74028">
              <a:off x="5108725" y="3371195"/>
              <a:ext cx="282351" cy="675267"/>
            </a:xfrm>
            <a:custGeom>
              <a:avLst/>
              <a:gdLst>
                <a:gd name="connsiteX0" fmla="*/ 0 w 282351"/>
                <a:gd name="connsiteY0" fmla="*/ 135053 h 675267"/>
                <a:gd name="connsiteX1" fmla="*/ 141176 w 282351"/>
                <a:gd name="connsiteY1" fmla="*/ 135053 h 675267"/>
                <a:gd name="connsiteX2" fmla="*/ 141176 w 282351"/>
                <a:gd name="connsiteY2" fmla="*/ 0 h 675267"/>
                <a:gd name="connsiteX3" fmla="*/ 282351 w 282351"/>
                <a:gd name="connsiteY3" fmla="*/ 337634 h 675267"/>
                <a:gd name="connsiteX4" fmla="*/ 141176 w 282351"/>
                <a:gd name="connsiteY4" fmla="*/ 675267 h 675267"/>
                <a:gd name="connsiteX5" fmla="*/ 141176 w 282351"/>
                <a:gd name="connsiteY5" fmla="*/ 540214 h 675267"/>
                <a:gd name="connsiteX6" fmla="*/ 0 w 282351"/>
                <a:gd name="connsiteY6" fmla="*/ 540214 h 675267"/>
                <a:gd name="connsiteX7" fmla="*/ 0 w 282351"/>
                <a:gd name="connsiteY7" fmla="*/ 135053 h 675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2351" h="675267">
                  <a:moveTo>
                    <a:pt x="0" y="135053"/>
                  </a:moveTo>
                  <a:lnTo>
                    <a:pt x="141176" y="135053"/>
                  </a:lnTo>
                  <a:lnTo>
                    <a:pt x="141176" y="0"/>
                  </a:lnTo>
                  <a:lnTo>
                    <a:pt x="282351" y="337634"/>
                  </a:lnTo>
                  <a:lnTo>
                    <a:pt x="141176" y="675267"/>
                  </a:lnTo>
                  <a:lnTo>
                    <a:pt x="141176" y="540214"/>
                  </a:lnTo>
                  <a:lnTo>
                    <a:pt x="0" y="540214"/>
                  </a:lnTo>
                  <a:lnTo>
                    <a:pt x="0" y="135053"/>
                  </a:lnTo>
                  <a:close/>
                </a:path>
              </a:pathLst>
            </a:custGeom>
          </p:spPr>
          <p:style>
            <a:lnRef idx="0">
              <a:schemeClr val="accent2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135052" rIns="84704" bIns="135053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s-EC" sz="1600" kern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Rectángulo redondeado 8"/>
            <p:cNvSpPr/>
            <p:nvPr/>
          </p:nvSpPr>
          <p:spPr>
            <a:xfrm>
              <a:off x="5633003" y="1902452"/>
              <a:ext cx="4649327" cy="3729388"/>
            </a:xfrm>
            <a:prstGeom prst="roundRect">
              <a:avLst>
                <a:gd name="adj" fmla="val 10000"/>
              </a:avLst>
            </a:prstGeom>
            <a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3000" r="-3000"/>
              </a:stretch>
            </a:blipFill>
          </p:spPr>
          <p:style>
            <a:lnRef idx="2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1" name="Forma libre 10"/>
            <p:cNvSpPr/>
            <p:nvPr/>
          </p:nvSpPr>
          <p:spPr>
            <a:xfrm>
              <a:off x="6473167" y="5735454"/>
              <a:ext cx="2468931" cy="496522"/>
            </a:xfrm>
            <a:custGeom>
              <a:avLst/>
              <a:gdLst>
                <a:gd name="connsiteX0" fmla="*/ 0 w 3925291"/>
                <a:gd name="connsiteY0" fmla="*/ 104491 h 1044912"/>
                <a:gd name="connsiteX1" fmla="*/ 104491 w 3925291"/>
                <a:gd name="connsiteY1" fmla="*/ 0 h 1044912"/>
                <a:gd name="connsiteX2" fmla="*/ 3820800 w 3925291"/>
                <a:gd name="connsiteY2" fmla="*/ 0 h 1044912"/>
                <a:gd name="connsiteX3" fmla="*/ 3925291 w 3925291"/>
                <a:gd name="connsiteY3" fmla="*/ 104491 h 1044912"/>
                <a:gd name="connsiteX4" fmla="*/ 3925291 w 3925291"/>
                <a:gd name="connsiteY4" fmla="*/ 940421 h 1044912"/>
                <a:gd name="connsiteX5" fmla="*/ 3820800 w 3925291"/>
                <a:gd name="connsiteY5" fmla="*/ 1044912 h 1044912"/>
                <a:gd name="connsiteX6" fmla="*/ 104491 w 3925291"/>
                <a:gd name="connsiteY6" fmla="*/ 1044912 h 1044912"/>
                <a:gd name="connsiteX7" fmla="*/ 0 w 3925291"/>
                <a:gd name="connsiteY7" fmla="*/ 940421 h 1044912"/>
                <a:gd name="connsiteX8" fmla="*/ 0 w 3925291"/>
                <a:gd name="connsiteY8" fmla="*/ 104491 h 1044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925291" h="1044912">
                  <a:moveTo>
                    <a:pt x="0" y="104491"/>
                  </a:moveTo>
                  <a:cubicBezTo>
                    <a:pt x="0" y="46782"/>
                    <a:pt x="46782" y="0"/>
                    <a:pt x="104491" y="0"/>
                  </a:cubicBezTo>
                  <a:lnTo>
                    <a:pt x="3820800" y="0"/>
                  </a:lnTo>
                  <a:cubicBezTo>
                    <a:pt x="3878509" y="0"/>
                    <a:pt x="3925291" y="46782"/>
                    <a:pt x="3925291" y="104491"/>
                  </a:cubicBezTo>
                  <a:lnTo>
                    <a:pt x="3925291" y="940421"/>
                  </a:lnTo>
                  <a:cubicBezTo>
                    <a:pt x="3925291" y="998130"/>
                    <a:pt x="3878509" y="1044912"/>
                    <a:pt x="3820800" y="1044912"/>
                  </a:cubicBezTo>
                  <a:lnTo>
                    <a:pt x="104491" y="1044912"/>
                  </a:lnTo>
                  <a:cubicBezTo>
                    <a:pt x="46782" y="1044912"/>
                    <a:pt x="0" y="998130"/>
                    <a:pt x="0" y="940421"/>
                  </a:cubicBezTo>
                  <a:lnTo>
                    <a:pt x="0" y="104491"/>
                  </a:lnTo>
                  <a:close/>
                </a:path>
              </a:pathLst>
            </a:custGeom>
          </p:spPr>
          <p:style>
            <a:lnRef idx="2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1564" tIns="91564" rIns="91564" bIns="91564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16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Registro y análisis de datos </a:t>
              </a:r>
            </a:p>
          </p:txBody>
        </p:sp>
      </p:grpSp>
      <p:sp>
        <p:nvSpPr>
          <p:cNvPr id="15" name="CuadroTexto 14">
            <a:extLst>
              <a:ext uri="{FF2B5EF4-FFF2-40B4-BE49-F238E27FC236}">
                <a16:creationId xmlns="" xmlns:a16="http://schemas.microsoft.com/office/drawing/2014/main" id="{AC987F3F-B9D3-43E5-B590-95A4E11AD88A}"/>
              </a:ext>
            </a:extLst>
          </p:cNvPr>
          <p:cNvSpPr txBox="1"/>
          <p:nvPr/>
        </p:nvSpPr>
        <p:spPr>
          <a:xfrm>
            <a:off x="913772" y="1533120"/>
            <a:ext cx="78055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Actividad 2. </a:t>
            </a: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Implementar bioensayos </a:t>
            </a:r>
            <a:r>
              <a:rPr lang="es-EC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situ </a:t>
            </a: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 el lago.  </a:t>
            </a:r>
          </a:p>
        </p:txBody>
      </p:sp>
      <p:sp>
        <p:nvSpPr>
          <p:cNvPr id="13" name="Cuadro de texto 4">
            <a:extLst>
              <a:ext uri="{FF2B5EF4-FFF2-40B4-BE49-F238E27FC236}">
                <a16:creationId xmlns="" xmlns:a16="http://schemas.microsoft.com/office/drawing/2014/main" id="{4454243C-15F8-47C6-8F0D-7E09F8FF900B}"/>
              </a:ext>
            </a:extLst>
          </p:cNvPr>
          <p:cNvSpPr txBox="1"/>
          <p:nvPr/>
        </p:nvSpPr>
        <p:spPr>
          <a:xfrm>
            <a:off x="9010853" y="4127314"/>
            <a:ext cx="2942608" cy="2319869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0"/>
              </a:spcAft>
            </a:pPr>
            <a:r>
              <a:rPr lang="es-EC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 = (</a:t>
            </a:r>
            <a:r>
              <a:rPr lang="es-EC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ln</a:t>
            </a:r>
            <a:r>
              <a:rPr lang="es-EC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s-EC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chla</a:t>
            </a:r>
            <a:r>
              <a:rPr lang="es-EC" sz="1400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(o)</a:t>
            </a:r>
            <a:r>
              <a:rPr lang="es-EC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es-EC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ln</a:t>
            </a:r>
            <a:r>
              <a:rPr lang="es-EC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s-EC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chla</a:t>
            </a:r>
            <a:r>
              <a:rPr lang="es-EC" sz="1400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(f)</a:t>
            </a:r>
            <a:r>
              <a:rPr lang="es-EC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 /t		(1)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F=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V.g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/N 				(2)</a:t>
            </a:r>
            <a:endParaRPr lang="es-EC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I=F*C 				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3)</a:t>
            </a:r>
            <a:endParaRPr lang="es-EC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 = (ln control) - (ln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inicial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 /t 	(4)</a:t>
            </a:r>
            <a:endParaRPr lang="es-EC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s-EC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P=(K/G) *100 			(5)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s-EC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(Landry y </a:t>
            </a:r>
            <a:r>
              <a:rPr lang="en-US" sz="1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Hasset</a:t>
            </a:r>
            <a:r>
              <a:rPr lang="en-US" sz="1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1982), Marin </a:t>
            </a:r>
            <a:r>
              <a:rPr lang="en-US" sz="12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et al., </a:t>
            </a:r>
            <a:r>
              <a:rPr lang="es-EC" sz="1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1986) y </a:t>
            </a:r>
            <a:r>
              <a:rPr lang="es-EC" sz="1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Bamstedt</a:t>
            </a:r>
            <a:r>
              <a:rPr lang="es-EC" sz="1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C" sz="12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et al.</a:t>
            </a:r>
            <a:r>
              <a:rPr lang="es-EC" sz="1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s-EC" sz="1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2000)</a:t>
            </a:r>
          </a:p>
        </p:txBody>
      </p:sp>
    </p:spTree>
    <p:extLst>
      <p:ext uri="{BB962C8B-B14F-4D97-AF65-F5344CB8AC3E}">
        <p14:creationId xmlns:p14="http://schemas.microsoft.com/office/powerpoint/2010/main" val="2976121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redondeado 3">
            <a:extLst>
              <a:ext uri="{FF2B5EF4-FFF2-40B4-BE49-F238E27FC236}">
                <a16:creationId xmlns="" xmlns:a16="http://schemas.microsoft.com/office/drawing/2014/main" id="{C2A5B1E4-761D-4E49-BFFA-173570412E60}"/>
              </a:ext>
            </a:extLst>
          </p:cNvPr>
          <p:cNvSpPr/>
          <p:nvPr/>
        </p:nvSpPr>
        <p:spPr>
          <a:xfrm>
            <a:off x="331306" y="868019"/>
            <a:ext cx="11701667" cy="731975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R="75565" algn="just">
              <a:lnSpc>
                <a:spcPct val="146000"/>
              </a:lnSpc>
              <a:spcBef>
                <a:spcPts val="685"/>
              </a:spcBef>
              <a:buSzPts val="1200"/>
              <a:tabLst>
                <a:tab pos="521335" algn="l"/>
                <a:tab pos="521970" algn="l"/>
              </a:tabLst>
            </a:pPr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OBJETIVO 3.</a:t>
            </a:r>
            <a:r>
              <a:rPr lang="es-EC" dirty="0"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 Establecer estrategias de control y manejo del </a:t>
            </a:r>
            <a:r>
              <a:rPr lang="es-EC" dirty="0" err="1"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mesozooplancton</a:t>
            </a:r>
            <a:r>
              <a:rPr lang="es-EC" dirty="0"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 sobre el fitoplancton en el Lago Yahuarcocha.</a:t>
            </a:r>
            <a:endParaRPr lang="es-EC" dirty="0"/>
          </a:p>
        </p:txBody>
      </p:sp>
      <p:sp>
        <p:nvSpPr>
          <p:cNvPr id="6" name="Título 1">
            <a:extLst>
              <a:ext uri="{FF2B5EF4-FFF2-40B4-BE49-F238E27FC236}">
                <a16:creationId xmlns="" xmlns:a16="http://schemas.microsoft.com/office/drawing/2014/main" id="{A7A984F6-9015-4508-AAE3-D568B4D1EF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284183"/>
            <a:ext cx="10364451" cy="630219"/>
          </a:xfrm>
        </p:spPr>
        <p:txBody>
          <a:bodyPr>
            <a:normAutofit fontScale="90000"/>
          </a:bodyPr>
          <a:lstStyle/>
          <a:p>
            <a:r>
              <a:rPr lang="es-EC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MÉTODO</a:t>
            </a:r>
            <a:endParaRPr lang="es-EC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3" name="Grupo 2"/>
          <p:cNvGrpSpPr/>
          <p:nvPr/>
        </p:nvGrpSpPr>
        <p:grpSpPr>
          <a:xfrm>
            <a:off x="-90589" y="1852821"/>
            <a:ext cx="11818763" cy="4414537"/>
            <a:chOff x="-90589" y="1852821"/>
            <a:chExt cx="11818763" cy="4414537"/>
          </a:xfrm>
        </p:grpSpPr>
        <p:sp>
          <p:nvSpPr>
            <p:cNvPr id="4" name="Rectángulo 3"/>
            <p:cNvSpPr/>
            <p:nvPr/>
          </p:nvSpPr>
          <p:spPr>
            <a:xfrm>
              <a:off x="-90589" y="1852821"/>
              <a:ext cx="11595652" cy="3768617"/>
            </a:xfrm>
            <a:prstGeom prst="rect">
              <a:avLst/>
            </a:prstGeom>
            <a:noFill/>
          </p:spPr>
        </p:sp>
        <p:sp>
          <p:nvSpPr>
            <p:cNvPr id="7" name="Rectángulo redondeado 6"/>
            <p:cNvSpPr/>
            <p:nvPr/>
          </p:nvSpPr>
          <p:spPr>
            <a:xfrm>
              <a:off x="583325" y="3426020"/>
              <a:ext cx="2473663" cy="1815267"/>
            </a:xfrm>
            <a:prstGeom prst="roundRect">
              <a:avLst>
                <a:gd name="adj" fmla="val 10000"/>
              </a:avLst>
            </a:prstGeom>
            <a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18000" r="-18000"/>
              </a:stretch>
            </a:blipFill>
          </p:spPr>
          <p:style>
            <a:lnRef idx="2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8" name="Forma libre 7"/>
            <p:cNvSpPr/>
            <p:nvPr/>
          </p:nvSpPr>
          <p:spPr>
            <a:xfrm>
              <a:off x="498635" y="5621438"/>
              <a:ext cx="2643045" cy="572714"/>
            </a:xfrm>
            <a:custGeom>
              <a:avLst/>
              <a:gdLst>
                <a:gd name="connsiteX0" fmla="*/ 0 w 2658121"/>
                <a:gd name="connsiteY0" fmla="*/ 58224 h 582243"/>
                <a:gd name="connsiteX1" fmla="*/ 58224 w 2658121"/>
                <a:gd name="connsiteY1" fmla="*/ 0 h 582243"/>
                <a:gd name="connsiteX2" fmla="*/ 2599897 w 2658121"/>
                <a:gd name="connsiteY2" fmla="*/ 0 h 582243"/>
                <a:gd name="connsiteX3" fmla="*/ 2658121 w 2658121"/>
                <a:gd name="connsiteY3" fmla="*/ 58224 h 582243"/>
                <a:gd name="connsiteX4" fmla="*/ 2658121 w 2658121"/>
                <a:gd name="connsiteY4" fmla="*/ 524019 h 582243"/>
                <a:gd name="connsiteX5" fmla="*/ 2599897 w 2658121"/>
                <a:gd name="connsiteY5" fmla="*/ 582243 h 582243"/>
                <a:gd name="connsiteX6" fmla="*/ 58224 w 2658121"/>
                <a:gd name="connsiteY6" fmla="*/ 582243 h 582243"/>
                <a:gd name="connsiteX7" fmla="*/ 0 w 2658121"/>
                <a:gd name="connsiteY7" fmla="*/ 524019 h 582243"/>
                <a:gd name="connsiteX8" fmla="*/ 0 w 2658121"/>
                <a:gd name="connsiteY8" fmla="*/ 58224 h 582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58121" h="582243">
                  <a:moveTo>
                    <a:pt x="0" y="58224"/>
                  </a:moveTo>
                  <a:cubicBezTo>
                    <a:pt x="0" y="26068"/>
                    <a:pt x="26068" y="0"/>
                    <a:pt x="58224" y="0"/>
                  </a:cubicBezTo>
                  <a:lnTo>
                    <a:pt x="2599897" y="0"/>
                  </a:lnTo>
                  <a:cubicBezTo>
                    <a:pt x="2632053" y="0"/>
                    <a:pt x="2658121" y="26068"/>
                    <a:pt x="2658121" y="58224"/>
                  </a:cubicBezTo>
                  <a:lnTo>
                    <a:pt x="2658121" y="524019"/>
                  </a:lnTo>
                  <a:cubicBezTo>
                    <a:pt x="2658121" y="556175"/>
                    <a:pt x="2632053" y="582243"/>
                    <a:pt x="2599897" y="582243"/>
                  </a:cubicBezTo>
                  <a:lnTo>
                    <a:pt x="58224" y="582243"/>
                  </a:lnTo>
                  <a:cubicBezTo>
                    <a:pt x="26068" y="582243"/>
                    <a:pt x="0" y="556175"/>
                    <a:pt x="0" y="524019"/>
                  </a:cubicBezTo>
                  <a:lnTo>
                    <a:pt x="0" y="58224"/>
                  </a:lnTo>
                  <a:close/>
                </a:path>
              </a:pathLst>
            </a:custGeom>
          </p:spPr>
          <p:style>
            <a:lnRef idx="2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8013" tIns="78013" rIns="78013" bIns="78013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16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Colocación en la estructura (</a:t>
              </a:r>
              <a:r>
                <a:rPr lang="es-EC" sz="16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Saelens</a:t>
              </a:r>
              <a:r>
                <a:rPr lang="es-EC" sz="16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2015).</a:t>
              </a:r>
            </a:p>
          </p:txBody>
        </p:sp>
        <p:sp>
          <p:nvSpPr>
            <p:cNvPr id="9" name="Forma libre 8"/>
            <p:cNvSpPr/>
            <p:nvPr/>
          </p:nvSpPr>
          <p:spPr>
            <a:xfrm rot="21575158">
              <a:off x="3263043" y="3117752"/>
              <a:ext cx="206061" cy="353930"/>
            </a:xfrm>
            <a:custGeom>
              <a:avLst/>
              <a:gdLst>
                <a:gd name="connsiteX0" fmla="*/ 0 w 206061"/>
                <a:gd name="connsiteY0" fmla="*/ 70786 h 353930"/>
                <a:gd name="connsiteX1" fmla="*/ 103031 w 206061"/>
                <a:gd name="connsiteY1" fmla="*/ 70786 h 353930"/>
                <a:gd name="connsiteX2" fmla="*/ 103031 w 206061"/>
                <a:gd name="connsiteY2" fmla="*/ 0 h 353930"/>
                <a:gd name="connsiteX3" fmla="*/ 206061 w 206061"/>
                <a:gd name="connsiteY3" fmla="*/ 176965 h 353930"/>
                <a:gd name="connsiteX4" fmla="*/ 103031 w 206061"/>
                <a:gd name="connsiteY4" fmla="*/ 353930 h 353930"/>
                <a:gd name="connsiteX5" fmla="*/ 103031 w 206061"/>
                <a:gd name="connsiteY5" fmla="*/ 283144 h 353930"/>
                <a:gd name="connsiteX6" fmla="*/ 0 w 206061"/>
                <a:gd name="connsiteY6" fmla="*/ 283144 h 353930"/>
                <a:gd name="connsiteX7" fmla="*/ 0 w 206061"/>
                <a:gd name="connsiteY7" fmla="*/ 70786 h 353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6061" h="353930">
                  <a:moveTo>
                    <a:pt x="0" y="70786"/>
                  </a:moveTo>
                  <a:lnTo>
                    <a:pt x="103031" y="70786"/>
                  </a:lnTo>
                  <a:lnTo>
                    <a:pt x="103031" y="0"/>
                  </a:lnTo>
                  <a:lnTo>
                    <a:pt x="206061" y="176965"/>
                  </a:lnTo>
                  <a:lnTo>
                    <a:pt x="103031" y="353930"/>
                  </a:lnTo>
                  <a:lnTo>
                    <a:pt x="103031" y="283144"/>
                  </a:lnTo>
                  <a:lnTo>
                    <a:pt x="0" y="283144"/>
                  </a:lnTo>
                  <a:lnTo>
                    <a:pt x="0" y="70786"/>
                  </a:lnTo>
                  <a:close/>
                </a:path>
              </a:pathLst>
            </a:custGeom>
          </p:spPr>
          <p:style>
            <a:lnRef idx="0">
              <a:schemeClr val="accent2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70785" rIns="61817" bIns="70786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s-EC" sz="1600" kern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Rectángulo redondeado 10"/>
            <p:cNvSpPr/>
            <p:nvPr/>
          </p:nvSpPr>
          <p:spPr>
            <a:xfrm>
              <a:off x="3566163" y="2183830"/>
              <a:ext cx="2227167" cy="1865847"/>
            </a:xfrm>
            <a:prstGeom prst="roundRect">
              <a:avLst>
                <a:gd name="adj" fmla="val 10000"/>
              </a:avLst>
            </a:prstGeom>
            <a:blipFill rotWithShape="1">
              <a:blip r:embed="rId3"/>
              <a:srcRect/>
              <a:stretch>
                <a:fillRect l="-10000" r="-10000"/>
              </a:stretch>
            </a:blipFill>
          </p:spPr>
          <p:style>
            <a:lnRef idx="2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" name="Forma libre 11"/>
            <p:cNvSpPr/>
            <p:nvPr/>
          </p:nvSpPr>
          <p:spPr>
            <a:xfrm>
              <a:off x="3562824" y="3971167"/>
              <a:ext cx="2184183" cy="481611"/>
            </a:xfrm>
            <a:custGeom>
              <a:avLst/>
              <a:gdLst>
                <a:gd name="connsiteX0" fmla="*/ 0 w 2184183"/>
                <a:gd name="connsiteY0" fmla="*/ 48161 h 481611"/>
                <a:gd name="connsiteX1" fmla="*/ 48161 w 2184183"/>
                <a:gd name="connsiteY1" fmla="*/ 0 h 481611"/>
                <a:gd name="connsiteX2" fmla="*/ 2136022 w 2184183"/>
                <a:gd name="connsiteY2" fmla="*/ 0 h 481611"/>
                <a:gd name="connsiteX3" fmla="*/ 2184183 w 2184183"/>
                <a:gd name="connsiteY3" fmla="*/ 48161 h 481611"/>
                <a:gd name="connsiteX4" fmla="*/ 2184183 w 2184183"/>
                <a:gd name="connsiteY4" fmla="*/ 433450 h 481611"/>
                <a:gd name="connsiteX5" fmla="*/ 2136022 w 2184183"/>
                <a:gd name="connsiteY5" fmla="*/ 481611 h 481611"/>
                <a:gd name="connsiteX6" fmla="*/ 48161 w 2184183"/>
                <a:gd name="connsiteY6" fmla="*/ 481611 h 481611"/>
                <a:gd name="connsiteX7" fmla="*/ 0 w 2184183"/>
                <a:gd name="connsiteY7" fmla="*/ 433450 h 481611"/>
                <a:gd name="connsiteX8" fmla="*/ 0 w 2184183"/>
                <a:gd name="connsiteY8" fmla="*/ 48161 h 481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84183" h="481611">
                  <a:moveTo>
                    <a:pt x="0" y="48161"/>
                  </a:moveTo>
                  <a:cubicBezTo>
                    <a:pt x="0" y="21562"/>
                    <a:pt x="21562" y="0"/>
                    <a:pt x="48161" y="0"/>
                  </a:cubicBezTo>
                  <a:lnTo>
                    <a:pt x="2136022" y="0"/>
                  </a:lnTo>
                  <a:cubicBezTo>
                    <a:pt x="2162621" y="0"/>
                    <a:pt x="2184183" y="21562"/>
                    <a:pt x="2184183" y="48161"/>
                  </a:cubicBezTo>
                  <a:lnTo>
                    <a:pt x="2184183" y="433450"/>
                  </a:lnTo>
                  <a:cubicBezTo>
                    <a:pt x="2184183" y="460049"/>
                    <a:pt x="2162621" y="481611"/>
                    <a:pt x="2136022" y="481611"/>
                  </a:cubicBezTo>
                  <a:lnTo>
                    <a:pt x="48161" y="481611"/>
                  </a:lnTo>
                  <a:cubicBezTo>
                    <a:pt x="21562" y="481611"/>
                    <a:pt x="0" y="460049"/>
                    <a:pt x="0" y="433450"/>
                  </a:cubicBezTo>
                  <a:lnTo>
                    <a:pt x="0" y="48161"/>
                  </a:lnTo>
                  <a:close/>
                </a:path>
              </a:pathLst>
            </a:custGeom>
          </p:spPr>
          <p:style>
            <a:lnRef idx="2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5066" tIns="75066" rIns="75066" bIns="75066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16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Incubación por dos días (</a:t>
              </a:r>
              <a:r>
                <a:rPr lang="es-EC" sz="16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Blomme</a:t>
              </a:r>
              <a:r>
                <a:rPr lang="es-EC" sz="16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2014)</a:t>
              </a:r>
            </a:p>
          </p:txBody>
        </p:sp>
        <p:sp>
          <p:nvSpPr>
            <p:cNvPr id="13" name="Forma libre 12"/>
            <p:cNvSpPr/>
            <p:nvPr/>
          </p:nvSpPr>
          <p:spPr>
            <a:xfrm rot="21494317">
              <a:off x="5844271" y="3067823"/>
              <a:ext cx="283059" cy="353930"/>
            </a:xfrm>
            <a:custGeom>
              <a:avLst/>
              <a:gdLst>
                <a:gd name="connsiteX0" fmla="*/ 0 w 153788"/>
                <a:gd name="connsiteY0" fmla="*/ 70786 h 353930"/>
                <a:gd name="connsiteX1" fmla="*/ 76894 w 153788"/>
                <a:gd name="connsiteY1" fmla="*/ 70786 h 353930"/>
                <a:gd name="connsiteX2" fmla="*/ 76894 w 153788"/>
                <a:gd name="connsiteY2" fmla="*/ 0 h 353930"/>
                <a:gd name="connsiteX3" fmla="*/ 153788 w 153788"/>
                <a:gd name="connsiteY3" fmla="*/ 176965 h 353930"/>
                <a:gd name="connsiteX4" fmla="*/ 76894 w 153788"/>
                <a:gd name="connsiteY4" fmla="*/ 353930 h 353930"/>
                <a:gd name="connsiteX5" fmla="*/ 76894 w 153788"/>
                <a:gd name="connsiteY5" fmla="*/ 283144 h 353930"/>
                <a:gd name="connsiteX6" fmla="*/ 0 w 153788"/>
                <a:gd name="connsiteY6" fmla="*/ 283144 h 353930"/>
                <a:gd name="connsiteX7" fmla="*/ 0 w 153788"/>
                <a:gd name="connsiteY7" fmla="*/ 70786 h 353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3788" h="353930">
                  <a:moveTo>
                    <a:pt x="0" y="70786"/>
                  </a:moveTo>
                  <a:lnTo>
                    <a:pt x="76894" y="70786"/>
                  </a:lnTo>
                  <a:lnTo>
                    <a:pt x="76894" y="0"/>
                  </a:lnTo>
                  <a:lnTo>
                    <a:pt x="153788" y="176965"/>
                  </a:lnTo>
                  <a:lnTo>
                    <a:pt x="76894" y="353930"/>
                  </a:lnTo>
                  <a:lnTo>
                    <a:pt x="76894" y="283144"/>
                  </a:lnTo>
                  <a:lnTo>
                    <a:pt x="0" y="283144"/>
                  </a:lnTo>
                  <a:lnTo>
                    <a:pt x="0" y="70786"/>
                  </a:lnTo>
                  <a:close/>
                </a:path>
              </a:pathLst>
            </a:custGeom>
          </p:spPr>
          <p:style>
            <a:lnRef idx="0">
              <a:schemeClr val="accent2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70785" rIns="46135" bIns="70786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s-EC" sz="1600" kern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Rectángulo redondeado 13"/>
            <p:cNvSpPr/>
            <p:nvPr/>
          </p:nvSpPr>
          <p:spPr>
            <a:xfrm>
              <a:off x="6095999" y="3522602"/>
              <a:ext cx="2424744" cy="1958570"/>
            </a:xfrm>
            <a:prstGeom prst="roundRect">
              <a:avLst>
                <a:gd name="adj" fmla="val 10000"/>
              </a:avLst>
            </a:prstGeom>
            <a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t="-1000" b="-1000"/>
              </a:stretch>
            </a:blipFill>
          </p:spPr>
          <p:style>
            <a:lnRef idx="2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6" name="Forma libre 15"/>
            <p:cNvSpPr/>
            <p:nvPr/>
          </p:nvSpPr>
          <p:spPr>
            <a:xfrm>
              <a:off x="6127866" y="5481172"/>
              <a:ext cx="2440012" cy="786186"/>
            </a:xfrm>
            <a:custGeom>
              <a:avLst/>
              <a:gdLst>
                <a:gd name="connsiteX0" fmla="*/ 0 w 2074036"/>
                <a:gd name="connsiteY0" fmla="*/ 83758 h 837580"/>
                <a:gd name="connsiteX1" fmla="*/ 83758 w 2074036"/>
                <a:gd name="connsiteY1" fmla="*/ 0 h 837580"/>
                <a:gd name="connsiteX2" fmla="*/ 1990278 w 2074036"/>
                <a:gd name="connsiteY2" fmla="*/ 0 h 837580"/>
                <a:gd name="connsiteX3" fmla="*/ 2074036 w 2074036"/>
                <a:gd name="connsiteY3" fmla="*/ 83758 h 837580"/>
                <a:gd name="connsiteX4" fmla="*/ 2074036 w 2074036"/>
                <a:gd name="connsiteY4" fmla="*/ 753822 h 837580"/>
                <a:gd name="connsiteX5" fmla="*/ 1990278 w 2074036"/>
                <a:gd name="connsiteY5" fmla="*/ 837580 h 837580"/>
                <a:gd name="connsiteX6" fmla="*/ 83758 w 2074036"/>
                <a:gd name="connsiteY6" fmla="*/ 837580 h 837580"/>
                <a:gd name="connsiteX7" fmla="*/ 0 w 2074036"/>
                <a:gd name="connsiteY7" fmla="*/ 753822 h 837580"/>
                <a:gd name="connsiteX8" fmla="*/ 0 w 2074036"/>
                <a:gd name="connsiteY8" fmla="*/ 83758 h 837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74036" h="837580">
                  <a:moveTo>
                    <a:pt x="0" y="83758"/>
                  </a:moveTo>
                  <a:cubicBezTo>
                    <a:pt x="0" y="37500"/>
                    <a:pt x="37500" y="0"/>
                    <a:pt x="83758" y="0"/>
                  </a:cubicBezTo>
                  <a:lnTo>
                    <a:pt x="1990278" y="0"/>
                  </a:lnTo>
                  <a:cubicBezTo>
                    <a:pt x="2036536" y="0"/>
                    <a:pt x="2074036" y="37500"/>
                    <a:pt x="2074036" y="83758"/>
                  </a:cubicBezTo>
                  <a:lnTo>
                    <a:pt x="2074036" y="753822"/>
                  </a:lnTo>
                  <a:cubicBezTo>
                    <a:pt x="2074036" y="800080"/>
                    <a:pt x="2036536" y="837580"/>
                    <a:pt x="1990278" y="837580"/>
                  </a:cubicBezTo>
                  <a:lnTo>
                    <a:pt x="83758" y="837580"/>
                  </a:lnTo>
                  <a:cubicBezTo>
                    <a:pt x="37500" y="837580"/>
                    <a:pt x="0" y="800080"/>
                    <a:pt x="0" y="753822"/>
                  </a:cubicBezTo>
                  <a:lnTo>
                    <a:pt x="0" y="83758"/>
                  </a:lnTo>
                  <a:close/>
                </a:path>
              </a:pathLst>
            </a:custGeom>
          </p:spPr>
          <p:style>
            <a:lnRef idx="2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5492" tIns="85492" rIns="85492" bIns="85492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16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Medición de clorofila </a:t>
              </a:r>
              <a:r>
                <a:rPr lang="es-EC" sz="1600" i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 </a:t>
              </a:r>
              <a:r>
                <a:rPr lang="es-EC" sz="16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(Hernández  </a:t>
              </a:r>
              <a:r>
                <a:rPr lang="es-EC" sz="1600" i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et al.</a:t>
              </a:r>
              <a:r>
                <a:rPr lang="es-EC" sz="16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2007).</a:t>
              </a:r>
            </a:p>
          </p:txBody>
        </p:sp>
        <p:sp>
          <p:nvSpPr>
            <p:cNvPr id="17" name="Forma libre 16"/>
            <p:cNvSpPr/>
            <p:nvPr/>
          </p:nvSpPr>
          <p:spPr>
            <a:xfrm rot="49473">
              <a:off x="8649478" y="3794201"/>
              <a:ext cx="355989" cy="353930"/>
            </a:xfrm>
            <a:custGeom>
              <a:avLst/>
              <a:gdLst>
                <a:gd name="connsiteX0" fmla="*/ 0 w 355989"/>
                <a:gd name="connsiteY0" fmla="*/ 70786 h 353930"/>
                <a:gd name="connsiteX1" fmla="*/ 179024 w 355989"/>
                <a:gd name="connsiteY1" fmla="*/ 70786 h 353930"/>
                <a:gd name="connsiteX2" fmla="*/ 179024 w 355989"/>
                <a:gd name="connsiteY2" fmla="*/ 0 h 353930"/>
                <a:gd name="connsiteX3" fmla="*/ 355989 w 355989"/>
                <a:gd name="connsiteY3" fmla="*/ 176965 h 353930"/>
                <a:gd name="connsiteX4" fmla="*/ 179024 w 355989"/>
                <a:gd name="connsiteY4" fmla="*/ 353930 h 353930"/>
                <a:gd name="connsiteX5" fmla="*/ 179024 w 355989"/>
                <a:gd name="connsiteY5" fmla="*/ 283144 h 353930"/>
                <a:gd name="connsiteX6" fmla="*/ 0 w 355989"/>
                <a:gd name="connsiteY6" fmla="*/ 283144 h 353930"/>
                <a:gd name="connsiteX7" fmla="*/ 0 w 355989"/>
                <a:gd name="connsiteY7" fmla="*/ 70786 h 353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5989" h="353930">
                  <a:moveTo>
                    <a:pt x="0" y="70786"/>
                  </a:moveTo>
                  <a:lnTo>
                    <a:pt x="179024" y="70786"/>
                  </a:lnTo>
                  <a:lnTo>
                    <a:pt x="179024" y="0"/>
                  </a:lnTo>
                  <a:lnTo>
                    <a:pt x="355989" y="176965"/>
                  </a:lnTo>
                  <a:lnTo>
                    <a:pt x="179024" y="353930"/>
                  </a:lnTo>
                  <a:lnTo>
                    <a:pt x="179024" y="283144"/>
                  </a:lnTo>
                  <a:lnTo>
                    <a:pt x="0" y="283144"/>
                  </a:lnTo>
                  <a:lnTo>
                    <a:pt x="0" y="70786"/>
                  </a:lnTo>
                  <a:close/>
                </a:path>
              </a:pathLst>
            </a:custGeom>
          </p:spPr>
          <p:style>
            <a:lnRef idx="0">
              <a:schemeClr val="accent2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-1" tIns="70785" rIns="106179" bIns="70786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s-EC" sz="1600" kern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Rectángulo redondeado 18"/>
            <p:cNvSpPr/>
            <p:nvPr/>
          </p:nvSpPr>
          <p:spPr>
            <a:xfrm>
              <a:off x="9218158" y="1852822"/>
              <a:ext cx="2341596" cy="2323888"/>
            </a:xfrm>
            <a:prstGeom prst="roundRect">
              <a:avLst>
                <a:gd name="adj" fmla="val 10000"/>
              </a:avLst>
            </a:prstGeom>
            <a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3000" r="-3000"/>
              </a:stretch>
            </a:blipFill>
          </p:spPr>
          <p:style>
            <a:lnRef idx="2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1" name="Forma libre 20"/>
            <p:cNvSpPr/>
            <p:nvPr/>
          </p:nvSpPr>
          <p:spPr>
            <a:xfrm>
              <a:off x="9344918" y="4234724"/>
              <a:ext cx="2383256" cy="615572"/>
            </a:xfrm>
            <a:custGeom>
              <a:avLst/>
              <a:gdLst>
                <a:gd name="connsiteX0" fmla="*/ 0 w 2214836"/>
                <a:gd name="connsiteY0" fmla="*/ 38963 h 389625"/>
                <a:gd name="connsiteX1" fmla="*/ 38963 w 2214836"/>
                <a:gd name="connsiteY1" fmla="*/ 0 h 389625"/>
                <a:gd name="connsiteX2" fmla="*/ 2175874 w 2214836"/>
                <a:gd name="connsiteY2" fmla="*/ 0 h 389625"/>
                <a:gd name="connsiteX3" fmla="*/ 2214837 w 2214836"/>
                <a:gd name="connsiteY3" fmla="*/ 38963 h 389625"/>
                <a:gd name="connsiteX4" fmla="*/ 2214836 w 2214836"/>
                <a:gd name="connsiteY4" fmla="*/ 350663 h 389625"/>
                <a:gd name="connsiteX5" fmla="*/ 2175873 w 2214836"/>
                <a:gd name="connsiteY5" fmla="*/ 389626 h 389625"/>
                <a:gd name="connsiteX6" fmla="*/ 38963 w 2214836"/>
                <a:gd name="connsiteY6" fmla="*/ 389625 h 389625"/>
                <a:gd name="connsiteX7" fmla="*/ 0 w 2214836"/>
                <a:gd name="connsiteY7" fmla="*/ 350662 h 389625"/>
                <a:gd name="connsiteX8" fmla="*/ 0 w 2214836"/>
                <a:gd name="connsiteY8" fmla="*/ 38963 h 389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14836" h="389625">
                  <a:moveTo>
                    <a:pt x="0" y="38963"/>
                  </a:moveTo>
                  <a:cubicBezTo>
                    <a:pt x="0" y="17444"/>
                    <a:pt x="17444" y="0"/>
                    <a:pt x="38963" y="0"/>
                  </a:cubicBezTo>
                  <a:lnTo>
                    <a:pt x="2175874" y="0"/>
                  </a:lnTo>
                  <a:cubicBezTo>
                    <a:pt x="2197393" y="0"/>
                    <a:pt x="2214837" y="17444"/>
                    <a:pt x="2214837" y="38963"/>
                  </a:cubicBezTo>
                  <a:cubicBezTo>
                    <a:pt x="2214837" y="142863"/>
                    <a:pt x="2214836" y="246763"/>
                    <a:pt x="2214836" y="350663"/>
                  </a:cubicBezTo>
                  <a:cubicBezTo>
                    <a:pt x="2214836" y="372182"/>
                    <a:pt x="2197392" y="389626"/>
                    <a:pt x="2175873" y="389626"/>
                  </a:cubicBezTo>
                  <a:lnTo>
                    <a:pt x="38963" y="389625"/>
                  </a:lnTo>
                  <a:cubicBezTo>
                    <a:pt x="17444" y="389625"/>
                    <a:pt x="0" y="372181"/>
                    <a:pt x="0" y="350662"/>
                  </a:cubicBezTo>
                  <a:lnTo>
                    <a:pt x="0" y="38963"/>
                  </a:lnTo>
                  <a:close/>
                </a:path>
              </a:pathLst>
            </a:custGeom>
          </p:spPr>
          <p:style>
            <a:lnRef idx="2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2372" tIns="72372" rIns="72372" bIns="72372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16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Registro y análisis de datos </a:t>
              </a:r>
            </a:p>
          </p:txBody>
        </p:sp>
      </p:grpSp>
      <p:sp>
        <p:nvSpPr>
          <p:cNvPr id="15" name="CuadroTexto 14">
            <a:extLst>
              <a:ext uri="{FF2B5EF4-FFF2-40B4-BE49-F238E27FC236}">
                <a16:creationId xmlns="" xmlns:a16="http://schemas.microsoft.com/office/drawing/2014/main" id="{AC987F3F-B9D3-43E5-B590-95A4E11AD88A}"/>
              </a:ext>
            </a:extLst>
          </p:cNvPr>
          <p:cNvSpPr txBox="1"/>
          <p:nvPr/>
        </p:nvSpPr>
        <p:spPr>
          <a:xfrm>
            <a:off x="331306" y="1746337"/>
            <a:ext cx="78055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Actividad 1. </a:t>
            </a: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Implementar pruebas de bioensayos in situ en el lago.  </a:t>
            </a:r>
          </a:p>
        </p:txBody>
      </p:sp>
    </p:spTree>
    <p:extLst>
      <p:ext uri="{BB962C8B-B14F-4D97-AF65-F5344CB8AC3E}">
        <p14:creationId xmlns:p14="http://schemas.microsoft.com/office/powerpoint/2010/main" val="2338455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="" xmlns:a16="http://schemas.microsoft.com/office/drawing/2014/main" id="{7E826A96-62BC-477B-8E38-DC76DA024FF7}"/>
              </a:ext>
            </a:extLst>
          </p:cNvPr>
          <p:cNvSpPr txBox="1"/>
          <p:nvPr/>
        </p:nvSpPr>
        <p:spPr>
          <a:xfrm>
            <a:off x="331307" y="2120347"/>
            <a:ext cx="78055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Actividad 2. </a:t>
            </a: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Análisis de datos para establecimiento de propuesta.  </a:t>
            </a:r>
          </a:p>
        </p:txBody>
      </p:sp>
      <p:sp>
        <p:nvSpPr>
          <p:cNvPr id="5" name="Rectángulo redondeado 3">
            <a:extLst>
              <a:ext uri="{FF2B5EF4-FFF2-40B4-BE49-F238E27FC236}">
                <a16:creationId xmlns="" xmlns:a16="http://schemas.microsoft.com/office/drawing/2014/main" id="{C2A5B1E4-761D-4E49-BFFA-173570412E60}"/>
              </a:ext>
            </a:extLst>
          </p:cNvPr>
          <p:cNvSpPr/>
          <p:nvPr/>
        </p:nvSpPr>
        <p:spPr>
          <a:xfrm>
            <a:off x="331307" y="1066801"/>
            <a:ext cx="11173756" cy="85923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R="75565" algn="just">
              <a:lnSpc>
                <a:spcPct val="146000"/>
              </a:lnSpc>
              <a:spcBef>
                <a:spcPts val="685"/>
              </a:spcBef>
              <a:buSzPts val="1200"/>
              <a:tabLst>
                <a:tab pos="521335" algn="l"/>
                <a:tab pos="521970" algn="l"/>
              </a:tabLst>
            </a:pPr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OBJETIVO 3.</a:t>
            </a:r>
            <a:r>
              <a:rPr lang="es-EC" dirty="0"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 Establecer estrategias de control y manejo del </a:t>
            </a:r>
            <a:r>
              <a:rPr lang="es-EC" dirty="0" err="1"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mesozooplancton</a:t>
            </a:r>
            <a:r>
              <a:rPr lang="es-EC" dirty="0"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 sobre el fitoplancton en el Lago Yahuarcocha.</a:t>
            </a:r>
            <a:endParaRPr lang="es-EC" dirty="0"/>
          </a:p>
        </p:txBody>
      </p:sp>
      <p:sp>
        <p:nvSpPr>
          <p:cNvPr id="6" name="Rectángulo 5"/>
          <p:cNvSpPr/>
          <p:nvPr/>
        </p:nvSpPr>
        <p:spPr>
          <a:xfrm>
            <a:off x="734797" y="3117472"/>
            <a:ext cx="6208038" cy="216982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s-EC" dirty="0">
                <a:latin typeface="Times New Roman" panose="02020603050405020304" pitchFamily="18" charset="0"/>
                <a:ea typeface="Times New Roman" panose="02020603050405020304" pitchFamily="18" charset="0"/>
              </a:rPr>
              <a:t>Los datos se analizaron aplicando estadística </a:t>
            </a:r>
            <a:r>
              <a:rPr lang="es-EC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con </a:t>
            </a:r>
            <a:r>
              <a:rPr lang="es-EC" dirty="0">
                <a:latin typeface="Times New Roman" panose="02020603050405020304" pitchFamily="18" charset="0"/>
                <a:ea typeface="Times New Roman" panose="02020603050405020304" pitchFamily="18" charset="0"/>
              </a:rPr>
              <a:t>modelos matemáticos sencillos, para comparar los resultados obtenidos en cada bioensayo, el diseño estadístico utilizado fue </a:t>
            </a:r>
            <a:r>
              <a:rPr lang="es-EC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DIA, </a:t>
            </a:r>
            <a:r>
              <a:rPr lang="es-EC" dirty="0">
                <a:latin typeface="Times New Roman" panose="02020603050405020304" pitchFamily="18" charset="0"/>
                <a:ea typeface="Times New Roman" panose="02020603050405020304" pitchFamily="18" charset="0"/>
              </a:rPr>
              <a:t>en el que se realiza una ordenación simple (</a:t>
            </a:r>
            <a:r>
              <a:rPr lang="es-EC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One</a:t>
            </a:r>
            <a:r>
              <a:rPr lang="es-EC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s-EC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Way</a:t>
            </a:r>
            <a:r>
              <a:rPr lang="es-EC" dirty="0">
                <a:latin typeface="Times New Roman" panose="02020603050405020304" pitchFamily="18" charset="0"/>
                <a:ea typeface="Times New Roman" panose="02020603050405020304" pitchFamily="18" charset="0"/>
              </a:rPr>
              <a:t>), la que se aplica a unidades experimentales  homogéneas </a:t>
            </a:r>
            <a:r>
              <a:rPr lang="es-EC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es-EC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Condo</a:t>
            </a:r>
            <a:r>
              <a:rPr lang="es-EC" dirty="0">
                <a:latin typeface="Times New Roman" panose="02020603050405020304" pitchFamily="18" charset="0"/>
                <a:ea typeface="Times New Roman" panose="02020603050405020304" pitchFamily="18" charset="0"/>
              </a:rPr>
              <a:t> y Pazmiño, 2015). </a:t>
            </a:r>
            <a:endParaRPr lang="es-ES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7469429" y="2779869"/>
            <a:ext cx="43444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Prueba de medias = F de Fisher</a:t>
            </a:r>
            <a:endParaRPr lang="es-ES" sz="2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2"/>
          <a:srcRect l="27612" t="19581" r="27063" b="22625"/>
          <a:stretch/>
        </p:blipFill>
        <p:spPr>
          <a:xfrm>
            <a:off x="7927236" y="3224053"/>
            <a:ext cx="2902226" cy="2080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367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="" xmlns:a16="http://schemas.microsoft.com/office/drawing/2014/main" id="{5D0E10CE-C472-4915-A3AF-98E8F25E11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2192494"/>
            <a:ext cx="10364451" cy="1596177"/>
          </a:xfrm>
        </p:spPr>
        <p:txBody>
          <a:bodyPr>
            <a:normAutofit/>
          </a:bodyPr>
          <a:lstStyle/>
          <a:p>
            <a:r>
              <a:rPr lang="es-EC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RESULTADOS Y DISCUSIÓN</a:t>
            </a:r>
            <a:endParaRPr lang="es-EC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53814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="" xmlns:a16="http://schemas.microsoft.com/office/drawing/2014/main" id="{FA4B8B27-CE2D-4776-88EA-3A106F457339}"/>
              </a:ext>
            </a:extLst>
          </p:cNvPr>
          <p:cNvSpPr txBox="1">
            <a:spLocks/>
          </p:cNvSpPr>
          <p:nvPr/>
        </p:nvSpPr>
        <p:spPr>
          <a:xfrm>
            <a:off x="2534803" y="113824"/>
            <a:ext cx="7122394" cy="8058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s-EC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INTRODUCCIÓN</a:t>
            </a:r>
          </a:p>
        </p:txBody>
      </p:sp>
      <p:sp>
        <p:nvSpPr>
          <p:cNvPr id="3" name="Rectángulo 2"/>
          <p:cNvSpPr/>
          <p:nvPr/>
        </p:nvSpPr>
        <p:spPr>
          <a:xfrm>
            <a:off x="159026" y="1435867"/>
            <a:ext cx="11336209" cy="5308309"/>
          </a:xfrm>
          <a:prstGeom prst="rect">
            <a:avLst/>
          </a:prstGeom>
          <a:noFill/>
        </p:spPr>
      </p:sp>
      <p:sp>
        <p:nvSpPr>
          <p:cNvPr id="5" name="Forma libre 4"/>
          <p:cNvSpPr/>
          <p:nvPr/>
        </p:nvSpPr>
        <p:spPr>
          <a:xfrm>
            <a:off x="159026" y="1912466"/>
            <a:ext cx="3579531" cy="1307810"/>
          </a:xfrm>
          <a:custGeom>
            <a:avLst/>
            <a:gdLst>
              <a:gd name="connsiteX0" fmla="*/ 0 w 3579531"/>
              <a:gd name="connsiteY0" fmla="*/ 130781 h 1307810"/>
              <a:gd name="connsiteX1" fmla="*/ 130781 w 3579531"/>
              <a:gd name="connsiteY1" fmla="*/ 0 h 1307810"/>
              <a:gd name="connsiteX2" fmla="*/ 3448750 w 3579531"/>
              <a:gd name="connsiteY2" fmla="*/ 0 h 1307810"/>
              <a:gd name="connsiteX3" fmla="*/ 3579531 w 3579531"/>
              <a:gd name="connsiteY3" fmla="*/ 130781 h 1307810"/>
              <a:gd name="connsiteX4" fmla="*/ 3579531 w 3579531"/>
              <a:gd name="connsiteY4" fmla="*/ 1177029 h 1307810"/>
              <a:gd name="connsiteX5" fmla="*/ 3448750 w 3579531"/>
              <a:gd name="connsiteY5" fmla="*/ 1307810 h 1307810"/>
              <a:gd name="connsiteX6" fmla="*/ 130781 w 3579531"/>
              <a:gd name="connsiteY6" fmla="*/ 1307810 h 1307810"/>
              <a:gd name="connsiteX7" fmla="*/ 0 w 3579531"/>
              <a:gd name="connsiteY7" fmla="*/ 1177029 h 1307810"/>
              <a:gd name="connsiteX8" fmla="*/ 0 w 3579531"/>
              <a:gd name="connsiteY8" fmla="*/ 130781 h 1307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79531" h="1307810">
                <a:moveTo>
                  <a:pt x="0" y="130781"/>
                </a:moveTo>
                <a:cubicBezTo>
                  <a:pt x="0" y="58553"/>
                  <a:pt x="58553" y="0"/>
                  <a:pt x="130781" y="0"/>
                </a:cubicBezTo>
                <a:lnTo>
                  <a:pt x="3448750" y="0"/>
                </a:lnTo>
                <a:cubicBezTo>
                  <a:pt x="3520978" y="0"/>
                  <a:pt x="3579531" y="58553"/>
                  <a:pt x="3579531" y="130781"/>
                </a:cubicBezTo>
                <a:lnTo>
                  <a:pt x="3579531" y="1177029"/>
                </a:lnTo>
                <a:cubicBezTo>
                  <a:pt x="3579531" y="1249257"/>
                  <a:pt x="3520978" y="1307810"/>
                  <a:pt x="3448750" y="1307810"/>
                </a:cubicBezTo>
                <a:lnTo>
                  <a:pt x="130781" y="1307810"/>
                </a:lnTo>
                <a:cubicBezTo>
                  <a:pt x="58553" y="1307810"/>
                  <a:pt x="0" y="1249257"/>
                  <a:pt x="0" y="1177029"/>
                </a:cubicBezTo>
                <a:lnTo>
                  <a:pt x="0" y="130781"/>
                </a:lnTo>
                <a:close/>
              </a:path>
            </a:pathLst>
          </a:custGeom>
        </p:spPr>
        <p:style>
          <a:lnRef idx="3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1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6884" tIns="106884" rIns="106884" bIns="106884" numCol="1" spcCol="1270" anchor="ctr" anchorCtr="0">
            <a:noAutofit/>
          </a:bodyPr>
          <a:lstStyle/>
          <a:p>
            <a:pPr lvl="0" algn="just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C" sz="1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Los sistemas acuáticos son considerados como la acumulación de aguas superficiales continentales (</a:t>
            </a:r>
            <a:r>
              <a:rPr lang="es-MX" sz="1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Cervantes, 1994).</a:t>
            </a:r>
            <a:r>
              <a:rPr lang="es-EC" sz="1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Forma libre 5"/>
          <p:cNvSpPr/>
          <p:nvPr/>
        </p:nvSpPr>
        <p:spPr>
          <a:xfrm rot="21579801">
            <a:off x="1578528" y="3376722"/>
            <a:ext cx="752264" cy="376909"/>
          </a:xfrm>
          <a:custGeom>
            <a:avLst/>
            <a:gdLst>
              <a:gd name="connsiteX0" fmla="*/ 0 w 376908"/>
              <a:gd name="connsiteY0" fmla="*/ 150453 h 752263"/>
              <a:gd name="connsiteX1" fmla="*/ 188454 w 376908"/>
              <a:gd name="connsiteY1" fmla="*/ 150453 h 752263"/>
              <a:gd name="connsiteX2" fmla="*/ 188454 w 376908"/>
              <a:gd name="connsiteY2" fmla="*/ 0 h 752263"/>
              <a:gd name="connsiteX3" fmla="*/ 376908 w 376908"/>
              <a:gd name="connsiteY3" fmla="*/ 376132 h 752263"/>
              <a:gd name="connsiteX4" fmla="*/ 188454 w 376908"/>
              <a:gd name="connsiteY4" fmla="*/ 752263 h 752263"/>
              <a:gd name="connsiteX5" fmla="*/ 188454 w 376908"/>
              <a:gd name="connsiteY5" fmla="*/ 601810 h 752263"/>
              <a:gd name="connsiteX6" fmla="*/ 0 w 376908"/>
              <a:gd name="connsiteY6" fmla="*/ 601810 h 752263"/>
              <a:gd name="connsiteX7" fmla="*/ 0 w 376908"/>
              <a:gd name="connsiteY7" fmla="*/ 150453 h 752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6908" h="752263">
                <a:moveTo>
                  <a:pt x="301526" y="1"/>
                </a:moveTo>
                <a:lnTo>
                  <a:pt x="301526" y="376132"/>
                </a:lnTo>
                <a:lnTo>
                  <a:pt x="376908" y="376131"/>
                </a:lnTo>
                <a:lnTo>
                  <a:pt x="188454" y="752262"/>
                </a:lnTo>
                <a:lnTo>
                  <a:pt x="0" y="376132"/>
                </a:lnTo>
                <a:lnTo>
                  <a:pt x="75382" y="376132"/>
                </a:lnTo>
                <a:lnTo>
                  <a:pt x="75382" y="1"/>
                </a:lnTo>
                <a:lnTo>
                  <a:pt x="301526" y="1"/>
                </a:lnTo>
                <a:close/>
              </a:path>
            </a:pathLst>
          </a:cu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1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50454" tIns="0" rIns="150452" bIns="113072" numCol="1" spcCol="1270" anchor="ctr" anchorCtr="0">
            <a:noAutofit/>
          </a:bodyPr>
          <a:lstStyle/>
          <a:p>
            <a:pPr lvl="0" algn="just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s-EC" sz="1800" kern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Forma libre 6"/>
          <p:cNvSpPr/>
          <p:nvPr/>
        </p:nvSpPr>
        <p:spPr>
          <a:xfrm>
            <a:off x="159026" y="3931412"/>
            <a:ext cx="3608924" cy="2272461"/>
          </a:xfrm>
          <a:custGeom>
            <a:avLst/>
            <a:gdLst>
              <a:gd name="connsiteX0" fmla="*/ 0 w 3608924"/>
              <a:gd name="connsiteY0" fmla="*/ 227246 h 2272461"/>
              <a:gd name="connsiteX1" fmla="*/ 227246 w 3608924"/>
              <a:gd name="connsiteY1" fmla="*/ 0 h 2272461"/>
              <a:gd name="connsiteX2" fmla="*/ 3381678 w 3608924"/>
              <a:gd name="connsiteY2" fmla="*/ 0 h 2272461"/>
              <a:gd name="connsiteX3" fmla="*/ 3608924 w 3608924"/>
              <a:gd name="connsiteY3" fmla="*/ 227246 h 2272461"/>
              <a:gd name="connsiteX4" fmla="*/ 3608924 w 3608924"/>
              <a:gd name="connsiteY4" fmla="*/ 2045215 h 2272461"/>
              <a:gd name="connsiteX5" fmla="*/ 3381678 w 3608924"/>
              <a:gd name="connsiteY5" fmla="*/ 2272461 h 2272461"/>
              <a:gd name="connsiteX6" fmla="*/ 227246 w 3608924"/>
              <a:gd name="connsiteY6" fmla="*/ 2272461 h 2272461"/>
              <a:gd name="connsiteX7" fmla="*/ 0 w 3608924"/>
              <a:gd name="connsiteY7" fmla="*/ 2045215 h 2272461"/>
              <a:gd name="connsiteX8" fmla="*/ 0 w 3608924"/>
              <a:gd name="connsiteY8" fmla="*/ 227246 h 22724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08924" h="2272461">
                <a:moveTo>
                  <a:pt x="0" y="227246"/>
                </a:moveTo>
                <a:cubicBezTo>
                  <a:pt x="0" y="101741"/>
                  <a:pt x="101741" y="0"/>
                  <a:pt x="227246" y="0"/>
                </a:cubicBezTo>
                <a:lnTo>
                  <a:pt x="3381678" y="0"/>
                </a:lnTo>
                <a:cubicBezTo>
                  <a:pt x="3507183" y="0"/>
                  <a:pt x="3608924" y="101741"/>
                  <a:pt x="3608924" y="227246"/>
                </a:cubicBezTo>
                <a:lnTo>
                  <a:pt x="3608924" y="2045215"/>
                </a:lnTo>
                <a:cubicBezTo>
                  <a:pt x="3608924" y="2170720"/>
                  <a:pt x="3507183" y="2272461"/>
                  <a:pt x="3381678" y="2272461"/>
                </a:cubicBezTo>
                <a:lnTo>
                  <a:pt x="227246" y="2272461"/>
                </a:lnTo>
                <a:cubicBezTo>
                  <a:pt x="101741" y="2272461"/>
                  <a:pt x="0" y="2170720"/>
                  <a:pt x="0" y="2045215"/>
                </a:cubicBezTo>
                <a:lnTo>
                  <a:pt x="0" y="227246"/>
                </a:lnTo>
                <a:close/>
              </a:path>
            </a:pathLst>
          </a:custGeom>
        </p:spPr>
        <p:style>
          <a:lnRef idx="3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1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35138" tIns="135138" rIns="135138" bIns="135138" numCol="1" spcCol="1270" anchor="ctr" anchorCtr="0">
            <a:noAutofit/>
          </a:bodyPr>
          <a:lstStyle/>
          <a:p>
            <a:pPr lvl="0" algn="just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C" sz="1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 estado ecológico es manera de caracterizar un lago, Yahuarcocha presenta un estado de eutrofización, debido a las actividades antrópicas que se realizan en la microcuenca de la que forma parte (</a:t>
            </a:r>
            <a:r>
              <a:rPr lang="es-EC" sz="1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Steinitz</a:t>
            </a:r>
            <a:r>
              <a:rPr lang="es-EC" sz="1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1979; Portilla 2015).</a:t>
            </a:r>
          </a:p>
        </p:txBody>
      </p:sp>
      <p:sp>
        <p:nvSpPr>
          <p:cNvPr id="9" name="Forma libre 8"/>
          <p:cNvSpPr/>
          <p:nvPr/>
        </p:nvSpPr>
        <p:spPr>
          <a:xfrm rot="253305">
            <a:off x="3919395" y="4849437"/>
            <a:ext cx="367041" cy="752263"/>
          </a:xfrm>
          <a:custGeom>
            <a:avLst/>
            <a:gdLst>
              <a:gd name="connsiteX0" fmla="*/ 0 w 367041"/>
              <a:gd name="connsiteY0" fmla="*/ 150453 h 752263"/>
              <a:gd name="connsiteX1" fmla="*/ 183521 w 367041"/>
              <a:gd name="connsiteY1" fmla="*/ 150453 h 752263"/>
              <a:gd name="connsiteX2" fmla="*/ 183521 w 367041"/>
              <a:gd name="connsiteY2" fmla="*/ 0 h 752263"/>
              <a:gd name="connsiteX3" fmla="*/ 367041 w 367041"/>
              <a:gd name="connsiteY3" fmla="*/ 376132 h 752263"/>
              <a:gd name="connsiteX4" fmla="*/ 183521 w 367041"/>
              <a:gd name="connsiteY4" fmla="*/ 752263 h 752263"/>
              <a:gd name="connsiteX5" fmla="*/ 183521 w 367041"/>
              <a:gd name="connsiteY5" fmla="*/ 601810 h 752263"/>
              <a:gd name="connsiteX6" fmla="*/ 0 w 367041"/>
              <a:gd name="connsiteY6" fmla="*/ 601810 h 752263"/>
              <a:gd name="connsiteX7" fmla="*/ 0 w 367041"/>
              <a:gd name="connsiteY7" fmla="*/ 150453 h 752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7041" h="752263">
                <a:moveTo>
                  <a:pt x="0" y="150453"/>
                </a:moveTo>
                <a:lnTo>
                  <a:pt x="183521" y="150453"/>
                </a:lnTo>
                <a:lnTo>
                  <a:pt x="183521" y="0"/>
                </a:lnTo>
                <a:lnTo>
                  <a:pt x="367041" y="376132"/>
                </a:lnTo>
                <a:lnTo>
                  <a:pt x="183521" y="752263"/>
                </a:lnTo>
                <a:lnTo>
                  <a:pt x="183521" y="601810"/>
                </a:lnTo>
                <a:lnTo>
                  <a:pt x="0" y="601810"/>
                </a:lnTo>
                <a:lnTo>
                  <a:pt x="0" y="150453"/>
                </a:lnTo>
                <a:close/>
              </a:path>
            </a:pathLst>
          </a:cu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1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-1" tIns="150453" rIns="110112" bIns="150452" numCol="1" spcCol="1270" anchor="ctr" anchorCtr="0">
            <a:noAutofit/>
          </a:bodyPr>
          <a:lstStyle/>
          <a:p>
            <a:pPr lvl="0" algn="just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s-EC" sz="1800" kern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Forma libre 9"/>
          <p:cNvSpPr/>
          <p:nvPr/>
        </p:nvSpPr>
        <p:spPr>
          <a:xfrm>
            <a:off x="4458601" y="4458239"/>
            <a:ext cx="3154047" cy="1819992"/>
          </a:xfrm>
          <a:custGeom>
            <a:avLst/>
            <a:gdLst>
              <a:gd name="connsiteX0" fmla="*/ 0 w 3154047"/>
              <a:gd name="connsiteY0" fmla="*/ 181999 h 1819992"/>
              <a:gd name="connsiteX1" fmla="*/ 181999 w 3154047"/>
              <a:gd name="connsiteY1" fmla="*/ 0 h 1819992"/>
              <a:gd name="connsiteX2" fmla="*/ 2972048 w 3154047"/>
              <a:gd name="connsiteY2" fmla="*/ 0 h 1819992"/>
              <a:gd name="connsiteX3" fmla="*/ 3154047 w 3154047"/>
              <a:gd name="connsiteY3" fmla="*/ 181999 h 1819992"/>
              <a:gd name="connsiteX4" fmla="*/ 3154047 w 3154047"/>
              <a:gd name="connsiteY4" fmla="*/ 1637993 h 1819992"/>
              <a:gd name="connsiteX5" fmla="*/ 2972048 w 3154047"/>
              <a:gd name="connsiteY5" fmla="*/ 1819992 h 1819992"/>
              <a:gd name="connsiteX6" fmla="*/ 181999 w 3154047"/>
              <a:gd name="connsiteY6" fmla="*/ 1819992 h 1819992"/>
              <a:gd name="connsiteX7" fmla="*/ 0 w 3154047"/>
              <a:gd name="connsiteY7" fmla="*/ 1637993 h 1819992"/>
              <a:gd name="connsiteX8" fmla="*/ 0 w 3154047"/>
              <a:gd name="connsiteY8" fmla="*/ 181999 h 1819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54047" h="1819992">
                <a:moveTo>
                  <a:pt x="0" y="181999"/>
                </a:moveTo>
                <a:cubicBezTo>
                  <a:pt x="0" y="81484"/>
                  <a:pt x="81484" y="0"/>
                  <a:pt x="181999" y="0"/>
                </a:cubicBezTo>
                <a:lnTo>
                  <a:pt x="2972048" y="0"/>
                </a:lnTo>
                <a:cubicBezTo>
                  <a:pt x="3072563" y="0"/>
                  <a:pt x="3154047" y="81484"/>
                  <a:pt x="3154047" y="181999"/>
                </a:cubicBezTo>
                <a:lnTo>
                  <a:pt x="3154047" y="1637993"/>
                </a:lnTo>
                <a:cubicBezTo>
                  <a:pt x="3154047" y="1738508"/>
                  <a:pt x="3072563" y="1819992"/>
                  <a:pt x="2972048" y="1819992"/>
                </a:cubicBezTo>
                <a:lnTo>
                  <a:pt x="181999" y="1819992"/>
                </a:lnTo>
                <a:cubicBezTo>
                  <a:pt x="81484" y="1819992"/>
                  <a:pt x="0" y="1738508"/>
                  <a:pt x="0" y="1637993"/>
                </a:cubicBezTo>
                <a:lnTo>
                  <a:pt x="0" y="181999"/>
                </a:lnTo>
                <a:close/>
              </a:path>
            </a:pathLst>
          </a:custGeom>
        </p:spPr>
        <p:style>
          <a:lnRef idx="3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1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1886" tIns="121886" rIns="121886" bIns="121886" numCol="1" spcCol="1270" anchor="ctr" anchorCtr="0">
            <a:noAutofit/>
          </a:bodyPr>
          <a:lstStyle/>
          <a:p>
            <a:pPr lvl="0" algn="just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C" sz="1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Las </a:t>
            </a:r>
            <a:r>
              <a:rPr lang="es-EC" sz="18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floraciones de </a:t>
            </a:r>
            <a:r>
              <a:rPr lang="es-EC" sz="1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algas y la mortandad de peces son fenómenos que permiten conocer la alteración en el ecosistema (</a:t>
            </a:r>
            <a:r>
              <a:rPr lang="es-EC" sz="1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Sigee</a:t>
            </a:r>
            <a:r>
              <a:rPr lang="es-EC" sz="1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2005).</a:t>
            </a:r>
          </a:p>
        </p:txBody>
      </p:sp>
      <p:pic>
        <p:nvPicPr>
          <p:cNvPr id="19" name="Imagen 18">
            <a:extLst>
              <a:ext uri="{FF2B5EF4-FFF2-40B4-BE49-F238E27FC236}">
                <a16:creationId xmlns="" xmlns:a16="http://schemas.microsoft.com/office/drawing/2014/main" id="{38882DAB-0F25-44A5-B89C-3179C6922FF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209" y="1177764"/>
            <a:ext cx="4007582" cy="3005687"/>
          </a:xfrm>
          <a:prstGeom prst="rect">
            <a:avLst/>
          </a:prstGeom>
        </p:spPr>
      </p:pic>
      <p:pic>
        <p:nvPicPr>
          <p:cNvPr id="14" name="Marcador de contenido 4">
            <a:extLst>
              <a:ext uri="{FF2B5EF4-FFF2-40B4-BE49-F238E27FC236}">
                <a16:creationId xmlns="" xmlns:a16="http://schemas.microsoft.com/office/drawing/2014/main" id="{780D7E08-79AD-4975-9637-FC81E656A3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6989" y="1177764"/>
            <a:ext cx="3228247" cy="2421186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="" xmlns:a16="http://schemas.microsoft.com/office/drawing/2014/main" id="{A217BCF2-65B4-4ABA-A6C7-FE782A9A84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266989" y="3857053"/>
            <a:ext cx="3228247" cy="2421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536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redondeado 3">
            <a:extLst>
              <a:ext uri="{FF2B5EF4-FFF2-40B4-BE49-F238E27FC236}">
                <a16:creationId xmlns="" xmlns:a16="http://schemas.microsoft.com/office/drawing/2014/main" id="{C2A5B1E4-761D-4E49-BFFA-173570412E60}"/>
              </a:ext>
            </a:extLst>
          </p:cNvPr>
          <p:cNvSpPr/>
          <p:nvPr/>
        </p:nvSpPr>
        <p:spPr>
          <a:xfrm>
            <a:off x="913774" y="1013050"/>
            <a:ext cx="10536102" cy="470451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R="75565" algn="just">
              <a:lnSpc>
                <a:spcPct val="146000"/>
              </a:lnSpc>
              <a:spcBef>
                <a:spcPts val="685"/>
              </a:spcBef>
              <a:buSzPts val="1200"/>
              <a:tabLst>
                <a:tab pos="521335" algn="l"/>
                <a:tab pos="521970" algn="l"/>
              </a:tabLst>
            </a:pPr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OBJETIVO </a:t>
            </a:r>
            <a:r>
              <a:rPr lang="es-E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s-EC" dirty="0" err="1" smtClean="0"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iveles</a:t>
            </a:r>
            <a:r>
              <a:rPr lang="es-EC" dirty="0" smtClean="0"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es-EC" dirty="0"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de clorofila </a:t>
            </a:r>
            <a:r>
              <a:rPr lang="es-EC" i="1" dirty="0"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a</a:t>
            </a:r>
            <a:r>
              <a:rPr lang="es-EC" dirty="0"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 en el lago Yahuarcocha durante Febrero 2016 a marzo 2017.</a:t>
            </a:r>
          </a:p>
          <a:p>
            <a:pPr algn="ctr"/>
            <a:endParaRPr lang="es-EC" dirty="0"/>
          </a:p>
        </p:txBody>
      </p:sp>
      <p:sp>
        <p:nvSpPr>
          <p:cNvPr id="6" name="Título 1">
            <a:extLst>
              <a:ext uri="{FF2B5EF4-FFF2-40B4-BE49-F238E27FC236}">
                <a16:creationId xmlns="" xmlns:a16="http://schemas.microsoft.com/office/drawing/2014/main" id="{A7A984F6-9015-4508-AAE3-D568B4D1EF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281400"/>
            <a:ext cx="10364451" cy="630219"/>
          </a:xfrm>
        </p:spPr>
        <p:txBody>
          <a:bodyPr>
            <a:normAutofit fontScale="90000"/>
          </a:bodyPr>
          <a:lstStyle/>
          <a:p>
            <a:r>
              <a:rPr lang="es-EC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s-EC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esultados</a:t>
            </a:r>
            <a:endParaRPr lang="es-EC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" name="Imagen 13"/>
          <p:cNvPicPr/>
          <p:nvPr/>
        </p:nvPicPr>
        <p:blipFill rotWithShape="1">
          <a:blip r:embed="rId2"/>
          <a:srcRect t="8471"/>
          <a:stretch/>
        </p:blipFill>
        <p:spPr bwMode="auto">
          <a:xfrm>
            <a:off x="378785" y="1728049"/>
            <a:ext cx="6361670" cy="439445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7072756" y="2085248"/>
            <a:ext cx="453614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 mes de julio y octubre de 2016, en el caso del mes de julio se obtuvo 0.1952 RFU y en octubre de 0.1945 RFU</a:t>
            </a:r>
            <a:endParaRPr lang="es-ES" dirty="0"/>
          </a:p>
        </p:txBody>
      </p:sp>
      <p:sp>
        <p:nvSpPr>
          <p:cNvPr id="7" name="Rectángulo 6"/>
          <p:cNvSpPr/>
          <p:nvPr/>
        </p:nvSpPr>
        <p:spPr>
          <a:xfrm>
            <a:off x="7072756" y="3384156"/>
            <a:ext cx="4536148" cy="8735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 mes con menor productividad fue diciembre 0.0783 RFU.</a:t>
            </a:r>
          </a:p>
        </p:txBody>
      </p:sp>
      <p:sp>
        <p:nvSpPr>
          <p:cNvPr id="8" name="Rectángulo 7"/>
          <p:cNvSpPr/>
          <p:nvPr/>
        </p:nvSpPr>
        <p:spPr>
          <a:xfrm>
            <a:off x="7072756" y="4533655"/>
            <a:ext cx="4536148" cy="8735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 promedio de productividad del periodo de investigación fue de 0.132 RFU.</a:t>
            </a:r>
          </a:p>
        </p:txBody>
      </p:sp>
    </p:spTree>
    <p:extLst>
      <p:ext uri="{BB962C8B-B14F-4D97-AF65-F5344CB8AC3E}">
        <p14:creationId xmlns:p14="http://schemas.microsoft.com/office/powerpoint/2010/main" val="313238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redondeado 3">
            <a:extLst>
              <a:ext uri="{FF2B5EF4-FFF2-40B4-BE49-F238E27FC236}">
                <a16:creationId xmlns="" xmlns:a16="http://schemas.microsoft.com/office/drawing/2014/main" id="{C2A5B1E4-761D-4E49-BFFA-173570412E60}"/>
              </a:ext>
            </a:extLst>
          </p:cNvPr>
          <p:cNvSpPr/>
          <p:nvPr/>
        </p:nvSpPr>
        <p:spPr>
          <a:xfrm>
            <a:off x="913774" y="1013050"/>
            <a:ext cx="10536102" cy="470451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R="75565" algn="just">
              <a:lnSpc>
                <a:spcPct val="146000"/>
              </a:lnSpc>
              <a:spcBef>
                <a:spcPts val="685"/>
              </a:spcBef>
              <a:buSzPts val="1200"/>
              <a:tabLst>
                <a:tab pos="521335" algn="l"/>
                <a:tab pos="521970" algn="l"/>
              </a:tabLst>
            </a:pPr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OBJETIVO 1.</a:t>
            </a:r>
            <a:r>
              <a:rPr lang="es-EC" dirty="0"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 N</a:t>
            </a:r>
            <a:r>
              <a:rPr lang="es-EC" dirty="0" smtClean="0"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iveles </a:t>
            </a:r>
            <a:r>
              <a:rPr lang="es-EC" dirty="0"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de clorofila </a:t>
            </a:r>
            <a:r>
              <a:rPr lang="es-EC" i="1" dirty="0"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a</a:t>
            </a:r>
            <a:r>
              <a:rPr lang="es-EC" dirty="0"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 en el lago Yahuarcocha durante Febrero 2016 a marzo 2017.</a:t>
            </a:r>
          </a:p>
          <a:p>
            <a:pPr algn="ctr"/>
            <a:endParaRPr lang="es-EC" dirty="0"/>
          </a:p>
        </p:txBody>
      </p:sp>
      <p:sp>
        <p:nvSpPr>
          <p:cNvPr id="6" name="Título 1">
            <a:extLst>
              <a:ext uri="{FF2B5EF4-FFF2-40B4-BE49-F238E27FC236}">
                <a16:creationId xmlns="" xmlns:a16="http://schemas.microsoft.com/office/drawing/2014/main" id="{A7A984F6-9015-4508-AAE3-D568B4D1EF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281400"/>
            <a:ext cx="10364451" cy="630219"/>
          </a:xfrm>
        </p:spPr>
        <p:txBody>
          <a:bodyPr>
            <a:normAutofit fontScale="90000"/>
          </a:bodyPr>
          <a:lstStyle/>
          <a:p>
            <a:r>
              <a:rPr lang="es-EC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s-EC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esultados</a:t>
            </a:r>
            <a:endParaRPr lang="es-EC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5" name="Imagen 14"/>
          <p:cNvPicPr/>
          <p:nvPr/>
        </p:nvPicPr>
        <p:blipFill rotWithShape="1">
          <a:blip r:embed="rId2"/>
          <a:srcRect t="8277"/>
          <a:stretch/>
        </p:blipFill>
        <p:spPr bwMode="auto">
          <a:xfrm>
            <a:off x="5367131" y="1765495"/>
            <a:ext cx="6480311" cy="438351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502957" y="2507617"/>
            <a:ext cx="429433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Portilla (2015), se corrobora los niveles de productividad que se pueden encontrar en lagos en estado de </a:t>
            </a:r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eutrofización</a:t>
            </a: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502957" y="3795379"/>
            <a:ext cx="429433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Según </a:t>
            </a:r>
            <a:r>
              <a:rPr lang="es-EC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O'Sullivan</a:t>
            </a: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(2005</a:t>
            </a:r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establece un rango de 3 a 78 µg/L</a:t>
            </a:r>
            <a:r>
              <a:rPr lang="es-EC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para lagos </a:t>
            </a:r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eutróficos, en el </a:t>
            </a: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uso de valores generales de la clasificación del estado trófico del TSI </a:t>
            </a:r>
            <a:r>
              <a:rPr lang="es-EC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Carlson</a:t>
            </a: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(1977) y la OECD (1982)</a:t>
            </a:r>
          </a:p>
        </p:txBody>
      </p:sp>
    </p:spTree>
    <p:extLst>
      <p:ext uri="{BB962C8B-B14F-4D97-AF65-F5344CB8AC3E}">
        <p14:creationId xmlns:p14="http://schemas.microsoft.com/office/powerpoint/2010/main" val="306564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redondeado 3">
            <a:extLst>
              <a:ext uri="{FF2B5EF4-FFF2-40B4-BE49-F238E27FC236}">
                <a16:creationId xmlns="" xmlns:a16="http://schemas.microsoft.com/office/drawing/2014/main" id="{C2A5B1E4-761D-4E49-BFFA-173570412E60}"/>
              </a:ext>
            </a:extLst>
          </p:cNvPr>
          <p:cNvSpPr/>
          <p:nvPr/>
        </p:nvSpPr>
        <p:spPr>
          <a:xfrm>
            <a:off x="913774" y="1013050"/>
            <a:ext cx="10536102" cy="470451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R="75565" algn="ctr">
              <a:lnSpc>
                <a:spcPct val="146000"/>
              </a:lnSpc>
              <a:spcBef>
                <a:spcPts val="685"/>
              </a:spcBef>
              <a:buSzPts val="1200"/>
              <a:tabLst>
                <a:tab pos="521335" algn="l"/>
                <a:tab pos="521970" algn="l"/>
              </a:tabLst>
            </a:pPr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OBJETIVO 2.</a:t>
            </a:r>
            <a:r>
              <a:rPr lang="es-EC" dirty="0"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es-EC" dirty="0" smtClean="0"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Densidad de zooplancton del </a:t>
            </a:r>
            <a:r>
              <a:rPr lang="es-EC" dirty="0"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lago Yahuarcocha.</a:t>
            </a:r>
            <a:endParaRPr lang="es-EC" dirty="0"/>
          </a:p>
        </p:txBody>
      </p:sp>
      <p:sp>
        <p:nvSpPr>
          <p:cNvPr id="6" name="Título 1">
            <a:extLst>
              <a:ext uri="{FF2B5EF4-FFF2-40B4-BE49-F238E27FC236}">
                <a16:creationId xmlns="" xmlns:a16="http://schemas.microsoft.com/office/drawing/2014/main" id="{A7A984F6-9015-4508-AAE3-D568B4D1EF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281400"/>
            <a:ext cx="10364451" cy="630219"/>
          </a:xfrm>
        </p:spPr>
        <p:txBody>
          <a:bodyPr>
            <a:normAutofit fontScale="90000"/>
          </a:bodyPr>
          <a:lstStyle/>
          <a:p>
            <a:r>
              <a:rPr lang="es-EC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s-EC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esultados</a:t>
            </a:r>
            <a:endParaRPr lang="es-EC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2" name="CuadroTexto 41">
            <a:extLst>
              <a:ext uri="{FF2B5EF4-FFF2-40B4-BE49-F238E27FC236}">
                <a16:creationId xmlns="" xmlns:a16="http://schemas.microsoft.com/office/drawing/2014/main" id="{09410B31-C444-4402-A216-2E4AAE89A38D}"/>
              </a:ext>
            </a:extLst>
          </p:cNvPr>
          <p:cNvSpPr txBox="1"/>
          <p:nvPr/>
        </p:nvSpPr>
        <p:spPr>
          <a:xfrm>
            <a:off x="618006" y="1654651"/>
            <a:ext cx="78055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Actividad 1. </a:t>
            </a: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Determinar la densidad de la comunidad </a:t>
            </a:r>
            <a:r>
              <a:rPr lang="es-EC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zooplanctónica</a:t>
            </a: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8" name="Marcador de contenido 7"/>
          <p:cNvPicPr/>
          <p:nvPr/>
        </p:nvPicPr>
        <p:blipFill rotWithShape="1">
          <a:blip r:embed="rId2"/>
          <a:srcRect t="7492"/>
          <a:stretch/>
        </p:blipFill>
        <p:spPr bwMode="auto">
          <a:xfrm>
            <a:off x="246944" y="2195133"/>
            <a:ext cx="5676777" cy="411468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6181825" y="2503508"/>
            <a:ext cx="526805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es-EC" dirty="0">
                <a:latin typeface="Times New Roman" panose="02020603050405020304" pitchFamily="18" charset="0"/>
                <a:ea typeface="Times New Roman" panose="02020603050405020304" pitchFamily="18" charset="0"/>
              </a:rPr>
              <a:t>Rotatoria, con un promedio de individuos de 141 </a:t>
            </a:r>
            <a:r>
              <a:rPr lang="es-EC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ind</a:t>
            </a:r>
            <a:r>
              <a:rPr lang="es-EC" dirty="0">
                <a:latin typeface="Times New Roman" panose="02020603050405020304" pitchFamily="18" charset="0"/>
                <a:ea typeface="Times New Roman" panose="02020603050405020304" pitchFamily="18" charset="0"/>
              </a:rPr>
              <a:t> L</a:t>
            </a:r>
            <a:r>
              <a:rPr lang="es-EC" baseline="30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-1</a:t>
            </a:r>
            <a:r>
              <a:rPr lang="es-EC" dirty="0">
                <a:latin typeface="Times New Roman" panose="02020603050405020304" pitchFamily="18" charset="0"/>
                <a:ea typeface="Times New Roman" panose="02020603050405020304" pitchFamily="18" charset="0"/>
              </a:rPr>
              <a:t> y se registró valores altos de 531 y 471 en los meses de agosto y junio de 2016</a:t>
            </a:r>
            <a:endParaRPr lang="es-ES" dirty="0"/>
          </a:p>
        </p:txBody>
      </p:sp>
      <p:sp>
        <p:nvSpPr>
          <p:cNvPr id="3" name="Rectángulo 2"/>
          <p:cNvSpPr/>
          <p:nvPr/>
        </p:nvSpPr>
        <p:spPr>
          <a:xfrm>
            <a:off x="6181825" y="3616692"/>
            <a:ext cx="5268051" cy="9420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es-EC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Clase </a:t>
            </a:r>
            <a:r>
              <a:rPr lang="es-EC" dirty="0">
                <a:latin typeface="Times New Roman" panose="02020603050405020304" pitchFamily="18" charset="0"/>
                <a:ea typeface="Times New Roman" panose="02020603050405020304" pitchFamily="18" charset="0"/>
              </a:rPr>
              <a:t>Copépoda se registró un promedio de 125 </a:t>
            </a:r>
            <a:r>
              <a:rPr lang="es-EC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ind</a:t>
            </a:r>
            <a:r>
              <a:rPr lang="es-EC" dirty="0">
                <a:latin typeface="Times New Roman" panose="02020603050405020304" pitchFamily="18" charset="0"/>
                <a:ea typeface="Times New Roman" panose="02020603050405020304" pitchFamily="18" charset="0"/>
              </a:rPr>
              <a:t> L</a:t>
            </a:r>
            <a:r>
              <a:rPr lang="es-EC" baseline="30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-1</a:t>
            </a:r>
            <a:r>
              <a:rPr lang="es-EC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con incrementos en el mes septiembre y junio del 2016 de 249 y 239 </a:t>
            </a:r>
            <a:r>
              <a:rPr lang="es-EC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ind</a:t>
            </a:r>
            <a:r>
              <a:rPr lang="es-EC" dirty="0">
                <a:latin typeface="Times New Roman" panose="02020603050405020304" pitchFamily="18" charset="0"/>
                <a:ea typeface="Times New Roman" panose="02020603050405020304" pitchFamily="18" charset="0"/>
              </a:rPr>
              <a:t> L</a:t>
            </a:r>
            <a:r>
              <a:rPr lang="es-EC" baseline="30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-1</a:t>
            </a:r>
            <a:endParaRPr lang="es-ES" dirty="0"/>
          </a:p>
        </p:txBody>
      </p:sp>
      <p:sp>
        <p:nvSpPr>
          <p:cNvPr id="4" name="Rectángulo 3"/>
          <p:cNvSpPr/>
          <p:nvPr/>
        </p:nvSpPr>
        <p:spPr>
          <a:xfrm>
            <a:off x="6181824" y="4748602"/>
            <a:ext cx="526805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es-EC" dirty="0">
                <a:latin typeface="Times New Roman" panose="02020603050405020304" pitchFamily="18" charset="0"/>
                <a:ea typeface="Times New Roman" panose="02020603050405020304" pitchFamily="18" charset="0"/>
              </a:rPr>
              <a:t>Los </a:t>
            </a:r>
            <a:r>
              <a:rPr lang="es-EC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brachiopodos</a:t>
            </a:r>
            <a:r>
              <a:rPr lang="es-EC" dirty="0">
                <a:latin typeface="Times New Roman" panose="02020603050405020304" pitchFamily="18" charset="0"/>
                <a:ea typeface="Times New Roman" panose="02020603050405020304" pitchFamily="18" charset="0"/>
              </a:rPr>
              <a:t> fueron la clase que menor abundancia presentaron con un promedio de individuos de 6,61 </a:t>
            </a:r>
            <a:r>
              <a:rPr lang="es-EC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ind</a:t>
            </a:r>
            <a:r>
              <a:rPr lang="es-EC" dirty="0">
                <a:latin typeface="Times New Roman" panose="02020603050405020304" pitchFamily="18" charset="0"/>
                <a:ea typeface="Times New Roman" panose="02020603050405020304" pitchFamily="18" charset="0"/>
              </a:rPr>
              <a:t> L</a:t>
            </a:r>
            <a:r>
              <a:rPr lang="es-EC" baseline="30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-1</a:t>
            </a:r>
            <a:r>
              <a:rPr lang="es-EC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El mes con mayor abundancia fue septiembre de 2016 con 14 </a:t>
            </a:r>
            <a:r>
              <a:rPr lang="es-EC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ind</a:t>
            </a:r>
            <a:r>
              <a:rPr lang="es-EC" dirty="0">
                <a:latin typeface="Times New Roman" panose="02020603050405020304" pitchFamily="18" charset="0"/>
                <a:ea typeface="Times New Roman" panose="02020603050405020304" pitchFamily="18" charset="0"/>
              </a:rPr>
              <a:t> L</a:t>
            </a:r>
            <a:r>
              <a:rPr lang="es-EC" baseline="30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-1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737555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redondeado 3">
            <a:extLst>
              <a:ext uri="{FF2B5EF4-FFF2-40B4-BE49-F238E27FC236}">
                <a16:creationId xmlns="" xmlns:a16="http://schemas.microsoft.com/office/drawing/2014/main" id="{C2A5B1E4-761D-4E49-BFFA-173570412E60}"/>
              </a:ext>
            </a:extLst>
          </p:cNvPr>
          <p:cNvSpPr/>
          <p:nvPr/>
        </p:nvSpPr>
        <p:spPr>
          <a:xfrm>
            <a:off x="913774" y="1013050"/>
            <a:ext cx="10536102" cy="470451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R="75565" algn="ctr">
              <a:lnSpc>
                <a:spcPct val="146000"/>
              </a:lnSpc>
              <a:spcBef>
                <a:spcPts val="685"/>
              </a:spcBef>
              <a:buSzPts val="1200"/>
              <a:tabLst>
                <a:tab pos="521335" algn="l"/>
                <a:tab pos="521970" algn="l"/>
              </a:tabLst>
            </a:pPr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OBJETIVO 2.</a:t>
            </a:r>
            <a:r>
              <a:rPr lang="es-EC" dirty="0"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es-EC" dirty="0" smtClean="0"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Características de la comunidad de zooplancton del </a:t>
            </a:r>
            <a:r>
              <a:rPr lang="es-EC" dirty="0"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lago Yahuarcocha.</a:t>
            </a:r>
            <a:endParaRPr lang="es-EC" dirty="0"/>
          </a:p>
        </p:txBody>
      </p:sp>
      <p:sp>
        <p:nvSpPr>
          <p:cNvPr id="6" name="Título 1">
            <a:extLst>
              <a:ext uri="{FF2B5EF4-FFF2-40B4-BE49-F238E27FC236}">
                <a16:creationId xmlns="" xmlns:a16="http://schemas.microsoft.com/office/drawing/2014/main" id="{A7A984F6-9015-4508-AAE3-D568B4D1EF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281400"/>
            <a:ext cx="10364451" cy="630219"/>
          </a:xfrm>
        </p:spPr>
        <p:txBody>
          <a:bodyPr>
            <a:normAutofit fontScale="90000"/>
          </a:bodyPr>
          <a:lstStyle/>
          <a:p>
            <a:r>
              <a:rPr lang="es-EC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s-EC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esultados</a:t>
            </a:r>
            <a:endParaRPr lang="es-EC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4" name="Grupo 13">
            <a:extLst>
              <a:ext uri="{FF2B5EF4-FFF2-40B4-BE49-F238E27FC236}">
                <a16:creationId xmlns="" xmlns:a16="http://schemas.microsoft.com/office/drawing/2014/main" id="{074121C9-0ADB-4ACA-A1A1-5C792B204AFD}"/>
              </a:ext>
            </a:extLst>
          </p:cNvPr>
          <p:cNvGrpSpPr/>
          <p:nvPr/>
        </p:nvGrpSpPr>
        <p:grpSpPr>
          <a:xfrm>
            <a:off x="744809" y="1960902"/>
            <a:ext cx="5769371" cy="3853392"/>
            <a:chOff x="0" y="0"/>
            <a:chExt cx="4293625" cy="3348214"/>
          </a:xfrm>
        </p:grpSpPr>
        <p:grpSp>
          <p:nvGrpSpPr>
            <p:cNvPr id="15" name="Grupo 14">
              <a:extLst>
                <a:ext uri="{FF2B5EF4-FFF2-40B4-BE49-F238E27FC236}">
                  <a16:creationId xmlns="" xmlns:a16="http://schemas.microsoft.com/office/drawing/2014/main" id="{24D598E2-78FA-40BE-9C6F-596E78D29544}"/>
                </a:ext>
              </a:extLst>
            </p:cNvPr>
            <p:cNvGrpSpPr/>
            <p:nvPr/>
          </p:nvGrpSpPr>
          <p:grpSpPr>
            <a:xfrm>
              <a:off x="79131" y="0"/>
              <a:ext cx="4214494" cy="3326131"/>
              <a:chOff x="0" y="0"/>
              <a:chExt cx="4214885" cy="3327014"/>
            </a:xfrm>
          </p:grpSpPr>
          <p:pic>
            <p:nvPicPr>
              <p:cNvPr id="24" name="Imagen 23">
                <a:extLst>
                  <a:ext uri="{FF2B5EF4-FFF2-40B4-BE49-F238E27FC236}">
                    <a16:creationId xmlns="" xmlns:a16="http://schemas.microsoft.com/office/drawing/2014/main" id="{3B482D83-896C-46DE-94C7-DCC3A897AD8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333" t="52103" r="42513" b="14299"/>
              <a:stretch/>
            </p:blipFill>
            <p:spPr>
              <a:xfrm>
                <a:off x="720762" y="2312919"/>
                <a:ext cx="1736090" cy="1014095"/>
              </a:xfrm>
              <a:prstGeom prst="rect">
                <a:avLst/>
              </a:prstGeom>
            </p:spPr>
          </p:pic>
          <p:pic>
            <p:nvPicPr>
              <p:cNvPr id="25" name="Imagen 24">
                <a:extLst>
                  <a:ext uri="{FF2B5EF4-FFF2-40B4-BE49-F238E27FC236}">
                    <a16:creationId xmlns="" xmlns:a16="http://schemas.microsoft.com/office/drawing/2014/main" id="{C60CC794-4C77-4ED7-A602-FBAA8007FB1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848" t="25641" r="25644" b="26564"/>
              <a:stretch/>
            </p:blipFill>
            <p:spPr>
              <a:xfrm>
                <a:off x="0" y="0"/>
                <a:ext cx="1705610" cy="1210310"/>
              </a:xfrm>
              <a:prstGeom prst="rect">
                <a:avLst/>
              </a:prstGeom>
            </p:spPr>
          </p:pic>
          <p:pic>
            <p:nvPicPr>
              <p:cNvPr id="26" name="Imagen 25">
                <a:extLst>
                  <a:ext uri="{FF2B5EF4-FFF2-40B4-BE49-F238E27FC236}">
                    <a16:creationId xmlns="" xmlns:a16="http://schemas.microsoft.com/office/drawing/2014/main" id="{FA905391-0615-4D5D-837A-12965D2FD34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067" t="24429" r="25591" b="22299"/>
              <a:stretch/>
            </p:blipFill>
            <p:spPr bwMode="auto">
              <a:xfrm>
                <a:off x="2407915" y="2324186"/>
                <a:ext cx="1110027" cy="1000148"/>
              </a:xfrm>
              <a:prstGeom prst="rect">
                <a:avLst/>
              </a:prstGeom>
              <a:noFill/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pic>
            <p:nvPicPr>
              <p:cNvPr id="27" name="Imagen 26">
                <a:extLst>
                  <a:ext uri="{FF2B5EF4-FFF2-40B4-BE49-F238E27FC236}">
                    <a16:creationId xmlns="" xmlns:a16="http://schemas.microsoft.com/office/drawing/2014/main" id="{FD6D6318-D8CB-4C88-8A4C-3ABE185DC38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193" t="46869" r="31179" b="10171"/>
              <a:stretch/>
            </p:blipFill>
            <p:spPr>
              <a:xfrm>
                <a:off x="1118795" y="1183342"/>
                <a:ext cx="1139825" cy="1125855"/>
              </a:xfrm>
              <a:prstGeom prst="rect">
                <a:avLst/>
              </a:prstGeom>
            </p:spPr>
          </p:pic>
          <p:pic>
            <p:nvPicPr>
              <p:cNvPr id="28" name="Imagen 27">
                <a:extLst>
                  <a:ext uri="{FF2B5EF4-FFF2-40B4-BE49-F238E27FC236}">
                    <a16:creationId xmlns="" xmlns:a16="http://schemas.microsoft.com/office/drawing/2014/main" id="{CE30E637-4A97-4ABF-9363-8F01EA99120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795" t="34051" r="35282" b="3180"/>
              <a:stretch/>
            </p:blipFill>
            <p:spPr>
              <a:xfrm rot="10800000">
                <a:off x="0" y="1183342"/>
                <a:ext cx="1126490" cy="1235710"/>
              </a:xfrm>
              <a:prstGeom prst="rect">
                <a:avLst/>
              </a:prstGeom>
            </p:spPr>
          </p:pic>
          <p:pic>
            <p:nvPicPr>
              <p:cNvPr id="29" name="Imagen 28">
                <a:extLst>
                  <a:ext uri="{FF2B5EF4-FFF2-40B4-BE49-F238E27FC236}">
                    <a16:creationId xmlns="" xmlns:a16="http://schemas.microsoft.com/office/drawing/2014/main" id="{F42032D0-50C0-4E16-A16D-524C33E6066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911" t="35424" r="42242" b="18128"/>
              <a:stretch/>
            </p:blipFill>
            <p:spPr bwMode="auto">
              <a:xfrm>
                <a:off x="2194560" y="1140311"/>
                <a:ext cx="1199515" cy="1199515"/>
              </a:xfrm>
              <a:prstGeom prst="rect">
                <a:avLst/>
              </a:prstGeom>
              <a:noFill/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pic>
            <p:nvPicPr>
              <p:cNvPr id="30" name="Imagen 29">
                <a:extLst>
                  <a:ext uri="{FF2B5EF4-FFF2-40B4-BE49-F238E27FC236}">
                    <a16:creationId xmlns="" xmlns:a16="http://schemas.microsoft.com/office/drawing/2014/main" id="{07EA02D6-709E-4CCF-8A7A-DF7C36884C4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731" t="25972" r="27426" b="18908"/>
              <a:stretch/>
            </p:blipFill>
            <p:spPr>
              <a:xfrm>
                <a:off x="1688950" y="10758"/>
                <a:ext cx="1562100" cy="1177290"/>
              </a:xfrm>
              <a:prstGeom prst="rect">
                <a:avLst/>
              </a:prstGeom>
            </p:spPr>
          </p:pic>
          <p:pic>
            <p:nvPicPr>
              <p:cNvPr id="31" name="Imagen 30">
                <a:extLst>
                  <a:ext uri="{FF2B5EF4-FFF2-40B4-BE49-F238E27FC236}">
                    <a16:creationId xmlns="" xmlns:a16="http://schemas.microsoft.com/office/drawing/2014/main" id="{74759701-F18A-4AB1-A628-AB875606573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410" t="11898" r="44513" b="2769"/>
              <a:stretch/>
            </p:blipFill>
            <p:spPr>
              <a:xfrm rot="10800000">
                <a:off x="3227294" y="10757"/>
                <a:ext cx="987591" cy="2334433"/>
              </a:xfrm>
              <a:prstGeom prst="rect">
                <a:avLst/>
              </a:prstGeom>
            </p:spPr>
          </p:pic>
        </p:grpSp>
        <p:sp>
          <p:nvSpPr>
            <p:cNvPr id="16" name="Cuadro de texto 609">
              <a:extLst>
                <a:ext uri="{FF2B5EF4-FFF2-40B4-BE49-F238E27FC236}">
                  <a16:creationId xmlns="" xmlns:a16="http://schemas.microsoft.com/office/drawing/2014/main" id="{E344BF6C-C894-4A67-BFD8-EE69CC620AA9}"/>
                </a:ext>
              </a:extLst>
            </p:cNvPr>
            <p:cNvSpPr txBox="1"/>
            <p:nvPr/>
          </p:nvSpPr>
          <p:spPr>
            <a:xfrm>
              <a:off x="2206869" y="2101361"/>
              <a:ext cx="441063" cy="279699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just">
                <a:lnSpc>
                  <a:spcPct val="150000"/>
                </a:lnSpc>
                <a:spcAft>
                  <a:spcPts val="0"/>
                </a:spcAft>
              </a:pPr>
              <a:r>
                <a:rPr lang="es-EC" sz="100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(e)</a:t>
              </a:r>
              <a:endParaRPr lang="es-EC" sz="120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7" name="Cuadro de texto 610">
              <a:extLst>
                <a:ext uri="{FF2B5EF4-FFF2-40B4-BE49-F238E27FC236}">
                  <a16:creationId xmlns="" xmlns:a16="http://schemas.microsoft.com/office/drawing/2014/main" id="{4D3D6064-DB47-449F-A81A-810A8BB23930}"/>
                </a:ext>
              </a:extLst>
            </p:cNvPr>
            <p:cNvSpPr txBox="1"/>
            <p:nvPr/>
          </p:nvSpPr>
          <p:spPr>
            <a:xfrm>
              <a:off x="17585" y="931984"/>
              <a:ext cx="441063" cy="279699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just">
                <a:lnSpc>
                  <a:spcPct val="150000"/>
                </a:lnSpc>
                <a:spcAft>
                  <a:spcPts val="0"/>
                </a:spcAft>
              </a:pPr>
              <a:r>
                <a:rPr lang="es-EC" sz="100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(a)</a:t>
              </a:r>
              <a:endParaRPr lang="es-EC" sz="120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8" name="Cuadro de texto 611">
              <a:extLst>
                <a:ext uri="{FF2B5EF4-FFF2-40B4-BE49-F238E27FC236}">
                  <a16:creationId xmlns="" xmlns:a16="http://schemas.microsoft.com/office/drawing/2014/main" id="{8C15838E-7E79-4FDA-B326-1A4A7AB179B4}"/>
                </a:ext>
              </a:extLst>
            </p:cNvPr>
            <p:cNvSpPr txBox="1"/>
            <p:nvPr/>
          </p:nvSpPr>
          <p:spPr>
            <a:xfrm>
              <a:off x="1158952" y="2059508"/>
              <a:ext cx="441063" cy="279699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just">
                <a:lnSpc>
                  <a:spcPct val="150000"/>
                </a:lnSpc>
                <a:spcAft>
                  <a:spcPts val="0"/>
                </a:spcAft>
              </a:pPr>
              <a:r>
                <a:rPr lang="es-EC" sz="100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(d)</a:t>
              </a:r>
              <a:endParaRPr lang="es-EC" sz="120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9" name="Cuadro de texto 612">
              <a:extLst>
                <a:ext uri="{FF2B5EF4-FFF2-40B4-BE49-F238E27FC236}">
                  <a16:creationId xmlns="" xmlns:a16="http://schemas.microsoft.com/office/drawing/2014/main" id="{C45EFFFD-3C7D-4258-A100-6828A7D766D0}"/>
                </a:ext>
              </a:extLst>
            </p:cNvPr>
            <p:cNvSpPr txBox="1"/>
            <p:nvPr/>
          </p:nvSpPr>
          <p:spPr>
            <a:xfrm>
              <a:off x="0" y="2154115"/>
              <a:ext cx="441063" cy="279699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just">
                <a:lnSpc>
                  <a:spcPct val="150000"/>
                </a:lnSpc>
                <a:spcAft>
                  <a:spcPts val="0"/>
                </a:spcAft>
              </a:pPr>
              <a:r>
                <a:rPr lang="es-EC" sz="100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(c)</a:t>
              </a:r>
              <a:endParaRPr lang="es-EC" sz="120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20" name="Cuadro de texto 613">
              <a:extLst>
                <a:ext uri="{FF2B5EF4-FFF2-40B4-BE49-F238E27FC236}">
                  <a16:creationId xmlns="" xmlns:a16="http://schemas.microsoft.com/office/drawing/2014/main" id="{CCBE77DA-E21A-4DE6-87D1-E519C70EF67B}"/>
                </a:ext>
              </a:extLst>
            </p:cNvPr>
            <p:cNvSpPr txBox="1"/>
            <p:nvPr/>
          </p:nvSpPr>
          <p:spPr>
            <a:xfrm>
              <a:off x="1732085" y="870438"/>
              <a:ext cx="441063" cy="279699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just">
                <a:lnSpc>
                  <a:spcPct val="150000"/>
                </a:lnSpc>
                <a:spcAft>
                  <a:spcPts val="0"/>
                </a:spcAft>
              </a:pPr>
              <a:r>
                <a:rPr lang="es-EC" sz="100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(b)</a:t>
              </a:r>
              <a:endParaRPr lang="es-EC" sz="120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21" name="Cuadro de texto 615">
              <a:extLst>
                <a:ext uri="{FF2B5EF4-FFF2-40B4-BE49-F238E27FC236}">
                  <a16:creationId xmlns="" xmlns:a16="http://schemas.microsoft.com/office/drawing/2014/main" id="{6117A205-A32D-4F09-B1F4-FCF27EC16655}"/>
                </a:ext>
              </a:extLst>
            </p:cNvPr>
            <p:cNvSpPr txBox="1"/>
            <p:nvPr/>
          </p:nvSpPr>
          <p:spPr>
            <a:xfrm>
              <a:off x="3261946" y="2074984"/>
              <a:ext cx="441063" cy="279699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just">
                <a:lnSpc>
                  <a:spcPct val="150000"/>
                </a:lnSpc>
                <a:spcAft>
                  <a:spcPts val="0"/>
                </a:spcAft>
              </a:pPr>
              <a:r>
                <a:rPr lang="es-EC" sz="100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(f)</a:t>
              </a:r>
              <a:endParaRPr lang="es-EC" sz="120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22" name="Cuadro de texto 616">
              <a:extLst>
                <a:ext uri="{FF2B5EF4-FFF2-40B4-BE49-F238E27FC236}">
                  <a16:creationId xmlns="" xmlns:a16="http://schemas.microsoft.com/office/drawing/2014/main" id="{EED9EE84-F255-4163-81C2-F48D44201BEB}"/>
                </a:ext>
              </a:extLst>
            </p:cNvPr>
            <p:cNvSpPr txBox="1"/>
            <p:nvPr/>
          </p:nvSpPr>
          <p:spPr>
            <a:xfrm>
              <a:off x="2409092" y="3068515"/>
              <a:ext cx="441063" cy="279699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just">
                <a:lnSpc>
                  <a:spcPct val="150000"/>
                </a:lnSpc>
                <a:spcAft>
                  <a:spcPts val="0"/>
                </a:spcAft>
              </a:pPr>
              <a:r>
                <a:rPr lang="es-EC" sz="100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(h)</a:t>
              </a:r>
              <a:endParaRPr lang="es-EC" sz="120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23" name="Cuadro de texto 617">
              <a:extLst>
                <a:ext uri="{FF2B5EF4-FFF2-40B4-BE49-F238E27FC236}">
                  <a16:creationId xmlns="" xmlns:a16="http://schemas.microsoft.com/office/drawing/2014/main" id="{A4800959-71C7-4C61-BA4A-503EABCC96C3}"/>
                </a:ext>
              </a:extLst>
            </p:cNvPr>
            <p:cNvSpPr txBox="1"/>
            <p:nvPr/>
          </p:nvSpPr>
          <p:spPr>
            <a:xfrm>
              <a:off x="747346" y="3059723"/>
              <a:ext cx="441063" cy="279699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just">
                <a:lnSpc>
                  <a:spcPct val="150000"/>
                </a:lnSpc>
                <a:spcAft>
                  <a:spcPts val="0"/>
                </a:spcAft>
              </a:pPr>
              <a:r>
                <a:rPr lang="es-EC" sz="100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(g)</a:t>
              </a:r>
              <a:endParaRPr lang="es-EC" sz="120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sp>
        <p:nvSpPr>
          <p:cNvPr id="32" name="Cuadro de texto 608">
            <a:extLst>
              <a:ext uri="{FF2B5EF4-FFF2-40B4-BE49-F238E27FC236}">
                <a16:creationId xmlns="" xmlns:a16="http://schemas.microsoft.com/office/drawing/2014/main" id="{3F9AE287-9922-4BDB-9DB8-7960D6AA3155}"/>
              </a:ext>
            </a:extLst>
          </p:cNvPr>
          <p:cNvSpPr txBox="1"/>
          <p:nvPr/>
        </p:nvSpPr>
        <p:spPr>
          <a:xfrm>
            <a:off x="851138" y="5952681"/>
            <a:ext cx="5968676" cy="507831"/>
          </a:xfrm>
          <a:prstGeom prst="rect">
            <a:avLst/>
          </a:prstGeom>
          <a:solidFill>
            <a:prstClr val="white"/>
          </a:solidFill>
          <a:ln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>
              <a:spcAft>
                <a:spcPts val="1000"/>
              </a:spcAft>
            </a:pPr>
            <a:r>
              <a:rPr lang="es-EC" sz="1100" i="0" u="sng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Figura </a:t>
            </a:r>
            <a:r>
              <a:rPr lang="es-EC" sz="110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11. Especies de la clase taxonómica Rotatoria:</a:t>
            </a:r>
            <a:r>
              <a:rPr lang="es-EC" sz="11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s-EC" sz="11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Keratella</a:t>
            </a:r>
            <a:r>
              <a:rPr lang="es-EC" sz="11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s-EC" sz="11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spp</a:t>
            </a:r>
            <a:r>
              <a:rPr lang="es-EC" sz="11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s-EC" sz="1100" i="1" baseline="30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(a)</a:t>
            </a:r>
            <a:r>
              <a:rPr lang="es-EC" sz="11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s-EC" sz="11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Poliartha</a:t>
            </a:r>
            <a:r>
              <a:rPr lang="es-EC" sz="11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s-EC" sz="11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spp</a:t>
            </a:r>
            <a:r>
              <a:rPr lang="es-EC" sz="11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s-EC" sz="1100" i="1" baseline="30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(b)</a:t>
            </a:r>
            <a:r>
              <a:rPr lang="es-EC" sz="11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s-EC" sz="11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Brachionus</a:t>
            </a:r>
            <a:r>
              <a:rPr lang="es-EC" sz="11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s-EC" sz="11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angularis</a:t>
            </a:r>
            <a:r>
              <a:rPr lang="es-EC" sz="11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s-EC" sz="1100" i="1" baseline="30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(c)</a:t>
            </a:r>
            <a:r>
              <a:rPr lang="es-EC" sz="11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s-EC" sz="11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Asplanchna</a:t>
            </a:r>
            <a:r>
              <a:rPr lang="es-EC" sz="11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s-EC" sz="11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spp</a:t>
            </a:r>
            <a:r>
              <a:rPr lang="es-EC" sz="11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es-EC" sz="1100" i="1" baseline="30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(d)</a:t>
            </a:r>
            <a:r>
              <a:rPr lang="es-EC" sz="11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s-EC" sz="11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Ascomorpha</a:t>
            </a:r>
            <a:r>
              <a:rPr lang="es-EC" sz="11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s-EC" sz="11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ecaudis</a:t>
            </a:r>
            <a:r>
              <a:rPr lang="es-EC" sz="11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s-EC" sz="1100" i="1" baseline="30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(e)</a:t>
            </a:r>
            <a:r>
              <a:rPr lang="es-EC" sz="11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s-EC" sz="11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Filinia</a:t>
            </a:r>
            <a:r>
              <a:rPr lang="es-EC" sz="11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s-EC" sz="11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spp</a:t>
            </a:r>
            <a:r>
              <a:rPr lang="es-EC" sz="11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s-EC" sz="1100" i="1" baseline="30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(f)</a:t>
            </a:r>
            <a:r>
              <a:rPr lang="es-EC" sz="11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s-EC" sz="11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Colotheca</a:t>
            </a:r>
            <a:r>
              <a:rPr lang="es-EC" sz="11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s-EC" sz="11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spp</a:t>
            </a:r>
            <a:r>
              <a:rPr lang="es-EC" sz="11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s-EC" sz="1100" i="1" baseline="30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(g)</a:t>
            </a:r>
            <a:r>
              <a:rPr lang="es-EC" sz="11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y </a:t>
            </a:r>
            <a:r>
              <a:rPr lang="es-EC" sz="11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Ascmorpha</a:t>
            </a:r>
            <a:r>
              <a:rPr lang="es-EC" sz="11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s-EC" sz="11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saltans</a:t>
            </a:r>
            <a:r>
              <a:rPr lang="es-EC" sz="11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s-EC" sz="1100" i="1" baseline="30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(h)</a:t>
            </a:r>
            <a:r>
              <a:rPr lang="es-EC" sz="11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s-EC" sz="1050" i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="" xmlns:a16="http://schemas.microsoft.com/office/drawing/2014/main" id="{5C6EC960-E155-4A06-AA96-FEF90DD4F052}"/>
              </a:ext>
            </a:extLst>
          </p:cNvPr>
          <p:cNvSpPr/>
          <p:nvPr/>
        </p:nvSpPr>
        <p:spPr>
          <a:xfrm>
            <a:off x="10560721" y="6254136"/>
            <a:ext cx="14350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Lewis (</a:t>
            </a:r>
            <a:r>
              <a:rPr lang="es-EC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1987</a:t>
            </a:r>
            <a:r>
              <a:rPr lang="es-EC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s-EC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7076120" y="2478552"/>
            <a:ext cx="4919609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s-EC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Organismos cubiertos </a:t>
            </a:r>
            <a:r>
              <a:rPr lang="es-EC" dirty="0">
                <a:latin typeface="Times New Roman" panose="02020603050405020304" pitchFamily="18" charset="0"/>
                <a:ea typeface="Times New Roman" panose="02020603050405020304" pitchFamily="18" charset="0"/>
              </a:rPr>
              <a:t>de una cutícula </a:t>
            </a:r>
            <a:r>
              <a:rPr lang="es-EC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elástica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s-EC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s-EC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Con </a:t>
            </a:r>
            <a:r>
              <a:rPr lang="es-EC" dirty="0">
                <a:latin typeface="Times New Roman" panose="02020603050405020304" pitchFamily="18" charset="0"/>
                <a:ea typeface="Times New Roman" panose="02020603050405020304" pitchFamily="18" charset="0"/>
              </a:rPr>
              <a:t>movilidad </a:t>
            </a:r>
            <a:r>
              <a:rPr lang="es-EC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lenta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s-EC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s-EC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Ciertos </a:t>
            </a:r>
            <a:r>
              <a:rPr lang="es-EC" dirty="0">
                <a:latin typeface="Times New Roman" panose="02020603050405020304" pitchFamily="18" charset="0"/>
                <a:ea typeface="Times New Roman" panose="02020603050405020304" pitchFamily="18" charset="0"/>
              </a:rPr>
              <a:t>géneros poseen un sistema </a:t>
            </a:r>
            <a:r>
              <a:rPr lang="es-EC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vibrátil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s-EC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s-EC" dirty="0">
                <a:latin typeface="Times New Roman" panose="02020603050405020304" pitchFamily="18" charset="0"/>
                <a:ea typeface="Times New Roman" panose="02020603050405020304" pitchFamily="18" charset="0"/>
              </a:rPr>
              <a:t>P</a:t>
            </a:r>
            <a:r>
              <a:rPr lang="es-EC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ueden </a:t>
            </a:r>
            <a:r>
              <a:rPr lang="es-EC" dirty="0">
                <a:latin typeface="Times New Roman" panose="02020603050405020304" pitchFamily="18" charset="0"/>
                <a:ea typeface="Times New Roman" panose="02020603050405020304" pitchFamily="18" charset="0"/>
              </a:rPr>
              <a:t>medir entre 50 y 200 µm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998445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redondeado 3">
            <a:extLst>
              <a:ext uri="{FF2B5EF4-FFF2-40B4-BE49-F238E27FC236}">
                <a16:creationId xmlns="" xmlns:a16="http://schemas.microsoft.com/office/drawing/2014/main" id="{C2A5B1E4-761D-4E49-BFFA-173570412E60}"/>
              </a:ext>
            </a:extLst>
          </p:cNvPr>
          <p:cNvSpPr/>
          <p:nvPr/>
        </p:nvSpPr>
        <p:spPr>
          <a:xfrm>
            <a:off x="913774" y="1013050"/>
            <a:ext cx="10536102" cy="470451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R="75565" algn="ctr">
              <a:lnSpc>
                <a:spcPct val="146000"/>
              </a:lnSpc>
              <a:spcBef>
                <a:spcPts val="685"/>
              </a:spcBef>
              <a:buSzPts val="1200"/>
              <a:tabLst>
                <a:tab pos="521335" algn="l"/>
                <a:tab pos="521970" algn="l"/>
              </a:tabLst>
            </a:pPr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OBJETIVO 2.</a:t>
            </a:r>
            <a:r>
              <a:rPr lang="es-EC" dirty="0"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 Calcular el pastoreo del </a:t>
            </a:r>
            <a:r>
              <a:rPr lang="es-EC" dirty="0" err="1"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mesozooplancton</a:t>
            </a:r>
            <a:r>
              <a:rPr lang="es-EC" dirty="0"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 sobre el fitoplancton en el lago Yahuarcocha.</a:t>
            </a:r>
            <a:endParaRPr lang="es-EC" dirty="0"/>
          </a:p>
        </p:txBody>
      </p:sp>
      <p:sp>
        <p:nvSpPr>
          <p:cNvPr id="6" name="Título 1">
            <a:extLst>
              <a:ext uri="{FF2B5EF4-FFF2-40B4-BE49-F238E27FC236}">
                <a16:creationId xmlns="" xmlns:a16="http://schemas.microsoft.com/office/drawing/2014/main" id="{A7A984F6-9015-4508-AAE3-D568B4D1EF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281400"/>
            <a:ext cx="10364451" cy="630219"/>
          </a:xfrm>
        </p:spPr>
        <p:txBody>
          <a:bodyPr>
            <a:normAutofit fontScale="90000"/>
          </a:bodyPr>
          <a:lstStyle/>
          <a:p>
            <a:r>
              <a:rPr lang="es-EC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s-EC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esultados</a:t>
            </a:r>
            <a:endParaRPr lang="es-EC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33" name="Grupo 32">
            <a:extLst>
              <a:ext uri="{FF2B5EF4-FFF2-40B4-BE49-F238E27FC236}">
                <a16:creationId xmlns="" xmlns:a16="http://schemas.microsoft.com/office/drawing/2014/main" id="{5CA83A5A-A7EC-40CA-BB9A-1290E42BE1FE}"/>
              </a:ext>
            </a:extLst>
          </p:cNvPr>
          <p:cNvGrpSpPr/>
          <p:nvPr/>
        </p:nvGrpSpPr>
        <p:grpSpPr>
          <a:xfrm>
            <a:off x="6181825" y="2945007"/>
            <a:ext cx="4530943" cy="1900684"/>
            <a:chOff x="0" y="0"/>
            <a:chExt cx="3503402" cy="1311389"/>
          </a:xfrm>
        </p:grpSpPr>
        <p:pic>
          <p:nvPicPr>
            <p:cNvPr id="35" name="Imagen 34">
              <a:extLst>
                <a:ext uri="{FF2B5EF4-FFF2-40B4-BE49-F238E27FC236}">
                  <a16:creationId xmlns="" xmlns:a16="http://schemas.microsoft.com/office/drawing/2014/main" id="{1949826F-5E35-4E75-8C7D-3EAA52EF9F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943" t="42590" r="26107" b="16139"/>
            <a:stretch/>
          </p:blipFill>
          <p:spPr bwMode="auto">
            <a:xfrm>
              <a:off x="0" y="10274"/>
              <a:ext cx="2352675" cy="1301115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36" name="Imagen 35">
              <a:extLst>
                <a:ext uri="{FF2B5EF4-FFF2-40B4-BE49-F238E27FC236}">
                  <a16:creationId xmlns="" xmlns:a16="http://schemas.microsoft.com/office/drawing/2014/main" id="{9318883B-511E-49AB-99C0-E70B83D806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769" t="16206" r="29231" b="10974"/>
            <a:stretch/>
          </p:blipFill>
          <p:spPr>
            <a:xfrm>
              <a:off x="2352782" y="0"/>
              <a:ext cx="1150620" cy="1308735"/>
            </a:xfrm>
            <a:prstGeom prst="rect">
              <a:avLst/>
            </a:prstGeom>
          </p:spPr>
        </p:pic>
      </p:grpSp>
      <p:sp>
        <p:nvSpPr>
          <p:cNvPr id="34" name="Cuadro de texto 620">
            <a:extLst>
              <a:ext uri="{FF2B5EF4-FFF2-40B4-BE49-F238E27FC236}">
                <a16:creationId xmlns="" xmlns:a16="http://schemas.microsoft.com/office/drawing/2014/main" id="{D8E8A31F-F875-4D6F-9F08-B97799F410BC}"/>
              </a:ext>
            </a:extLst>
          </p:cNvPr>
          <p:cNvSpPr txBox="1"/>
          <p:nvPr/>
        </p:nvSpPr>
        <p:spPr>
          <a:xfrm>
            <a:off x="6158065" y="4856735"/>
            <a:ext cx="4530943" cy="338554"/>
          </a:xfrm>
          <a:prstGeom prst="rect">
            <a:avLst/>
          </a:prstGeom>
          <a:solidFill>
            <a:prstClr val="white"/>
          </a:solidFill>
          <a:ln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>
              <a:spcAft>
                <a:spcPts val="1000"/>
              </a:spcAft>
            </a:pPr>
            <a:r>
              <a:rPr lang="es-EC" sz="1100" i="0" u="sng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Figura </a:t>
            </a:r>
            <a:r>
              <a:rPr lang="es-EC" sz="110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12. Especies de la clase taxonómica Copépoda:</a:t>
            </a:r>
            <a:r>
              <a:rPr lang="es-EC" sz="11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s-EC" sz="1100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Acanthocyclops</a:t>
            </a:r>
            <a:r>
              <a:rPr lang="es-EC" sz="110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s-EC" sz="1100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spp</a:t>
            </a:r>
            <a:r>
              <a:rPr lang="es-EC" sz="110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es-EC" sz="1100" i="1" baseline="30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(a</a:t>
            </a:r>
            <a:r>
              <a:rPr lang="es-EC" sz="110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), </a:t>
            </a:r>
            <a:r>
              <a:rPr lang="es-EC" sz="11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Nauplii</a:t>
            </a:r>
            <a:r>
              <a:rPr lang="es-EC" sz="11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s-EC" sz="11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cyclopoide</a:t>
            </a:r>
            <a:r>
              <a:rPr lang="es-EC" sz="11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es-EC" sz="110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s-EC" sz="1100" i="0" baseline="30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(b)</a:t>
            </a:r>
            <a:endParaRPr lang="es-EC" sz="1050" i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2" name="CuadroTexto 41">
            <a:extLst>
              <a:ext uri="{FF2B5EF4-FFF2-40B4-BE49-F238E27FC236}">
                <a16:creationId xmlns="" xmlns:a16="http://schemas.microsoft.com/office/drawing/2014/main" id="{09410B31-C444-4402-A216-2E4AAE89A38D}"/>
              </a:ext>
            </a:extLst>
          </p:cNvPr>
          <p:cNvSpPr txBox="1"/>
          <p:nvPr/>
        </p:nvSpPr>
        <p:spPr>
          <a:xfrm>
            <a:off x="913774" y="1818561"/>
            <a:ext cx="78055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Actividad 1. D</a:t>
            </a:r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ensidad </a:t>
            </a: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la comunidad </a:t>
            </a:r>
            <a:r>
              <a:rPr lang="es-EC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zooplanctónica</a:t>
            </a: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="" xmlns:a16="http://schemas.microsoft.com/office/drawing/2014/main" id="{5C6EC960-E155-4A06-AA96-FEF90DD4F052}"/>
              </a:ext>
            </a:extLst>
          </p:cNvPr>
          <p:cNvSpPr/>
          <p:nvPr/>
        </p:nvSpPr>
        <p:spPr>
          <a:xfrm>
            <a:off x="9968720" y="6290899"/>
            <a:ext cx="19822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Williamson</a:t>
            </a:r>
            <a:r>
              <a:rPr lang="es-EC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C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(1991)</a:t>
            </a:r>
            <a:endParaRPr lang="es-EC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816788" y="2832761"/>
            <a:ext cx="5279211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s-EC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Organismos </a:t>
            </a:r>
            <a:r>
              <a:rPr lang="es-EC" dirty="0">
                <a:latin typeface="Times New Roman" panose="02020603050405020304" pitchFamily="18" charset="0"/>
                <a:ea typeface="Times New Roman" panose="02020603050405020304" pitchFamily="18" charset="0"/>
              </a:rPr>
              <a:t>que se reproducen </a:t>
            </a:r>
            <a:r>
              <a:rPr lang="es-EC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sexualmente</a:t>
            </a:r>
          </a:p>
          <a:p>
            <a:endParaRPr lang="es-EC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s-EC" dirty="0">
                <a:latin typeface="Times New Roman" panose="02020603050405020304" pitchFamily="18" charset="0"/>
                <a:ea typeface="Times New Roman" panose="02020603050405020304" pitchFamily="18" charset="0"/>
              </a:rPr>
              <a:t>T</a:t>
            </a:r>
            <a:r>
              <a:rPr lang="es-EC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ienen </a:t>
            </a:r>
            <a:r>
              <a:rPr lang="es-EC" dirty="0">
                <a:latin typeface="Times New Roman" panose="02020603050405020304" pitchFamily="18" charset="0"/>
                <a:ea typeface="Times New Roman" panose="02020603050405020304" pitchFamily="18" charset="0"/>
              </a:rPr>
              <a:t>hasta 12 distintos estados de </a:t>
            </a:r>
            <a:r>
              <a:rPr lang="es-EC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desarrollo:nauplio</a:t>
            </a:r>
            <a:r>
              <a:rPr lang="es-EC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s-EC" dirty="0">
                <a:latin typeface="Times New Roman" panose="02020603050405020304" pitchFamily="18" charset="0"/>
                <a:ea typeface="Times New Roman" panose="02020603050405020304" pitchFamily="18" charset="0"/>
              </a:rPr>
              <a:t>y </a:t>
            </a:r>
            <a:r>
              <a:rPr lang="es-EC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copepodito</a:t>
            </a:r>
          </a:p>
          <a:p>
            <a:endParaRPr lang="es-EC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s-EC" dirty="0">
                <a:latin typeface="Times New Roman" panose="02020603050405020304" pitchFamily="18" charset="0"/>
                <a:ea typeface="Times New Roman" panose="02020603050405020304" pitchFamily="18" charset="0"/>
              </a:rPr>
              <a:t>S</a:t>
            </a:r>
            <a:r>
              <a:rPr lang="es-EC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e </a:t>
            </a:r>
            <a:r>
              <a:rPr lang="es-EC" dirty="0">
                <a:latin typeface="Times New Roman" panose="02020603050405020304" pitchFamily="18" charset="0"/>
                <a:ea typeface="Times New Roman" panose="02020603050405020304" pitchFamily="18" charset="0"/>
              </a:rPr>
              <a:t>los diferencia como machos o hembras según el tamaño de las antenas </a:t>
            </a:r>
            <a:r>
              <a:rPr lang="es-EC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principales</a:t>
            </a:r>
          </a:p>
          <a:p>
            <a:endParaRPr lang="es-EC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s-EC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Regiones </a:t>
            </a:r>
            <a:r>
              <a:rPr lang="es-EC" dirty="0">
                <a:latin typeface="Times New Roman" panose="02020603050405020304" pitchFamily="18" charset="0"/>
                <a:ea typeface="Times New Roman" panose="02020603050405020304" pitchFamily="18" charset="0"/>
              </a:rPr>
              <a:t>conocidas como “</a:t>
            </a:r>
            <a:r>
              <a:rPr lang="es-EC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Metasome</a:t>
            </a:r>
            <a:r>
              <a:rPr lang="es-EC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” y “</a:t>
            </a:r>
            <a:r>
              <a:rPr lang="es-EC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Urosome</a:t>
            </a:r>
            <a:r>
              <a:rPr lang="es-EC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”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770891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redondeado 3">
            <a:extLst>
              <a:ext uri="{FF2B5EF4-FFF2-40B4-BE49-F238E27FC236}">
                <a16:creationId xmlns="" xmlns:a16="http://schemas.microsoft.com/office/drawing/2014/main" id="{C2A5B1E4-761D-4E49-BFFA-173570412E60}"/>
              </a:ext>
            </a:extLst>
          </p:cNvPr>
          <p:cNvSpPr/>
          <p:nvPr/>
        </p:nvSpPr>
        <p:spPr>
          <a:xfrm>
            <a:off x="913774" y="1013050"/>
            <a:ext cx="10536102" cy="470451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R="75565" algn="just">
              <a:lnSpc>
                <a:spcPct val="146000"/>
              </a:lnSpc>
              <a:spcBef>
                <a:spcPts val="685"/>
              </a:spcBef>
              <a:buSzPts val="1200"/>
              <a:tabLst>
                <a:tab pos="521335" algn="l"/>
                <a:tab pos="521970" algn="l"/>
              </a:tabLst>
            </a:pPr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OBJETIVO 2.</a:t>
            </a:r>
            <a:r>
              <a:rPr lang="es-EC" dirty="0"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 Calcular el pastoreo del </a:t>
            </a:r>
            <a:r>
              <a:rPr lang="es-EC" dirty="0" err="1"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mesozooplancton</a:t>
            </a:r>
            <a:r>
              <a:rPr lang="es-EC" dirty="0"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 sobre el fitoplancton en el lago Yahuarcocha.</a:t>
            </a:r>
            <a:endParaRPr lang="es-EC" dirty="0"/>
          </a:p>
        </p:txBody>
      </p:sp>
      <p:sp>
        <p:nvSpPr>
          <p:cNvPr id="6" name="Título 1">
            <a:extLst>
              <a:ext uri="{FF2B5EF4-FFF2-40B4-BE49-F238E27FC236}">
                <a16:creationId xmlns="" xmlns:a16="http://schemas.microsoft.com/office/drawing/2014/main" id="{A7A984F6-9015-4508-AAE3-D568B4D1EF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281400"/>
            <a:ext cx="10364451" cy="630219"/>
          </a:xfrm>
        </p:spPr>
        <p:txBody>
          <a:bodyPr>
            <a:normAutofit fontScale="90000"/>
          </a:bodyPr>
          <a:lstStyle/>
          <a:p>
            <a:r>
              <a:rPr lang="es-EC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resultados</a:t>
            </a:r>
            <a:endParaRPr lang="es-EC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37" name="Grupo 36">
            <a:extLst>
              <a:ext uri="{FF2B5EF4-FFF2-40B4-BE49-F238E27FC236}">
                <a16:creationId xmlns="" xmlns:a16="http://schemas.microsoft.com/office/drawing/2014/main" id="{CDF66CFE-7B7A-4F75-A109-44BFD016929E}"/>
              </a:ext>
            </a:extLst>
          </p:cNvPr>
          <p:cNvGrpSpPr/>
          <p:nvPr/>
        </p:nvGrpSpPr>
        <p:grpSpPr>
          <a:xfrm>
            <a:off x="5956301" y="2767015"/>
            <a:ext cx="5321924" cy="2258415"/>
            <a:chOff x="0" y="0"/>
            <a:chExt cx="4381956" cy="1439545"/>
          </a:xfrm>
        </p:grpSpPr>
        <p:pic>
          <p:nvPicPr>
            <p:cNvPr id="39" name="Imagen 38">
              <a:extLst>
                <a:ext uri="{FF2B5EF4-FFF2-40B4-BE49-F238E27FC236}">
                  <a16:creationId xmlns="" xmlns:a16="http://schemas.microsoft.com/office/drawing/2014/main" id="{B6D71BFA-84AA-4DC0-8153-1B41EDD9BA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915" t="18691" r="11215" b="14019"/>
            <a:stretch/>
          </p:blipFill>
          <p:spPr>
            <a:xfrm>
              <a:off x="1304818" y="0"/>
              <a:ext cx="1479550" cy="1439545"/>
            </a:xfrm>
            <a:prstGeom prst="rect">
              <a:avLst/>
            </a:prstGeom>
          </p:spPr>
        </p:pic>
        <p:pic>
          <p:nvPicPr>
            <p:cNvPr id="40" name="Imagen 39">
              <a:extLst>
                <a:ext uri="{FF2B5EF4-FFF2-40B4-BE49-F238E27FC236}">
                  <a16:creationId xmlns="" xmlns:a16="http://schemas.microsoft.com/office/drawing/2014/main" id="{F5089FBD-5BA9-4A14-9A05-D94B65BF22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907" t="22599" r="43212" b="49902"/>
            <a:stretch/>
          </p:blipFill>
          <p:spPr bwMode="auto">
            <a:xfrm>
              <a:off x="2784296" y="0"/>
              <a:ext cx="1597660" cy="1439545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41" name="Marcador de contenido 5">
              <a:extLst>
                <a:ext uri="{FF2B5EF4-FFF2-40B4-BE49-F238E27FC236}">
                  <a16:creationId xmlns="" xmlns:a16="http://schemas.microsoft.com/office/drawing/2014/main" id="{4AF8A0E9-BD2F-4078-AD8C-2B564A86F8BA}"/>
                </a:ext>
              </a:extLst>
            </p:cNvPr>
            <p:cNvPicPr>
              <a:picLocks noGrp="1"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744" t="10411" r="23648" b="28727"/>
            <a:stretch/>
          </p:blipFill>
          <p:spPr bwMode="auto">
            <a:xfrm>
              <a:off x="0" y="0"/>
              <a:ext cx="1375410" cy="1439545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sp>
        <p:nvSpPr>
          <p:cNvPr id="38" name="Cuadro de texto 622">
            <a:extLst>
              <a:ext uri="{FF2B5EF4-FFF2-40B4-BE49-F238E27FC236}">
                <a16:creationId xmlns="" xmlns:a16="http://schemas.microsoft.com/office/drawing/2014/main" id="{6EA1A833-9045-483B-9F1A-DD8D9C8E3743}"/>
              </a:ext>
            </a:extLst>
          </p:cNvPr>
          <p:cNvSpPr txBox="1"/>
          <p:nvPr/>
        </p:nvSpPr>
        <p:spPr>
          <a:xfrm>
            <a:off x="5956301" y="5025430"/>
            <a:ext cx="5321924" cy="338554"/>
          </a:xfrm>
          <a:prstGeom prst="rect">
            <a:avLst/>
          </a:prstGeom>
          <a:solidFill>
            <a:prstClr val="white"/>
          </a:solidFill>
          <a:ln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>
              <a:spcAft>
                <a:spcPts val="1000"/>
              </a:spcAft>
            </a:pPr>
            <a:r>
              <a:rPr lang="es-EC" sz="1100" i="0" u="sng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Figura </a:t>
            </a:r>
            <a:r>
              <a:rPr lang="es-EC" sz="110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13.</a:t>
            </a:r>
            <a:r>
              <a:rPr lang="es-EC" sz="11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s-EC" sz="110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Especies de la clase taxonómica </a:t>
            </a:r>
            <a:r>
              <a:rPr lang="es-EC" sz="11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Brachiopoda</a:t>
            </a:r>
            <a:r>
              <a:rPr lang="es-EC" sz="1100" i="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es-EC" sz="1100" i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s-EC" sz="11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Daphnia</a:t>
            </a:r>
            <a:r>
              <a:rPr lang="es-EC" sz="11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s-EC" sz="11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spp</a:t>
            </a:r>
            <a:r>
              <a:rPr lang="es-EC" sz="11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s-EC" sz="1100" i="1" baseline="30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(a)</a:t>
            </a:r>
            <a:r>
              <a:rPr lang="es-EC" sz="11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Bosmina</a:t>
            </a:r>
            <a:r>
              <a:rPr lang="en-US" sz="11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spp. </a:t>
            </a:r>
            <a:r>
              <a:rPr lang="es-EC" sz="1100" i="1" baseline="30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(b)</a:t>
            </a:r>
            <a:r>
              <a:rPr lang="es-EC" sz="11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Chydorus</a:t>
            </a:r>
            <a:r>
              <a:rPr lang="en-US" sz="11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spp. </a:t>
            </a:r>
            <a:r>
              <a:rPr lang="es-EC" sz="1100" i="1" baseline="30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(c)</a:t>
            </a:r>
            <a:endParaRPr lang="es-EC" sz="1050" i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2" name="CuadroTexto 41">
            <a:extLst>
              <a:ext uri="{FF2B5EF4-FFF2-40B4-BE49-F238E27FC236}">
                <a16:creationId xmlns="" xmlns:a16="http://schemas.microsoft.com/office/drawing/2014/main" id="{09410B31-C444-4402-A216-2E4AAE89A38D}"/>
              </a:ext>
            </a:extLst>
          </p:cNvPr>
          <p:cNvSpPr txBox="1"/>
          <p:nvPr/>
        </p:nvSpPr>
        <p:spPr>
          <a:xfrm>
            <a:off x="618006" y="1654651"/>
            <a:ext cx="78055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Actividad 1. </a:t>
            </a: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Determinar la densidad de la comunidad </a:t>
            </a:r>
            <a:r>
              <a:rPr lang="es-EC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zooplanctónica</a:t>
            </a: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="" xmlns:a16="http://schemas.microsoft.com/office/drawing/2014/main" id="{5C6EC960-E155-4A06-AA96-FEF90DD4F052}"/>
              </a:ext>
            </a:extLst>
          </p:cNvPr>
          <p:cNvSpPr/>
          <p:nvPr/>
        </p:nvSpPr>
        <p:spPr>
          <a:xfrm>
            <a:off x="9848155" y="6308944"/>
            <a:ext cx="16017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Pennak</a:t>
            </a:r>
            <a:r>
              <a:rPr lang="es-EC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C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(1989</a:t>
            </a:r>
            <a:r>
              <a:rPr lang="es-EC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s-EC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371062" y="2989711"/>
            <a:ext cx="545989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es-EC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Su </a:t>
            </a:r>
            <a:r>
              <a:rPr lang="es-EC" dirty="0">
                <a:latin typeface="Times New Roman" panose="02020603050405020304" pitchFamily="18" charset="0"/>
                <a:ea typeface="Times New Roman" panose="02020603050405020304" pitchFamily="18" charset="0"/>
              </a:rPr>
              <a:t>reproducción </a:t>
            </a:r>
            <a:r>
              <a:rPr lang="es-EC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partenogenética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endParaRPr lang="es-EC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es-EC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Estructura </a:t>
            </a:r>
            <a:r>
              <a:rPr lang="es-EC" dirty="0">
                <a:latin typeface="Times New Roman" panose="02020603050405020304" pitchFamily="18" charset="0"/>
                <a:ea typeface="Times New Roman" panose="02020603050405020304" pitchFamily="18" charset="0"/>
              </a:rPr>
              <a:t>similar a una valva </a:t>
            </a:r>
            <a:r>
              <a:rPr lang="es-EC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traslucida:  </a:t>
            </a:r>
            <a:r>
              <a:rPr lang="es-EC" dirty="0">
                <a:latin typeface="Times New Roman" panose="02020603050405020304" pitchFamily="18" charset="0"/>
                <a:ea typeface="Times New Roman" panose="02020603050405020304" pitchFamily="18" charset="0"/>
              </a:rPr>
              <a:t>región ventral abierta, torácica y abdominal; </a:t>
            </a:r>
            <a:endParaRPr lang="es-EC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endParaRPr lang="es-EC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es-EC" dirty="0">
                <a:latin typeface="Times New Roman" panose="02020603050405020304" pitchFamily="18" charset="0"/>
                <a:ea typeface="Times New Roman" panose="02020603050405020304" pitchFamily="18" charset="0"/>
              </a:rPr>
              <a:t>E</a:t>
            </a:r>
            <a:r>
              <a:rPr lang="es-EC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n </a:t>
            </a:r>
            <a:r>
              <a:rPr lang="es-EC" dirty="0">
                <a:latin typeface="Times New Roman" panose="02020603050405020304" pitchFamily="18" charset="0"/>
                <a:ea typeface="Times New Roman" panose="02020603050405020304" pitchFamily="18" charset="0"/>
              </a:rPr>
              <a:t>la mayoría de las especies tienen un ojo compuesto, anténulas, ocelos, apéndices </a:t>
            </a:r>
            <a:r>
              <a:rPr lang="es-EC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natatorios y postabdomen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705160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redondeado 3">
            <a:extLst>
              <a:ext uri="{FF2B5EF4-FFF2-40B4-BE49-F238E27FC236}">
                <a16:creationId xmlns="" xmlns:a16="http://schemas.microsoft.com/office/drawing/2014/main" id="{C2A5B1E4-761D-4E49-BFFA-173570412E60}"/>
              </a:ext>
            </a:extLst>
          </p:cNvPr>
          <p:cNvSpPr/>
          <p:nvPr/>
        </p:nvSpPr>
        <p:spPr>
          <a:xfrm>
            <a:off x="913774" y="1013050"/>
            <a:ext cx="10536102" cy="470451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R="75565" algn="just">
              <a:lnSpc>
                <a:spcPct val="146000"/>
              </a:lnSpc>
              <a:spcBef>
                <a:spcPts val="685"/>
              </a:spcBef>
              <a:buSzPts val="1200"/>
              <a:tabLst>
                <a:tab pos="521335" algn="l"/>
                <a:tab pos="521970" algn="l"/>
              </a:tabLst>
            </a:pPr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OBJETIVO 2.</a:t>
            </a:r>
            <a:r>
              <a:rPr lang="es-EC" dirty="0"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es-EC" dirty="0" smtClean="0"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Selección de individuos de </a:t>
            </a:r>
            <a:r>
              <a:rPr lang="es-EC" dirty="0"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mesozooplancton sobre el fitoplancton en el lago Yahuarcocha.</a:t>
            </a:r>
            <a:endParaRPr lang="es-EC" dirty="0"/>
          </a:p>
        </p:txBody>
      </p:sp>
      <p:sp>
        <p:nvSpPr>
          <p:cNvPr id="6" name="Título 1">
            <a:extLst>
              <a:ext uri="{FF2B5EF4-FFF2-40B4-BE49-F238E27FC236}">
                <a16:creationId xmlns="" xmlns:a16="http://schemas.microsoft.com/office/drawing/2014/main" id="{A7A984F6-9015-4508-AAE3-D568B4D1EF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281400"/>
            <a:ext cx="10364451" cy="630219"/>
          </a:xfrm>
        </p:spPr>
        <p:txBody>
          <a:bodyPr>
            <a:normAutofit fontScale="90000"/>
          </a:bodyPr>
          <a:lstStyle/>
          <a:p>
            <a:r>
              <a:rPr lang="es-EC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Resultados</a:t>
            </a:r>
            <a:endParaRPr lang="es-EC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2" name="CuadroTexto 41">
            <a:extLst>
              <a:ext uri="{FF2B5EF4-FFF2-40B4-BE49-F238E27FC236}">
                <a16:creationId xmlns="" xmlns:a16="http://schemas.microsoft.com/office/drawing/2014/main" id="{09410B31-C444-4402-A216-2E4AAE89A38D}"/>
              </a:ext>
            </a:extLst>
          </p:cNvPr>
          <p:cNvSpPr txBox="1"/>
          <p:nvPr/>
        </p:nvSpPr>
        <p:spPr>
          <a:xfrm>
            <a:off x="618006" y="1654651"/>
            <a:ext cx="78055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Actividad </a:t>
            </a:r>
            <a:r>
              <a:rPr lang="es-EC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 </a:t>
            </a: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densidad de la comunidad </a:t>
            </a:r>
            <a:r>
              <a:rPr lang="es-EC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zooplanctónica</a:t>
            </a:r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3" name="Imagen 42">
            <a:extLst>
              <a:ext uri="{FF2B5EF4-FFF2-40B4-BE49-F238E27FC236}">
                <a16:creationId xmlns="" xmlns:a16="http://schemas.microsoft.com/office/drawing/2014/main" id="{00A34097-9E35-4DC4-84C9-C9E9AD2B55FC}"/>
              </a:ext>
            </a:extLst>
          </p:cNvPr>
          <p:cNvPicPr/>
          <p:nvPr/>
        </p:nvPicPr>
        <p:blipFill rotWithShape="1">
          <a:blip r:embed="rId2"/>
          <a:srcRect l="35855" t="24351" r="31367" b="14116"/>
          <a:stretch/>
        </p:blipFill>
        <p:spPr bwMode="auto">
          <a:xfrm>
            <a:off x="618007" y="2294326"/>
            <a:ext cx="4576846" cy="414623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44" name="Grupo 43">
            <a:extLst>
              <a:ext uri="{FF2B5EF4-FFF2-40B4-BE49-F238E27FC236}">
                <a16:creationId xmlns="" xmlns:a16="http://schemas.microsoft.com/office/drawing/2014/main" id="{8C973C14-C859-47FC-AD1A-DB57ECFAE857}"/>
              </a:ext>
            </a:extLst>
          </p:cNvPr>
          <p:cNvGrpSpPr/>
          <p:nvPr/>
        </p:nvGrpSpPr>
        <p:grpSpPr>
          <a:xfrm>
            <a:off x="6634899" y="2294326"/>
            <a:ext cx="3868574" cy="2213676"/>
            <a:chOff x="871369" y="0"/>
            <a:chExt cx="3560445" cy="1869084"/>
          </a:xfrm>
        </p:grpSpPr>
        <p:sp>
          <p:nvSpPr>
            <p:cNvPr id="45" name="Cuadro de texto 578">
              <a:extLst>
                <a:ext uri="{FF2B5EF4-FFF2-40B4-BE49-F238E27FC236}">
                  <a16:creationId xmlns="" xmlns:a16="http://schemas.microsoft.com/office/drawing/2014/main" id="{8AA9F0ED-5ACA-4740-9F23-EE10E6E80F75}"/>
                </a:ext>
              </a:extLst>
            </p:cNvPr>
            <p:cNvSpPr txBox="1"/>
            <p:nvPr/>
          </p:nvSpPr>
          <p:spPr>
            <a:xfrm>
              <a:off x="903642" y="1599049"/>
              <a:ext cx="3528172" cy="270035"/>
            </a:xfrm>
            <a:prstGeom prst="rect">
              <a:avLst/>
            </a:prstGeom>
            <a:solidFill>
              <a:prstClr val="white"/>
            </a:solidFill>
            <a:ln>
              <a:noFill/>
            </a:ln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1000"/>
                </a:spcAft>
              </a:pPr>
              <a:r>
                <a:rPr lang="es-EC" sz="1100" i="0" u="sng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Figura </a:t>
              </a:r>
              <a:r>
                <a:rPr lang="es-EC" sz="1100" i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19. Género Acanthocyclops </a:t>
              </a:r>
              <a:r>
                <a:rPr lang="es-EC" sz="1100" i="0" baseline="3000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(a)</a:t>
              </a:r>
              <a:r>
                <a:rPr lang="es-EC" sz="1100" i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, Género Daphnia </a:t>
              </a:r>
              <a:r>
                <a:rPr lang="es-EC" sz="1100" i="0" baseline="3000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(b)</a:t>
              </a:r>
              <a:endParaRPr lang="es-EC" sz="1050" i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grpSp>
          <p:nvGrpSpPr>
            <p:cNvPr id="46" name="Grupo 45">
              <a:extLst>
                <a:ext uri="{FF2B5EF4-FFF2-40B4-BE49-F238E27FC236}">
                  <a16:creationId xmlns="" xmlns:a16="http://schemas.microsoft.com/office/drawing/2014/main" id="{A6D71811-A512-414F-8EE8-018A9C5048B6}"/>
                </a:ext>
              </a:extLst>
            </p:cNvPr>
            <p:cNvGrpSpPr/>
            <p:nvPr/>
          </p:nvGrpSpPr>
          <p:grpSpPr>
            <a:xfrm>
              <a:off x="871369" y="0"/>
              <a:ext cx="3560444" cy="1720850"/>
              <a:chOff x="0" y="0"/>
              <a:chExt cx="3560817" cy="1721223"/>
            </a:xfrm>
          </p:grpSpPr>
          <p:grpSp>
            <p:nvGrpSpPr>
              <p:cNvPr id="47" name="Grupo 46">
                <a:extLst>
                  <a:ext uri="{FF2B5EF4-FFF2-40B4-BE49-F238E27FC236}">
                    <a16:creationId xmlns="" xmlns:a16="http://schemas.microsoft.com/office/drawing/2014/main" id="{09B537D2-A77F-45FA-8471-160A067471E7}"/>
                  </a:ext>
                </a:extLst>
              </p:cNvPr>
              <p:cNvGrpSpPr/>
              <p:nvPr/>
            </p:nvGrpSpPr>
            <p:grpSpPr>
              <a:xfrm>
                <a:off x="75303" y="0"/>
                <a:ext cx="3485514" cy="1534795"/>
                <a:chOff x="0" y="0"/>
                <a:chExt cx="3485679" cy="1534795"/>
              </a:xfrm>
            </p:grpSpPr>
            <p:pic>
              <p:nvPicPr>
                <p:cNvPr id="50" name="Imagen 49">
                  <a:extLst>
                    <a:ext uri="{FF2B5EF4-FFF2-40B4-BE49-F238E27FC236}">
                      <a16:creationId xmlns="" xmlns:a16="http://schemas.microsoft.com/office/drawing/2014/main" id="{E4E13103-8A45-4897-842C-5883FD3E752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4276" t="4518" r="19192" b="10604"/>
                <a:stretch/>
              </p:blipFill>
              <p:spPr bwMode="auto">
                <a:xfrm>
                  <a:off x="1900719" y="0"/>
                  <a:ext cx="1584960" cy="153479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53640926-AAD7-44D8-BBD7-CCE9431645EC}">
                    <a14:shadowObscured xmlns:a14="http://schemas.microsoft.com/office/drawing/2010/main"/>
                  </a:ext>
                </a:extLst>
              </p:spPr>
            </p:pic>
            <p:pic>
              <p:nvPicPr>
                <p:cNvPr id="51" name="Imagen 50">
                  <a:extLst>
                    <a:ext uri="{FF2B5EF4-FFF2-40B4-BE49-F238E27FC236}">
                      <a16:creationId xmlns="" xmlns:a16="http://schemas.microsoft.com/office/drawing/2014/main" id="{31EBB364-52B9-476E-8C30-6A5AF757C8E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6371" t="32199" r="23072" b="13702"/>
                <a:stretch/>
              </p:blipFill>
              <p:spPr bwMode="auto">
                <a:xfrm>
                  <a:off x="0" y="0"/>
                  <a:ext cx="1885950" cy="153479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53640926-AAD7-44D8-BBD7-CCE9431645EC}">
                    <a14:shadowObscured xmlns:a14="http://schemas.microsoft.com/office/drawing/2010/main"/>
                  </a:ext>
                </a:extLst>
              </p:spPr>
            </p:pic>
          </p:grpSp>
          <p:sp>
            <p:nvSpPr>
              <p:cNvPr id="48" name="Cuadro de texto 580">
                <a:extLst>
                  <a:ext uri="{FF2B5EF4-FFF2-40B4-BE49-F238E27FC236}">
                    <a16:creationId xmlns="" xmlns:a16="http://schemas.microsoft.com/office/drawing/2014/main" id="{FC404363-7146-467A-AD2A-16880E24D6C6}"/>
                  </a:ext>
                </a:extLst>
              </p:cNvPr>
              <p:cNvSpPr txBox="1"/>
              <p:nvPr/>
            </p:nvSpPr>
            <p:spPr>
              <a:xfrm>
                <a:off x="0" y="1269402"/>
                <a:ext cx="516367" cy="451821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es-EC" sz="1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(a)</a:t>
                </a:r>
                <a:endParaRPr lang="es-EC" sz="12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49" name="Cuadro de texto 581">
                <a:extLst>
                  <a:ext uri="{FF2B5EF4-FFF2-40B4-BE49-F238E27FC236}">
                    <a16:creationId xmlns="" xmlns:a16="http://schemas.microsoft.com/office/drawing/2014/main" id="{AC98CAD6-EDAF-4F6F-9514-5D4EB1BDC79D}"/>
                  </a:ext>
                </a:extLst>
              </p:cNvPr>
              <p:cNvSpPr txBox="1"/>
              <p:nvPr/>
            </p:nvSpPr>
            <p:spPr>
              <a:xfrm>
                <a:off x="1893346" y="1290918"/>
                <a:ext cx="419548" cy="343909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es-EC" sz="120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(b)</a:t>
                </a:r>
              </a:p>
            </p:txBody>
          </p:sp>
        </p:grpSp>
      </p:grpSp>
      <p:sp>
        <p:nvSpPr>
          <p:cNvPr id="4" name="Rectángulo 3">
            <a:extLst>
              <a:ext uri="{FF2B5EF4-FFF2-40B4-BE49-F238E27FC236}">
                <a16:creationId xmlns="" xmlns:a16="http://schemas.microsoft.com/office/drawing/2014/main" id="{B78768B4-5696-460F-B58F-67DE7E8CEB4D}"/>
              </a:ext>
            </a:extLst>
          </p:cNvPr>
          <p:cNvSpPr/>
          <p:nvPr/>
        </p:nvSpPr>
        <p:spPr>
          <a:xfrm>
            <a:off x="6028071" y="4704663"/>
            <a:ext cx="508223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dirty="0">
                <a:latin typeface="Times New Roman" panose="02020603050405020304" pitchFamily="18" charset="0"/>
                <a:ea typeface="Times New Roman" panose="02020603050405020304" pitchFamily="18" charset="0"/>
              </a:rPr>
              <a:t>Los individuos se seleccionaron según la densidad del conteo realizado en los meses de febrero 2016 a marzo 2017 y su importancia en la cadena trófica fue seleccionado en base a los criterios de Garcés (2003).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679564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="" xmlns:a16="http://schemas.microsoft.com/office/drawing/2014/main" id="{A7A984F6-9015-4508-AAE3-D568B4D1EF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281400"/>
            <a:ext cx="10364451" cy="630219"/>
          </a:xfrm>
        </p:spPr>
        <p:txBody>
          <a:bodyPr>
            <a:normAutofit fontScale="90000"/>
          </a:bodyPr>
          <a:lstStyle/>
          <a:p>
            <a:r>
              <a:rPr lang="es-EC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s-EC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esultados</a:t>
            </a:r>
            <a:endParaRPr lang="es-EC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="" xmlns:a16="http://schemas.microsoft.com/office/drawing/2014/main" id="{C14899B9-A71B-4E51-840C-ED745571B2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3774" y="2557669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7" name="Rectangle 5">
            <a:extLst>
              <a:ext uri="{FF2B5EF4-FFF2-40B4-BE49-F238E27FC236}">
                <a16:creationId xmlns="" xmlns:a16="http://schemas.microsoft.com/office/drawing/2014/main" id="{CEB5A467-34F4-4938-9E3F-DB8CFBD61C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0474" y="1347843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8B069308-0FD7-455D-9D9B-85EDCE25F1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1" name="Rectangle 11">
            <a:extLst>
              <a:ext uri="{FF2B5EF4-FFF2-40B4-BE49-F238E27FC236}">
                <a16:creationId xmlns="" xmlns:a16="http://schemas.microsoft.com/office/drawing/2014/main" id="{BFF081A4-488D-4398-A5F1-76D7C2340B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6" name="Rectángulo 15">
            <a:extLst>
              <a:ext uri="{FF2B5EF4-FFF2-40B4-BE49-F238E27FC236}">
                <a16:creationId xmlns="" xmlns:a16="http://schemas.microsoft.com/office/drawing/2014/main" id="{50DA2728-0127-4B78-AAA6-F9F2625BBCE6}"/>
              </a:ext>
            </a:extLst>
          </p:cNvPr>
          <p:cNvSpPr/>
          <p:nvPr/>
        </p:nvSpPr>
        <p:spPr>
          <a:xfrm>
            <a:off x="1470992" y="5424895"/>
            <a:ext cx="97912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Hernández e</a:t>
            </a:r>
            <a:r>
              <a:rPr lang="es-EC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 al.</a:t>
            </a:r>
            <a:r>
              <a:rPr lang="es-EC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(2007) y Giraldo </a:t>
            </a:r>
            <a:r>
              <a:rPr lang="es-EC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et al</a:t>
            </a:r>
            <a:r>
              <a:rPr lang="es-EC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(2014), justifica que los cambios en cada bioensayo depende de las características de población de fitoplancton (estadía de vida, el tamaño, concentración y composición de los organismos). </a:t>
            </a:r>
            <a:endParaRPr lang="es-EC" dirty="0"/>
          </a:p>
        </p:txBody>
      </p:sp>
      <p:pic>
        <p:nvPicPr>
          <p:cNvPr id="10" name="Imagen 9"/>
          <p:cNvPicPr/>
          <p:nvPr/>
        </p:nvPicPr>
        <p:blipFill rotWithShape="1">
          <a:blip r:embed="rId2"/>
          <a:srcRect t="11316"/>
          <a:stretch/>
        </p:blipFill>
        <p:spPr bwMode="auto">
          <a:xfrm>
            <a:off x="1508976" y="2078186"/>
            <a:ext cx="4320000" cy="295045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Imagen 11"/>
          <p:cNvPicPr/>
          <p:nvPr/>
        </p:nvPicPr>
        <p:blipFill>
          <a:blip r:embed="rId3"/>
          <a:stretch>
            <a:fillRect/>
          </a:stretch>
        </p:blipFill>
        <p:spPr>
          <a:xfrm>
            <a:off x="6595947" y="2091440"/>
            <a:ext cx="4320000" cy="2950174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3014642" y="4976268"/>
            <a:ext cx="1391478" cy="3832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Bioensayo 1</a:t>
            </a:r>
            <a:endParaRPr lang="es-E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8060208" y="4989080"/>
            <a:ext cx="1391478" cy="3832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Bioensayo 2</a:t>
            </a:r>
            <a:endParaRPr lang="es-E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ángulo redondeado 3">
            <a:extLst>
              <a:ext uri="{FF2B5EF4-FFF2-40B4-BE49-F238E27FC236}">
                <a16:creationId xmlns="" xmlns:a16="http://schemas.microsoft.com/office/drawing/2014/main" id="{C2A5B1E4-761D-4E49-BFFA-173570412E60}"/>
              </a:ext>
            </a:extLst>
          </p:cNvPr>
          <p:cNvSpPr/>
          <p:nvPr/>
        </p:nvSpPr>
        <p:spPr>
          <a:xfrm>
            <a:off x="913774" y="1009451"/>
            <a:ext cx="10536102" cy="470451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R="75565" algn="just">
              <a:lnSpc>
                <a:spcPct val="146000"/>
              </a:lnSpc>
              <a:spcBef>
                <a:spcPts val="685"/>
              </a:spcBef>
              <a:buSzPts val="1200"/>
              <a:tabLst>
                <a:tab pos="521335" algn="l"/>
                <a:tab pos="521970" algn="l"/>
              </a:tabLst>
            </a:pPr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OBJETIVO 2.</a:t>
            </a:r>
            <a:r>
              <a:rPr lang="es-EC" dirty="0"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es-EC" dirty="0" smtClean="0"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Crecimiento de </a:t>
            </a:r>
            <a:r>
              <a:rPr lang="es-EC" dirty="0"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fitoplancton en el lago Yahuarcocha.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787768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redondeado 3">
            <a:extLst>
              <a:ext uri="{FF2B5EF4-FFF2-40B4-BE49-F238E27FC236}">
                <a16:creationId xmlns="" xmlns:a16="http://schemas.microsoft.com/office/drawing/2014/main" id="{C2A5B1E4-761D-4E49-BFFA-173570412E60}"/>
              </a:ext>
            </a:extLst>
          </p:cNvPr>
          <p:cNvSpPr/>
          <p:nvPr/>
        </p:nvSpPr>
        <p:spPr>
          <a:xfrm>
            <a:off x="913774" y="836360"/>
            <a:ext cx="10536102" cy="470451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R="75565" algn="just">
              <a:lnSpc>
                <a:spcPct val="146000"/>
              </a:lnSpc>
              <a:spcBef>
                <a:spcPts val="685"/>
              </a:spcBef>
              <a:buSzPts val="1200"/>
              <a:tabLst>
                <a:tab pos="521335" algn="l"/>
                <a:tab pos="521970" algn="l"/>
              </a:tabLst>
            </a:pPr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OBJETIVO 2.</a:t>
            </a:r>
            <a:r>
              <a:rPr lang="es-EC" dirty="0"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es-EC" dirty="0" smtClean="0"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Crecimiento de </a:t>
            </a:r>
            <a:r>
              <a:rPr lang="es-EC" dirty="0"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fitoplancton en el lago Yahuarcocha.</a:t>
            </a:r>
            <a:endParaRPr lang="es-EC" dirty="0"/>
          </a:p>
        </p:txBody>
      </p:sp>
      <p:sp>
        <p:nvSpPr>
          <p:cNvPr id="6" name="Título 1">
            <a:extLst>
              <a:ext uri="{FF2B5EF4-FFF2-40B4-BE49-F238E27FC236}">
                <a16:creationId xmlns="" xmlns:a16="http://schemas.microsoft.com/office/drawing/2014/main" id="{A7A984F6-9015-4508-AAE3-D568B4D1EF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281400"/>
            <a:ext cx="10364451" cy="630219"/>
          </a:xfrm>
        </p:spPr>
        <p:txBody>
          <a:bodyPr>
            <a:normAutofit fontScale="90000"/>
          </a:bodyPr>
          <a:lstStyle/>
          <a:p>
            <a:r>
              <a:rPr lang="es-EC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resultados</a:t>
            </a:r>
            <a:endParaRPr lang="es-EC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="" xmlns:a16="http://schemas.microsoft.com/office/drawing/2014/main" id="{C14899B9-A71B-4E51-840C-ED745571B2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3774" y="2557669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7" name="Rectangle 5">
            <a:extLst>
              <a:ext uri="{FF2B5EF4-FFF2-40B4-BE49-F238E27FC236}">
                <a16:creationId xmlns="" xmlns:a16="http://schemas.microsoft.com/office/drawing/2014/main" id="{CEB5A467-34F4-4938-9E3F-DB8CFBD61C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0474" y="1347843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8B069308-0FD7-455D-9D9B-85EDCE25F1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1" name="Rectangle 11">
            <a:extLst>
              <a:ext uri="{FF2B5EF4-FFF2-40B4-BE49-F238E27FC236}">
                <a16:creationId xmlns="" xmlns:a16="http://schemas.microsoft.com/office/drawing/2014/main" id="{BFF081A4-488D-4398-A5F1-76D7C2340B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6" name="Rectángulo 15">
            <a:extLst>
              <a:ext uri="{FF2B5EF4-FFF2-40B4-BE49-F238E27FC236}">
                <a16:creationId xmlns="" xmlns:a16="http://schemas.microsoft.com/office/drawing/2014/main" id="{50DA2728-0127-4B78-AAA6-F9F2625BBCE6}"/>
              </a:ext>
            </a:extLst>
          </p:cNvPr>
          <p:cNvSpPr/>
          <p:nvPr/>
        </p:nvSpPr>
        <p:spPr>
          <a:xfrm>
            <a:off x="1180474" y="5424895"/>
            <a:ext cx="1008172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dirty="0">
                <a:latin typeface="Times New Roman" panose="02020603050405020304" pitchFamily="18" charset="0"/>
                <a:ea typeface="Times New Roman" panose="02020603050405020304" pitchFamily="18" charset="0"/>
              </a:rPr>
              <a:t>Hernández e</a:t>
            </a:r>
            <a:r>
              <a:rPr lang="es-EC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t al.</a:t>
            </a:r>
            <a:r>
              <a:rPr lang="es-EC" dirty="0">
                <a:latin typeface="Times New Roman" panose="02020603050405020304" pitchFamily="18" charset="0"/>
                <a:ea typeface="Times New Roman" panose="02020603050405020304" pitchFamily="18" charset="0"/>
              </a:rPr>
              <a:t> (2007) y Giraldo </a:t>
            </a:r>
            <a:r>
              <a:rPr lang="es-EC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et al</a:t>
            </a:r>
            <a:r>
              <a:rPr lang="es-EC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(2014), justifica que los cambios en cada bioensayo depende de las características de población de fitoplancton (estadía de vida, el tamaño, concentración y composición de los organismos). </a:t>
            </a:r>
            <a:endParaRPr lang="es-EC" dirty="0"/>
          </a:p>
        </p:txBody>
      </p:sp>
      <p:pic>
        <p:nvPicPr>
          <p:cNvPr id="13" name="Imagen 12"/>
          <p:cNvPicPr/>
          <p:nvPr/>
        </p:nvPicPr>
        <p:blipFill>
          <a:blip r:embed="rId2"/>
          <a:stretch>
            <a:fillRect/>
          </a:stretch>
        </p:blipFill>
        <p:spPr>
          <a:xfrm>
            <a:off x="1299742" y="1846075"/>
            <a:ext cx="4319178" cy="3163505"/>
          </a:xfrm>
          <a:prstGeom prst="rect">
            <a:avLst/>
          </a:prstGeom>
        </p:spPr>
      </p:pic>
      <p:pic>
        <p:nvPicPr>
          <p:cNvPr id="14" name="Imagen 13"/>
          <p:cNvPicPr/>
          <p:nvPr/>
        </p:nvPicPr>
        <p:blipFill>
          <a:blip r:embed="rId3"/>
          <a:stretch>
            <a:fillRect/>
          </a:stretch>
        </p:blipFill>
        <p:spPr>
          <a:xfrm>
            <a:off x="6411883" y="1846075"/>
            <a:ext cx="4320000" cy="3142488"/>
          </a:xfrm>
          <a:prstGeom prst="rect">
            <a:avLst/>
          </a:prstGeom>
        </p:spPr>
      </p:pic>
      <p:sp>
        <p:nvSpPr>
          <p:cNvPr id="12" name="CuadroTexto 11"/>
          <p:cNvSpPr txBox="1"/>
          <p:nvPr/>
        </p:nvSpPr>
        <p:spPr>
          <a:xfrm>
            <a:off x="8060208" y="4989080"/>
            <a:ext cx="1391478" cy="3832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Bioensayo 4</a:t>
            </a:r>
            <a:endParaRPr lang="es-E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CuadroTexto 16"/>
          <p:cNvSpPr txBox="1"/>
          <p:nvPr/>
        </p:nvSpPr>
        <p:spPr>
          <a:xfrm>
            <a:off x="2763592" y="4966857"/>
            <a:ext cx="1391478" cy="3832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Bioensayo 3</a:t>
            </a:r>
            <a:endParaRPr lang="es-E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4664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="" xmlns:a16="http://schemas.microsoft.com/office/drawing/2014/main" id="{F12872B5-BD6C-4EE2-BC10-06711D6DE739}"/>
              </a:ext>
            </a:extLst>
          </p:cNvPr>
          <p:cNvSpPr txBox="1"/>
          <p:nvPr/>
        </p:nvSpPr>
        <p:spPr>
          <a:xfrm>
            <a:off x="6024052" y="372271"/>
            <a:ext cx="3664357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Análisis de datos  </a:t>
            </a: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5" name="Grupo 14"/>
          <p:cNvGrpSpPr/>
          <p:nvPr/>
        </p:nvGrpSpPr>
        <p:grpSpPr>
          <a:xfrm>
            <a:off x="5354569" y="864325"/>
            <a:ext cx="4022035" cy="5611091"/>
            <a:chOff x="6639265" y="341398"/>
            <a:chExt cx="4610625" cy="6017838"/>
          </a:xfrm>
        </p:grpSpPr>
        <p:pic>
          <p:nvPicPr>
            <p:cNvPr id="10" name="Imagen 9"/>
            <p:cNvPicPr/>
            <p:nvPr/>
          </p:nvPicPr>
          <p:blipFill rotWithShape="1">
            <a:blip r:embed="rId2"/>
            <a:srcRect l="37816" t="35967" r="37988" b="28779"/>
            <a:stretch/>
          </p:blipFill>
          <p:spPr bwMode="auto">
            <a:xfrm>
              <a:off x="8174179" y="797473"/>
              <a:ext cx="3075711" cy="2680018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1" name="Imagen 10"/>
            <p:cNvPicPr/>
            <p:nvPr/>
          </p:nvPicPr>
          <p:blipFill rotWithShape="1">
            <a:blip r:embed="rId3"/>
            <a:srcRect l="38276" t="37347" r="37960" b="28909"/>
            <a:stretch/>
          </p:blipFill>
          <p:spPr bwMode="auto">
            <a:xfrm>
              <a:off x="8174180" y="3740727"/>
              <a:ext cx="3075710" cy="2618509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2" name="Cerrar llave 11"/>
            <p:cNvSpPr/>
            <p:nvPr/>
          </p:nvSpPr>
          <p:spPr>
            <a:xfrm rot="10800000">
              <a:off x="6639265" y="995525"/>
              <a:ext cx="1534913" cy="5100475"/>
            </a:xfrm>
            <a:prstGeom prst="rightBrac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" name="Rectángulo 12"/>
            <p:cNvSpPr/>
            <p:nvPr/>
          </p:nvSpPr>
          <p:spPr>
            <a:xfrm>
              <a:off x="8875907" y="341398"/>
              <a:ext cx="1672253" cy="5078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150000"/>
                </a:lnSpc>
                <a:spcAft>
                  <a:spcPts val="0"/>
                </a:spcAft>
              </a:pPr>
              <a:r>
                <a:rPr lang="es-EC" b="1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Homogeneidad</a:t>
              </a:r>
              <a:endParaRPr lang="es-E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4" name="Rectángulo 13"/>
            <p:cNvSpPr/>
            <p:nvPr/>
          </p:nvSpPr>
          <p:spPr>
            <a:xfrm>
              <a:off x="9023385" y="3424443"/>
              <a:ext cx="137730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C" b="1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Normalidad</a:t>
              </a:r>
              <a:endParaRPr lang="es-ES" dirty="0"/>
            </a:p>
          </p:txBody>
        </p:sp>
      </p:grpSp>
      <p:pic>
        <p:nvPicPr>
          <p:cNvPr id="16" name="Imagen 15"/>
          <p:cNvPicPr/>
          <p:nvPr/>
        </p:nvPicPr>
        <p:blipFill rotWithShape="1">
          <a:blip r:embed="rId4"/>
          <a:srcRect l="72244" t="36711" r="21544" b="14342"/>
          <a:stretch/>
        </p:blipFill>
        <p:spPr bwMode="auto">
          <a:xfrm>
            <a:off x="3629000" y="1572666"/>
            <a:ext cx="1465594" cy="467700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7" name="Rectángulo 16"/>
          <p:cNvSpPr/>
          <p:nvPr/>
        </p:nvSpPr>
        <p:spPr>
          <a:xfrm>
            <a:off x="3870746" y="3377216"/>
            <a:ext cx="967409" cy="60056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Rectángulo 17"/>
          <p:cNvSpPr/>
          <p:nvPr/>
        </p:nvSpPr>
        <p:spPr>
          <a:xfrm>
            <a:off x="3870747" y="4361763"/>
            <a:ext cx="967409" cy="60056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Título 1">
            <a:extLst>
              <a:ext uri="{FF2B5EF4-FFF2-40B4-BE49-F238E27FC236}">
                <a16:creationId xmlns="" xmlns:a16="http://schemas.microsoft.com/office/drawing/2014/main" id="{A7A984F6-9015-4508-AAE3-D568B4D1EF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052" y="65104"/>
            <a:ext cx="10515600" cy="1325563"/>
          </a:xfrm>
        </p:spPr>
        <p:txBody>
          <a:bodyPr>
            <a:normAutofit/>
          </a:bodyPr>
          <a:lstStyle/>
          <a:p>
            <a:r>
              <a:rPr lang="es-EC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s-EC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esultados</a:t>
            </a:r>
            <a:endParaRPr lang="es-EC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Rectángulo 20"/>
          <p:cNvSpPr/>
          <p:nvPr/>
        </p:nvSpPr>
        <p:spPr>
          <a:xfrm>
            <a:off x="3888080" y="5339023"/>
            <a:ext cx="967409" cy="60056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3" name="Grupo 2"/>
          <p:cNvGrpSpPr/>
          <p:nvPr/>
        </p:nvGrpSpPr>
        <p:grpSpPr>
          <a:xfrm>
            <a:off x="993376" y="2323543"/>
            <a:ext cx="1432957" cy="3651386"/>
            <a:chOff x="869822" y="2288202"/>
            <a:chExt cx="1432957" cy="3651386"/>
          </a:xfrm>
        </p:grpSpPr>
        <p:sp>
          <p:nvSpPr>
            <p:cNvPr id="20" name="CuadroTexto 19"/>
            <p:cNvSpPr txBox="1"/>
            <p:nvPr/>
          </p:nvSpPr>
          <p:spPr>
            <a:xfrm>
              <a:off x="906236" y="2288202"/>
              <a:ext cx="1391478" cy="3832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Bioensayo 1</a:t>
              </a:r>
              <a:endParaRPr lang="es-ES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CuadroTexto 22"/>
            <p:cNvSpPr txBox="1"/>
            <p:nvPr/>
          </p:nvSpPr>
          <p:spPr>
            <a:xfrm>
              <a:off x="911301" y="3443505"/>
              <a:ext cx="1391478" cy="3832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Bioensayo 2</a:t>
              </a:r>
              <a:endParaRPr lang="es-ES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CuadroTexto 23"/>
            <p:cNvSpPr txBox="1"/>
            <p:nvPr/>
          </p:nvSpPr>
          <p:spPr>
            <a:xfrm>
              <a:off x="906236" y="4361763"/>
              <a:ext cx="1391478" cy="3832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Bioensayo 3</a:t>
              </a:r>
              <a:endParaRPr lang="es-ES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CuadroTexto 24"/>
            <p:cNvSpPr txBox="1"/>
            <p:nvPr/>
          </p:nvSpPr>
          <p:spPr>
            <a:xfrm>
              <a:off x="869822" y="5556307"/>
              <a:ext cx="1391478" cy="3832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Bioensayo 4</a:t>
              </a:r>
              <a:endParaRPr lang="es-ES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3039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251EF33C-7C53-4C56-8533-E0E9BF29775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471" y="3414995"/>
            <a:ext cx="3811203" cy="2858402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23B38C13-39F9-4A57-ADBB-5948D649ED9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96" t="8309" r="22109"/>
          <a:stretch/>
        </p:blipFill>
        <p:spPr>
          <a:xfrm>
            <a:off x="4075578" y="3530321"/>
            <a:ext cx="2727070" cy="2743076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" name="Rectángulo 2"/>
          <p:cNvSpPr/>
          <p:nvPr/>
        </p:nvSpPr>
        <p:spPr>
          <a:xfrm>
            <a:off x="16054" y="583660"/>
            <a:ext cx="11980327" cy="3252203"/>
          </a:xfrm>
          <a:prstGeom prst="rect">
            <a:avLst/>
          </a:prstGeom>
          <a:noFill/>
        </p:spPr>
      </p:sp>
      <p:sp>
        <p:nvSpPr>
          <p:cNvPr id="4" name="Forma libre 3"/>
          <p:cNvSpPr/>
          <p:nvPr/>
        </p:nvSpPr>
        <p:spPr>
          <a:xfrm>
            <a:off x="643839" y="1130897"/>
            <a:ext cx="3147175" cy="1888305"/>
          </a:xfrm>
          <a:custGeom>
            <a:avLst/>
            <a:gdLst>
              <a:gd name="connsiteX0" fmla="*/ 0 w 3147175"/>
              <a:gd name="connsiteY0" fmla="*/ 188831 h 1888305"/>
              <a:gd name="connsiteX1" fmla="*/ 188831 w 3147175"/>
              <a:gd name="connsiteY1" fmla="*/ 0 h 1888305"/>
              <a:gd name="connsiteX2" fmla="*/ 2958345 w 3147175"/>
              <a:gd name="connsiteY2" fmla="*/ 0 h 1888305"/>
              <a:gd name="connsiteX3" fmla="*/ 3147176 w 3147175"/>
              <a:gd name="connsiteY3" fmla="*/ 188831 h 1888305"/>
              <a:gd name="connsiteX4" fmla="*/ 3147175 w 3147175"/>
              <a:gd name="connsiteY4" fmla="*/ 1699475 h 1888305"/>
              <a:gd name="connsiteX5" fmla="*/ 2958344 w 3147175"/>
              <a:gd name="connsiteY5" fmla="*/ 1888306 h 1888305"/>
              <a:gd name="connsiteX6" fmla="*/ 188831 w 3147175"/>
              <a:gd name="connsiteY6" fmla="*/ 1888305 h 1888305"/>
              <a:gd name="connsiteX7" fmla="*/ 0 w 3147175"/>
              <a:gd name="connsiteY7" fmla="*/ 1699474 h 1888305"/>
              <a:gd name="connsiteX8" fmla="*/ 0 w 3147175"/>
              <a:gd name="connsiteY8" fmla="*/ 188831 h 18883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47175" h="1888305">
                <a:moveTo>
                  <a:pt x="0" y="188831"/>
                </a:moveTo>
                <a:cubicBezTo>
                  <a:pt x="0" y="84543"/>
                  <a:pt x="84543" y="0"/>
                  <a:pt x="188831" y="0"/>
                </a:cubicBezTo>
                <a:lnTo>
                  <a:pt x="2958345" y="0"/>
                </a:lnTo>
                <a:cubicBezTo>
                  <a:pt x="3062633" y="0"/>
                  <a:pt x="3147176" y="84543"/>
                  <a:pt x="3147176" y="188831"/>
                </a:cubicBezTo>
                <a:cubicBezTo>
                  <a:pt x="3147176" y="692379"/>
                  <a:pt x="3147175" y="1195927"/>
                  <a:pt x="3147175" y="1699475"/>
                </a:cubicBezTo>
                <a:cubicBezTo>
                  <a:pt x="3147175" y="1803763"/>
                  <a:pt x="3062632" y="1888306"/>
                  <a:pt x="2958344" y="1888306"/>
                </a:cubicBezTo>
                <a:lnTo>
                  <a:pt x="188831" y="1888305"/>
                </a:lnTo>
                <a:cubicBezTo>
                  <a:pt x="84543" y="1888305"/>
                  <a:pt x="0" y="1803762"/>
                  <a:pt x="0" y="1699474"/>
                </a:cubicBezTo>
                <a:lnTo>
                  <a:pt x="0" y="188831"/>
                </a:lnTo>
                <a:close/>
              </a:path>
            </a:pathLst>
          </a:custGeom>
        </p:spPr>
        <p:style>
          <a:lnRef idx="3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1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3887" tIns="123887" rIns="123887" bIns="123887" numCol="1" spcCol="1270" anchor="ctr" anchorCtr="0">
            <a:noAutofit/>
          </a:bodyPr>
          <a:lstStyle/>
          <a:p>
            <a:pPr lvl="0" algn="just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C" sz="1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Los principales componentes de la cadena  trófica son los productores y consumidores (Roldán y Ramírez, 2008).</a:t>
            </a:r>
          </a:p>
        </p:txBody>
      </p:sp>
      <p:sp>
        <p:nvSpPr>
          <p:cNvPr id="5" name="Forma libre 4"/>
          <p:cNvSpPr/>
          <p:nvPr/>
        </p:nvSpPr>
        <p:spPr>
          <a:xfrm rot="21562483">
            <a:off x="4010261" y="1554901"/>
            <a:ext cx="528254" cy="780499"/>
          </a:xfrm>
          <a:custGeom>
            <a:avLst/>
            <a:gdLst>
              <a:gd name="connsiteX0" fmla="*/ 0 w 528254"/>
              <a:gd name="connsiteY0" fmla="*/ 156100 h 780499"/>
              <a:gd name="connsiteX1" fmla="*/ 264127 w 528254"/>
              <a:gd name="connsiteY1" fmla="*/ 156100 h 780499"/>
              <a:gd name="connsiteX2" fmla="*/ 264127 w 528254"/>
              <a:gd name="connsiteY2" fmla="*/ 0 h 780499"/>
              <a:gd name="connsiteX3" fmla="*/ 528254 w 528254"/>
              <a:gd name="connsiteY3" fmla="*/ 390250 h 780499"/>
              <a:gd name="connsiteX4" fmla="*/ 264127 w 528254"/>
              <a:gd name="connsiteY4" fmla="*/ 780499 h 780499"/>
              <a:gd name="connsiteX5" fmla="*/ 264127 w 528254"/>
              <a:gd name="connsiteY5" fmla="*/ 624399 h 780499"/>
              <a:gd name="connsiteX6" fmla="*/ 0 w 528254"/>
              <a:gd name="connsiteY6" fmla="*/ 624399 h 780499"/>
              <a:gd name="connsiteX7" fmla="*/ 0 w 528254"/>
              <a:gd name="connsiteY7" fmla="*/ 156100 h 780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28254" h="780499">
                <a:moveTo>
                  <a:pt x="0" y="156100"/>
                </a:moveTo>
                <a:lnTo>
                  <a:pt x="264127" y="156100"/>
                </a:lnTo>
                <a:lnTo>
                  <a:pt x="264127" y="0"/>
                </a:lnTo>
                <a:lnTo>
                  <a:pt x="528254" y="390250"/>
                </a:lnTo>
                <a:lnTo>
                  <a:pt x="264127" y="780499"/>
                </a:lnTo>
                <a:lnTo>
                  <a:pt x="264127" y="624399"/>
                </a:lnTo>
                <a:lnTo>
                  <a:pt x="0" y="624399"/>
                </a:lnTo>
                <a:lnTo>
                  <a:pt x="0" y="156100"/>
                </a:lnTo>
                <a:close/>
              </a:path>
            </a:pathLst>
          </a:cu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1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156100" rIns="158475" bIns="156099" numCol="1" spcCol="1270" anchor="ctr" anchorCtr="0">
            <a:noAutofit/>
          </a:bodyPr>
          <a:lstStyle/>
          <a:p>
            <a:pPr lvl="0" algn="just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s-EC" sz="1800" kern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Forma libre 7"/>
          <p:cNvSpPr/>
          <p:nvPr/>
        </p:nvSpPr>
        <p:spPr>
          <a:xfrm>
            <a:off x="4787662" y="1085672"/>
            <a:ext cx="3147175" cy="1888305"/>
          </a:xfrm>
          <a:custGeom>
            <a:avLst/>
            <a:gdLst>
              <a:gd name="connsiteX0" fmla="*/ 0 w 3147175"/>
              <a:gd name="connsiteY0" fmla="*/ 188831 h 1888305"/>
              <a:gd name="connsiteX1" fmla="*/ 188831 w 3147175"/>
              <a:gd name="connsiteY1" fmla="*/ 0 h 1888305"/>
              <a:gd name="connsiteX2" fmla="*/ 2958345 w 3147175"/>
              <a:gd name="connsiteY2" fmla="*/ 0 h 1888305"/>
              <a:gd name="connsiteX3" fmla="*/ 3147176 w 3147175"/>
              <a:gd name="connsiteY3" fmla="*/ 188831 h 1888305"/>
              <a:gd name="connsiteX4" fmla="*/ 3147175 w 3147175"/>
              <a:gd name="connsiteY4" fmla="*/ 1699475 h 1888305"/>
              <a:gd name="connsiteX5" fmla="*/ 2958344 w 3147175"/>
              <a:gd name="connsiteY5" fmla="*/ 1888306 h 1888305"/>
              <a:gd name="connsiteX6" fmla="*/ 188831 w 3147175"/>
              <a:gd name="connsiteY6" fmla="*/ 1888305 h 1888305"/>
              <a:gd name="connsiteX7" fmla="*/ 0 w 3147175"/>
              <a:gd name="connsiteY7" fmla="*/ 1699474 h 1888305"/>
              <a:gd name="connsiteX8" fmla="*/ 0 w 3147175"/>
              <a:gd name="connsiteY8" fmla="*/ 188831 h 18883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47175" h="1888305">
                <a:moveTo>
                  <a:pt x="0" y="188831"/>
                </a:moveTo>
                <a:cubicBezTo>
                  <a:pt x="0" y="84543"/>
                  <a:pt x="84543" y="0"/>
                  <a:pt x="188831" y="0"/>
                </a:cubicBezTo>
                <a:lnTo>
                  <a:pt x="2958345" y="0"/>
                </a:lnTo>
                <a:cubicBezTo>
                  <a:pt x="3062633" y="0"/>
                  <a:pt x="3147176" y="84543"/>
                  <a:pt x="3147176" y="188831"/>
                </a:cubicBezTo>
                <a:cubicBezTo>
                  <a:pt x="3147176" y="692379"/>
                  <a:pt x="3147175" y="1195927"/>
                  <a:pt x="3147175" y="1699475"/>
                </a:cubicBezTo>
                <a:cubicBezTo>
                  <a:pt x="3147175" y="1803763"/>
                  <a:pt x="3062632" y="1888306"/>
                  <a:pt x="2958344" y="1888306"/>
                </a:cubicBezTo>
                <a:lnTo>
                  <a:pt x="188831" y="1888305"/>
                </a:lnTo>
                <a:cubicBezTo>
                  <a:pt x="84543" y="1888305"/>
                  <a:pt x="0" y="1803762"/>
                  <a:pt x="0" y="1699474"/>
                </a:cubicBezTo>
                <a:lnTo>
                  <a:pt x="0" y="188831"/>
                </a:lnTo>
                <a:close/>
              </a:path>
            </a:pathLst>
          </a:custGeom>
        </p:spPr>
        <p:style>
          <a:lnRef idx="3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1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3887" tIns="123887" rIns="123887" bIns="123887" numCol="1" spcCol="1270" anchor="ctr" anchorCtr="0">
            <a:noAutofit/>
          </a:bodyPr>
          <a:lstStyle/>
          <a:p>
            <a:pPr lvl="0" algn="just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C" sz="1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 Yahuarcocha se ha identificado al fitoplancton y zooplancton como los organismos mas abundantes (Caicedo, 2015; Cabrera, 2015) </a:t>
            </a:r>
          </a:p>
        </p:txBody>
      </p:sp>
      <p:sp>
        <p:nvSpPr>
          <p:cNvPr id="9" name="Forma libre 8"/>
          <p:cNvSpPr/>
          <p:nvPr/>
        </p:nvSpPr>
        <p:spPr>
          <a:xfrm rot="26376">
            <a:off x="8109844" y="1654608"/>
            <a:ext cx="421633" cy="780499"/>
          </a:xfrm>
          <a:custGeom>
            <a:avLst/>
            <a:gdLst>
              <a:gd name="connsiteX0" fmla="*/ 0 w 421633"/>
              <a:gd name="connsiteY0" fmla="*/ 156100 h 780499"/>
              <a:gd name="connsiteX1" fmla="*/ 210817 w 421633"/>
              <a:gd name="connsiteY1" fmla="*/ 156100 h 780499"/>
              <a:gd name="connsiteX2" fmla="*/ 210817 w 421633"/>
              <a:gd name="connsiteY2" fmla="*/ 0 h 780499"/>
              <a:gd name="connsiteX3" fmla="*/ 421633 w 421633"/>
              <a:gd name="connsiteY3" fmla="*/ 390250 h 780499"/>
              <a:gd name="connsiteX4" fmla="*/ 210817 w 421633"/>
              <a:gd name="connsiteY4" fmla="*/ 780499 h 780499"/>
              <a:gd name="connsiteX5" fmla="*/ 210817 w 421633"/>
              <a:gd name="connsiteY5" fmla="*/ 624399 h 780499"/>
              <a:gd name="connsiteX6" fmla="*/ 0 w 421633"/>
              <a:gd name="connsiteY6" fmla="*/ 624399 h 780499"/>
              <a:gd name="connsiteX7" fmla="*/ 0 w 421633"/>
              <a:gd name="connsiteY7" fmla="*/ 156100 h 780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1633" h="780499">
                <a:moveTo>
                  <a:pt x="0" y="156100"/>
                </a:moveTo>
                <a:lnTo>
                  <a:pt x="210817" y="156100"/>
                </a:lnTo>
                <a:lnTo>
                  <a:pt x="210817" y="0"/>
                </a:lnTo>
                <a:lnTo>
                  <a:pt x="421633" y="390250"/>
                </a:lnTo>
                <a:lnTo>
                  <a:pt x="210817" y="780499"/>
                </a:lnTo>
                <a:lnTo>
                  <a:pt x="210817" y="624399"/>
                </a:lnTo>
                <a:lnTo>
                  <a:pt x="0" y="624399"/>
                </a:lnTo>
                <a:lnTo>
                  <a:pt x="0" y="156100"/>
                </a:lnTo>
                <a:close/>
              </a:path>
            </a:pathLst>
          </a:cu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1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156100" rIns="126489" bIns="156099" numCol="1" spcCol="1270" anchor="ctr" anchorCtr="0">
            <a:noAutofit/>
          </a:bodyPr>
          <a:lstStyle/>
          <a:p>
            <a:pPr lvl="0" algn="just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s-EC" sz="1800" kern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Forma libre 9"/>
          <p:cNvSpPr/>
          <p:nvPr/>
        </p:nvSpPr>
        <p:spPr>
          <a:xfrm>
            <a:off x="8730349" y="1115922"/>
            <a:ext cx="3147175" cy="1888305"/>
          </a:xfrm>
          <a:custGeom>
            <a:avLst/>
            <a:gdLst>
              <a:gd name="connsiteX0" fmla="*/ 0 w 3147175"/>
              <a:gd name="connsiteY0" fmla="*/ 188831 h 1888305"/>
              <a:gd name="connsiteX1" fmla="*/ 188831 w 3147175"/>
              <a:gd name="connsiteY1" fmla="*/ 0 h 1888305"/>
              <a:gd name="connsiteX2" fmla="*/ 2958345 w 3147175"/>
              <a:gd name="connsiteY2" fmla="*/ 0 h 1888305"/>
              <a:gd name="connsiteX3" fmla="*/ 3147176 w 3147175"/>
              <a:gd name="connsiteY3" fmla="*/ 188831 h 1888305"/>
              <a:gd name="connsiteX4" fmla="*/ 3147175 w 3147175"/>
              <a:gd name="connsiteY4" fmla="*/ 1699475 h 1888305"/>
              <a:gd name="connsiteX5" fmla="*/ 2958344 w 3147175"/>
              <a:gd name="connsiteY5" fmla="*/ 1888306 h 1888305"/>
              <a:gd name="connsiteX6" fmla="*/ 188831 w 3147175"/>
              <a:gd name="connsiteY6" fmla="*/ 1888305 h 1888305"/>
              <a:gd name="connsiteX7" fmla="*/ 0 w 3147175"/>
              <a:gd name="connsiteY7" fmla="*/ 1699474 h 1888305"/>
              <a:gd name="connsiteX8" fmla="*/ 0 w 3147175"/>
              <a:gd name="connsiteY8" fmla="*/ 188831 h 18883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47175" h="1888305">
                <a:moveTo>
                  <a:pt x="0" y="188831"/>
                </a:moveTo>
                <a:cubicBezTo>
                  <a:pt x="0" y="84543"/>
                  <a:pt x="84543" y="0"/>
                  <a:pt x="188831" y="0"/>
                </a:cubicBezTo>
                <a:lnTo>
                  <a:pt x="2958345" y="0"/>
                </a:lnTo>
                <a:cubicBezTo>
                  <a:pt x="3062633" y="0"/>
                  <a:pt x="3147176" y="84543"/>
                  <a:pt x="3147176" y="188831"/>
                </a:cubicBezTo>
                <a:cubicBezTo>
                  <a:pt x="3147176" y="692379"/>
                  <a:pt x="3147175" y="1195927"/>
                  <a:pt x="3147175" y="1699475"/>
                </a:cubicBezTo>
                <a:cubicBezTo>
                  <a:pt x="3147175" y="1803763"/>
                  <a:pt x="3062632" y="1888306"/>
                  <a:pt x="2958344" y="1888306"/>
                </a:cubicBezTo>
                <a:lnTo>
                  <a:pt x="188831" y="1888305"/>
                </a:lnTo>
                <a:cubicBezTo>
                  <a:pt x="84543" y="1888305"/>
                  <a:pt x="0" y="1803762"/>
                  <a:pt x="0" y="1699474"/>
                </a:cubicBezTo>
                <a:lnTo>
                  <a:pt x="0" y="188831"/>
                </a:lnTo>
                <a:close/>
              </a:path>
            </a:pathLst>
          </a:custGeom>
        </p:spPr>
        <p:style>
          <a:lnRef idx="3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1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3887" tIns="123887" rIns="123887" bIns="123887" numCol="1" spcCol="1270" anchor="ctr" anchorCtr="0">
            <a:noAutofit/>
          </a:bodyPr>
          <a:lstStyle/>
          <a:p>
            <a:pPr lvl="0" algn="just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C" sz="1800" kern="12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La presión alimentaria que ejerce el zooplancton sobre el fitoplancton es conocida como pastoreo. Mecanismo que controla la productividad de biomasa algal (Giraldo </a:t>
            </a:r>
            <a:r>
              <a:rPr lang="es-EC" sz="1800" i="1" kern="12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et al. </a:t>
            </a:r>
            <a:r>
              <a:rPr lang="es-EC" sz="1800" kern="12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2014). </a:t>
            </a:r>
          </a:p>
        </p:txBody>
      </p:sp>
      <p:sp>
        <p:nvSpPr>
          <p:cNvPr id="15" name="Título 1">
            <a:extLst>
              <a:ext uri="{FF2B5EF4-FFF2-40B4-BE49-F238E27FC236}">
                <a16:creationId xmlns="" xmlns:a16="http://schemas.microsoft.com/office/drawing/2014/main" id="{623FBFC2-BFAC-4E92-BFAD-7F05E5010F34}"/>
              </a:ext>
            </a:extLst>
          </p:cNvPr>
          <p:cNvSpPr txBox="1">
            <a:spLocks/>
          </p:cNvSpPr>
          <p:nvPr/>
        </p:nvSpPr>
        <p:spPr>
          <a:xfrm>
            <a:off x="2445020" y="189859"/>
            <a:ext cx="7122394" cy="8058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s-EC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INTRODUCCIÓN</a:t>
            </a:r>
          </a:p>
        </p:txBody>
      </p:sp>
      <p:pic>
        <p:nvPicPr>
          <p:cNvPr id="17" name="Imagen 16">
            <a:extLst>
              <a:ext uri="{FF2B5EF4-FFF2-40B4-BE49-F238E27FC236}">
                <a16:creationId xmlns="" xmlns:a16="http://schemas.microsoft.com/office/drawing/2014/main" id="{B7C6BF21-2D51-449F-AAEE-1FAD34D99AA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71" t="32199" r="23072" b="13702"/>
          <a:stretch/>
        </p:blipFill>
        <p:spPr bwMode="auto">
          <a:xfrm rot="5400000">
            <a:off x="9176016" y="3722416"/>
            <a:ext cx="2124308" cy="172934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Imagen 17">
            <a:extLst>
              <a:ext uri="{FF2B5EF4-FFF2-40B4-BE49-F238E27FC236}">
                <a16:creationId xmlns="" xmlns:a16="http://schemas.microsoft.com/office/drawing/2014/main" id="{49692F33-4357-4B06-AC9C-C3816C3874B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76" t="4518" r="19192" b="10604"/>
          <a:stretch/>
        </p:blipFill>
        <p:spPr bwMode="auto">
          <a:xfrm>
            <a:off x="7239212" y="3531610"/>
            <a:ext cx="2186316" cy="211763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0" name="CuadroTexto 19">
            <a:extLst>
              <a:ext uri="{FF2B5EF4-FFF2-40B4-BE49-F238E27FC236}">
                <a16:creationId xmlns="" xmlns:a16="http://schemas.microsoft.com/office/drawing/2014/main" id="{10BCDCC7-A5BF-4B86-ABEF-19A41BC7B352}"/>
              </a:ext>
            </a:extLst>
          </p:cNvPr>
          <p:cNvSpPr txBox="1"/>
          <p:nvPr/>
        </p:nvSpPr>
        <p:spPr>
          <a:xfrm>
            <a:off x="7843776" y="5757785"/>
            <a:ext cx="35728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Consumidores (Zooplancton)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="" xmlns:a16="http://schemas.microsoft.com/office/drawing/2014/main" id="{EBAAC0A9-3336-425B-92B5-F7CD846C0DDA}"/>
              </a:ext>
            </a:extLst>
          </p:cNvPr>
          <p:cNvSpPr txBox="1"/>
          <p:nvPr/>
        </p:nvSpPr>
        <p:spPr>
          <a:xfrm>
            <a:off x="1114535" y="5764542"/>
            <a:ext cx="35728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Productores (Fitoplancton)</a:t>
            </a:r>
          </a:p>
        </p:txBody>
      </p:sp>
      <p:sp>
        <p:nvSpPr>
          <p:cNvPr id="24" name="Flecha: curvada hacia arriba 23">
            <a:extLst>
              <a:ext uri="{FF2B5EF4-FFF2-40B4-BE49-F238E27FC236}">
                <a16:creationId xmlns="" xmlns:a16="http://schemas.microsoft.com/office/drawing/2014/main" id="{C4E5383D-B074-47F9-8972-A5B4CB1FDEFE}"/>
              </a:ext>
            </a:extLst>
          </p:cNvPr>
          <p:cNvSpPr/>
          <p:nvPr/>
        </p:nvSpPr>
        <p:spPr>
          <a:xfrm rot="10800000">
            <a:off x="5657460" y="3168414"/>
            <a:ext cx="2186316" cy="521169"/>
          </a:xfrm>
          <a:prstGeom prst="curvedUp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9167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redondeado 3">
            <a:extLst>
              <a:ext uri="{FF2B5EF4-FFF2-40B4-BE49-F238E27FC236}">
                <a16:creationId xmlns="" xmlns:a16="http://schemas.microsoft.com/office/drawing/2014/main" id="{C2A5B1E4-761D-4E49-BFFA-173570412E60}"/>
              </a:ext>
            </a:extLst>
          </p:cNvPr>
          <p:cNvSpPr/>
          <p:nvPr/>
        </p:nvSpPr>
        <p:spPr>
          <a:xfrm>
            <a:off x="913774" y="957793"/>
            <a:ext cx="10536102" cy="470451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R="75565" algn="just">
              <a:lnSpc>
                <a:spcPct val="146000"/>
              </a:lnSpc>
              <a:spcBef>
                <a:spcPts val="685"/>
              </a:spcBef>
              <a:buSzPts val="1200"/>
              <a:tabLst>
                <a:tab pos="521335" algn="l"/>
                <a:tab pos="521970" algn="l"/>
              </a:tabLst>
            </a:pPr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OBJETIVO 2.</a:t>
            </a:r>
            <a:r>
              <a:rPr lang="es-EC" dirty="0"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es-EC" dirty="0" smtClean="0"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Pastoreo </a:t>
            </a:r>
            <a:r>
              <a:rPr lang="es-EC" dirty="0"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del mesozooplancton sobre el fitoplancton en el lago Yahuarcocha.</a:t>
            </a:r>
            <a:endParaRPr lang="es-EC" dirty="0"/>
          </a:p>
        </p:txBody>
      </p:sp>
      <p:sp>
        <p:nvSpPr>
          <p:cNvPr id="6" name="Título 1">
            <a:extLst>
              <a:ext uri="{FF2B5EF4-FFF2-40B4-BE49-F238E27FC236}">
                <a16:creationId xmlns="" xmlns:a16="http://schemas.microsoft.com/office/drawing/2014/main" id="{A7A984F6-9015-4508-AAE3-D568B4D1EF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281400"/>
            <a:ext cx="10364451" cy="630219"/>
          </a:xfrm>
        </p:spPr>
        <p:txBody>
          <a:bodyPr>
            <a:normAutofit fontScale="90000"/>
          </a:bodyPr>
          <a:lstStyle/>
          <a:p>
            <a:r>
              <a:rPr lang="es-EC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s-EC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esultados</a:t>
            </a:r>
            <a:endParaRPr lang="es-EC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Rectangle 5">
            <a:extLst>
              <a:ext uri="{FF2B5EF4-FFF2-40B4-BE49-F238E27FC236}">
                <a16:creationId xmlns="" xmlns:a16="http://schemas.microsoft.com/office/drawing/2014/main" id="{CEB5A467-34F4-4938-9E3F-DB8CFBD61C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0474" y="1347843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8B069308-0FD7-455D-9D9B-85EDCE25F1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1" name="Rectangle 11">
            <a:extLst>
              <a:ext uri="{FF2B5EF4-FFF2-40B4-BE49-F238E27FC236}">
                <a16:creationId xmlns="" xmlns:a16="http://schemas.microsoft.com/office/drawing/2014/main" id="{BFF081A4-488D-4398-A5F1-76D7C2340B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5799412"/>
              </p:ext>
            </p:extLst>
          </p:nvPr>
        </p:nvGraphicFramePr>
        <p:xfrm>
          <a:off x="2716695" y="1732295"/>
          <a:ext cx="7247122" cy="442160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94996"/>
                <a:gridCol w="1594996"/>
                <a:gridCol w="785494"/>
                <a:gridCol w="785494"/>
                <a:gridCol w="828714"/>
                <a:gridCol w="828714"/>
                <a:gridCol w="828714"/>
              </a:tblGrid>
              <a:tr h="287420">
                <a:tc gridSpan="7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Tasas </a:t>
                      </a:r>
                      <a:r>
                        <a:rPr lang="es-EC" sz="18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 pastoreo de </a:t>
                      </a:r>
                      <a:r>
                        <a:rPr lang="es-EC" sz="18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mesozooplancton</a:t>
                      </a:r>
                      <a:endParaRPr lang="es-ES" sz="18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949" marR="28949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162918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Nº</a:t>
                      </a:r>
                      <a:endParaRPr lang="es-ES" sz="12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949" marR="28949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BIOENSAYOS (</a:t>
                      </a:r>
                      <a:r>
                        <a:rPr lang="es-EC" sz="120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Ind</a:t>
                      </a:r>
                      <a:r>
                        <a:rPr lang="es-EC" sz="12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/mes)</a:t>
                      </a:r>
                      <a:endParaRPr lang="es-ES" sz="12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949" marR="28949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Tasa de pastoreo (g)</a:t>
                      </a:r>
                      <a:endParaRPr lang="es-ES" sz="12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949" marR="28949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Tasa  de filtración (F)</a:t>
                      </a:r>
                      <a:endParaRPr lang="es-ES" sz="12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949" marR="28949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Tasa de ingesta (I)</a:t>
                      </a:r>
                      <a:endParaRPr lang="es-ES" sz="12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949" marR="28949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Tasa de crecimiento de fitoplancton (K)</a:t>
                      </a:r>
                      <a:endParaRPr lang="es-ES" sz="12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949" marR="28949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Porcentaje de fitoplancton consumido P (%)</a:t>
                      </a:r>
                      <a:endParaRPr lang="es-ES" sz="12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949" marR="28949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287420"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ES" sz="1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949" marR="28949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i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Daphnia</a:t>
                      </a:r>
                      <a:r>
                        <a:rPr lang="es-EC" sz="1200" i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s-EC" sz="1200" i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spp</a:t>
                      </a:r>
                      <a:r>
                        <a:rPr lang="es-EC" sz="1200" i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s-ES" sz="1200" i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949" marR="28949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-8,82E-04</a:t>
                      </a:r>
                      <a:endParaRPr lang="es-ES" sz="1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949" marR="28949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-8,82E-02</a:t>
                      </a:r>
                      <a:endParaRPr lang="es-ES" sz="1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949" marR="28949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-7,33E-03</a:t>
                      </a:r>
                      <a:endParaRPr lang="es-ES" sz="1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949" marR="28949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8,26E-04</a:t>
                      </a:r>
                      <a:endParaRPr lang="es-ES" sz="1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949" marR="28949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-93,67</a:t>
                      </a:r>
                      <a:endParaRPr lang="es-ES" sz="1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949" marR="28949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1"/>
                    </a:solidFill>
                  </a:tcPr>
                </a:tc>
              </a:tr>
              <a:tr h="287420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i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Acanthocyclops</a:t>
                      </a:r>
                      <a:r>
                        <a:rPr lang="es-EC" sz="1200" i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s-EC" sz="1200" i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spp</a:t>
                      </a:r>
                      <a:r>
                        <a:rPr lang="es-EC" sz="1200" i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s-ES" sz="1200" i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949" marR="28949" marT="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-7,70E-04</a:t>
                      </a:r>
                      <a:endParaRPr lang="es-ES" sz="1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949" marR="28949" marT="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-3,85E-03</a:t>
                      </a:r>
                      <a:endParaRPr lang="es-ES" sz="1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949" marR="28949" marT="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-3,18E-04</a:t>
                      </a:r>
                      <a:endParaRPr lang="es-ES" sz="1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949" marR="28949" marT="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8,26E-04</a:t>
                      </a:r>
                      <a:endParaRPr lang="es-ES" sz="1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949" marR="28949" marT="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-107,26</a:t>
                      </a:r>
                      <a:endParaRPr lang="es-ES" sz="1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949" marR="28949" marT="0" marB="0" anchor="ctr">
                    <a:solidFill>
                      <a:schemeClr val="tx1"/>
                    </a:solidFill>
                  </a:tcPr>
                </a:tc>
              </a:tr>
              <a:tr h="401537"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s-ES" sz="1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949" marR="28949" marT="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i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Daphnia</a:t>
                      </a:r>
                      <a:r>
                        <a:rPr lang="es-EC" sz="1200" i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s-EC" sz="1200" i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spp</a:t>
                      </a:r>
                      <a:r>
                        <a:rPr lang="es-EC" sz="1200" i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s-ES" sz="1200" i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949" marR="28949" marT="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-2,91E-03</a:t>
                      </a:r>
                      <a:endParaRPr lang="es-ES" sz="1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949" marR="28949" marT="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-1,47E+00</a:t>
                      </a:r>
                      <a:endParaRPr lang="es-ES" sz="1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949" marR="28949" marT="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-1,02E-01</a:t>
                      </a:r>
                      <a:endParaRPr lang="es-ES" sz="1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949" marR="28949" marT="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7,17E-03</a:t>
                      </a:r>
                      <a:endParaRPr lang="es-ES" sz="1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949" marR="28949" marT="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-246,40</a:t>
                      </a:r>
                      <a:endParaRPr lang="es-ES" sz="1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949" marR="28949" marT="0" marB="0" anchor="ctr">
                    <a:solidFill>
                      <a:schemeClr val="tx1"/>
                    </a:solidFill>
                  </a:tcPr>
                </a:tc>
              </a:tr>
              <a:tr h="287420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i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Acanthocyclops</a:t>
                      </a:r>
                      <a:r>
                        <a:rPr lang="es-EC" sz="1200" i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s-EC" sz="1200" i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spp</a:t>
                      </a:r>
                      <a:r>
                        <a:rPr lang="es-EC" sz="1200" i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s-ES" sz="1200" i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949" marR="28949" marT="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-5,71E-04</a:t>
                      </a:r>
                      <a:endParaRPr lang="es-ES" sz="1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949" marR="28949" marT="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-2,85E-03</a:t>
                      </a:r>
                      <a:endParaRPr lang="es-ES" sz="1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949" marR="28949" marT="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-1,76E-04</a:t>
                      </a:r>
                      <a:endParaRPr lang="es-ES" sz="1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949" marR="28949" marT="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7,17E-03</a:t>
                      </a:r>
                      <a:endParaRPr lang="es-ES" sz="1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949" marR="28949" marT="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-1256,90</a:t>
                      </a:r>
                      <a:endParaRPr lang="es-ES" sz="1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949" marR="28949" marT="0" marB="0" anchor="ctr">
                    <a:solidFill>
                      <a:schemeClr val="tx1"/>
                    </a:solidFill>
                  </a:tcPr>
                </a:tc>
              </a:tr>
              <a:tr h="287420"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s-ES" sz="1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949" marR="28949" marT="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i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Daphnia spp.</a:t>
                      </a:r>
                      <a:endParaRPr lang="es-ES" sz="12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949" marR="28949" marT="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-3,28E-04</a:t>
                      </a:r>
                      <a:endParaRPr lang="es-ES" sz="1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949" marR="28949" marT="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-1,64E-02</a:t>
                      </a:r>
                      <a:endParaRPr lang="es-ES" sz="1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949" marR="28949" marT="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-8,17E-04</a:t>
                      </a:r>
                      <a:endParaRPr lang="es-ES" sz="1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949" marR="28949" marT="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3,27E-03</a:t>
                      </a:r>
                      <a:endParaRPr lang="es-ES" sz="1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949" marR="28949" marT="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-997,32</a:t>
                      </a:r>
                      <a:endParaRPr lang="es-ES" sz="1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949" marR="28949" marT="0" marB="0" anchor="ctr">
                    <a:solidFill>
                      <a:schemeClr val="tx1"/>
                    </a:solidFill>
                  </a:tcPr>
                </a:tc>
              </a:tr>
              <a:tr h="287420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i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Acanthocyclops</a:t>
                      </a:r>
                      <a:r>
                        <a:rPr lang="es-EC" sz="1200" i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s-EC" sz="1200" i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spp</a:t>
                      </a:r>
                      <a:r>
                        <a:rPr lang="es-EC" sz="1200" i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s-ES" sz="1200" i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949" marR="28949" marT="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-2,74E-03</a:t>
                      </a:r>
                      <a:endParaRPr lang="es-ES" sz="1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949" marR="28949" marT="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-1,37E-02</a:t>
                      </a:r>
                      <a:endParaRPr lang="es-ES" sz="1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949" marR="28949" marT="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-7,66E-04</a:t>
                      </a:r>
                      <a:endParaRPr lang="es-ES" sz="1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949" marR="28949" marT="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3,27E-03</a:t>
                      </a:r>
                      <a:endParaRPr lang="es-ES" sz="1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949" marR="28949" marT="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-119,40</a:t>
                      </a:r>
                      <a:endParaRPr lang="es-ES" sz="1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949" marR="28949" marT="0" marB="0" anchor="ctr">
                    <a:solidFill>
                      <a:schemeClr val="tx1"/>
                    </a:solidFill>
                  </a:tcPr>
                </a:tc>
              </a:tr>
              <a:tr h="287420"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s-ES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949" marR="28949" marT="0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i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Daphnia</a:t>
                      </a:r>
                      <a:r>
                        <a:rPr lang="es-EC" sz="1200" i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s-EC" sz="1200" i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spp</a:t>
                      </a:r>
                      <a:r>
                        <a:rPr lang="es-EC" sz="1200" i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s-ES" sz="1200" i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949" marR="28949" marT="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-1,15E-03</a:t>
                      </a:r>
                      <a:endParaRPr lang="es-ES" sz="1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949" marR="28949" marT="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-5,73E-02</a:t>
                      </a:r>
                      <a:endParaRPr lang="es-ES" sz="1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949" marR="28949" marT="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-4,40E-03</a:t>
                      </a:r>
                      <a:endParaRPr lang="es-ES" sz="1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949" marR="28949" marT="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1,24E-03</a:t>
                      </a:r>
                      <a:endParaRPr lang="es-ES" sz="1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949" marR="28949" marT="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-107,87</a:t>
                      </a:r>
                      <a:endParaRPr lang="es-ES" sz="1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949" marR="28949" marT="0" marB="0" anchor="ctr">
                    <a:solidFill>
                      <a:schemeClr val="tx1"/>
                    </a:solidFill>
                  </a:tcPr>
                </a:tc>
              </a:tr>
              <a:tr h="287420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i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Acanthocyclops</a:t>
                      </a:r>
                      <a:r>
                        <a:rPr lang="es-EC" sz="1200" i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s-EC" sz="1200" i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spp</a:t>
                      </a:r>
                      <a:r>
                        <a:rPr lang="es-EC" sz="1200" i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s-ES" sz="1200" i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949" marR="28949" marT="0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2,24E-04</a:t>
                      </a:r>
                      <a:endParaRPr lang="es-ES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949" marR="28949" marT="0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1,12E-03</a:t>
                      </a:r>
                      <a:endParaRPr lang="es-ES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949" marR="28949" marT="0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8,06E-05</a:t>
                      </a:r>
                      <a:endParaRPr lang="es-ES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949" marR="28949" marT="0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1,24E-03</a:t>
                      </a:r>
                      <a:endParaRPr lang="es-ES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949" marR="28949" marT="0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551,66</a:t>
                      </a:r>
                      <a:endParaRPr lang="es-ES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949" marR="28949" marT="0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</a:tbl>
          </a:graphicData>
        </a:graphic>
      </p:graphicFrame>
      <p:sp>
        <p:nvSpPr>
          <p:cNvPr id="22" name="Rectángulo 21">
            <a:extLst>
              <a:ext uri="{FF2B5EF4-FFF2-40B4-BE49-F238E27FC236}">
                <a16:creationId xmlns="" xmlns:a16="http://schemas.microsoft.com/office/drawing/2014/main" id="{2E81870C-190A-4E2E-9F63-6D9D8B0E5A8F}"/>
              </a:ext>
            </a:extLst>
          </p:cNvPr>
          <p:cNvSpPr/>
          <p:nvPr/>
        </p:nvSpPr>
        <p:spPr>
          <a:xfrm>
            <a:off x="2831168" y="2197454"/>
            <a:ext cx="1204563" cy="3956400"/>
          </a:xfrm>
          <a:prstGeom prst="rect">
            <a:avLst/>
          </a:prstGeom>
          <a:noFill/>
          <a:ln w="2857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" name="Rectángulo 3">
            <a:extLst>
              <a:ext uri="{FF2B5EF4-FFF2-40B4-BE49-F238E27FC236}">
                <a16:creationId xmlns="" xmlns:a16="http://schemas.microsoft.com/office/drawing/2014/main" id="{9C345DD1-0422-4B12-8BF3-BDE0CC113AD5}"/>
              </a:ext>
            </a:extLst>
          </p:cNvPr>
          <p:cNvSpPr/>
          <p:nvPr/>
        </p:nvSpPr>
        <p:spPr>
          <a:xfrm>
            <a:off x="4068417" y="2181795"/>
            <a:ext cx="1711372" cy="3957686"/>
          </a:xfrm>
          <a:prstGeom prst="rect">
            <a:avLst/>
          </a:prstGeom>
          <a:noFill/>
          <a:ln w="2857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3" name="Rectángulo 22">
            <a:extLst>
              <a:ext uri="{FF2B5EF4-FFF2-40B4-BE49-F238E27FC236}">
                <a16:creationId xmlns="" xmlns:a16="http://schemas.microsoft.com/office/drawing/2014/main" id="{75F496E8-D4D8-42DB-8BB4-D89D625AD6CE}"/>
              </a:ext>
            </a:extLst>
          </p:cNvPr>
          <p:cNvSpPr/>
          <p:nvPr/>
        </p:nvSpPr>
        <p:spPr>
          <a:xfrm>
            <a:off x="5799224" y="2184202"/>
            <a:ext cx="877265" cy="3957686"/>
          </a:xfrm>
          <a:prstGeom prst="rect">
            <a:avLst/>
          </a:prstGeom>
          <a:noFill/>
          <a:ln w="2857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4" name="Rectángulo 23">
            <a:extLst>
              <a:ext uri="{FF2B5EF4-FFF2-40B4-BE49-F238E27FC236}">
                <a16:creationId xmlns="" xmlns:a16="http://schemas.microsoft.com/office/drawing/2014/main" id="{48273C2B-5EBD-4932-908C-D793A96B2580}"/>
              </a:ext>
            </a:extLst>
          </p:cNvPr>
          <p:cNvSpPr/>
          <p:nvPr/>
        </p:nvSpPr>
        <p:spPr>
          <a:xfrm>
            <a:off x="6705600" y="2187832"/>
            <a:ext cx="709800" cy="3957686"/>
          </a:xfrm>
          <a:prstGeom prst="rect">
            <a:avLst/>
          </a:prstGeom>
          <a:noFill/>
          <a:ln w="2857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5" name="Rectángulo 24">
            <a:extLst>
              <a:ext uri="{FF2B5EF4-FFF2-40B4-BE49-F238E27FC236}">
                <a16:creationId xmlns="" xmlns:a16="http://schemas.microsoft.com/office/drawing/2014/main" id="{F4A5B20B-D13A-4330-AAFE-AF5C0E4D4711}"/>
              </a:ext>
            </a:extLst>
          </p:cNvPr>
          <p:cNvSpPr/>
          <p:nvPr/>
        </p:nvSpPr>
        <p:spPr>
          <a:xfrm>
            <a:off x="7444510" y="2184202"/>
            <a:ext cx="788865" cy="3957686"/>
          </a:xfrm>
          <a:prstGeom prst="rect">
            <a:avLst/>
          </a:prstGeom>
          <a:noFill/>
          <a:ln w="2857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6" name="Rectángulo 25">
            <a:extLst>
              <a:ext uri="{FF2B5EF4-FFF2-40B4-BE49-F238E27FC236}">
                <a16:creationId xmlns="" xmlns:a16="http://schemas.microsoft.com/office/drawing/2014/main" id="{2EA56A8F-2EA3-4ECF-80B4-531784DF1FF8}"/>
              </a:ext>
            </a:extLst>
          </p:cNvPr>
          <p:cNvSpPr/>
          <p:nvPr/>
        </p:nvSpPr>
        <p:spPr>
          <a:xfrm>
            <a:off x="8257835" y="2181795"/>
            <a:ext cx="824155" cy="3957686"/>
          </a:xfrm>
          <a:prstGeom prst="rect">
            <a:avLst/>
          </a:prstGeom>
          <a:noFill/>
          <a:ln w="2857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7" name="Rectángulo 26">
            <a:extLst>
              <a:ext uri="{FF2B5EF4-FFF2-40B4-BE49-F238E27FC236}">
                <a16:creationId xmlns="" xmlns:a16="http://schemas.microsoft.com/office/drawing/2014/main" id="{F323895A-1E3B-48DE-A2B6-F363CBEF9CE7}"/>
              </a:ext>
            </a:extLst>
          </p:cNvPr>
          <p:cNvSpPr/>
          <p:nvPr/>
        </p:nvSpPr>
        <p:spPr>
          <a:xfrm>
            <a:off x="9101425" y="2184202"/>
            <a:ext cx="827617" cy="3957686"/>
          </a:xfrm>
          <a:prstGeom prst="rect">
            <a:avLst/>
          </a:prstGeom>
          <a:noFill/>
          <a:ln w="2857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047392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4" grpId="0" animBg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redondeado 3">
            <a:extLst>
              <a:ext uri="{FF2B5EF4-FFF2-40B4-BE49-F238E27FC236}">
                <a16:creationId xmlns="" xmlns:a16="http://schemas.microsoft.com/office/drawing/2014/main" id="{C2A5B1E4-761D-4E49-BFFA-173570412E60}"/>
              </a:ext>
            </a:extLst>
          </p:cNvPr>
          <p:cNvSpPr/>
          <p:nvPr/>
        </p:nvSpPr>
        <p:spPr>
          <a:xfrm>
            <a:off x="331306" y="1066801"/>
            <a:ext cx="11575772" cy="520648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R="75565" algn="just">
              <a:spcBef>
                <a:spcPts val="685"/>
              </a:spcBef>
              <a:buSzPts val="1200"/>
              <a:tabLst>
                <a:tab pos="521335" algn="l"/>
                <a:tab pos="521970" algn="l"/>
              </a:tabLst>
            </a:pPr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OBJETIVO 3.</a:t>
            </a:r>
            <a:r>
              <a:rPr lang="es-EC" dirty="0"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 Establecer estrategias de control y manejo del </a:t>
            </a:r>
            <a:r>
              <a:rPr lang="es-EC" dirty="0" err="1"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mesozooplancton</a:t>
            </a:r>
            <a:r>
              <a:rPr lang="es-EC" dirty="0"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 sobre el fitoplancton en el Lago Yahuarcocha.</a:t>
            </a:r>
            <a:endParaRPr lang="es-EC" dirty="0"/>
          </a:p>
        </p:txBody>
      </p:sp>
      <p:sp>
        <p:nvSpPr>
          <p:cNvPr id="6" name="Título 1">
            <a:extLst>
              <a:ext uri="{FF2B5EF4-FFF2-40B4-BE49-F238E27FC236}">
                <a16:creationId xmlns="" xmlns:a16="http://schemas.microsoft.com/office/drawing/2014/main" id="{A7A984F6-9015-4508-AAE3-D568B4D1EF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429955"/>
            <a:ext cx="10364451" cy="630219"/>
          </a:xfrm>
        </p:spPr>
        <p:txBody>
          <a:bodyPr>
            <a:normAutofit fontScale="90000"/>
          </a:bodyPr>
          <a:lstStyle/>
          <a:p>
            <a:r>
              <a:rPr lang="es-EC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s-EC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esultados</a:t>
            </a:r>
            <a:endParaRPr lang="es-EC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="" xmlns:a16="http://schemas.microsoft.com/office/drawing/2014/main" id="{AC987F3F-B9D3-43E5-B590-95A4E11AD88A}"/>
              </a:ext>
            </a:extLst>
          </p:cNvPr>
          <p:cNvSpPr txBox="1"/>
          <p:nvPr/>
        </p:nvSpPr>
        <p:spPr>
          <a:xfrm>
            <a:off x="331306" y="1719112"/>
            <a:ext cx="78055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Actividad </a:t>
            </a:r>
            <a:r>
              <a:rPr lang="es-EC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s-EC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Bioensayos de</a:t>
            </a:r>
            <a:r>
              <a:rPr lang="es-EC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prueba </a:t>
            </a:r>
            <a:r>
              <a:rPr lang="es-EC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es-EC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situ </a:t>
            </a: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 el lago. 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E220D288-104C-48E4-B402-245F0C41B4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9" name="Rectangle 5">
            <a:extLst>
              <a:ext uri="{FF2B5EF4-FFF2-40B4-BE49-F238E27FC236}">
                <a16:creationId xmlns="" xmlns:a16="http://schemas.microsoft.com/office/drawing/2014/main" id="{0C4410E6-DBC0-4AA8-8C71-F43438282E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3" name="Rectangle 8">
            <a:extLst>
              <a:ext uri="{FF2B5EF4-FFF2-40B4-BE49-F238E27FC236}">
                <a16:creationId xmlns="" xmlns:a16="http://schemas.microsoft.com/office/drawing/2014/main" id="{C90EE962-3D23-4DE9-A6F2-47D2234731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6" name="Rectangle 11">
            <a:extLst>
              <a:ext uri="{FF2B5EF4-FFF2-40B4-BE49-F238E27FC236}">
                <a16:creationId xmlns="" xmlns:a16="http://schemas.microsoft.com/office/drawing/2014/main" id="{BBC1228B-3E04-4D21-86C7-365831154E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8" name="Rectangle 14">
            <a:extLst>
              <a:ext uri="{FF2B5EF4-FFF2-40B4-BE49-F238E27FC236}">
                <a16:creationId xmlns="" xmlns:a16="http://schemas.microsoft.com/office/drawing/2014/main" id="{2F911D2C-A7E1-440A-A73C-06F7AD8B5A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pic>
        <p:nvPicPr>
          <p:cNvPr id="14" name="Imagen 13"/>
          <p:cNvPicPr/>
          <p:nvPr/>
        </p:nvPicPr>
        <p:blipFill rotWithShape="1">
          <a:blip r:embed="rId2"/>
          <a:srcRect t="8152"/>
          <a:stretch/>
        </p:blipFill>
        <p:spPr bwMode="auto">
          <a:xfrm>
            <a:off x="1560549" y="2531321"/>
            <a:ext cx="4320000" cy="3240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7" name="Elipse 16"/>
          <p:cNvSpPr/>
          <p:nvPr/>
        </p:nvSpPr>
        <p:spPr>
          <a:xfrm>
            <a:off x="4105713" y="3366052"/>
            <a:ext cx="1552965" cy="186193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CuadroTexto 18"/>
          <p:cNvSpPr txBox="1"/>
          <p:nvPr/>
        </p:nvSpPr>
        <p:spPr>
          <a:xfrm>
            <a:off x="2842593" y="5771321"/>
            <a:ext cx="1391478" cy="3832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Bioensayo 9</a:t>
            </a:r>
            <a:endParaRPr lang="es-E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6427304" y="3518164"/>
            <a:ext cx="49569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es-EC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Los cladóceros </a:t>
            </a:r>
            <a:r>
              <a:rPr lang="es-EC" dirty="0">
                <a:latin typeface="Times New Roman" panose="02020603050405020304" pitchFamily="18" charset="0"/>
                <a:ea typeface="Times New Roman" panose="02020603050405020304" pitchFamily="18" charset="0"/>
              </a:rPr>
              <a:t>de mayor tamaño son más efectivos por su mecanismo de alimentación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753844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o 6"/>
          <p:cNvGrpSpPr/>
          <p:nvPr/>
        </p:nvGrpSpPr>
        <p:grpSpPr>
          <a:xfrm>
            <a:off x="6397798" y="1417982"/>
            <a:ext cx="4415976" cy="5440017"/>
            <a:chOff x="7176655" y="738601"/>
            <a:chExt cx="4352454" cy="5490292"/>
          </a:xfrm>
        </p:grpSpPr>
        <p:grpSp>
          <p:nvGrpSpPr>
            <p:cNvPr id="15" name="Grupo 14"/>
            <p:cNvGrpSpPr/>
            <p:nvPr/>
          </p:nvGrpSpPr>
          <p:grpSpPr>
            <a:xfrm>
              <a:off x="7176655" y="738601"/>
              <a:ext cx="4158050" cy="5082895"/>
              <a:chOff x="6639265" y="341398"/>
              <a:chExt cx="3908895" cy="5754602"/>
            </a:xfrm>
          </p:grpSpPr>
          <p:sp>
            <p:nvSpPr>
              <p:cNvPr id="12" name="Cerrar llave 11"/>
              <p:cNvSpPr/>
              <p:nvPr/>
            </p:nvSpPr>
            <p:spPr>
              <a:xfrm rot="10800000">
                <a:off x="6639265" y="995525"/>
                <a:ext cx="1534913" cy="5100475"/>
              </a:xfrm>
              <a:prstGeom prst="rightBrace">
                <a:avLst/>
              </a:prstGeom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3" name="Rectángulo 12"/>
              <p:cNvSpPr/>
              <p:nvPr/>
            </p:nvSpPr>
            <p:spPr>
              <a:xfrm>
                <a:off x="8875907" y="341398"/>
                <a:ext cx="1672253" cy="5078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es-EC" b="1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Homogeneidad</a:t>
                </a:r>
                <a:endParaRPr lang="es-ES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14" name="Rectángulo 13"/>
              <p:cNvSpPr/>
              <p:nvPr/>
            </p:nvSpPr>
            <p:spPr>
              <a:xfrm>
                <a:off x="9023385" y="3424443"/>
                <a:ext cx="137730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s-EC" b="1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Normalidad</a:t>
                </a:r>
                <a:endParaRPr lang="es-ES" dirty="0"/>
              </a:p>
            </p:txBody>
          </p:sp>
        </p:grpSp>
        <p:pic>
          <p:nvPicPr>
            <p:cNvPr id="16" name="Imagen 15"/>
            <p:cNvPicPr/>
            <p:nvPr/>
          </p:nvPicPr>
          <p:blipFill rotWithShape="1">
            <a:blip r:embed="rId2"/>
            <a:srcRect l="38276" t="36708" r="37856" b="29408"/>
            <a:stretch/>
          </p:blipFill>
          <p:spPr bwMode="auto">
            <a:xfrm>
              <a:off x="8809404" y="1187155"/>
              <a:ext cx="2706370" cy="2159635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7" name="Imagen 16"/>
            <p:cNvPicPr/>
            <p:nvPr/>
          </p:nvPicPr>
          <p:blipFill rotWithShape="1">
            <a:blip r:embed="rId3"/>
            <a:srcRect l="38100" t="36394" r="37912" b="29721"/>
            <a:stretch/>
          </p:blipFill>
          <p:spPr bwMode="auto">
            <a:xfrm>
              <a:off x="8809404" y="4069258"/>
              <a:ext cx="2719705" cy="2159635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sp>
        <p:nvSpPr>
          <p:cNvPr id="18" name="Título 1">
            <a:extLst>
              <a:ext uri="{FF2B5EF4-FFF2-40B4-BE49-F238E27FC236}">
                <a16:creationId xmlns="" xmlns:a16="http://schemas.microsoft.com/office/drawing/2014/main" id="{A7A984F6-9015-4508-AAE3-D568B4D1EFFC}"/>
              </a:ext>
            </a:extLst>
          </p:cNvPr>
          <p:cNvSpPr txBox="1">
            <a:spLocks/>
          </p:cNvSpPr>
          <p:nvPr/>
        </p:nvSpPr>
        <p:spPr>
          <a:xfrm>
            <a:off x="913774" y="429955"/>
            <a:ext cx="10364451" cy="6302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Resultados</a:t>
            </a:r>
            <a:endParaRPr lang="es-EC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9" name="Imagen 18"/>
          <p:cNvPicPr/>
          <p:nvPr/>
        </p:nvPicPr>
        <p:blipFill rotWithShape="1">
          <a:blip r:embed="rId4"/>
          <a:srcRect l="70798" t="21591" r="23838" b="37379"/>
          <a:stretch/>
        </p:blipFill>
        <p:spPr bwMode="auto">
          <a:xfrm>
            <a:off x="2805972" y="2046707"/>
            <a:ext cx="996950" cy="428688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" name="Imagen 19"/>
          <p:cNvPicPr/>
          <p:nvPr/>
        </p:nvPicPr>
        <p:blipFill rotWithShape="1">
          <a:blip r:embed="rId4"/>
          <a:srcRect l="70542" t="62623" r="24094" b="13464"/>
          <a:stretch/>
        </p:blipFill>
        <p:spPr bwMode="auto">
          <a:xfrm>
            <a:off x="3815627" y="2786778"/>
            <a:ext cx="996315" cy="249654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2" name="Grupo 1"/>
          <p:cNvGrpSpPr/>
          <p:nvPr/>
        </p:nvGrpSpPr>
        <p:grpSpPr>
          <a:xfrm>
            <a:off x="1115785" y="2846730"/>
            <a:ext cx="5184824" cy="2968390"/>
            <a:chOff x="1233535" y="2582708"/>
            <a:chExt cx="5184824" cy="2968390"/>
          </a:xfrm>
        </p:grpSpPr>
        <p:grpSp>
          <p:nvGrpSpPr>
            <p:cNvPr id="21" name="Grupo 20"/>
            <p:cNvGrpSpPr/>
            <p:nvPr/>
          </p:nvGrpSpPr>
          <p:grpSpPr>
            <a:xfrm>
              <a:off x="1233535" y="2582708"/>
              <a:ext cx="5184824" cy="1917208"/>
              <a:chOff x="777656" y="2890771"/>
              <a:chExt cx="5184824" cy="1917208"/>
            </a:xfrm>
          </p:grpSpPr>
          <p:sp>
            <p:nvSpPr>
              <p:cNvPr id="22" name="CuadroTexto 21"/>
              <p:cNvSpPr txBox="1"/>
              <p:nvPr/>
            </p:nvSpPr>
            <p:spPr>
              <a:xfrm>
                <a:off x="823893" y="2955152"/>
                <a:ext cx="1391478" cy="3832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Bioensayo </a:t>
                </a:r>
                <a:r>
                  <a:rPr lang="es-ES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</a:t>
                </a:r>
              </a:p>
            </p:txBody>
          </p:sp>
          <p:sp>
            <p:nvSpPr>
              <p:cNvPr id="23" name="CuadroTexto 22"/>
              <p:cNvSpPr txBox="1"/>
              <p:nvPr/>
            </p:nvSpPr>
            <p:spPr>
              <a:xfrm>
                <a:off x="777656" y="4215516"/>
                <a:ext cx="1391478" cy="3832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Bioensayo 6</a:t>
                </a:r>
                <a:endParaRPr lang="es-ES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4" name="CuadroTexto 23"/>
              <p:cNvSpPr txBox="1"/>
              <p:nvPr/>
            </p:nvSpPr>
            <p:spPr>
              <a:xfrm>
                <a:off x="4562975" y="2890771"/>
                <a:ext cx="1391478" cy="3832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Bioensayo 8</a:t>
                </a:r>
                <a:endParaRPr lang="es-ES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5" name="CuadroTexto 24"/>
              <p:cNvSpPr txBox="1"/>
              <p:nvPr/>
            </p:nvSpPr>
            <p:spPr>
              <a:xfrm>
                <a:off x="4571002" y="4424698"/>
                <a:ext cx="1391478" cy="3832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Bioensayo 9</a:t>
                </a:r>
                <a:endParaRPr lang="es-ES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7" name="CuadroTexto 26"/>
            <p:cNvSpPr txBox="1"/>
            <p:nvPr/>
          </p:nvSpPr>
          <p:spPr>
            <a:xfrm>
              <a:off x="1274499" y="5167817"/>
              <a:ext cx="1391478" cy="3832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Bioensayo 7</a:t>
              </a:r>
              <a:endParaRPr lang="es-ES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8" name="Rectángulo 27"/>
          <p:cNvSpPr/>
          <p:nvPr/>
        </p:nvSpPr>
        <p:spPr>
          <a:xfrm>
            <a:off x="3805902" y="4392309"/>
            <a:ext cx="967409" cy="60056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9" name="Rectángulo redondeado 3">
            <a:extLst>
              <a:ext uri="{FF2B5EF4-FFF2-40B4-BE49-F238E27FC236}">
                <a16:creationId xmlns="" xmlns:a16="http://schemas.microsoft.com/office/drawing/2014/main" id="{C2A5B1E4-761D-4E49-BFFA-173570412E60}"/>
              </a:ext>
            </a:extLst>
          </p:cNvPr>
          <p:cNvSpPr/>
          <p:nvPr/>
        </p:nvSpPr>
        <p:spPr>
          <a:xfrm>
            <a:off x="530290" y="1014796"/>
            <a:ext cx="11575772" cy="520648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R="75565" algn="just">
              <a:spcBef>
                <a:spcPts val="685"/>
              </a:spcBef>
              <a:buSzPts val="1200"/>
              <a:tabLst>
                <a:tab pos="521335" algn="l"/>
                <a:tab pos="521970" algn="l"/>
              </a:tabLst>
            </a:pPr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OBJETIVO 3.</a:t>
            </a:r>
            <a:r>
              <a:rPr lang="es-EC" dirty="0"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 Establecer estrategias de control y manejo del </a:t>
            </a:r>
            <a:r>
              <a:rPr lang="es-EC" dirty="0" err="1"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mesozooplancton</a:t>
            </a:r>
            <a:r>
              <a:rPr lang="es-EC" dirty="0"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 sobre el fitoplancton en el Lago Yahuarcocha.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109798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redondeado 3">
            <a:extLst>
              <a:ext uri="{FF2B5EF4-FFF2-40B4-BE49-F238E27FC236}">
                <a16:creationId xmlns="" xmlns:a16="http://schemas.microsoft.com/office/drawing/2014/main" id="{C2A5B1E4-761D-4E49-BFFA-173570412E60}"/>
              </a:ext>
            </a:extLst>
          </p:cNvPr>
          <p:cNvSpPr/>
          <p:nvPr/>
        </p:nvSpPr>
        <p:spPr>
          <a:xfrm>
            <a:off x="331306" y="1066801"/>
            <a:ext cx="11575772" cy="58904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R="75565" algn="just">
              <a:spcBef>
                <a:spcPts val="685"/>
              </a:spcBef>
              <a:buSzPts val="1200"/>
              <a:tabLst>
                <a:tab pos="521335" algn="l"/>
                <a:tab pos="521970" algn="l"/>
              </a:tabLst>
            </a:pPr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OBJETIVO 3.</a:t>
            </a:r>
            <a:r>
              <a:rPr lang="es-EC" dirty="0"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es-EC" dirty="0" smtClean="0"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Estrategia </a:t>
            </a:r>
            <a:r>
              <a:rPr lang="es-EC" dirty="0"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de control y manejo del mesozooplancton sobre el fitoplancton en el Lago Yahuarcocha.</a:t>
            </a:r>
            <a:endParaRPr lang="es-EC" dirty="0"/>
          </a:p>
        </p:txBody>
      </p:sp>
      <p:sp>
        <p:nvSpPr>
          <p:cNvPr id="6" name="Título 1">
            <a:extLst>
              <a:ext uri="{FF2B5EF4-FFF2-40B4-BE49-F238E27FC236}">
                <a16:creationId xmlns="" xmlns:a16="http://schemas.microsoft.com/office/drawing/2014/main" id="{A7A984F6-9015-4508-AAE3-D568B4D1EF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429955"/>
            <a:ext cx="10364451" cy="630219"/>
          </a:xfrm>
        </p:spPr>
        <p:txBody>
          <a:bodyPr>
            <a:normAutofit fontScale="90000"/>
          </a:bodyPr>
          <a:lstStyle/>
          <a:p>
            <a:r>
              <a:rPr lang="es-EC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s-EC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esultados</a:t>
            </a:r>
            <a:endParaRPr lang="es-EC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E220D288-104C-48E4-B402-245F0C41B4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9" name="Rectangle 5">
            <a:extLst>
              <a:ext uri="{FF2B5EF4-FFF2-40B4-BE49-F238E27FC236}">
                <a16:creationId xmlns="" xmlns:a16="http://schemas.microsoft.com/office/drawing/2014/main" id="{0C4410E6-DBC0-4AA8-8C71-F43438282E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3" name="Rectangle 8">
            <a:extLst>
              <a:ext uri="{FF2B5EF4-FFF2-40B4-BE49-F238E27FC236}">
                <a16:creationId xmlns="" xmlns:a16="http://schemas.microsoft.com/office/drawing/2014/main" id="{C90EE962-3D23-4DE9-A6F2-47D2234731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6" name="Rectangle 11">
            <a:extLst>
              <a:ext uri="{FF2B5EF4-FFF2-40B4-BE49-F238E27FC236}">
                <a16:creationId xmlns="" xmlns:a16="http://schemas.microsoft.com/office/drawing/2014/main" id="{BBC1228B-3E04-4D21-86C7-365831154E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8" name="Rectangle 14">
            <a:extLst>
              <a:ext uri="{FF2B5EF4-FFF2-40B4-BE49-F238E27FC236}">
                <a16:creationId xmlns="" xmlns:a16="http://schemas.microsoft.com/office/drawing/2014/main" id="{2F911D2C-A7E1-440A-A73C-06F7AD8B5A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pic>
        <p:nvPicPr>
          <p:cNvPr id="26" name="Imagen 25">
            <a:extLst>
              <a:ext uri="{FF2B5EF4-FFF2-40B4-BE49-F238E27FC236}">
                <a16:creationId xmlns="" xmlns:a16="http://schemas.microsoft.com/office/drawing/2014/main" id="{DFA10EA5-BE74-4F43-A523-7A5EA43E4C5B}"/>
              </a:ext>
            </a:extLst>
          </p:cNvPr>
          <p:cNvPicPr/>
          <p:nvPr/>
        </p:nvPicPr>
        <p:blipFill rotWithShape="1">
          <a:blip r:embed="rId2"/>
          <a:srcRect l="7724" t="18148" r="32500" b="17596"/>
          <a:stretch/>
        </p:blipFill>
        <p:spPr bwMode="auto">
          <a:xfrm>
            <a:off x="543341" y="1935501"/>
            <a:ext cx="5327372" cy="409423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Rectángulo 1">
            <a:extLst>
              <a:ext uri="{FF2B5EF4-FFF2-40B4-BE49-F238E27FC236}">
                <a16:creationId xmlns="" xmlns:a16="http://schemas.microsoft.com/office/drawing/2014/main" id="{F874077F-9A45-40DF-B0E2-1066A94768B6}"/>
              </a:ext>
            </a:extLst>
          </p:cNvPr>
          <p:cNvSpPr/>
          <p:nvPr/>
        </p:nvSpPr>
        <p:spPr>
          <a:xfrm>
            <a:off x="1684815" y="6124732"/>
            <a:ext cx="30444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es-EC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Dawidowicz</a:t>
            </a:r>
            <a:r>
              <a:rPr lang="es-EC" dirty="0">
                <a:latin typeface="Times New Roman" panose="02020603050405020304" pitchFamily="18" charset="0"/>
                <a:ea typeface="Times New Roman" panose="02020603050405020304" pitchFamily="18" charset="0"/>
              </a:rPr>
              <a:t> y </a:t>
            </a:r>
            <a:r>
              <a:rPr lang="es-EC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Gliwicz</a:t>
            </a:r>
            <a:r>
              <a:rPr lang="es-EC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1987)</a:t>
            </a:r>
            <a:endParaRPr lang="es-EC" dirty="0"/>
          </a:p>
        </p:txBody>
      </p:sp>
      <p:sp>
        <p:nvSpPr>
          <p:cNvPr id="4" name="Rectángulo 3"/>
          <p:cNvSpPr/>
          <p:nvPr/>
        </p:nvSpPr>
        <p:spPr>
          <a:xfrm>
            <a:off x="7227001" y="2265442"/>
            <a:ext cx="2871299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s-EC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Oportunidad de </a:t>
            </a:r>
            <a:r>
              <a:rPr lang="es-EC" dirty="0">
                <a:latin typeface="Times New Roman" panose="02020603050405020304" pitchFamily="18" charset="0"/>
                <a:ea typeface="Times New Roman" panose="02020603050405020304" pitchFamily="18" charset="0"/>
              </a:rPr>
              <a:t>restauración </a:t>
            </a:r>
            <a:endParaRPr lang="es-ES" dirty="0"/>
          </a:p>
        </p:txBody>
      </p:sp>
      <p:sp>
        <p:nvSpPr>
          <p:cNvPr id="7" name="Rectángulo 6"/>
          <p:cNvSpPr/>
          <p:nvPr/>
        </p:nvSpPr>
        <p:spPr>
          <a:xfrm>
            <a:off x="7166887" y="3459399"/>
            <a:ext cx="2991525" cy="52322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s-EC" sz="2800" b="1" spc="50" dirty="0" err="1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Biomanipulación</a:t>
            </a:r>
            <a:r>
              <a:rPr lang="es-EC" sz="28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s-ES" sz="28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10" name="Flecha abajo 9"/>
          <p:cNvSpPr/>
          <p:nvPr/>
        </p:nvSpPr>
        <p:spPr>
          <a:xfrm>
            <a:off x="8507896" y="2863732"/>
            <a:ext cx="331304" cy="40955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Rectángulo 10"/>
          <p:cNvSpPr/>
          <p:nvPr/>
        </p:nvSpPr>
        <p:spPr>
          <a:xfrm>
            <a:off x="10158412" y="3459399"/>
            <a:ext cx="17620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es-EC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Gophen</a:t>
            </a:r>
            <a:r>
              <a:rPr lang="es-EC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1990), </a:t>
            </a:r>
            <a:endParaRPr lang="es-ES" dirty="0"/>
          </a:p>
        </p:txBody>
      </p:sp>
      <p:sp>
        <p:nvSpPr>
          <p:cNvPr id="12" name="Rectángulo 11"/>
          <p:cNvSpPr/>
          <p:nvPr/>
        </p:nvSpPr>
        <p:spPr>
          <a:xfrm>
            <a:off x="6384236" y="4708959"/>
            <a:ext cx="534393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es-EC" dirty="0">
                <a:latin typeface="Times New Roman" panose="02020603050405020304" pitchFamily="18" charset="0"/>
                <a:ea typeface="Times New Roman" panose="02020603050405020304" pitchFamily="18" charset="0"/>
              </a:rPr>
              <a:t>La manipulación biológica se lleva acabo al permitir el aumento de las comunidades </a:t>
            </a:r>
            <a:r>
              <a:rPr lang="es-EC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zooplanctónicas</a:t>
            </a:r>
            <a:r>
              <a:rPr lang="es-EC" dirty="0">
                <a:latin typeface="Times New Roman" panose="02020603050405020304" pitchFamily="18" charset="0"/>
                <a:ea typeface="Times New Roman" panose="02020603050405020304" pitchFamily="18" charset="0"/>
              </a:rPr>
              <a:t> o disminuir la cantidad de sus predadores (peces</a:t>
            </a:r>
            <a:r>
              <a:rPr lang="es-EC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).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919573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redondeado 3">
            <a:extLst>
              <a:ext uri="{FF2B5EF4-FFF2-40B4-BE49-F238E27FC236}">
                <a16:creationId xmlns="" xmlns:a16="http://schemas.microsoft.com/office/drawing/2014/main" id="{C2A5B1E4-761D-4E49-BFFA-173570412E60}"/>
              </a:ext>
            </a:extLst>
          </p:cNvPr>
          <p:cNvSpPr/>
          <p:nvPr/>
        </p:nvSpPr>
        <p:spPr>
          <a:xfrm>
            <a:off x="331306" y="1066801"/>
            <a:ext cx="11575772" cy="58904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R="75565" algn="just">
              <a:spcBef>
                <a:spcPts val="685"/>
              </a:spcBef>
              <a:buSzPts val="1200"/>
              <a:tabLst>
                <a:tab pos="521335" algn="l"/>
                <a:tab pos="521970" algn="l"/>
              </a:tabLst>
            </a:pPr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OBJETIVO 3.</a:t>
            </a:r>
            <a:r>
              <a:rPr lang="es-EC" dirty="0"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 Establecer estrategias de control y manejo del </a:t>
            </a:r>
            <a:r>
              <a:rPr lang="es-EC" dirty="0" err="1"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mesozooplancton</a:t>
            </a:r>
            <a:r>
              <a:rPr lang="es-EC" dirty="0"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 sobre el fitoplancton en el Lago Yahuarcocha.</a:t>
            </a:r>
            <a:endParaRPr lang="es-EC" dirty="0"/>
          </a:p>
        </p:txBody>
      </p:sp>
      <p:sp>
        <p:nvSpPr>
          <p:cNvPr id="6" name="Título 1">
            <a:extLst>
              <a:ext uri="{FF2B5EF4-FFF2-40B4-BE49-F238E27FC236}">
                <a16:creationId xmlns="" xmlns:a16="http://schemas.microsoft.com/office/drawing/2014/main" id="{A7A984F6-9015-4508-AAE3-D568B4D1EF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429955"/>
            <a:ext cx="10364451" cy="630219"/>
          </a:xfrm>
        </p:spPr>
        <p:txBody>
          <a:bodyPr>
            <a:normAutofit fontScale="90000"/>
          </a:bodyPr>
          <a:lstStyle/>
          <a:p>
            <a:r>
              <a:rPr lang="es-EC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s-EC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esultados</a:t>
            </a:r>
            <a:endParaRPr lang="es-EC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="" xmlns:a16="http://schemas.microsoft.com/office/drawing/2014/main" id="{AC987F3F-B9D3-43E5-B590-95A4E11AD88A}"/>
              </a:ext>
            </a:extLst>
          </p:cNvPr>
          <p:cNvSpPr txBox="1"/>
          <p:nvPr/>
        </p:nvSpPr>
        <p:spPr>
          <a:xfrm>
            <a:off x="331306" y="1896110"/>
            <a:ext cx="78055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Actividad 2. </a:t>
            </a: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ropuesta</a:t>
            </a: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E220D288-104C-48E4-B402-245F0C41B4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9" name="Rectangle 5">
            <a:extLst>
              <a:ext uri="{FF2B5EF4-FFF2-40B4-BE49-F238E27FC236}">
                <a16:creationId xmlns="" xmlns:a16="http://schemas.microsoft.com/office/drawing/2014/main" id="{0C4410E6-DBC0-4AA8-8C71-F43438282E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3" name="Rectangle 8">
            <a:extLst>
              <a:ext uri="{FF2B5EF4-FFF2-40B4-BE49-F238E27FC236}">
                <a16:creationId xmlns="" xmlns:a16="http://schemas.microsoft.com/office/drawing/2014/main" id="{C90EE962-3D23-4DE9-A6F2-47D2234731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6" name="Rectangle 11">
            <a:extLst>
              <a:ext uri="{FF2B5EF4-FFF2-40B4-BE49-F238E27FC236}">
                <a16:creationId xmlns="" xmlns:a16="http://schemas.microsoft.com/office/drawing/2014/main" id="{BBC1228B-3E04-4D21-86C7-365831154E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8" name="Rectangle 14">
            <a:extLst>
              <a:ext uri="{FF2B5EF4-FFF2-40B4-BE49-F238E27FC236}">
                <a16:creationId xmlns="" xmlns:a16="http://schemas.microsoft.com/office/drawing/2014/main" id="{2F911D2C-A7E1-440A-A73C-06F7AD8B5A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2" name="Rectángulo 1">
            <a:extLst>
              <a:ext uri="{FF2B5EF4-FFF2-40B4-BE49-F238E27FC236}">
                <a16:creationId xmlns="" xmlns:a16="http://schemas.microsoft.com/office/drawing/2014/main" id="{F874077F-9A45-40DF-B0E2-1066A94768B6}"/>
              </a:ext>
            </a:extLst>
          </p:cNvPr>
          <p:cNvSpPr/>
          <p:nvPr/>
        </p:nvSpPr>
        <p:spPr>
          <a:xfrm>
            <a:off x="4783801" y="6488668"/>
            <a:ext cx="30444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es-EC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Dawidowicz</a:t>
            </a:r>
            <a:r>
              <a:rPr lang="es-EC" dirty="0">
                <a:latin typeface="Times New Roman" panose="02020603050405020304" pitchFamily="18" charset="0"/>
                <a:ea typeface="Times New Roman" panose="02020603050405020304" pitchFamily="18" charset="0"/>
              </a:rPr>
              <a:t> y </a:t>
            </a:r>
            <a:r>
              <a:rPr lang="es-EC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Gliwicz</a:t>
            </a:r>
            <a:r>
              <a:rPr lang="es-EC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1987)</a:t>
            </a:r>
            <a:endParaRPr lang="es-EC" dirty="0"/>
          </a:p>
        </p:txBody>
      </p:sp>
      <p:graphicFrame>
        <p:nvGraphicFramePr>
          <p:cNvPr id="8" name="Tabla 7">
            <a:extLst>
              <a:ext uri="{FF2B5EF4-FFF2-40B4-BE49-F238E27FC236}">
                <a16:creationId xmlns="" xmlns:a16="http://schemas.microsoft.com/office/drawing/2014/main" id="{8B4C70CB-C7C5-4A6A-8C55-3D90E0C74AF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3169734"/>
              </p:ext>
            </p:extLst>
          </p:nvPr>
        </p:nvGraphicFramePr>
        <p:xfrm>
          <a:off x="2374800" y="2569562"/>
          <a:ext cx="7442398" cy="3613625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1692808">
                  <a:extLst>
                    <a:ext uri="{9D8B030D-6E8A-4147-A177-3AD203B41FA5}">
                      <a16:colId xmlns="" xmlns:a16="http://schemas.microsoft.com/office/drawing/2014/main" val="1667386432"/>
                    </a:ext>
                  </a:extLst>
                </a:gridCol>
                <a:gridCol w="5749590">
                  <a:extLst>
                    <a:ext uri="{9D8B030D-6E8A-4147-A177-3AD203B41FA5}">
                      <a16:colId xmlns="" xmlns:a16="http://schemas.microsoft.com/office/drawing/2014/main" val="3222263995"/>
                    </a:ext>
                  </a:extLst>
                </a:gridCol>
              </a:tblGrid>
              <a:tr h="657023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800" b="1" dirty="0">
                          <a:solidFill>
                            <a:schemeClr val="bg1"/>
                          </a:solidFill>
                          <a:effectLst/>
                        </a:rPr>
                        <a:t>Propuesta de protocolo de implementación de </a:t>
                      </a:r>
                      <a:r>
                        <a:rPr lang="es-EC" sz="1800" b="1" dirty="0" err="1">
                          <a:solidFill>
                            <a:schemeClr val="bg1"/>
                          </a:solidFill>
                          <a:effectLst/>
                        </a:rPr>
                        <a:t>biomanipulación</a:t>
                      </a:r>
                      <a:r>
                        <a:rPr lang="es-EC" sz="1800" b="1" dirty="0">
                          <a:solidFill>
                            <a:schemeClr val="bg1"/>
                          </a:solidFill>
                          <a:effectLst/>
                        </a:rPr>
                        <a:t> en el lago Yahuarcocha</a:t>
                      </a: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893428211"/>
                  </a:ext>
                </a:extLst>
              </a:tr>
              <a:tr h="98553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800" b="1" dirty="0">
                          <a:solidFill>
                            <a:schemeClr val="bg1"/>
                          </a:solidFill>
                          <a:effectLst/>
                        </a:rPr>
                        <a:t>Objetivo general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800" b="1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s-EC" sz="18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solidFill>
                            <a:schemeClr val="bg1"/>
                          </a:solidFill>
                          <a:effectLst/>
                        </a:rPr>
                        <a:t>-Proponer un protocolo de implementación de </a:t>
                      </a:r>
                      <a:r>
                        <a:rPr lang="es-EC" sz="1800" dirty="0" err="1">
                          <a:solidFill>
                            <a:schemeClr val="bg1"/>
                          </a:solidFill>
                          <a:effectLst/>
                        </a:rPr>
                        <a:t>biomanipulación</a:t>
                      </a:r>
                      <a:r>
                        <a:rPr lang="es-EC" sz="1800" dirty="0">
                          <a:solidFill>
                            <a:schemeClr val="bg1"/>
                          </a:solidFill>
                          <a:effectLst/>
                        </a:rPr>
                        <a:t> en el lago Yahuarcocha</a:t>
                      </a:r>
                      <a:endParaRPr lang="es-EC" sz="1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32997994"/>
                  </a:ext>
                </a:extLst>
              </a:tr>
              <a:tr h="197106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800" b="1" dirty="0">
                          <a:solidFill>
                            <a:schemeClr val="bg1"/>
                          </a:solidFill>
                          <a:effectLst/>
                        </a:rPr>
                        <a:t>Objetivos específicos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s-EC" sz="1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solidFill>
                            <a:schemeClr val="bg1"/>
                          </a:solidFill>
                          <a:effectLst/>
                        </a:rPr>
                        <a:t>-Determinar la densidad mensual de individuos de las clases taxonómicas predominantes del lago.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solidFill>
                            <a:schemeClr val="bg1"/>
                          </a:solidFill>
                          <a:effectLst/>
                        </a:rPr>
                        <a:t>-Conocer el pastoreo mensual del zooplancton sobre el fitoplancton del lago.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solidFill>
                            <a:schemeClr val="bg1"/>
                          </a:solidFill>
                          <a:effectLst/>
                        </a:rPr>
                        <a:t>-Analizar el control temporal de las comunidades de zooplancton.</a:t>
                      </a:r>
                      <a:endParaRPr lang="es-EC" sz="1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9631384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98684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="" xmlns:a16="http://schemas.microsoft.com/office/drawing/2014/main" id="{5D0E10CE-C472-4915-A3AF-98E8F25E11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2192494"/>
            <a:ext cx="10364451" cy="1596177"/>
          </a:xfrm>
        </p:spPr>
        <p:txBody>
          <a:bodyPr/>
          <a:lstStyle/>
          <a:p>
            <a:r>
              <a:rPr lang="es-EC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CONCLUSIONES Y RECOMENDACIONES</a:t>
            </a:r>
            <a:endParaRPr lang="es-EC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972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98FF5FED-94D8-4BCD-BE30-F18853EFCCFB}"/>
              </a:ext>
            </a:extLst>
          </p:cNvPr>
          <p:cNvSpPr/>
          <p:nvPr/>
        </p:nvSpPr>
        <p:spPr>
          <a:xfrm>
            <a:off x="699653" y="2503875"/>
            <a:ext cx="11097489" cy="133882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s-EC" dirty="0">
                <a:latin typeface="Times New Roman" panose="02020603050405020304" pitchFamily="18" charset="0"/>
                <a:ea typeface="Times New Roman" panose="02020603050405020304" pitchFamily="18" charset="0"/>
              </a:rPr>
              <a:t>La comunidad de zooplancton fluctuó de mes a mes y estuvo representada en gran abundancia y diversidad por la clase Rotatoria y en el caso de la clase </a:t>
            </a:r>
            <a:r>
              <a:rPr lang="es-EC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Brachiopoda</a:t>
            </a:r>
            <a:r>
              <a:rPr lang="es-EC" dirty="0">
                <a:latin typeface="Times New Roman" panose="02020603050405020304" pitchFamily="18" charset="0"/>
                <a:ea typeface="Times New Roman" panose="02020603050405020304" pitchFamily="18" charset="0"/>
              </a:rPr>
              <a:t> y Copépoda se presentaron en menor cantidad debido a las condiciones de eutrofización del lago.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="" xmlns:a16="http://schemas.microsoft.com/office/drawing/2014/main" id="{714A4BC1-5EB0-406A-94E2-55F8B75BB1D9}"/>
              </a:ext>
            </a:extLst>
          </p:cNvPr>
          <p:cNvSpPr/>
          <p:nvPr/>
        </p:nvSpPr>
        <p:spPr>
          <a:xfrm>
            <a:off x="699653" y="1052879"/>
            <a:ext cx="11097489" cy="128907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s-EC" dirty="0">
                <a:latin typeface="Times New Roman" panose="02020603050405020304" pitchFamily="18" charset="0"/>
                <a:ea typeface="Times New Roman" panose="02020603050405020304" pitchFamily="18" charset="0"/>
              </a:rPr>
              <a:t>Los niveles de clorofila </a:t>
            </a:r>
            <a:r>
              <a:rPr lang="es-EC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a </a:t>
            </a:r>
            <a:r>
              <a:rPr lang="es-EC" dirty="0">
                <a:latin typeface="Times New Roman" panose="02020603050405020304" pitchFamily="18" charset="0"/>
                <a:ea typeface="Times New Roman" panose="02020603050405020304" pitchFamily="18" charset="0"/>
              </a:rPr>
              <a:t>en el lago, presentaron fluctuaciones mensuales las que se relacionaron con las variaciones de temperatura, evidenciando alta productividad de la biomasa algal, la que se justifica en el lago por la eutrofización. 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="" xmlns:a16="http://schemas.microsoft.com/office/drawing/2014/main" id="{FBF9F8B9-9566-4BA6-B497-E1F9D61A077A}"/>
              </a:ext>
            </a:extLst>
          </p:cNvPr>
          <p:cNvSpPr/>
          <p:nvPr/>
        </p:nvSpPr>
        <p:spPr>
          <a:xfrm>
            <a:off x="699653" y="4097823"/>
            <a:ext cx="11097489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lvl="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s-EC" dirty="0">
                <a:latin typeface="Times New Roman" panose="02020603050405020304" pitchFamily="18" charset="0"/>
                <a:ea typeface="Times New Roman" panose="02020603050405020304" pitchFamily="18" charset="0"/>
              </a:rPr>
              <a:t>El pastoreo de mesozooplancton en el bioensayo uno fue negativo, ya que le valor de la clorofila a fue mayor, en el que se rechaza la hipótesis alternativa ya que los tratamientos no fueron estadísticamente significantes</a:t>
            </a:r>
            <a:endParaRPr lang="es-E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="" xmlns:a16="http://schemas.microsoft.com/office/drawing/2014/main" id="{9133650A-6F5B-4CE2-A40C-38950514D6A8}"/>
              </a:ext>
            </a:extLst>
          </p:cNvPr>
          <p:cNvSpPr/>
          <p:nvPr/>
        </p:nvSpPr>
        <p:spPr>
          <a:xfrm>
            <a:off x="699653" y="5288581"/>
            <a:ext cx="11097489" cy="87889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s-EC" dirty="0">
                <a:latin typeface="Times New Roman" panose="02020603050405020304" pitchFamily="18" charset="0"/>
                <a:ea typeface="Times New Roman" panose="02020603050405020304" pitchFamily="18" charset="0"/>
              </a:rPr>
              <a:t>En el bioensayo dos se determinó disminución en los niveles de clorofila a y se acepta la hipótesis alternativa debido a los cambios </a:t>
            </a:r>
            <a:r>
              <a:rPr lang="es-EC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d.eterminados</a:t>
            </a:r>
            <a:r>
              <a:rPr lang="es-EC" dirty="0">
                <a:latin typeface="Times New Roman" panose="02020603050405020304" pitchFamily="18" charset="0"/>
                <a:ea typeface="Times New Roman" panose="02020603050405020304" pitchFamily="18" charset="0"/>
              </a:rPr>
              <a:t> en el pastoreo de mesozooplancton.</a:t>
            </a:r>
          </a:p>
        </p:txBody>
      </p:sp>
      <p:sp>
        <p:nvSpPr>
          <p:cNvPr id="10" name="Título 1">
            <a:extLst>
              <a:ext uri="{FF2B5EF4-FFF2-40B4-BE49-F238E27FC236}">
                <a16:creationId xmlns="" xmlns:a16="http://schemas.microsoft.com/office/drawing/2014/main" id="{33D31A6E-A529-4646-837D-68EC1676CD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429955"/>
            <a:ext cx="10364451" cy="630219"/>
          </a:xfrm>
        </p:spPr>
        <p:txBody>
          <a:bodyPr>
            <a:normAutofit fontScale="90000"/>
          </a:bodyPr>
          <a:lstStyle/>
          <a:p>
            <a:r>
              <a:rPr lang="es-EC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CONCLUSIONES</a:t>
            </a:r>
            <a:endParaRPr lang="es-EC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67837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98FF5FED-94D8-4BCD-BE30-F18853EFCCFB}"/>
              </a:ext>
            </a:extLst>
          </p:cNvPr>
          <p:cNvSpPr/>
          <p:nvPr/>
        </p:nvSpPr>
        <p:spPr>
          <a:xfrm>
            <a:off x="699653" y="2503875"/>
            <a:ext cx="11097489" cy="133882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s-EC" dirty="0">
                <a:latin typeface="Times New Roman" panose="02020603050405020304" pitchFamily="18" charset="0"/>
                <a:ea typeface="Times New Roman" panose="02020603050405020304" pitchFamily="18" charset="0"/>
              </a:rPr>
              <a:t>La comunidad de zooplancton fluctuó de mes a mes y estuvo representada en gran abundancia y diversidad por la clase Rotatoria y en el caso de la clase </a:t>
            </a:r>
            <a:r>
              <a:rPr lang="es-EC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Brachiopoda</a:t>
            </a:r>
            <a:r>
              <a:rPr lang="es-EC" dirty="0">
                <a:latin typeface="Times New Roman" panose="02020603050405020304" pitchFamily="18" charset="0"/>
                <a:ea typeface="Times New Roman" panose="02020603050405020304" pitchFamily="18" charset="0"/>
              </a:rPr>
              <a:t> y Copépoda se presentaron en menor cantidad debido a las condiciones de eutrofización del lago.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="" xmlns:a16="http://schemas.microsoft.com/office/drawing/2014/main" id="{714A4BC1-5EB0-406A-94E2-55F8B75BB1D9}"/>
              </a:ext>
            </a:extLst>
          </p:cNvPr>
          <p:cNvSpPr/>
          <p:nvPr/>
        </p:nvSpPr>
        <p:spPr>
          <a:xfrm>
            <a:off x="699653" y="1052879"/>
            <a:ext cx="11097489" cy="128907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s-EC" dirty="0">
                <a:latin typeface="Times New Roman" panose="02020603050405020304" pitchFamily="18" charset="0"/>
                <a:ea typeface="Times New Roman" panose="02020603050405020304" pitchFamily="18" charset="0"/>
              </a:rPr>
              <a:t>Los niveles de clorofila </a:t>
            </a:r>
            <a:r>
              <a:rPr lang="es-EC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a </a:t>
            </a:r>
            <a:r>
              <a:rPr lang="es-EC" dirty="0">
                <a:latin typeface="Times New Roman" panose="02020603050405020304" pitchFamily="18" charset="0"/>
                <a:ea typeface="Times New Roman" panose="02020603050405020304" pitchFamily="18" charset="0"/>
              </a:rPr>
              <a:t>en el lago, presentaron fluctuaciones mensuales las que se relacionaron con las variaciones de temperatura, evidenciando alta productividad de la biomasa algal, la que se justifica en el lago por la eutrofización. 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="" xmlns:a16="http://schemas.microsoft.com/office/drawing/2014/main" id="{FBF9F8B9-9566-4BA6-B497-E1F9D61A077A}"/>
              </a:ext>
            </a:extLst>
          </p:cNvPr>
          <p:cNvSpPr/>
          <p:nvPr/>
        </p:nvSpPr>
        <p:spPr>
          <a:xfrm>
            <a:off x="699653" y="4097823"/>
            <a:ext cx="11097489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lvl="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s-EC" dirty="0">
                <a:latin typeface="Times New Roman" panose="02020603050405020304" pitchFamily="18" charset="0"/>
                <a:ea typeface="Times New Roman" panose="02020603050405020304" pitchFamily="18" charset="0"/>
              </a:rPr>
              <a:t>En el bioensayo dos se determinó disminución en los niveles de clorofila a y se acepta la hipótesis alternativa debido a los cambios determinados en el pastoreo de mesozooplancton. </a:t>
            </a:r>
            <a:endParaRPr lang="es-E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="" xmlns:a16="http://schemas.microsoft.com/office/drawing/2014/main" id="{9133650A-6F5B-4CE2-A40C-38950514D6A8}"/>
              </a:ext>
            </a:extLst>
          </p:cNvPr>
          <p:cNvSpPr/>
          <p:nvPr/>
        </p:nvSpPr>
        <p:spPr>
          <a:xfrm>
            <a:off x="699653" y="5710743"/>
            <a:ext cx="11097489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s-EC" dirty="0">
                <a:latin typeface="Times New Roman" panose="02020603050405020304" pitchFamily="18" charset="0"/>
                <a:ea typeface="Times New Roman" panose="02020603050405020304" pitchFamily="18" charset="0"/>
              </a:rPr>
              <a:t>En ninguno de los bioensayos se pudo determinar un patrón de pastoreo, ya que las poblaciones de fitoplancton y zooplancton varían de mes a mes. </a:t>
            </a:r>
          </a:p>
        </p:txBody>
      </p:sp>
      <p:sp>
        <p:nvSpPr>
          <p:cNvPr id="10" name="Título 1">
            <a:extLst>
              <a:ext uri="{FF2B5EF4-FFF2-40B4-BE49-F238E27FC236}">
                <a16:creationId xmlns="" xmlns:a16="http://schemas.microsoft.com/office/drawing/2014/main" id="{33D31A6E-A529-4646-837D-68EC1676CD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429955"/>
            <a:ext cx="10364451" cy="630219"/>
          </a:xfrm>
        </p:spPr>
        <p:txBody>
          <a:bodyPr>
            <a:normAutofit fontScale="90000"/>
          </a:bodyPr>
          <a:lstStyle/>
          <a:p>
            <a:r>
              <a:rPr lang="es-EC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CONCLUSIONES</a:t>
            </a:r>
            <a:endParaRPr lang="es-EC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42524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98FF5FED-94D8-4BCD-BE30-F18853EFCCFB}"/>
              </a:ext>
            </a:extLst>
          </p:cNvPr>
          <p:cNvSpPr/>
          <p:nvPr/>
        </p:nvSpPr>
        <p:spPr>
          <a:xfrm>
            <a:off x="699653" y="2597844"/>
            <a:ext cx="11097489" cy="128907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lvl="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s-EC" dirty="0">
                <a:latin typeface="Times New Roman" panose="02020603050405020304" pitchFamily="18" charset="0"/>
              </a:rPr>
              <a:t>En el bioensayo cuatro se acepta la hipótesis alternativa, ya que los tratamientos aplicados provocaron cambios en los niveles de clorofila a, en especial en el tratamiento que contenía </a:t>
            </a:r>
            <a:r>
              <a:rPr lang="es-EC" dirty="0" err="1">
                <a:latin typeface="Times New Roman" panose="02020603050405020304" pitchFamily="18" charset="0"/>
              </a:rPr>
              <a:t>Acanthocyclops</a:t>
            </a:r>
            <a:r>
              <a:rPr lang="es-EC" dirty="0">
                <a:latin typeface="Times New Roman" panose="02020603050405020304" pitchFamily="18" charset="0"/>
              </a:rPr>
              <a:t> </a:t>
            </a:r>
            <a:r>
              <a:rPr lang="es-EC" dirty="0" err="1">
                <a:latin typeface="Times New Roman" panose="02020603050405020304" pitchFamily="18" charset="0"/>
              </a:rPr>
              <a:t>spp</a:t>
            </a:r>
            <a:r>
              <a:rPr lang="es-EC" dirty="0">
                <a:latin typeface="Times New Roman" panose="02020603050405020304" pitchFamily="18" charset="0"/>
              </a:rPr>
              <a:t>, en el que se observa una alta disminución en la productividad.</a:t>
            </a:r>
            <a:endParaRPr lang="es-ES" dirty="0">
              <a:latin typeface="Times New Roman" panose="02020603050405020304" pitchFamily="18" charset="0"/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="" xmlns:a16="http://schemas.microsoft.com/office/drawing/2014/main" id="{714A4BC1-5EB0-406A-94E2-55F8B75BB1D9}"/>
              </a:ext>
            </a:extLst>
          </p:cNvPr>
          <p:cNvSpPr/>
          <p:nvPr/>
        </p:nvSpPr>
        <p:spPr>
          <a:xfrm>
            <a:off x="699653" y="1382477"/>
            <a:ext cx="11097489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s-EC" dirty="0" smtClean="0">
                <a:latin typeface="Times New Roman" panose="02020603050405020304" pitchFamily="18" charset="0"/>
              </a:rPr>
              <a:t>El </a:t>
            </a:r>
            <a:r>
              <a:rPr lang="es-EC" dirty="0">
                <a:latin typeface="Times New Roman" panose="02020603050405020304" pitchFamily="18" charset="0"/>
              </a:rPr>
              <a:t>bioensayo tres muestra una leve disminución de la clorofila a, así se pudo determinar que los tratamientos aplicados son significantes por lo que se acepta la hipótesis alternativa.</a:t>
            </a:r>
            <a:endParaRPr lang="es-ES" dirty="0">
              <a:latin typeface="Times New Roman" panose="02020603050405020304" pitchFamily="18" charset="0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="" xmlns:a16="http://schemas.microsoft.com/office/drawing/2014/main" id="{FBF9F8B9-9566-4BA6-B497-E1F9D61A077A}"/>
              </a:ext>
            </a:extLst>
          </p:cNvPr>
          <p:cNvSpPr/>
          <p:nvPr/>
        </p:nvSpPr>
        <p:spPr>
          <a:xfrm>
            <a:off x="699653" y="4097823"/>
            <a:ext cx="11002017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s-EC" dirty="0">
                <a:latin typeface="Times New Roman" panose="02020603050405020304" pitchFamily="18" charset="0"/>
              </a:rPr>
              <a:t>Considerar los modelos de los equipos a utilizar, debido que depende de la versión para la medición de los parámetros, como por ejemplo la medición de clorofila a se realiza en el canal A o B según en equipo.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="" xmlns:a16="http://schemas.microsoft.com/office/drawing/2014/main" id="{9133650A-6F5B-4CE2-A40C-38950514D6A8}"/>
              </a:ext>
            </a:extLst>
          </p:cNvPr>
          <p:cNvSpPr/>
          <p:nvPr/>
        </p:nvSpPr>
        <p:spPr>
          <a:xfrm>
            <a:off x="699653" y="5343456"/>
            <a:ext cx="11097489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s-EC" dirty="0">
                <a:latin typeface="Times New Roman" panose="02020603050405020304" pitchFamily="18" charset="0"/>
              </a:rPr>
              <a:t>Para en el trabajo en el lago se sugiere cumplir con los estándares de seguridad y protección para evitar daños o afecciones a la salud. </a:t>
            </a:r>
          </a:p>
        </p:txBody>
      </p:sp>
      <p:sp>
        <p:nvSpPr>
          <p:cNvPr id="11" name="Título 1">
            <a:extLst>
              <a:ext uri="{FF2B5EF4-FFF2-40B4-BE49-F238E27FC236}">
                <a16:creationId xmlns="" xmlns:a16="http://schemas.microsoft.com/office/drawing/2014/main" id="{75FEAB9A-5746-41D0-9AEC-517C06514780}"/>
              </a:ext>
            </a:extLst>
          </p:cNvPr>
          <p:cNvSpPr txBox="1">
            <a:spLocks/>
          </p:cNvSpPr>
          <p:nvPr/>
        </p:nvSpPr>
        <p:spPr>
          <a:xfrm>
            <a:off x="913774" y="429955"/>
            <a:ext cx="10364451" cy="6302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s-EC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recomendaciones</a:t>
            </a:r>
            <a:endParaRPr lang="es-EC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28572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="" xmlns:a16="http://schemas.microsoft.com/office/drawing/2014/main" id="{10E76D90-B88F-40CD-8F7E-2375E9488269}"/>
              </a:ext>
            </a:extLst>
          </p:cNvPr>
          <p:cNvSpPr txBox="1">
            <a:spLocks/>
          </p:cNvSpPr>
          <p:nvPr/>
        </p:nvSpPr>
        <p:spPr>
          <a:xfrm>
            <a:off x="913774" y="429955"/>
            <a:ext cx="10364451" cy="6302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s-EC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Bibliografía</a:t>
            </a:r>
            <a:endParaRPr lang="es-EC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="" xmlns:a16="http://schemas.microsoft.com/office/drawing/2014/main" id="{08A01E3C-7F3D-42ED-B179-5FA396229646}"/>
              </a:ext>
            </a:extLst>
          </p:cNvPr>
          <p:cNvSpPr/>
          <p:nvPr/>
        </p:nvSpPr>
        <p:spPr>
          <a:xfrm>
            <a:off x="913773" y="930442"/>
            <a:ext cx="10219447" cy="6245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just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Blomme</a:t>
            </a:r>
            <a:r>
              <a:rPr lang="en-US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J. (2014). </a:t>
            </a:r>
            <a:r>
              <a:rPr lang="en-US" sz="1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General limnology and zooplankton ecology of two tropical high-altitude lakes in Northern Ecuador: Mojanda &amp; Yahuarcocha</a:t>
            </a:r>
            <a:r>
              <a:rPr lang="en-US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Laboratory	Aquatic Biology, Department Biology, KU Leuven (campus Kortrijk), Ibarra. 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EC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Cabrera, S. (2015). </a:t>
            </a:r>
            <a:r>
              <a:rPr lang="es-EC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Análisis temporal y espacial de comunidades </a:t>
            </a:r>
            <a:r>
              <a:rPr lang="es-EC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zooplanctónicas</a:t>
            </a:r>
            <a:r>
              <a:rPr lang="es-EC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en los lagos andinos: Yahuarcocha y Mojanda, Ecuador</a:t>
            </a:r>
            <a:r>
              <a:rPr lang="es-EC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Universidad Técnica	del Norte, Ibarra.</a:t>
            </a:r>
          </a:p>
          <a:p>
            <a:pPr algn="just"/>
            <a:r>
              <a:rPr lang="es-EC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EC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Caicedo, F. (2015). </a:t>
            </a:r>
            <a:r>
              <a:rPr lang="es-EC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Evaluación de la dinámica poblacional del fitoplancton con relación a las características físico-químicas del lago altoandino	Yahuarcocha</a:t>
            </a:r>
            <a:r>
              <a:rPr lang="es-EC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	Universidad Técnica del Norte, Ibarra.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es-EC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E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Cervantes, M. (1994). Conceptos fundamentales sobre </a:t>
            </a:r>
            <a:r>
              <a:rPr lang="es-E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escositemas</a:t>
            </a:r>
            <a:r>
              <a:rPr lang="es-E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acuáticos y su estado en México. </a:t>
            </a:r>
            <a:r>
              <a:rPr lang="es-E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Escenarios Acuáticos</a:t>
            </a:r>
            <a:r>
              <a:rPr lang="es-E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37-67.</a:t>
            </a:r>
            <a:endParaRPr lang="es-EC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es-EC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Dawidowicz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P. y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Gliwicz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Z. (1987). 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Biomanipulation III, The role of direct and indirect relationship between phytoplankton and zooplankton.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C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Wiadomosci</a:t>
            </a:r>
            <a:r>
              <a:rPr lang="es-EC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s-EC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Ekolog</a:t>
            </a:r>
            <a:r>
              <a:rPr lang="es-EC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33: 259-277.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es-EC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Hernández, S.,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Zárate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A., Pacheco, R.,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Esqueda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G., Reyes, J. y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Aceves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G. (2007). </a:t>
            </a:r>
            <a:r>
              <a:rPr lang="es-EC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Pastoreo de </a:t>
            </a:r>
            <a:r>
              <a:rPr lang="es-EC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mesozooplancton</a:t>
            </a:r>
            <a:r>
              <a:rPr lang="es-EC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en la Bahía de la Paz, B.C.S</a:t>
            </a:r>
            <a:r>
              <a:rPr lang="es-EC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México.	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Hidrobiológica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17: 225-231.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O'Sullivan, C. (2005). 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Lakes Handbook: Limnology and Limnetic </a:t>
            </a:r>
            <a:r>
              <a:rPr lang="en-US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Ecosistems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Australia: Blackwell Publishing Ltd. 246.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EC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Portilla, K. (2015). </a:t>
            </a:r>
            <a:r>
              <a:rPr lang="es-EC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Evaluación del comportamiento de los parámetros físicos del agua, para determinar el estado trófico del Lago Yahuarcocha, Provincia	Imbabura</a:t>
            </a:r>
            <a:r>
              <a:rPr lang="es-EC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Universidad Técnica del Norte, Ibarra.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es-EC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Rice, E., Baird, R., Eaton, A. y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Clesceri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L. (2012).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Standard Methods: For Examination of water and Wastewater.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22</a:t>
            </a:r>
            <a:r>
              <a:rPr lang="en-US" sz="12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ND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Edition. American Public Health	Association. Washington.  </a:t>
            </a:r>
            <a:endParaRPr lang="es-EC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es-EC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Saelens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P. (2015). 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Ecological functioning of a eutrophic, high-altitude shallow	lake in Ecuador, Laguna Yahuarcocha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s-EC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K.U. </a:t>
            </a:r>
            <a:r>
              <a:rPr lang="es-EC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Leuven</a:t>
            </a:r>
            <a:r>
              <a:rPr lang="es-EC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s-EC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Kortrijk</a:t>
            </a:r>
            <a:r>
              <a:rPr lang="es-EC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Ibarra.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es-EC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EC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Terneus</a:t>
            </a:r>
            <a:r>
              <a:rPr lang="es-EC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E. (2014). </a:t>
            </a:r>
            <a:r>
              <a:rPr lang="es-EC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Vegetación acuática y estado trófico de la Lagunas andinas de San Pablo y Yahuarcocha, Provincia de Imbabura,</a:t>
            </a:r>
            <a:r>
              <a:rPr lang="es-EC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Ecuador.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es-EC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Sigee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D. (2005). 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Freshwater Microbiology: Biodiversity and Dynamic Interactions of Microorganisms in the Aquatic environment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John Wiley &amp; Sons.</a:t>
            </a:r>
            <a:endParaRPr lang="es-EC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es-EC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es-EC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 algn="just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s-EC" sz="1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8044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>
            <a:extLst>
              <a:ext uri="{FF2B5EF4-FFF2-40B4-BE49-F238E27FC236}">
                <a16:creationId xmlns="" xmlns:a16="http://schemas.microsoft.com/office/drawing/2014/main" id="{4415EC7E-B041-412B-B62B-AC6E90E77BB2}"/>
              </a:ext>
            </a:extLst>
          </p:cNvPr>
          <p:cNvSpPr txBox="1">
            <a:spLocks/>
          </p:cNvSpPr>
          <p:nvPr/>
        </p:nvSpPr>
        <p:spPr>
          <a:xfrm>
            <a:off x="2426048" y="399169"/>
            <a:ext cx="7122394" cy="8058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s-EC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Hipótesis</a:t>
            </a:r>
          </a:p>
        </p:txBody>
      </p:sp>
      <p:sp>
        <p:nvSpPr>
          <p:cNvPr id="10" name="Marcador de contenido 2">
            <a:extLst>
              <a:ext uri="{FF2B5EF4-FFF2-40B4-BE49-F238E27FC236}">
                <a16:creationId xmlns="" xmlns:a16="http://schemas.microsoft.com/office/drawing/2014/main" id="{CE653E9B-0438-4C7D-A040-F656E74426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1779" y="2623044"/>
            <a:ext cx="4410859" cy="1752282"/>
          </a:xfr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 algn="just">
              <a:buNone/>
            </a:pPr>
            <a:r>
              <a:rPr lang="es-EC" sz="2800" cap="none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 </a:t>
            </a:r>
            <a:r>
              <a:rPr lang="es-EC" sz="2800" cap="none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mesozooplancton</a:t>
            </a:r>
            <a:r>
              <a:rPr lang="es-EC" sz="2800" cap="none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realiza pastoreo sobre el fitoplancton del Lago Yahuarcocha.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03554181-5DAA-47DB-AE94-71391F44FBD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35" t="16618" r="22109" b="16908"/>
          <a:stretch/>
        </p:blipFill>
        <p:spPr>
          <a:xfrm rot="10800000">
            <a:off x="5770833" y="1401736"/>
            <a:ext cx="2325108" cy="24426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agen 7">
            <a:extLst>
              <a:ext uri="{FF2B5EF4-FFF2-40B4-BE49-F238E27FC236}">
                <a16:creationId xmlns="" xmlns:a16="http://schemas.microsoft.com/office/drawing/2014/main" id="{88F44DED-ADBA-4E72-8E18-67786FB8C0C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7" t="20439" r="40435" b="15556"/>
          <a:stretch/>
        </p:blipFill>
        <p:spPr>
          <a:xfrm>
            <a:off x="7778410" y="4881844"/>
            <a:ext cx="1362040" cy="12497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Imagen 11">
            <a:extLst>
              <a:ext uri="{FF2B5EF4-FFF2-40B4-BE49-F238E27FC236}">
                <a16:creationId xmlns="" xmlns:a16="http://schemas.microsoft.com/office/drawing/2014/main" id="{969E2046-5851-48EF-82CF-F85D7D22CC9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46" t="35567" r="45218" b="32947"/>
          <a:stretch/>
        </p:blipFill>
        <p:spPr>
          <a:xfrm>
            <a:off x="9140450" y="4882347"/>
            <a:ext cx="1456682" cy="1249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Imagen 13">
            <a:extLst>
              <a:ext uri="{FF2B5EF4-FFF2-40B4-BE49-F238E27FC236}">
                <a16:creationId xmlns="" xmlns:a16="http://schemas.microsoft.com/office/drawing/2014/main" id="{06041750-A4F8-43BE-8593-475DEA4C34D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46" t="25456" r="21272" b="23751"/>
          <a:stretch/>
        </p:blipFill>
        <p:spPr>
          <a:xfrm>
            <a:off x="6241382" y="4881843"/>
            <a:ext cx="1557620" cy="12497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Imagen 14">
            <a:extLst>
              <a:ext uri="{FF2B5EF4-FFF2-40B4-BE49-F238E27FC236}">
                <a16:creationId xmlns="" xmlns:a16="http://schemas.microsoft.com/office/drawing/2014/main" id="{CB1726E2-95A7-4364-B9DC-554A74A3E2B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71" t="32199" r="23072" b="13702"/>
          <a:stretch/>
        </p:blipFill>
        <p:spPr bwMode="auto">
          <a:xfrm rot="5400000">
            <a:off x="8577175" y="1758372"/>
            <a:ext cx="2124308" cy="17293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6" name="Flecha: hacia abajo 15">
            <a:extLst>
              <a:ext uri="{FF2B5EF4-FFF2-40B4-BE49-F238E27FC236}">
                <a16:creationId xmlns="" xmlns:a16="http://schemas.microsoft.com/office/drawing/2014/main" id="{75190DCA-B93C-47AF-90C4-E27B320C0CD7}"/>
              </a:ext>
            </a:extLst>
          </p:cNvPr>
          <p:cNvSpPr/>
          <p:nvPr/>
        </p:nvSpPr>
        <p:spPr>
          <a:xfrm>
            <a:off x="6655757" y="3975652"/>
            <a:ext cx="728869" cy="715618"/>
          </a:xfrm>
          <a:prstGeom prst="down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7" name="Flecha: hacia abajo 16">
            <a:extLst>
              <a:ext uri="{FF2B5EF4-FFF2-40B4-BE49-F238E27FC236}">
                <a16:creationId xmlns="" xmlns:a16="http://schemas.microsoft.com/office/drawing/2014/main" id="{412AC323-E09E-4B0A-9DA4-664C3CC5F0D6}"/>
              </a:ext>
            </a:extLst>
          </p:cNvPr>
          <p:cNvSpPr/>
          <p:nvPr/>
        </p:nvSpPr>
        <p:spPr>
          <a:xfrm>
            <a:off x="9365209" y="3975652"/>
            <a:ext cx="728869" cy="715618"/>
          </a:xfrm>
          <a:prstGeom prst="down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832172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87307" y="3801332"/>
            <a:ext cx="4959487" cy="1561976"/>
          </a:xfrm>
        </p:spPr>
        <p:txBody>
          <a:bodyPr>
            <a:normAutofit/>
          </a:bodyPr>
          <a:lstStyle/>
          <a:p>
            <a:r>
              <a:rPr lang="es-EC" sz="4800" dirty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GRACIAS POR SU ATENCIÓN </a:t>
            </a:r>
          </a:p>
        </p:txBody>
      </p:sp>
    </p:spTree>
    <p:extLst>
      <p:ext uri="{BB962C8B-B14F-4D97-AF65-F5344CB8AC3E}">
        <p14:creationId xmlns:p14="http://schemas.microsoft.com/office/powerpoint/2010/main" val="2957129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801784" cy="4351338"/>
          </a:xfr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4695" y="103031"/>
            <a:ext cx="4984927" cy="3738696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69" y="3020948"/>
            <a:ext cx="4805519" cy="3604139"/>
          </a:xfrm>
          <a:prstGeom prst="rect">
            <a:avLst/>
          </a:prstGeom>
        </p:spPr>
      </p:pic>
      <p:pic>
        <p:nvPicPr>
          <p:cNvPr id="2050" name="Picture 2" descr="https://lh3.googleusercontent.com/VY8zha05EQWxdqq1AQMvb-sCLyEhNIwDxxZ6q6i92ir00arTtV6QU6wVHTW3gzMYs1Z51LhTtadSyYdtndJhDYv9FdzQu5xpz5YsoD44FibzmOgP-LsDJZyFok6AAJibJEh3TZ46DrvXK3hfLJp6W6mALRiVLhUyS2yglZbl4zGpFAHEHoxE_JHXNDnFeXPVgAhE1eO81-Mfto9vjDggb_mhkh12hS-O2DHgaDbo9lE-O1RZPVYFR0i79ICZy_4C-8i2Dkg6IVqFcm_wPp4n3066QX1k-xnZF4G1wFrBbhoeSt354Bzn9mZMbkaniJjJ_ix-qWgLh9GSFySkos2HKdj-4yJXpmKFKKtfuAi9iGuiupuzTQLUraXDXnia22Fg1alRgilOho5rhSLzSAKN5aI1tOo9PHytPUkh5npr1Lo82AoINEQOfwoSpXERv-yqfjTL7jObUncObarZdpqQ6WfKr7oc3v-OXyhH9qFKSP_1eXQBFrG4YLMHvD_OfvrrIS_A8IxUxcuRn7MiQINAqcFv4Jym33y_SWd-Z3zd7GptUe01gi1_PussbISHCxjC4m-oSh3J3KAAWiI6BtipMjGJMjMMLoXypnU_rj0=w883-h662-n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6776" y="3020948"/>
            <a:ext cx="4807332" cy="3604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7791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147" y="13338"/>
            <a:ext cx="5322819" cy="3987956"/>
          </a:xfrm>
          <a:prstGeom prst="rect">
            <a:avLst/>
          </a:prstGeom>
        </p:spPr>
      </p:pic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6991" y="-168353"/>
            <a:ext cx="5801784" cy="435133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5" t="6994" r="7375" b="10125"/>
          <a:stretch/>
        </p:blipFill>
        <p:spPr>
          <a:xfrm>
            <a:off x="3641183" y="3340225"/>
            <a:ext cx="4816699" cy="3544106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239147" y="4956140"/>
            <a:ext cx="361896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6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GRACIAS </a:t>
            </a:r>
            <a:endParaRPr lang="es-ES" sz="6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1446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-144072"/>
            <a:ext cx="5801784" cy="4351338"/>
          </a:xfr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6040192" cy="4525425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0755" y="3129566"/>
            <a:ext cx="4971245" cy="3728434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481" y="3128127"/>
            <a:ext cx="5030274" cy="3772706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7395321" y="5831894"/>
            <a:ext cx="361896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6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GRACIAS </a:t>
            </a:r>
            <a:endParaRPr lang="es-ES" sz="6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3696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3.googleusercontent.com/pMihbNhWAA86LhI1PruDSRe0Z8QUvqVpUFsLGFqKRiUrpwhrsNHzviteglZHIEwQHMmH8t-g_KLush99NgCH55PM0KLte3kDR1XjTO-oBQo7niQQU46GloFeZFrQjCcl1FDCln7TyL85-c1HNKmb-It4iwZe15xg7M0vZufWw2s7HqpM6OK3GB_wTlbwX_MFBoVvaIiV50KAP644wiE1eo9jCLvUAa5d6i9vUVy9Uw2hEZ0UqX3Rq99S03M0ZEAqBW-QH0ekT6tXT70E4X4xmDZ3IQ6YDkoxQ8x6hwkE1WYenFbXHIWwXKZzMqerKr-91bMNKeTnCDmcd6nAvJzGjTTcmBYrh5DueVvL98Tl60y6hhYaZJe-QlmfNvOOSa6LAbN1xZxhlBx83Ed2YpZxnSpOzZTd5K7Lryi0Oy6LwB5RyqJ8BhlVdsusgeU4z71SO4ukPZg65XJ9LpmTNUUneges41jdglEI7pDgdWAmizW3z3cvDhC8usd0l4cH4jmjhUo9UHiA-XKXOguWAgKjuZ3-JkAPpJ2Y4N-xmonPHcU2rA5xh8Ikk_hzDJFwIgJxY6R7mVapc61xzxxKbDGixEsop28HXHsrcpsWKY8=w883-h662-n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350" y="0"/>
            <a:ext cx="8899985" cy="6672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9895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21008" y="204667"/>
            <a:ext cx="10364451" cy="1596177"/>
          </a:xfrm>
        </p:spPr>
        <p:txBody>
          <a:bodyPr/>
          <a:lstStyle/>
          <a:p>
            <a:r>
              <a:rPr lang="es-EC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Objetivos</a:t>
            </a:r>
            <a:r>
              <a:rPr lang="es-EC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18688" y="1756134"/>
            <a:ext cx="11933368" cy="919447"/>
          </a:xfrm>
        </p:spPr>
        <p:txBody>
          <a:bodyPr>
            <a:noAutofit/>
          </a:bodyPr>
          <a:lstStyle/>
          <a:p>
            <a:pPr algn="ctr"/>
            <a:r>
              <a:rPr lang="es-EC" sz="24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Determinar el pastoreo del </a:t>
            </a:r>
            <a:r>
              <a:rPr lang="es-EC" sz="2400" b="1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mesozooplancton</a:t>
            </a:r>
            <a:r>
              <a:rPr lang="es-EC" sz="24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sobre el fitoplancton en el Lago Yahuarcocha. </a:t>
            </a:r>
            <a:endParaRPr lang="es-EC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s-EC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1039483" y="2773576"/>
            <a:ext cx="21806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800" u="sng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Específicos</a:t>
            </a:r>
            <a:r>
              <a:rPr lang="es-EC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1036484" y="1143569"/>
            <a:ext cx="17095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800" u="sng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General </a:t>
            </a:r>
          </a:p>
        </p:txBody>
      </p:sp>
      <p:sp>
        <p:nvSpPr>
          <p:cNvPr id="9" name="Rectángulo 8"/>
          <p:cNvSpPr/>
          <p:nvPr/>
        </p:nvSpPr>
        <p:spPr>
          <a:xfrm>
            <a:off x="984641" y="3438622"/>
            <a:ext cx="10594054" cy="11081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75565" algn="just">
              <a:lnSpc>
                <a:spcPct val="146000"/>
              </a:lnSpc>
              <a:spcBef>
                <a:spcPts val="685"/>
              </a:spcBef>
              <a:buSzPts val="1200"/>
              <a:tabLst>
                <a:tab pos="521335" algn="l"/>
                <a:tab pos="521970" algn="l"/>
              </a:tabLst>
            </a:pPr>
            <a:r>
              <a:rPr lang="es-EC" sz="2400" dirty="0"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1. Analizar los niveles de clorofila </a:t>
            </a:r>
            <a:r>
              <a:rPr lang="es-EC" sz="2400" i="1" dirty="0"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a</a:t>
            </a:r>
            <a:r>
              <a:rPr lang="es-EC" sz="2400" dirty="0"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 en el lago Yahuarcocha durante febrero 2016 a marzo 2017.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984641" y="4550933"/>
            <a:ext cx="9760650" cy="11081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74295" algn="just">
              <a:lnSpc>
                <a:spcPct val="146000"/>
              </a:lnSpc>
              <a:spcBef>
                <a:spcPts val="55"/>
              </a:spcBef>
              <a:buSzPts val="1200"/>
              <a:tabLst>
                <a:tab pos="521335" algn="l"/>
                <a:tab pos="521970" algn="l"/>
              </a:tabLst>
            </a:pPr>
            <a:r>
              <a:rPr lang="es-EC" sz="2400" dirty="0"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2.  Calcular el pastoreo del </a:t>
            </a:r>
            <a:r>
              <a:rPr lang="es-EC" sz="2400" dirty="0" err="1"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mesozooplancton</a:t>
            </a:r>
            <a:r>
              <a:rPr lang="es-EC" sz="2400" dirty="0"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 sobre el fitoplancton en el lago Yahuarcocha.</a:t>
            </a:r>
          </a:p>
        </p:txBody>
      </p:sp>
      <p:sp>
        <p:nvSpPr>
          <p:cNvPr id="11" name="Rectángulo 10"/>
          <p:cNvSpPr/>
          <p:nvPr/>
        </p:nvSpPr>
        <p:spPr>
          <a:xfrm>
            <a:off x="984641" y="5489938"/>
            <a:ext cx="9987211" cy="11633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77470" algn="just">
              <a:lnSpc>
                <a:spcPct val="145000"/>
              </a:lnSpc>
              <a:spcBef>
                <a:spcPts val="70"/>
              </a:spcBef>
              <a:buSzPts val="1200"/>
              <a:tabLst>
                <a:tab pos="521335" algn="l"/>
                <a:tab pos="521970" algn="l"/>
              </a:tabLst>
            </a:pPr>
            <a:r>
              <a:rPr lang="es-EC" sz="2400" dirty="0"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3. Establecer estrategias de control y manejo del </a:t>
            </a:r>
            <a:r>
              <a:rPr lang="es-EC" sz="2400" dirty="0" err="1"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mesozooplancton</a:t>
            </a:r>
            <a:r>
              <a:rPr lang="es-EC" sz="2400" dirty="0"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 sobre el fitoplancton en el Lago Yahuarcocha.</a:t>
            </a:r>
          </a:p>
        </p:txBody>
      </p:sp>
    </p:spTree>
    <p:extLst>
      <p:ext uri="{BB962C8B-B14F-4D97-AF65-F5344CB8AC3E}">
        <p14:creationId xmlns:p14="http://schemas.microsoft.com/office/powerpoint/2010/main" val="2988860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/>
      <p:bldP spid="8" grpId="0"/>
      <p:bldP spid="9" grpId="0"/>
      <p:bldP spid="10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="" xmlns:a16="http://schemas.microsoft.com/office/drawing/2014/main" id="{5D0E10CE-C472-4915-A3AF-98E8F25E11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2192494"/>
            <a:ext cx="10364451" cy="1596177"/>
          </a:xfrm>
        </p:spPr>
        <p:txBody>
          <a:bodyPr/>
          <a:lstStyle/>
          <a:p>
            <a:r>
              <a:rPr lang="es-EC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Materiales y métodos</a:t>
            </a:r>
            <a:r>
              <a:rPr lang="es-EC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92388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="" xmlns:a16="http://schemas.microsoft.com/office/drawing/2014/main" id="{0074C486-283E-45E6-97EC-7E151CEBB3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429955"/>
            <a:ext cx="10364451" cy="630219"/>
          </a:xfrm>
        </p:spPr>
        <p:txBody>
          <a:bodyPr>
            <a:normAutofit fontScale="90000"/>
          </a:bodyPr>
          <a:lstStyle/>
          <a:p>
            <a:r>
              <a:rPr lang="es-EC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ÁREA DE ESTUDIO</a:t>
            </a:r>
            <a:endParaRPr lang="es-EC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" name="Tabla 4">
            <a:extLst>
              <a:ext uri="{FF2B5EF4-FFF2-40B4-BE49-F238E27FC236}">
                <a16:creationId xmlns="" xmlns:a16="http://schemas.microsoft.com/office/drawing/2014/main" id="{F1E3D397-9515-43A1-86B5-9D073DBB65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2152053"/>
              </p:ext>
            </p:extLst>
          </p:nvPr>
        </p:nvGraphicFramePr>
        <p:xfrm>
          <a:off x="1153008" y="4222944"/>
          <a:ext cx="5049009" cy="2240280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2121096">
                  <a:extLst>
                    <a:ext uri="{9D8B030D-6E8A-4147-A177-3AD203B41FA5}">
                      <a16:colId xmlns="" xmlns:a16="http://schemas.microsoft.com/office/drawing/2014/main" val="265418456"/>
                    </a:ext>
                  </a:extLst>
                </a:gridCol>
                <a:gridCol w="2927913">
                  <a:extLst>
                    <a:ext uri="{9D8B030D-6E8A-4147-A177-3AD203B41FA5}">
                      <a16:colId xmlns="" xmlns:a16="http://schemas.microsoft.com/office/drawing/2014/main" val="1670362237"/>
                    </a:ext>
                  </a:extLst>
                </a:gridCol>
              </a:tblGrid>
              <a:tr h="248647"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Tabla 1. Características del Lago Yahuarcocha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050970416"/>
                  </a:ext>
                </a:extLst>
              </a:tr>
              <a:tr h="248647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Coordenadas 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17N X= 822303, Y=10040672.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48084211"/>
                  </a:ext>
                </a:extLst>
              </a:tr>
              <a:tr h="240897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Altitud 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2010 </a:t>
                      </a:r>
                      <a:r>
                        <a:rPr lang="es-EC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m.s.n.m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="" xmlns:a16="http://schemas.microsoft.com/office/drawing/2014/main" val="4211167801"/>
                  </a:ext>
                </a:extLst>
              </a:tr>
              <a:tr h="240897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Profundidad máxima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m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803406505"/>
                  </a:ext>
                </a:extLst>
              </a:tr>
              <a:tr h="248647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Superficie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2,4 km</a:t>
                      </a:r>
                      <a:r>
                        <a:rPr lang="es-EC" sz="1400" baseline="30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4286437532"/>
                  </a:ext>
                </a:extLst>
              </a:tr>
              <a:tr h="240897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Temperatura 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17°C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804029382"/>
                  </a:ext>
                </a:extLst>
              </a:tr>
              <a:tr h="240897"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Fuente: (</a:t>
                      </a:r>
                      <a:r>
                        <a:rPr lang="es-EC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Terneus</a:t>
                      </a:r>
                      <a:r>
                        <a:rPr lang="es-EC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2014)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766155702"/>
                  </a:ext>
                </a:extLst>
              </a:tr>
            </a:tbl>
          </a:graphicData>
        </a:graphic>
      </p:graphicFrame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46468D3E-EBE3-4041-970D-E3F772A660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049"/>
          <a:stretch/>
        </p:blipFill>
        <p:spPr>
          <a:xfrm>
            <a:off x="7121094" y="1470894"/>
            <a:ext cx="4157131" cy="4877704"/>
          </a:xfrm>
          <a:prstGeom prst="rect">
            <a:avLst/>
          </a:prstGeom>
        </p:spPr>
      </p:pic>
      <p:grpSp>
        <p:nvGrpSpPr>
          <p:cNvPr id="7" name="Grupo 6">
            <a:extLst>
              <a:ext uri="{FF2B5EF4-FFF2-40B4-BE49-F238E27FC236}">
                <a16:creationId xmlns="" xmlns:a16="http://schemas.microsoft.com/office/drawing/2014/main" id="{CEBBBE0E-D9A0-4AE1-BA2B-D84D3D5E3022}"/>
              </a:ext>
            </a:extLst>
          </p:cNvPr>
          <p:cNvGrpSpPr/>
          <p:nvPr/>
        </p:nvGrpSpPr>
        <p:grpSpPr>
          <a:xfrm>
            <a:off x="649425" y="1769230"/>
            <a:ext cx="5728853" cy="2205101"/>
            <a:chOff x="627785" y="547237"/>
            <a:chExt cx="3147175" cy="1888305"/>
          </a:xfrm>
        </p:grpSpPr>
        <p:sp>
          <p:nvSpPr>
            <p:cNvPr id="8" name="Rectángulo: esquinas redondeadas 7">
              <a:extLst>
                <a:ext uri="{FF2B5EF4-FFF2-40B4-BE49-F238E27FC236}">
                  <a16:creationId xmlns="" xmlns:a16="http://schemas.microsoft.com/office/drawing/2014/main" id="{D01234CF-2C9D-4A5F-A30F-F07EF305A2B0}"/>
                </a:ext>
              </a:extLst>
            </p:cNvPr>
            <p:cNvSpPr/>
            <p:nvPr/>
          </p:nvSpPr>
          <p:spPr>
            <a:xfrm>
              <a:off x="627785" y="547237"/>
              <a:ext cx="3147175" cy="1888305"/>
            </a:xfrm>
            <a:prstGeom prst="roundRect">
              <a:avLst>
                <a:gd name="adj" fmla="val 10000"/>
              </a:avLst>
            </a:prstGeom>
          </p:spPr>
          <p:style>
            <a:lnRef idx="3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1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9" name="Rectángulo: esquinas redondeadas 4">
              <a:extLst>
                <a:ext uri="{FF2B5EF4-FFF2-40B4-BE49-F238E27FC236}">
                  <a16:creationId xmlns="" xmlns:a16="http://schemas.microsoft.com/office/drawing/2014/main" id="{8B95366B-5044-4329-8B5F-1C0F597E482C}"/>
                </a:ext>
              </a:extLst>
            </p:cNvPr>
            <p:cNvSpPr txBox="1"/>
            <p:nvPr/>
          </p:nvSpPr>
          <p:spPr>
            <a:xfrm>
              <a:off x="683092" y="602544"/>
              <a:ext cx="3036561" cy="177769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marL="285750" lvl="0" indent="-285750" algn="just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Char char="•"/>
              </a:pPr>
              <a:r>
                <a:rPr lang="es-EC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El lago Yahuarcocha se localiza en la provincia de Imbabura, dentro de los valles secos al Norte de la ciudad de Ibarra </a:t>
              </a:r>
              <a:r>
                <a:rPr lang="es-EC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las </a:t>
              </a:r>
              <a:r>
                <a:rPr lang="es-EC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coordenadas y características </a:t>
              </a:r>
              <a:r>
                <a:rPr lang="es-EC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generales. </a:t>
              </a:r>
            </a:p>
            <a:p>
              <a:pPr marL="285750" lvl="0" indent="-285750" algn="just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Char char="•"/>
              </a:pPr>
              <a:r>
                <a:rPr lang="es-EC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El </a:t>
              </a:r>
              <a:r>
                <a:rPr lang="es-EC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sistema lacustre se encuentra en una depresión volcánica rodeada por zonas agrícolas, urbanas y obras de infraestructura (Santander, Muñoz y Lara 2005)</a:t>
              </a:r>
              <a:endParaRPr lang="es-EC" sz="18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87693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D2090A5D-F66B-491E-B222-A1866BD180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938" t="31658" r="23437" b="18318"/>
          <a:stretch/>
        </p:blipFill>
        <p:spPr>
          <a:xfrm>
            <a:off x="1199523" y="1757278"/>
            <a:ext cx="6031547" cy="4175686"/>
          </a:xfrm>
          <a:prstGeom prst="rect">
            <a:avLst/>
          </a:prstGeom>
        </p:spPr>
      </p:pic>
      <p:sp>
        <p:nvSpPr>
          <p:cNvPr id="9" name="Título 1">
            <a:extLst>
              <a:ext uri="{FF2B5EF4-FFF2-40B4-BE49-F238E27FC236}">
                <a16:creationId xmlns="" xmlns:a16="http://schemas.microsoft.com/office/drawing/2014/main" id="{A7F99ED5-2706-44F2-B12E-5EBC7E0054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429955"/>
            <a:ext cx="10364451" cy="630219"/>
          </a:xfrm>
        </p:spPr>
        <p:txBody>
          <a:bodyPr>
            <a:normAutofit fontScale="90000"/>
          </a:bodyPr>
          <a:lstStyle/>
          <a:p>
            <a:r>
              <a:rPr lang="es-EC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MATERIALES</a:t>
            </a:r>
            <a:endParaRPr lang="es-EC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Picture 3">
            <a:extLst>
              <a:ext uri="{FF2B5EF4-FFF2-40B4-BE49-F238E27FC236}">
                <a16:creationId xmlns="" xmlns:a16="http://schemas.microsoft.com/office/drawing/2014/main" id="{663C022A-0A95-4840-BC54-1102C4BF44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70082" y="1060174"/>
            <a:ext cx="1781944" cy="240327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Imagen 12">
            <a:extLst>
              <a:ext uri="{FF2B5EF4-FFF2-40B4-BE49-F238E27FC236}">
                <a16:creationId xmlns="" xmlns:a16="http://schemas.microsoft.com/office/drawing/2014/main" id="{7568CF21-E0AE-41F9-9440-F3FE7FADAB0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9" t="12592" b="12963"/>
          <a:stretch/>
        </p:blipFill>
        <p:spPr>
          <a:xfrm>
            <a:off x="7771520" y="3879574"/>
            <a:ext cx="3921769" cy="2403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629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redondeado 3">
            <a:extLst>
              <a:ext uri="{FF2B5EF4-FFF2-40B4-BE49-F238E27FC236}">
                <a16:creationId xmlns="" xmlns:a16="http://schemas.microsoft.com/office/drawing/2014/main" id="{C2A5B1E4-761D-4E49-BFFA-173570412E60}"/>
              </a:ext>
            </a:extLst>
          </p:cNvPr>
          <p:cNvSpPr/>
          <p:nvPr/>
        </p:nvSpPr>
        <p:spPr>
          <a:xfrm>
            <a:off x="788191" y="1199323"/>
            <a:ext cx="10615616" cy="470451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R="75565" algn="just">
              <a:lnSpc>
                <a:spcPct val="146000"/>
              </a:lnSpc>
              <a:spcBef>
                <a:spcPts val="685"/>
              </a:spcBef>
              <a:buSzPts val="1200"/>
              <a:tabLst>
                <a:tab pos="521335" algn="l"/>
                <a:tab pos="521970" algn="l"/>
              </a:tabLst>
            </a:pPr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OBJETIVO 1.</a:t>
            </a:r>
            <a:r>
              <a:rPr lang="es-EC" dirty="0"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 Analizar los niveles de clorofila </a:t>
            </a:r>
            <a:r>
              <a:rPr lang="es-EC" i="1" dirty="0"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a</a:t>
            </a:r>
            <a:r>
              <a:rPr lang="es-EC" dirty="0"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 en el lago Yahuarcocha durante Febrero 2016 a marzo 2017.</a:t>
            </a:r>
          </a:p>
          <a:p>
            <a:pPr algn="ctr"/>
            <a:endParaRPr lang="es-EC" dirty="0"/>
          </a:p>
        </p:txBody>
      </p:sp>
      <p:sp>
        <p:nvSpPr>
          <p:cNvPr id="6" name="Título 1">
            <a:extLst>
              <a:ext uri="{FF2B5EF4-FFF2-40B4-BE49-F238E27FC236}">
                <a16:creationId xmlns="" xmlns:a16="http://schemas.microsoft.com/office/drawing/2014/main" id="{A7A984F6-9015-4508-AAE3-D568B4D1EF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429955"/>
            <a:ext cx="10364451" cy="630219"/>
          </a:xfrm>
        </p:spPr>
        <p:txBody>
          <a:bodyPr>
            <a:normAutofit fontScale="90000"/>
          </a:bodyPr>
          <a:lstStyle/>
          <a:p>
            <a:r>
              <a:rPr lang="es-EC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MÉTODO</a:t>
            </a:r>
            <a:endParaRPr lang="es-EC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" name="Grupo 1"/>
          <p:cNvGrpSpPr/>
          <p:nvPr/>
        </p:nvGrpSpPr>
        <p:grpSpPr>
          <a:xfrm>
            <a:off x="902352" y="2173355"/>
            <a:ext cx="10012443" cy="3783701"/>
            <a:chOff x="902352" y="2173355"/>
            <a:chExt cx="10012443" cy="3783701"/>
          </a:xfrm>
        </p:grpSpPr>
        <p:sp>
          <p:nvSpPr>
            <p:cNvPr id="3" name="Rectángulo redondeado 2"/>
            <p:cNvSpPr/>
            <p:nvPr/>
          </p:nvSpPr>
          <p:spPr>
            <a:xfrm rot="5400000">
              <a:off x="1235253" y="1990627"/>
              <a:ext cx="3101010" cy="3466467"/>
            </a:xfrm>
            <a:prstGeom prst="roundRect">
              <a:avLst>
                <a:gd name="adj" fmla="val 10000"/>
              </a:avLst>
            </a:prstGeom>
            <a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16000" r="-16000"/>
              </a:stretch>
            </a:blipFill>
          </p:spPr>
          <p:style>
            <a:lnRef idx="2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" name="Forma libre 3"/>
            <p:cNvSpPr/>
            <p:nvPr/>
          </p:nvSpPr>
          <p:spPr>
            <a:xfrm>
              <a:off x="902352" y="5263902"/>
              <a:ext cx="3766811" cy="628839"/>
            </a:xfrm>
            <a:custGeom>
              <a:avLst/>
              <a:gdLst>
                <a:gd name="connsiteX0" fmla="*/ 0 w 3924114"/>
                <a:gd name="connsiteY0" fmla="*/ 140034 h 1400340"/>
                <a:gd name="connsiteX1" fmla="*/ 140034 w 3924114"/>
                <a:gd name="connsiteY1" fmla="*/ 0 h 1400340"/>
                <a:gd name="connsiteX2" fmla="*/ 3784080 w 3924114"/>
                <a:gd name="connsiteY2" fmla="*/ 0 h 1400340"/>
                <a:gd name="connsiteX3" fmla="*/ 3924114 w 3924114"/>
                <a:gd name="connsiteY3" fmla="*/ 140034 h 1400340"/>
                <a:gd name="connsiteX4" fmla="*/ 3924114 w 3924114"/>
                <a:gd name="connsiteY4" fmla="*/ 1260306 h 1400340"/>
                <a:gd name="connsiteX5" fmla="*/ 3784080 w 3924114"/>
                <a:gd name="connsiteY5" fmla="*/ 1400340 h 1400340"/>
                <a:gd name="connsiteX6" fmla="*/ 140034 w 3924114"/>
                <a:gd name="connsiteY6" fmla="*/ 1400340 h 1400340"/>
                <a:gd name="connsiteX7" fmla="*/ 0 w 3924114"/>
                <a:gd name="connsiteY7" fmla="*/ 1260306 h 1400340"/>
                <a:gd name="connsiteX8" fmla="*/ 0 w 3924114"/>
                <a:gd name="connsiteY8" fmla="*/ 140034 h 1400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924114" h="1400340">
                  <a:moveTo>
                    <a:pt x="0" y="140034"/>
                  </a:moveTo>
                  <a:cubicBezTo>
                    <a:pt x="0" y="62695"/>
                    <a:pt x="62695" y="0"/>
                    <a:pt x="140034" y="0"/>
                  </a:cubicBezTo>
                  <a:lnTo>
                    <a:pt x="3784080" y="0"/>
                  </a:lnTo>
                  <a:cubicBezTo>
                    <a:pt x="3861419" y="0"/>
                    <a:pt x="3924114" y="62695"/>
                    <a:pt x="3924114" y="140034"/>
                  </a:cubicBezTo>
                  <a:lnTo>
                    <a:pt x="3924114" y="1260306"/>
                  </a:lnTo>
                  <a:cubicBezTo>
                    <a:pt x="3924114" y="1337645"/>
                    <a:pt x="3861419" y="1400340"/>
                    <a:pt x="3784080" y="1400340"/>
                  </a:cubicBezTo>
                  <a:lnTo>
                    <a:pt x="140034" y="1400340"/>
                  </a:lnTo>
                  <a:cubicBezTo>
                    <a:pt x="62695" y="1400340"/>
                    <a:pt x="0" y="1337645"/>
                    <a:pt x="0" y="1260306"/>
                  </a:cubicBezTo>
                  <a:lnTo>
                    <a:pt x="0" y="140034"/>
                  </a:lnTo>
                  <a:close/>
                </a:path>
              </a:pathLst>
            </a:custGeom>
          </p:spPr>
          <p:style>
            <a:lnRef idx="2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9595" tIns="109595" rIns="109595" bIns="109595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1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1. Colecta de muestra mensual a nivel superficial.</a:t>
              </a:r>
            </a:p>
          </p:txBody>
        </p:sp>
        <p:sp>
          <p:nvSpPr>
            <p:cNvPr id="7" name="Forma libre 6"/>
            <p:cNvSpPr/>
            <p:nvPr/>
          </p:nvSpPr>
          <p:spPr>
            <a:xfrm rot="21473352">
              <a:off x="5592608" y="3257895"/>
              <a:ext cx="754818" cy="931931"/>
            </a:xfrm>
            <a:custGeom>
              <a:avLst/>
              <a:gdLst>
                <a:gd name="connsiteX0" fmla="*/ 0 w 754818"/>
                <a:gd name="connsiteY0" fmla="*/ 186386 h 931931"/>
                <a:gd name="connsiteX1" fmla="*/ 377409 w 754818"/>
                <a:gd name="connsiteY1" fmla="*/ 186386 h 931931"/>
                <a:gd name="connsiteX2" fmla="*/ 377409 w 754818"/>
                <a:gd name="connsiteY2" fmla="*/ 0 h 931931"/>
                <a:gd name="connsiteX3" fmla="*/ 754818 w 754818"/>
                <a:gd name="connsiteY3" fmla="*/ 465966 h 931931"/>
                <a:gd name="connsiteX4" fmla="*/ 377409 w 754818"/>
                <a:gd name="connsiteY4" fmla="*/ 931931 h 931931"/>
                <a:gd name="connsiteX5" fmla="*/ 377409 w 754818"/>
                <a:gd name="connsiteY5" fmla="*/ 745545 h 931931"/>
                <a:gd name="connsiteX6" fmla="*/ 0 w 754818"/>
                <a:gd name="connsiteY6" fmla="*/ 745545 h 931931"/>
                <a:gd name="connsiteX7" fmla="*/ 0 w 754818"/>
                <a:gd name="connsiteY7" fmla="*/ 186386 h 931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54818" h="931931">
                  <a:moveTo>
                    <a:pt x="0" y="186386"/>
                  </a:moveTo>
                  <a:lnTo>
                    <a:pt x="377409" y="186386"/>
                  </a:lnTo>
                  <a:lnTo>
                    <a:pt x="377409" y="0"/>
                  </a:lnTo>
                  <a:lnTo>
                    <a:pt x="754818" y="465966"/>
                  </a:lnTo>
                  <a:lnTo>
                    <a:pt x="377409" y="931931"/>
                  </a:lnTo>
                  <a:lnTo>
                    <a:pt x="377409" y="745545"/>
                  </a:lnTo>
                  <a:lnTo>
                    <a:pt x="0" y="745545"/>
                  </a:lnTo>
                  <a:lnTo>
                    <a:pt x="0" y="186386"/>
                  </a:lnTo>
                  <a:close/>
                </a:path>
              </a:pathLst>
            </a:custGeom>
          </p:spPr>
          <p:style>
            <a:lnRef idx="0">
              <a:schemeClr val="accent2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186385" rIns="226444" bIns="186386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s-EC" sz="1800" kern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Rectángulo redondeado 7"/>
            <p:cNvSpPr/>
            <p:nvPr/>
          </p:nvSpPr>
          <p:spPr>
            <a:xfrm>
              <a:off x="6943964" y="2173355"/>
              <a:ext cx="3512001" cy="3143557"/>
            </a:xfrm>
            <a:prstGeom prst="roundRect">
              <a:avLst>
                <a:gd name="adj" fmla="val 10000"/>
              </a:avLst>
            </a:prstGeom>
            <a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5000" r="-5000"/>
              </a:stretch>
            </a:blipFill>
          </p:spPr>
          <p:style>
            <a:lnRef idx="2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9" name="Forma libre 8"/>
            <p:cNvSpPr/>
            <p:nvPr/>
          </p:nvSpPr>
          <p:spPr>
            <a:xfrm>
              <a:off x="6943964" y="5343416"/>
              <a:ext cx="3970831" cy="613640"/>
            </a:xfrm>
            <a:custGeom>
              <a:avLst/>
              <a:gdLst>
                <a:gd name="connsiteX0" fmla="*/ 0 w 4197427"/>
                <a:gd name="connsiteY0" fmla="*/ 133954 h 1339540"/>
                <a:gd name="connsiteX1" fmla="*/ 133954 w 4197427"/>
                <a:gd name="connsiteY1" fmla="*/ 0 h 1339540"/>
                <a:gd name="connsiteX2" fmla="*/ 4063473 w 4197427"/>
                <a:gd name="connsiteY2" fmla="*/ 0 h 1339540"/>
                <a:gd name="connsiteX3" fmla="*/ 4197427 w 4197427"/>
                <a:gd name="connsiteY3" fmla="*/ 133954 h 1339540"/>
                <a:gd name="connsiteX4" fmla="*/ 4197427 w 4197427"/>
                <a:gd name="connsiteY4" fmla="*/ 1205586 h 1339540"/>
                <a:gd name="connsiteX5" fmla="*/ 4063473 w 4197427"/>
                <a:gd name="connsiteY5" fmla="*/ 1339540 h 1339540"/>
                <a:gd name="connsiteX6" fmla="*/ 133954 w 4197427"/>
                <a:gd name="connsiteY6" fmla="*/ 1339540 h 1339540"/>
                <a:gd name="connsiteX7" fmla="*/ 0 w 4197427"/>
                <a:gd name="connsiteY7" fmla="*/ 1205586 h 1339540"/>
                <a:gd name="connsiteX8" fmla="*/ 0 w 4197427"/>
                <a:gd name="connsiteY8" fmla="*/ 133954 h 1339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97427" h="1339540">
                  <a:moveTo>
                    <a:pt x="0" y="133954"/>
                  </a:moveTo>
                  <a:cubicBezTo>
                    <a:pt x="0" y="59973"/>
                    <a:pt x="59973" y="0"/>
                    <a:pt x="133954" y="0"/>
                  </a:cubicBezTo>
                  <a:lnTo>
                    <a:pt x="4063473" y="0"/>
                  </a:lnTo>
                  <a:cubicBezTo>
                    <a:pt x="4137454" y="0"/>
                    <a:pt x="4197427" y="59973"/>
                    <a:pt x="4197427" y="133954"/>
                  </a:cubicBezTo>
                  <a:lnTo>
                    <a:pt x="4197427" y="1205586"/>
                  </a:lnTo>
                  <a:cubicBezTo>
                    <a:pt x="4197427" y="1279567"/>
                    <a:pt x="4137454" y="1339540"/>
                    <a:pt x="4063473" y="1339540"/>
                  </a:cubicBezTo>
                  <a:lnTo>
                    <a:pt x="133954" y="1339540"/>
                  </a:lnTo>
                  <a:cubicBezTo>
                    <a:pt x="59973" y="1339540"/>
                    <a:pt x="0" y="1279567"/>
                    <a:pt x="0" y="1205586"/>
                  </a:cubicBezTo>
                  <a:lnTo>
                    <a:pt x="0" y="133954"/>
                  </a:lnTo>
                  <a:close/>
                </a:path>
              </a:pathLst>
            </a:custGeom>
          </p:spPr>
          <p:style>
            <a:lnRef idx="2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7814" tIns="107814" rIns="107814" bIns="107814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1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2. Medición de clorofila a in vivo en </a:t>
              </a:r>
              <a:r>
                <a:rPr lang="es-EC" sz="1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fluorímetro</a:t>
              </a:r>
              <a:r>
                <a:rPr lang="es-EC" sz="1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(</a:t>
              </a:r>
              <a:r>
                <a:rPr lang="es-EC" sz="1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AquaFluor</a:t>
              </a:r>
              <a:r>
                <a:rPr lang="es-EC" sz="1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78814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1159</TotalTime>
  <Words>2607</Words>
  <Application>Microsoft Office PowerPoint</Application>
  <PresentationFormat>Panorámica</PresentationFormat>
  <Paragraphs>325</Paragraphs>
  <Slides>44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44</vt:i4>
      </vt:variant>
    </vt:vector>
  </HeadingPairs>
  <TitlesOfParts>
    <vt:vector size="51" baseType="lpstr">
      <vt:lpstr>Arial</vt:lpstr>
      <vt:lpstr>Calibri</vt:lpstr>
      <vt:lpstr>Calibri Light</vt:lpstr>
      <vt:lpstr>Symbol</vt:lpstr>
      <vt:lpstr>Times New Roman</vt:lpstr>
      <vt:lpstr>Wingdings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Objetivos </vt:lpstr>
      <vt:lpstr>Materiales y métodos </vt:lpstr>
      <vt:lpstr>ÁREA DE ESTUDIO</vt:lpstr>
      <vt:lpstr>MATERIALES</vt:lpstr>
      <vt:lpstr>MÉTODO</vt:lpstr>
      <vt:lpstr>MÉTODO</vt:lpstr>
      <vt:lpstr>MÉTODO</vt:lpstr>
      <vt:lpstr>MÉTODO</vt:lpstr>
      <vt:lpstr>MÉTODO</vt:lpstr>
      <vt:lpstr>MÉTODO</vt:lpstr>
      <vt:lpstr>MÉTODO</vt:lpstr>
      <vt:lpstr>MÉTODO</vt:lpstr>
      <vt:lpstr>MÉTODO</vt:lpstr>
      <vt:lpstr>Presentación de PowerPoint</vt:lpstr>
      <vt:lpstr>RESULTADOS Y DISCUSIÓN</vt:lpstr>
      <vt:lpstr>Resultados</vt:lpstr>
      <vt:lpstr>Resultados</vt:lpstr>
      <vt:lpstr>Resultados</vt:lpstr>
      <vt:lpstr>Resultados</vt:lpstr>
      <vt:lpstr>Resultados</vt:lpstr>
      <vt:lpstr>resultados</vt:lpstr>
      <vt:lpstr>Resultados</vt:lpstr>
      <vt:lpstr>Resultados</vt:lpstr>
      <vt:lpstr>resultados</vt:lpstr>
      <vt:lpstr>Resultados</vt:lpstr>
      <vt:lpstr>Resultados</vt:lpstr>
      <vt:lpstr>Resultados</vt:lpstr>
      <vt:lpstr>Presentación de PowerPoint</vt:lpstr>
      <vt:lpstr>Resultados</vt:lpstr>
      <vt:lpstr>Resultados</vt:lpstr>
      <vt:lpstr>CONCLUSIONES Y RECOMENDACIONES</vt:lpstr>
      <vt:lpstr>CONCLUSIONES</vt:lpstr>
      <vt:lpstr>CONCLUSIONES</vt:lpstr>
      <vt:lpstr>Presentación de PowerPoint</vt:lpstr>
      <vt:lpstr>Presentación de PowerPoint</vt:lpstr>
      <vt:lpstr>GRACIAS POR SU ATENCIÓN 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ANÁLISIS DE LA INFLUENCIA DEL ORDEN CLADÓCERA Y COPÉPODA CON LOS NIVELES DE CLOROFILA a DEL LAGO YAHUARCOCHA, PROVINCIA IMBABURA</dc:title>
  <dc:creator>Elizabeth Astudillo</dc:creator>
  <cp:lastModifiedBy>Usuario de Windows</cp:lastModifiedBy>
  <cp:revision>234</cp:revision>
  <dcterms:created xsi:type="dcterms:W3CDTF">2017-01-26T23:26:28Z</dcterms:created>
  <dcterms:modified xsi:type="dcterms:W3CDTF">2018-05-23T12:36:47Z</dcterms:modified>
</cp:coreProperties>
</file>