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0" r:id="rId5"/>
    <p:sldId id="261" r:id="rId6"/>
    <p:sldId id="262" r:id="rId7"/>
    <p:sldId id="264" r:id="rId8"/>
    <p:sldId id="265" r:id="rId9"/>
    <p:sldId id="266" r:id="rId10"/>
    <p:sldId id="267" r:id="rId11"/>
    <p:sldId id="268" r:id="rId12"/>
    <p:sldId id="269" r:id="rId13"/>
    <p:sldId id="270" r:id="rId14"/>
    <p:sldId id="271" r:id="rId15"/>
    <p:sldId id="272" r:id="rId16"/>
    <p:sldId id="273" r:id="rId17"/>
    <p:sldId id="276" r:id="rId18"/>
    <p:sldId id="282" r:id="rId19"/>
    <p:sldId id="274" r:id="rId20"/>
    <p:sldId id="283" r:id="rId21"/>
    <p:sldId id="275" r:id="rId22"/>
    <p:sldId id="278" r:id="rId23"/>
    <p:sldId id="279" r:id="rId24"/>
    <p:sldId id="280" r:id="rId25"/>
    <p:sldId id="281"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61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uario\Documents\nuevasimagenes\SWAT\NSIMUSWAT\CALI\2000CALIBRAD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uario\Documents\nuevasimagenes\SWAT\NSIMUSWAT\CALI\2007CALIBRAD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uario\Documents\nuevasimagenes\SWAT\NSIMUSWAT\CALI\2014CALIBRAD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H:\FLASHADATA\Tasa%20de%20deforestaci&#243;n.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H:\FLASHADATA\Tasa%20de%20deforestaci&#243;n.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Análisis de correlación lineal del año 2000</a:t>
            </a:r>
          </a:p>
        </c:rich>
      </c:tx>
      <c:layout/>
      <c:overlay val="0"/>
      <c:spPr>
        <a:noFill/>
        <a:ln>
          <a:noFill/>
        </a:ln>
        <a:effectLst/>
      </c:spPr>
      <c:txPr>
        <a:bodyPr rot="0" spcFirstLastPara="1" vertOverflow="ellipsis" vert="horz" wrap="square" anchor="ctr" anchorCtr="1"/>
        <a:lstStyle/>
        <a:p>
          <a:pPr>
            <a:defRPr sz="132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manualLayout>
          <c:layoutTarget val="inner"/>
          <c:xMode val="edge"/>
          <c:yMode val="edge"/>
          <c:x val="0.19042305583426894"/>
          <c:y val="0.25254019292604502"/>
          <c:w val="0.50137002652025198"/>
          <c:h val="0.40301389978985747"/>
        </c:manualLayout>
      </c:layout>
      <c:scatterChart>
        <c:scatterStyle val="lineMarker"/>
        <c:varyColors val="0"/>
        <c:ser>
          <c:idx val="0"/>
          <c:order val="0"/>
          <c:spPr>
            <a:ln w="25400" cap="rnd">
              <a:noFill/>
              <a:round/>
            </a:ln>
            <a:effectLst/>
          </c:spPr>
          <c:marker>
            <c:symbol val="circle"/>
            <c:size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trendline>
            <c:spPr>
              <a:ln w="9525" cap="rnd">
                <a:solidFill>
                  <a:schemeClr val="accent1"/>
                </a:solidFill>
              </a:ln>
              <a:effectLst/>
            </c:spPr>
            <c:trendlineType val="linear"/>
            <c:dispRSqr val="1"/>
            <c:dispEq val="1"/>
            <c:trendlineLbl>
              <c:layout>
                <c:manualLayout>
                  <c:x val="0.40841863517060367"/>
                  <c:y val="1.6198600174978126E-2"/>
                </c:manualLayout>
              </c:layout>
              <c:numFmt formatCode="General" sourceLinked="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rendlineLbl>
          </c:trendline>
          <c:xVal>
            <c:numRef>
              <c:f>CALI!$A$1:$M$1</c:f>
              <c:numCache>
                <c:formatCode>0.00</c:formatCode>
                <c:ptCount val="13"/>
                <c:pt idx="0">
                  <c:v>305.85199999999998</c:v>
                </c:pt>
                <c:pt idx="1">
                  <c:v>274.06799999999998</c:v>
                </c:pt>
                <c:pt idx="2">
                  <c:v>283.65600000000001</c:v>
                </c:pt>
                <c:pt idx="3">
                  <c:v>247.102</c:v>
                </c:pt>
                <c:pt idx="4">
                  <c:v>264.33999999999997</c:v>
                </c:pt>
                <c:pt idx="5">
                  <c:v>189.72399999999999</c:v>
                </c:pt>
                <c:pt idx="6">
                  <c:v>126.179</c:v>
                </c:pt>
                <c:pt idx="7">
                  <c:v>99.802999999999997</c:v>
                </c:pt>
                <c:pt idx="8">
                  <c:v>82.197000000000003</c:v>
                </c:pt>
                <c:pt idx="9">
                  <c:v>84.915999999999997</c:v>
                </c:pt>
                <c:pt idx="10">
                  <c:v>67.662000000000006</c:v>
                </c:pt>
                <c:pt idx="11">
                  <c:v>115.748</c:v>
                </c:pt>
                <c:pt idx="12">
                  <c:v>178.43725000000003</c:v>
                </c:pt>
              </c:numCache>
            </c:numRef>
          </c:xVal>
          <c:yVal>
            <c:numRef>
              <c:f>CALI!$A$2:$M$2</c:f>
              <c:numCache>
                <c:formatCode>0.00</c:formatCode>
                <c:ptCount val="13"/>
                <c:pt idx="0">
                  <c:v>231.51490959567903</c:v>
                </c:pt>
                <c:pt idx="1">
                  <c:v>195.7190919074074</c:v>
                </c:pt>
                <c:pt idx="2">
                  <c:v>200.61537750617288</c:v>
                </c:pt>
                <c:pt idx="3">
                  <c:v>195.55367685339507</c:v>
                </c:pt>
                <c:pt idx="4">
                  <c:v>267.64155739197537</c:v>
                </c:pt>
                <c:pt idx="5">
                  <c:v>204.48608977006177</c:v>
                </c:pt>
                <c:pt idx="6">
                  <c:v>140.76821096450618</c:v>
                </c:pt>
                <c:pt idx="7">
                  <c:v>81.417289584876542</c:v>
                </c:pt>
                <c:pt idx="8">
                  <c:v>53.859141586419753</c:v>
                </c:pt>
                <c:pt idx="9">
                  <c:v>35.597319623456791</c:v>
                </c:pt>
                <c:pt idx="10">
                  <c:v>53.429062445987647</c:v>
                </c:pt>
                <c:pt idx="11">
                  <c:v>81.1526254984568</c:v>
                </c:pt>
                <c:pt idx="12">
                  <c:v>145.14619606069957</c:v>
                </c:pt>
              </c:numCache>
            </c:numRef>
          </c:yVal>
          <c:smooth val="0"/>
        </c:ser>
        <c:dLbls>
          <c:showLegendKey val="0"/>
          <c:showVal val="0"/>
          <c:showCatName val="0"/>
          <c:showSerName val="0"/>
          <c:showPercent val="0"/>
          <c:showBubbleSize val="0"/>
        </c:dLbls>
        <c:axId val="1960893456"/>
        <c:axId val="1960881488"/>
      </c:scatterChart>
      <c:valAx>
        <c:axId val="1960893456"/>
        <c:scaling>
          <c:orientation val="minMax"/>
          <c:max val="400"/>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m3</a:t>
                </a:r>
              </a:p>
              <a:p>
                <a:pPr>
                  <a:defRPr/>
                </a:pPr>
                <a:r>
                  <a:rPr lang="es-EC"/>
                  <a:t>INAMHI</a:t>
                </a:r>
              </a:p>
            </c:rich>
          </c:tx>
          <c:layout>
            <c:manualLayout>
              <c:xMode val="edge"/>
              <c:yMode val="edge"/>
              <c:x val="0.37361011126569865"/>
              <c:y val="0.79234726688102897"/>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1960881488"/>
        <c:crosses val="autoZero"/>
        <c:crossBetween val="midCat"/>
      </c:valAx>
      <c:valAx>
        <c:axId val="1960881488"/>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SWAT</a:t>
                </a:r>
              </a:p>
              <a:p>
                <a:pPr>
                  <a:defRPr/>
                </a:pPr>
                <a:r>
                  <a:rPr lang="es-EC"/>
                  <a:t>m3</a:t>
                </a:r>
              </a:p>
            </c:rich>
          </c:tx>
          <c:layout>
            <c:manualLayout>
              <c:xMode val="edge"/>
              <c:yMode val="edge"/>
              <c:x val="2.1316911416390336E-2"/>
              <c:y val="0.30257791731017553"/>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1960893456"/>
        <c:crosses val="autoZero"/>
        <c:crossBetween val="midCat"/>
        <c:majorUnit val="100"/>
      </c:valAx>
      <c:spPr>
        <a:noFill/>
        <a:ln>
          <a:noFill/>
        </a:ln>
        <a:effectLst/>
      </c:spPr>
    </c:plotArea>
    <c:legend>
      <c:legendPos val="b"/>
      <c:layout>
        <c:manualLayout>
          <c:xMode val="edge"/>
          <c:yMode val="edge"/>
          <c:x val="0.74026956661208432"/>
          <c:y val="0.4737887665055871"/>
          <c:w val="0.23476167208137358"/>
          <c:h val="0.2897627667924146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1100">
          <a:solidFill>
            <a:schemeClr val="tx1"/>
          </a:solidFill>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Analisis de correlacion lineal para el año 2007</a:t>
            </a:r>
          </a:p>
        </c:rich>
      </c:tx>
      <c:layout/>
      <c:overlay val="0"/>
      <c:spPr>
        <a:noFill/>
        <a:ln>
          <a:noFill/>
        </a:ln>
        <a:effectLst/>
      </c:spPr>
      <c:txPr>
        <a:bodyPr rot="0" spcFirstLastPara="1" vertOverflow="ellipsis" vert="horz" wrap="square" anchor="ctr" anchorCtr="1"/>
        <a:lstStyle/>
        <a:p>
          <a:pPr>
            <a:defRPr sz="132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manualLayout>
          <c:layoutTarget val="inner"/>
          <c:xMode val="edge"/>
          <c:yMode val="edge"/>
          <c:x val="0.1864917174882802"/>
          <c:y val="0.25815088415339116"/>
          <c:w val="0.5020955365965476"/>
          <c:h val="0.39144244613331242"/>
        </c:manualLayout>
      </c:layout>
      <c:scatterChart>
        <c:scatterStyle val="lineMarker"/>
        <c:varyColors val="0"/>
        <c:ser>
          <c:idx val="0"/>
          <c:order val="0"/>
          <c:spPr>
            <a:ln w="25400" cap="rnd">
              <a:noFill/>
              <a:round/>
            </a:ln>
            <a:effectLst/>
          </c:spPr>
          <c:marker>
            <c:symbol val="circle"/>
            <c:size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trendline>
            <c:spPr>
              <a:ln w="9525" cap="rnd">
                <a:solidFill>
                  <a:schemeClr val="accent1"/>
                </a:solidFill>
              </a:ln>
              <a:effectLst/>
            </c:spPr>
            <c:trendlineType val="linear"/>
            <c:dispRSqr val="1"/>
            <c:dispEq val="1"/>
            <c:trendlineLbl>
              <c:layout>
                <c:manualLayout>
                  <c:x val="0.435957457301136"/>
                  <c:y val="-6.7968232958305758E-2"/>
                </c:manualLayout>
              </c:layout>
              <c:numFmt formatCode="General" sourceLinked="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rendlineLbl>
          </c:trendline>
          <c:xVal>
            <c:numRef>
              <c:f>CALI!$A$1:$M$1</c:f>
              <c:numCache>
                <c:formatCode>General</c:formatCode>
                <c:ptCount val="13"/>
                <c:pt idx="0">
                  <c:v>130.13300000000001</c:v>
                </c:pt>
                <c:pt idx="1">
                  <c:v>97.201999999999998</c:v>
                </c:pt>
                <c:pt idx="2">
                  <c:v>131.928</c:v>
                </c:pt>
                <c:pt idx="3">
                  <c:v>196.05699999999999</c:v>
                </c:pt>
                <c:pt idx="4">
                  <c:v>176.59200000000001</c:v>
                </c:pt>
                <c:pt idx="5">
                  <c:v>168.08500000000001</c:v>
                </c:pt>
                <c:pt idx="6">
                  <c:v>81.674000000000007</c:v>
                </c:pt>
                <c:pt idx="7">
                  <c:v>86.519000000000005</c:v>
                </c:pt>
                <c:pt idx="8">
                  <c:v>64.271000000000001</c:v>
                </c:pt>
                <c:pt idx="9">
                  <c:v>117.604</c:v>
                </c:pt>
                <c:pt idx="10">
                  <c:v>134.03299999999999</c:v>
                </c:pt>
                <c:pt idx="11">
                  <c:v>201.76</c:v>
                </c:pt>
                <c:pt idx="12">
                  <c:v>132.15483333333333</c:v>
                </c:pt>
              </c:numCache>
            </c:numRef>
          </c:xVal>
          <c:yVal>
            <c:numRef>
              <c:f>CALI!$A$2:$M$2</c:f>
              <c:numCache>
                <c:formatCode>0.00</c:formatCode>
                <c:ptCount val="13"/>
                <c:pt idx="0">
                  <c:v>123.86279244444444</c:v>
                </c:pt>
                <c:pt idx="1">
                  <c:v>95.510652186728393</c:v>
                </c:pt>
                <c:pt idx="2">
                  <c:v>133.85386170679013</c:v>
                </c:pt>
                <c:pt idx="3">
                  <c:v>181.69189532716049</c:v>
                </c:pt>
                <c:pt idx="4">
                  <c:v>141.85995032098762</c:v>
                </c:pt>
                <c:pt idx="5">
                  <c:v>112.01907457716048</c:v>
                </c:pt>
                <c:pt idx="6">
                  <c:v>101.76334122839508</c:v>
                </c:pt>
                <c:pt idx="7">
                  <c:v>87.471480561728413</c:v>
                </c:pt>
                <c:pt idx="8">
                  <c:v>76.984166137345667</c:v>
                </c:pt>
                <c:pt idx="9">
                  <c:v>105.10472531944446</c:v>
                </c:pt>
                <c:pt idx="10">
                  <c:v>139.64338859722221</c:v>
                </c:pt>
                <c:pt idx="11">
                  <c:v>168.29327595216051</c:v>
                </c:pt>
                <c:pt idx="12">
                  <c:v>122.33821702996399</c:v>
                </c:pt>
              </c:numCache>
            </c:numRef>
          </c:yVal>
          <c:smooth val="0"/>
        </c:ser>
        <c:dLbls>
          <c:showLegendKey val="0"/>
          <c:showVal val="0"/>
          <c:showCatName val="0"/>
          <c:showSerName val="0"/>
          <c:showPercent val="0"/>
          <c:showBubbleSize val="0"/>
        </c:dLbls>
        <c:axId val="1960883664"/>
        <c:axId val="1960888560"/>
      </c:scatterChart>
      <c:valAx>
        <c:axId val="1960883664"/>
        <c:scaling>
          <c:orientation val="minMax"/>
          <c:max val="300"/>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m3</a:t>
                </a:r>
              </a:p>
              <a:p>
                <a:pPr>
                  <a:defRPr/>
                </a:pPr>
                <a:r>
                  <a:rPr lang="es-EC"/>
                  <a:t>INAMHI</a:t>
                </a:r>
              </a:p>
            </c:rich>
          </c:tx>
          <c:layout>
            <c:manualLayout>
              <c:xMode val="edge"/>
              <c:yMode val="edge"/>
              <c:x val="0.39737483033435339"/>
              <c:y val="0.77902390401208099"/>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00" sourceLinked="0"/>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1960888560"/>
        <c:crosses val="autoZero"/>
        <c:crossBetween val="midCat"/>
        <c:majorUnit val="75"/>
      </c:valAx>
      <c:valAx>
        <c:axId val="1960888560"/>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n-US"/>
                  <a:t>SWAT</a:t>
                </a:r>
              </a:p>
              <a:p>
                <a:pPr>
                  <a:defRPr/>
                </a:pPr>
                <a:r>
                  <a:rPr lang="en-US"/>
                  <a:t>m3</a:t>
                </a:r>
              </a:p>
            </c:rich>
          </c:tx>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1960883664"/>
        <c:crosses val="autoZero"/>
        <c:crossBetween val="midCat"/>
        <c:majorUnit val="80"/>
      </c:valAx>
      <c:spPr>
        <a:noFill/>
        <a:ln>
          <a:noFill/>
        </a:ln>
        <a:effectLst/>
      </c:spPr>
    </c:plotArea>
    <c:legend>
      <c:legendPos val="b"/>
      <c:layout>
        <c:manualLayout>
          <c:xMode val="edge"/>
          <c:yMode val="edge"/>
          <c:x val="0.73298958715755524"/>
          <c:y val="0.5297279269608175"/>
          <c:w val="0.22527575493564345"/>
          <c:h val="0.29820059719537045"/>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1100">
          <a:solidFill>
            <a:schemeClr val="tx1"/>
          </a:solidFill>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Analisis de correlacion lineal para el año 2014</a:t>
            </a:r>
          </a:p>
        </c:rich>
      </c:tx>
      <c:layout/>
      <c:overlay val="0"/>
      <c:spPr>
        <a:noFill/>
        <a:ln>
          <a:noFill/>
        </a:ln>
        <a:effectLst/>
      </c:spPr>
      <c:txPr>
        <a:bodyPr rot="0" spcFirstLastPara="1" vertOverflow="ellipsis" vert="horz" wrap="square" anchor="ctr" anchorCtr="1"/>
        <a:lstStyle/>
        <a:p>
          <a:pPr>
            <a:defRPr sz="132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manualLayout>
          <c:layoutTarget val="inner"/>
          <c:xMode val="edge"/>
          <c:yMode val="edge"/>
          <c:x val="0.19042305583426894"/>
          <c:y val="0.16328703703703704"/>
          <c:w val="0.508179502195101"/>
          <c:h val="0.51929935841353159"/>
        </c:manualLayout>
      </c:layout>
      <c:scatterChart>
        <c:scatterStyle val="lineMarker"/>
        <c:varyColors val="0"/>
        <c:ser>
          <c:idx val="0"/>
          <c:order val="0"/>
          <c:spPr>
            <a:ln w="25400" cap="rnd">
              <a:noFill/>
              <a:round/>
            </a:ln>
            <a:effectLst/>
          </c:spPr>
          <c:marker>
            <c:symbol val="circle"/>
            <c:size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trendline>
            <c:spPr>
              <a:ln w="9525" cap="rnd">
                <a:solidFill>
                  <a:schemeClr val="accent1"/>
                </a:solidFill>
              </a:ln>
              <a:effectLst/>
            </c:spPr>
            <c:trendlineType val="linear"/>
            <c:dispRSqr val="1"/>
            <c:dispEq val="1"/>
            <c:trendlineLbl>
              <c:layout>
                <c:manualLayout>
                  <c:x val="0.38532284956564228"/>
                  <c:y val="-6.8361006719502793E-2"/>
                </c:manualLayout>
              </c:layout>
              <c:numFmt formatCode="General" sourceLinked="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rendlineLbl>
          </c:trendline>
          <c:xVal>
            <c:numRef>
              <c:f>CALIBRADO!$A$1:$M$1</c:f>
              <c:numCache>
                <c:formatCode>General</c:formatCode>
                <c:ptCount val="13"/>
                <c:pt idx="0">
                  <c:v>185.85599999999999</c:v>
                </c:pt>
                <c:pt idx="1">
                  <c:v>137.21</c:v>
                </c:pt>
                <c:pt idx="2">
                  <c:v>234.66900000000001</c:v>
                </c:pt>
                <c:pt idx="3">
                  <c:v>127.068</c:v>
                </c:pt>
                <c:pt idx="4">
                  <c:v>200.84100000000001</c:v>
                </c:pt>
                <c:pt idx="5">
                  <c:v>147.79300000000001</c:v>
                </c:pt>
                <c:pt idx="6">
                  <c:v>101.015</c:v>
                </c:pt>
                <c:pt idx="7">
                  <c:v>72.483000000000004</c:v>
                </c:pt>
                <c:pt idx="8">
                  <c:v>56.098999999999997</c:v>
                </c:pt>
                <c:pt idx="9">
                  <c:v>105.827</c:v>
                </c:pt>
                <c:pt idx="10">
                  <c:v>163.035</c:v>
                </c:pt>
                <c:pt idx="11">
                  <c:v>174.28200000000001</c:v>
                </c:pt>
                <c:pt idx="12">
                  <c:v>142.1815</c:v>
                </c:pt>
              </c:numCache>
            </c:numRef>
          </c:xVal>
          <c:yVal>
            <c:numRef>
              <c:f>CALIBRADO!$A$2:$M$2</c:f>
              <c:numCache>
                <c:formatCode>0.00</c:formatCode>
                <c:ptCount val="13"/>
                <c:pt idx="0">
                  <c:v>185.99268673148146</c:v>
                </c:pt>
                <c:pt idx="1">
                  <c:v>128.32899890277778</c:v>
                </c:pt>
                <c:pt idx="2">
                  <c:v>188.24233146604936</c:v>
                </c:pt>
                <c:pt idx="3">
                  <c:v>119.99208018055558</c:v>
                </c:pt>
                <c:pt idx="4">
                  <c:v>159.46011206790124</c:v>
                </c:pt>
                <c:pt idx="5">
                  <c:v>93.161758419753085</c:v>
                </c:pt>
                <c:pt idx="6">
                  <c:v>96.337727456790134</c:v>
                </c:pt>
                <c:pt idx="7">
                  <c:v>70.367563976851841</c:v>
                </c:pt>
                <c:pt idx="8">
                  <c:v>42.908665010802466</c:v>
                </c:pt>
                <c:pt idx="9">
                  <c:v>72.021714516975308</c:v>
                </c:pt>
                <c:pt idx="10">
                  <c:v>156.35030905246916</c:v>
                </c:pt>
                <c:pt idx="11">
                  <c:v>158.13679163580244</c:v>
                </c:pt>
                <c:pt idx="12">
                  <c:v>122.6083949515175</c:v>
                </c:pt>
              </c:numCache>
            </c:numRef>
          </c:yVal>
          <c:smooth val="0"/>
        </c:ser>
        <c:dLbls>
          <c:showLegendKey val="0"/>
          <c:showVal val="0"/>
          <c:showCatName val="0"/>
          <c:showSerName val="0"/>
          <c:showPercent val="0"/>
          <c:showBubbleSize val="0"/>
        </c:dLbls>
        <c:axId val="1960890736"/>
        <c:axId val="1960889104"/>
      </c:scatterChart>
      <c:valAx>
        <c:axId val="1960890736"/>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m3</a:t>
                </a:r>
              </a:p>
              <a:p>
                <a:pPr>
                  <a:defRPr/>
                </a:pPr>
                <a:r>
                  <a:rPr lang="es-EC"/>
                  <a:t>INAMHI</a:t>
                </a:r>
              </a:p>
            </c:rich>
          </c:tx>
          <c:layout>
            <c:manualLayout>
              <c:xMode val="edge"/>
              <c:yMode val="edge"/>
              <c:x val="0.44248760709743118"/>
              <c:y val="0.82749813983532428"/>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00" sourceLinked="0"/>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1960889104"/>
        <c:crosses val="autoZero"/>
        <c:crossBetween val="midCat"/>
        <c:majorUnit val="100"/>
      </c:valAx>
      <c:valAx>
        <c:axId val="1960889104"/>
        <c:scaling>
          <c:orientation val="minMax"/>
          <c:max val="3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SWAT</a:t>
                </a:r>
              </a:p>
              <a:p>
                <a:pPr>
                  <a:defRPr/>
                </a:pPr>
                <a:r>
                  <a:rPr lang="es-EC"/>
                  <a:t>m3</a:t>
                </a:r>
              </a:p>
            </c:rich>
          </c:tx>
          <c:layout>
            <c:manualLayout>
              <c:xMode val="edge"/>
              <c:yMode val="edge"/>
              <c:x val="2.1316911416390336E-2"/>
              <c:y val="0.35939935078208685"/>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1960890736"/>
        <c:crosses val="autoZero"/>
        <c:crossBetween val="midCat"/>
        <c:majorUnit val="100"/>
      </c:valAx>
      <c:spPr>
        <a:noFill/>
        <a:ln>
          <a:noFill/>
        </a:ln>
        <a:effectLst/>
      </c:spPr>
    </c:plotArea>
    <c:legend>
      <c:legendPos val="b"/>
      <c:layout>
        <c:manualLayout>
          <c:xMode val="edge"/>
          <c:yMode val="edge"/>
          <c:x val="0.74500665803794908"/>
          <c:y val="0.45806430446194224"/>
          <c:w val="0.22765603494257675"/>
          <c:h val="0.3382319918343539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1100">
          <a:solidFill>
            <a:schemeClr val="tx1"/>
          </a:solidFill>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Análisis de correlación lineal entre la tasa de cambio del caudal y la tasa de cambio del bosque</a:t>
            </a:r>
          </a:p>
        </c:rich>
      </c:tx>
      <c:layout/>
      <c:overlay val="0"/>
      <c:spPr>
        <a:noFill/>
        <a:ln>
          <a:noFill/>
        </a:ln>
        <a:effectLst/>
      </c:spPr>
      <c:txPr>
        <a:bodyPr rot="0" spcFirstLastPara="1" vertOverflow="ellipsis" vert="horz" wrap="square" anchor="ctr" anchorCtr="1"/>
        <a:lstStyle/>
        <a:p>
          <a:pPr>
            <a:defRPr sz="132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manualLayout>
          <c:layoutTarget val="inner"/>
          <c:xMode val="edge"/>
          <c:yMode val="edge"/>
          <c:x val="9.9058220618221435E-2"/>
          <c:y val="0.24880183152111751"/>
          <c:w val="0.64891428571428567"/>
          <c:h val="0.59189741907261595"/>
        </c:manualLayout>
      </c:layout>
      <c:scatterChart>
        <c:scatterStyle val="lineMarker"/>
        <c:varyColors val="0"/>
        <c:ser>
          <c:idx val="0"/>
          <c:order val="0"/>
          <c:spPr>
            <a:ln w="25400" cap="rnd">
              <a:noFill/>
              <a:round/>
            </a:ln>
            <a:effectLst/>
          </c:spPr>
          <c:marker>
            <c:symbol val="circle"/>
            <c:size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trendline>
            <c:spPr>
              <a:ln w="9525" cap="rnd">
                <a:solidFill>
                  <a:schemeClr val="accent1"/>
                </a:solidFill>
              </a:ln>
              <a:effectLst/>
            </c:spPr>
            <c:trendlineType val="linear"/>
            <c:dispRSqr val="1"/>
            <c:dispEq val="1"/>
            <c:trendlineLbl>
              <c:layout>
                <c:manualLayout>
                  <c:x val="0.41086384201974752"/>
                  <c:y val="-4.7144575678040243E-2"/>
                </c:manualLayout>
              </c:layout>
              <c:numFmt formatCode="General" sourceLinked="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rendlineLbl>
          </c:trendline>
          <c:xVal>
            <c:numRef>
              <c:f>Hoja4!$I$12:$I$14</c:f>
              <c:numCache>
                <c:formatCode>0.000</c:formatCode>
                <c:ptCount val="3"/>
                <c:pt idx="0">
                  <c:v>-8.664126093730018E-3</c:v>
                </c:pt>
                <c:pt idx="1">
                  <c:v>3.553754114524077E-3</c:v>
                </c:pt>
                <c:pt idx="2">
                  <c:v>-1.7592771353947656E-2</c:v>
                </c:pt>
              </c:numCache>
            </c:numRef>
          </c:xVal>
          <c:yVal>
            <c:numRef>
              <c:f>Hoja4!$J$12:$J$14</c:f>
              <c:numCache>
                <c:formatCode>0.000</c:formatCode>
                <c:ptCount val="3"/>
                <c:pt idx="0">
                  <c:v>-2.412753934395917E-2</c:v>
                </c:pt>
                <c:pt idx="1">
                  <c:v>3.1498280093611442E-4</c:v>
                </c:pt>
                <c:pt idx="2">
                  <c:v>-3.8902353764670439E-2</c:v>
                </c:pt>
              </c:numCache>
            </c:numRef>
          </c:yVal>
          <c:smooth val="0"/>
        </c:ser>
        <c:dLbls>
          <c:showLegendKey val="0"/>
          <c:showVal val="0"/>
          <c:showCatName val="0"/>
          <c:showSerName val="0"/>
          <c:showPercent val="0"/>
          <c:showBubbleSize val="0"/>
        </c:dLbls>
        <c:axId val="1960891280"/>
        <c:axId val="1960883120"/>
      </c:scatterChart>
      <c:valAx>
        <c:axId val="1960891280"/>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Tasa de cambio del bosque</a:t>
                </a:r>
              </a:p>
            </c:rich>
          </c:tx>
          <c:layout>
            <c:manualLayout>
              <c:xMode val="edge"/>
              <c:yMode val="edge"/>
              <c:x val="0.25509605626379539"/>
              <c:y val="0.88826704478403196"/>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1960883120"/>
        <c:crosses val="autoZero"/>
        <c:crossBetween val="midCat"/>
        <c:majorUnit val="1.0000000000000002E-2"/>
      </c:valAx>
      <c:valAx>
        <c:axId val="1960883120"/>
        <c:scaling>
          <c:orientation val="minMax"/>
          <c:min val="-4.0000000000000008E-2"/>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Tasa de cambio del caudal</a:t>
                </a:r>
              </a:p>
            </c:rich>
          </c:tx>
          <c:layout>
            <c:manualLayout>
              <c:xMode val="edge"/>
              <c:yMode val="edge"/>
              <c:x val="9.7037478670257624E-3"/>
              <c:y val="0.31057006809959564"/>
            </c:manualLayout>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1960891280"/>
        <c:crosses val="autoZero"/>
        <c:crossBetween val="midCat"/>
        <c:majorUnit val="1.0000000000000002E-2"/>
        <c:minorUnit val="1.0000000000000002E-2"/>
      </c:valAx>
      <c:spPr>
        <a:noFill/>
        <a:ln>
          <a:noFill/>
        </a:ln>
        <a:effectLst/>
      </c:spPr>
    </c:plotArea>
    <c:legend>
      <c:legendPos val="b"/>
      <c:layout>
        <c:manualLayout>
          <c:xMode val="edge"/>
          <c:yMode val="edge"/>
          <c:x val="0.77475755530558688"/>
          <c:y val="0.53761519393409152"/>
          <c:w val="0.21238945131858517"/>
          <c:h val="0.24942184310294543"/>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1100">
          <a:solidFill>
            <a:schemeClr val="tx1"/>
          </a:solidFill>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Análisis de correlación lineal entre caudal simulado y hectáreas de bosque</a:t>
            </a:r>
          </a:p>
        </c:rich>
      </c:tx>
      <c:layout/>
      <c:overlay val="0"/>
      <c:spPr>
        <a:noFill/>
        <a:ln>
          <a:noFill/>
        </a:ln>
        <a:effectLst/>
      </c:spPr>
      <c:txPr>
        <a:bodyPr rot="0" spcFirstLastPara="1" vertOverflow="ellipsis" vert="horz" wrap="square" anchor="ctr" anchorCtr="1"/>
        <a:lstStyle/>
        <a:p>
          <a:pPr>
            <a:defRPr sz="132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autoTitleDeleted val="0"/>
    <c:plotArea>
      <c:layout>
        <c:manualLayout>
          <c:layoutTarget val="inner"/>
          <c:xMode val="edge"/>
          <c:yMode val="edge"/>
          <c:x val="0.18202948858819012"/>
          <c:y val="0.24897604424374714"/>
          <c:w val="0.52735013326134816"/>
          <c:h val="0.50128614485701317"/>
        </c:manualLayout>
      </c:layout>
      <c:scatterChart>
        <c:scatterStyle val="lineMarker"/>
        <c:varyColors val="0"/>
        <c:ser>
          <c:idx val="0"/>
          <c:order val="0"/>
          <c:spPr>
            <a:ln w="25400" cap="rnd">
              <a:noFill/>
              <a:round/>
            </a:ln>
            <a:effectLst/>
          </c:spPr>
          <c:marker>
            <c:symbol val="circle"/>
            <c:size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a:solidFill>
                  <a:schemeClr val="accent1"/>
                </a:solidFill>
                <a:round/>
              </a:ln>
              <a:effectLst/>
            </c:spPr>
          </c:marker>
          <c:trendline>
            <c:spPr>
              <a:ln w="9525" cap="rnd">
                <a:solidFill>
                  <a:schemeClr val="accent1"/>
                </a:solidFill>
              </a:ln>
              <a:effectLst/>
            </c:spPr>
            <c:trendlineType val="linear"/>
            <c:dispRSqr val="1"/>
            <c:dispEq val="1"/>
            <c:trendlineLbl>
              <c:layout>
                <c:manualLayout>
                  <c:x val="0.3791182699217161"/>
                  <c:y val="-2.165953490065331E-2"/>
                </c:manualLayout>
              </c:layout>
              <c:numFmt formatCode="General" sourceLinked="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rendlineLbl>
          </c:trendline>
          <c:xVal>
            <c:numRef>
              <c:f>Hoja4!$E$10:$E$13</c:f>
              <c:numCache>
                <c:formatCode>0.00</c:formatCode>
                <c:ptCount val="4"/>
                <c:pt idx="0">
                  <c:v>132322.74950000001</c:v>
                </c:pt>
                <c:pt idx="1">
                  <c:v>124503.131137</c:v>
                </c:pt>
                <c:pt idx="2">
                  <c:v>127633.5218</c:v>
                </c:pt>
                <c:pt idx="3">
                  <c:v>121015.0546</c:v>
                </c:pt>
              </c:numCache>
            </c:numRef>
          </c:xVal>
          <c:yVal>
            <c:numRef>
              <c:f>Hoja4!$F$10:$F$13</c:f>
              <c:numCache>
                <c:formatCode>0.00</c:formatCode>
                <c:ptCount val="4"/>
                <c:pt idx="0">
                  <c:v>145.15</c:v>
                </c:pt>
                <c:pt idx="1">
                  <c:v>122.34</c:v>
                </c:pt>
                <c:pt idx="2">
                  <c:v>122.61</c:v>
                </c:pt>
                <c:pt idx="3">
                  <c:v>108.85</c:v>
                </c:pt>
              </c:numCache>
            </c:numRef>
          </c:yVal>
          <c:smooth val="0"/>
        </c:ser>
        <c:dLbls>
          <c:showLegendKey val="0"/>
          <c:showVal val="0"/>
          <c:showCatName val="0"/>
          <c:showSerName val="0"/>
          <c:showPercent val="0"/>
          <c:showBubbleSize val="0"/>
        </c:dLbls>
        <c:axId val="1960892368"/>
        <c:axId val="1960878224"/>
      </c:scatterChart>
      <c:valAx>
        <c:axId val="1960892368"/>
        <c:scaling>
          <c:orientation val="minMax"/>
          <c:max val="135000"/>
          <c:min val="120000"/>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Ha.</a:t>
                </a:r>
              </a:p>
              <a:p>
                <a:pPr>
                  <a:defRPr/>
                </a:pPr>
                <a:r>
                  <a:rPr lang="es-EC"/>
                  <a:t>Bosque</a:t>
                </a:r>
              </a:p>
            </c:rich>
          </c:tx>
          <c:layout>
            <c:manualLayout>
              <c:xMode val="edge"/>
              <c:yMode val="edge"/>
              <c:x val="0.36396867883064599"/>
              <c:y val="0.85125709700465824"/>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1960878224"/>
        <c:crosses val="autoZero"/>
        <c:crossBetween val="midCat"/>
        <c:majorUnit val="5000"/>
        <c:minorUnit val="5000"/>
      </c:valAx>
      <c:valAx>
        <c:axId val="1960878224"/>
        <c:scaling>
          <c:orientation val="minMax"/>
          <c:min val="75"/>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Caudal</a:t>
                </a:r>
              </a:p>
              <a:p>
                <a:pPr>
                  <a:defRPr/>
                </a:pPr>
                <a:r>
                  <a:rPr lang="es-EC"/>
                  <a:t>m3/s</a:t>
                </a:r>
              </a:p>
            </c:rich>
          </c:tx>
          <c:layout/>
          <c:overlay val="0"/>
          <c:spPr>
            <a:noFill/>
            <a:ln>
              <a:noFill/>
            </a:ln>
            <a:effectLst/>
          </c:spPr>
          <c:txPr>
            <a:bodyPr rot="-5400000" spcFirstLastPara="1" vertOverflow="ellipsis" vert="horz" wrap="square" anchor="ctr" anchorCtr="1"/>
            <a:lstStyle/>
            <a:p>
              <a:pPr>
                <a:defRPr sz="11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title>
        <c:numFmt formatCode="0.00"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1960892368"/>
        <c:crosses val="autoZero"/>
        <c:crossBetween val="midCat"/>
        <c:majorUnit val="25"/>
      </c:valAx>
      <c:spPr>
        <a:noFill/>
        <a:ln>
          <a:noFill/>
        </a:ln>
        <a:effectLst/>
      </c:spPr>
    </c:plotArea>
    <c:legend>
      <c:legendPos val="b"/>
      <c:layout>
        <c:manualLayout>
          <c:xMode val="edge"/>
          <c:yMode val="edge"/>
          <c:x val="0.74732450754133761"/>
          <c:y val="0.45352844186713226"/>
          <c:w val="0.2344673538212359"/>
          <c:h val="0.2535948802970616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noFill/>
    </a:ln>
    <a:effectLst/>
  </c:spPr>
  <c:txPr>
    <a:bodyPr/>
    <a:lstStyle/>
    <a:p>
      <a:pPr>
        <a:defRPr sz="1100">
          <a:solidFill>
            <a:schemeClr val="tx1"/>
          </a:solidFill>
          <a:latin typeface="Times New Roman" panose="02020603050405020304" pitchFamily="18" charset="0"/>
          <a:cs typeface="Times New Roman" panose="02020603050405020304" pitchFamily="18" charset="0"/>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diagrams/_rels/data10.xml.rels><?xml version="1.0" encoding="UTF-8" standalone="yes"?>
<Relationships xmlns="http://schemas.openxmlformats.org/package/2006/relationships"><Relationship Id="rId1" Type="http://schemas.openxmlformats.org/officeDocument/2006/relationships/slide" Target="../slides/slide17.xml"/></Relationships>
</file>

<file path=ppt/diagrams/_rels/data11.xml.rels><?xml version="1.0" encoding="UTF-8" standalone="yes"?>
<Relationships xmlns="http://schemas.openxmlformats.org/package/2006/relationships"><Relationship Id="rId1" Type="http://schemas.openxmlformats.org/officeDocument/2006/relationships/slide" Target="../slides/slide17.xml"/></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_rels/data3.xml.rels><?xml version="1.0" encoding="UTF-8" standalone="yes"?>
<Relationships xmlns="http://schemas.openxmlformats.org/package/2006/relationships"><Relationship Id="rId1" Type="http://schemas.openxmlformats.org/officeDocument/2006/relationships/slide" Target="../slides/slide17.xml"/></Relationships>
</file>

<file path=ppt/diagrams/_rels/data4.xml.rels><?xml version="1.0" encoding="UTF-8" standalone="yes"?>
<Relationships xmlns="http://schemas.openxmlformats.org/package/2006/relationships"><Relationship Id="rId1" Type="http://schemas.openxmlformats.org/officeDocument/2006/relationships/slide" Target="../slides/slide17.xml"/></Relationships>
</file>

<file path=ppt/diagrams/_rels/data5.xml.rels><?xml version="1.0" encoding="UTF-8" standalone="yes"?>
<Relationships xmlns="http://schemas.openxmlformats.org/package/2006/relationships"><Relationship Id="rId1" Type="http://schemas.openxmlformats.org/officeDocument/2006/relationships/slide" Target="../slides/slide17.xml"/></Relationships>
</file>

<file path=ppt/diagrams/_rels/data6.xml.rels><?xml version="1.0" encoding="UTF-8" standalone="yes"?>
<Relationships xmlns="http://schemas.openxmlformats.org/package/2006/relationships"><Relationship Id="rId1" Type="http://schemas.openxmlformats.org/officeDocument/2006/relationships/slide" Target="../slides/slide17.xml"/></Relationships>
</file>

<file path=ppt/diagrams/_rels/data7.xml.rels><?xml version="1.0" encoding="UTF-8" standalone="yes"?>
<Relationships xmlns="http://schemas.openxmlformats.org/package/2006/relationships"><Relationship Id="rId1" Type="http://schemas.openxmlformats.org/officeDocument/2006/relationships/slide" Target="../slides/slide17.xml"/></Relationships>
</file>

<file path=ppt/diagrams/_rels/data8.xml.rels><?xml version="1.0" encoding="UTF-8" standalone="yes"?>
<Relationships xmlns="http://schemas.openxmlformats.org/package/2006/relationships"><Relationship Id="rId1" Type="http://schemas.openxmlformats.org/officeDocument/2006/relationships/slide" Target="../slides/slide17.xml"/></Relationships>
</file>

<file path=ppt/diagrams/_rels/data9.xml.rels><?xml version="1.0" encoding="UTF-8" standalone="yes"?>
<Relationships xmlns="http://schemas.openxmlformats.org/package/2006/relationships"><Relationship Id="rId1" Type="http://schemas.openxmlformats.org/officeDocument/2006/relationships/slide" Target="../slides/slide17.xml"/></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9A0ED6-C0D4-4B39-A134-3DA4C2130E7E}" type="doc">
      <dgm:prSet loTypeId="urn:microsoft.com/office/officeart/2005/8/layout/pList2" loCatId="list" qsTypeId="urn:microsoft.com/office/officeart/2005/8/quickstyle/3d2" qsCatId="3D" csTypeId="urn:microsoft.com/office/officeart/2005/8/colors/colorful2" csCatId="colorful" phldr="1"/>
      <dgm:spPr/>
    </dgm:pt>
    <dgm:pt modelId="{385A9435-D5E6-41CD-A01C-0F96A9D0D279}">
      <dgm:prSet phldrT="[Texto]" custT="1"/>
      <dgm:spPr/>
      <dgm:t>
        <a:bodyPr/>
        <a:lstStyle/>
        <a:p>
          <a:r>
            <a:rPr lang="es-EC" sz="1800" b="0" i="0" u="none" strike="noStrike" cap="none" dirty="0" smtClean="0">
              <a:latin typeface="Pontano Sans"/>
              <a:ea typeface="Pontano Sans"/>
              <a:cs typeface="Pontano Sans"/>
              <a:sym typeface="Pontano Sans"/>
            </a:rPr>
            <a:t>Los bosques ofrecen bienes y servicios</a:t>
          </a:r>
          <a:endParaRPr lang="es-EC" sz="1800" b="0" i="0" u="none" strike="noStrike" cap="none" baseline="30000" dirty="0">
            <a:latin typeface="Pontano Sans"/>
            <a:ea typeface="Pontano Sans"/>
            <a:cs typeface="Pontano Sans"/>
            <a:sym typeface="Pontano Sans"/>
          </a:endParaRPr>
        </a:p>
      </dgm:t>
    </dgm:pt>
    <dgm:pt modelId="{19937504-DE0E-4581-A47E-ADC572C30A6C}" type="sibTrans" cxnId="{0FF567E1-CE4D-44FD-BA48-535A45F9D7A6}">
      <dgm:prSet/>
      <dgm:spPr/>
      <dgm:t>
        <a:bodyPr/>
        <a:lstStyle/>
        <a:p>
          <a:endParaRPr lang="es-EC"/>
        </a:p>
      </dgm:t>
    </dgm:pt>
    <dgm:pt modelId="{67E3203C-9911-49AB-9AAA-50E7D0CFFFEA}" type="parTrans" cxnId="{0FF567E1-CE4D-44FD-BA48-535A45F9D7A6}">
      <dgm:prSet/>
      <dgm:spPr/>
      <dgm:t>
        <a:bodyPr/>
        <a:lstStyle/>
        <a:p>
          <a:endParaRPr lang="es-EC"/>
        </a:p>
      </dgm:t>
    </dgm:pt>
    <dgm:pt modelId="{82705673-89FD-475B-9902-F4E97438522D}">
      <dgm:prSet phldrT="[Texto]" custT="1"/>
      <dgm:spPr/>
      <dgm:t>
        <a:bodyPr/>
        <a:lstStyle/>
        <a:p>
          <a:r>
            <a:rPr lang="es-EC" sz="1800" b="0" i="0" u="none" strike="noStrike" cap="none" dirty="0" smtClean="0">
              <a:latin typeface="Pontano Sans"/>
              <a:ea typeface="Pontano Sans"/>
              <a:cs typeface="Pontano Sans"/>
            </a:rPr>
            <a:t>Producen mayor cantidad de recurso hídrico que otras formaciones.</a:t>
          </a:r>
          <a:endParaRPr lang="es-EC" sz="1800" b="0" i="0" u="none" strike="noStrike" cap="none" dirty="0">
            <a:latin typeface="Pontano Sans"/>
            <a:ea typeface="Pontano Sans"/>
            <a:cs typeface="Pontano Sans"/>
          </a:endParaRPr>
        </a:p>
      </dgm:t>
    </dgm:pt>
    <dgm:pt modelId="{79EA49C4-3C54-4960-8E04-C69B2AEE45E1}" type="sibTrans" cxnId="{FDEE9F14-A4C2-416F-A8B0-A8CD917833AB}">
      <dgm:prSet/>
      <dgm:spPr/>
      <dgm:t>
        <a:bodyPr/>
        <a:lstStyle/>
        <a:p>
          <a:endParaRPr lang="es-EC"/>
        </a:p>
      </dgm:t>
    </dgm:pt>
    <dgm:pt modelId="{813DE527-D252-47D8-A795-1C744F44690C}" type="parTrans" cxnId="{FDEE9F14-A4C2-416F-A8B0-A8CD917833AB}">
      <dgm:prSet/>
      <dgm:spPr/>
      <dgm:t>
        <a:bodyPr/>
        <a:lstStyle/>
        <a:p>
          <a:endParaRPr lang="es-EC"/>
        </a:p>
      </dgm:t>
    </dgm:pt>
    <dgm:pt modelId="{AB160D22-2309-4D7B-87CA-612BD858713B}">
      <dgm:prSet phldrT="[Texto]" custT="1"/>
      <dgm:spPr/>
      <dgm:t>
        <a:bodyPr/>
        <a:lstStyle/>
        <a:p>
          <a:pPr marL="87313" indent="0" algn="ctr" defTabSz="800100"/>
          <a:r>
            <a:rPr lang="es-EC" sz="1700" b="0" i="0" u="none" strike="noStrike" cap="none" dirty="0" smtClean="0">
              <a:latin typeface="Pontano Sans"/>
              <a:ea typeface="Pontano Sans"/>
              <a:cs typeface="Pontano Sans"/>
            </a:rPr>
            <a:t>Enfatizar la importancia de los bosques en recurso hídrico como recurso prioritario para el desarrollo nacional.</a:t>
          </a:r>
          <a:endParaRPr lang="es-EC" sz="1700" b="0" i="0" u="none" strike="noStrike" cap="none" dirty="0">
            <a:latin typeface="Pontano Sans"/>
            <a:ea typeface="Pontano Sans"/>
            <a:cs typeface="Pontano Sans"/>
          </a:endParaRPr>
        </a:p>
      </dgm:t>
    </dgm:pt>
    <dgm:pt modelId="{65E92EE2-22E9-4079-8FA7-C320CE0FABEA}" type="sibTrans" cxnId="{357E296B-73C6-4E02-9C94-9E1B05F114F7}">
      <dgm:prSet/>
      <dgm:spPr/>
      <dgm:t>
        <a:bodyPr/>
        <a:lstStyle/>
        <a:p>
          <a:endParaRPr lang="es-EC"/>
        </a:p>
      </dgm:t>
    </dgm:pt>
    <dgm:pt modelId="{3F606397-C09B-4088-820A-D80030F5B33F}" type="parTrans" cxnId="{357E296B-73C6-4E02-9C94-9E1B05F114F7}">
      <dgm:prSet/>
      <dgm:spPr/>
      <dgm:t>
        <a:bodyPr/>
        <a:lstStyle/>
        <a:p>
          <a:endParaRPr lang="es-EC"/>
        </a:p>
      </dgm:t>
    </dgm:pt>
    <dgm:pt modelId="{F65FD7D9-B060-4100-B088-FCC6E7406E3F}">
      <dgm:prSet phldrT="[Texto]" custT="1"/>
      <dgm:spPr/>
      <dgm:t>
        <a:bodyPr/>
        <a:lstStyle/>
        <a:p>
          <a:pPr marL="87313" indent="0" algn="ctr" defTabSz="800100"/>
          <a:r>
            <a:rPr lang="es-EC" sz="1700" b="0" i="0" u="none" strike="noStrike" cap="none" dirty="0" smtClean="0">
              <a:latin typeface="Pontano Sans"/>
              <a:ea typeface="Pontano Sans"/>
              <a:cs typeface="Pontano Sans"/>
            </a:rPr>
            <a:t>Consecuentemente estos cambios generan impacto en el clima y en los bienes y servicios de los ecosistemas.</a:t>
          </a:r>
          <a:endParaRPr lang="es-EC" sz="1700" b="0" i="0" u="none" strike="noStrike" cap="none" dirty="0">
            <a:latin typeface="Pontano Sans"/>
            <a:ea typeface="Pontano Sans"/>
            <a:cs typeface="Pontano Sans"/>
          </a:endParaRPr>
        </a:p>
      </dgm:t>
    </dgm:pt>
    <dgm:pt modelId="{D126EFC8-07DF-4D94-83B2-643982BE5335}" type="sibTrans" cxnId="{B7B2F963-47B7-475C-ACE7-F9F6262EA2CB}">
      <dgm:prSet/>
      <dgm:spPr/>
      <dgm:t>
        <a:bodyPr/>
        <a:lstStyle/>
        <a:p>
          <a:endParaRPr lang="es-EC"/>
        </a:p>
      </dgm:t>
    </dgm:pt>
    <dgm:pt modelId="{10951029-18FA-4EDF-8CE4-95E286037018}" type="parTrans" cxnId="{B7B2F963-47B7-475C-ACE7-F9F6262EA2CB}">
      <dgm:prSet/>
      <dgm:spPr/>
      <dgm:t>
        <a:bodyPr/>
        <a:lstStyle/>
        <a:p>
          <a:endParaRPr lang="es-EC"/>
        </a:p>
      </dgm:t>
    </dgm:pt>
    <dgm:pt modelId="{E19617F4-5615-4BC1-8BB7-92206A6D33C6}">
      <dgm:prSet phldrT="[Texto]" custT="1"/>
      <dgm:spPr/>
      <dgm:t>
        <a:bodyPr/>
        <a:lstStyle/>
        <a:p>
          <a:pPr marL="87313" indent="0" algn="ctr"/>
          <a:r>
            <a:rPr lang="es-EC" sz="1700" b="0" i="0" u="none" strike="noStrike" cap="none" dirty="0" smtClean="0">
              <a:latin typeface="Pontano Sans"/>
              <a:ea typeface="Pontano Sans"/>
              <a:cs typeface="Pontano Sans"/>
            </a:rPr>
            <a:t>Sin embargo, el bosque sufre degradación y deforestación.</a:t>
          </a:r>
          <a:endParaRPr lang="es-EC" sz="1700" b="0" i="0" u="none" strike="noStrike" cap="none" dirty="0">
            <a:latin typeface="Pontano Sans"/>
            <a:ea typeface="Pontano Sans"/>
            <a:cs typeface="Pontano Sans"/>
          </a:endParaRPr>
        </a:p>
      </dgm:t>
    </dgm:pt>
    <dgm:pt modelId="{3D43F5D1-25D7-4955-A28D-432698DC39A7}" type="sibTrans" cxnId="{DF258550-FE5A-4AC3-9FA4-5072339C3C17}">
      <dgm:prSet/>
      <dgm:spPr/>
      <dgm:t>
        <a:bodyPr/>
        <a:lstStyle/>
        <a:p>
          <a:endParaRPr lang="es-EC"/>
        </a:p>
      </dgm:t>
    </dgm:pt>
    <dgm:pt modelId="{0C36EC4E-9BE7-4E40-81A6-158EADF1165C}" type="parTrans" cxnId="{DF258550-FE5A-4AC3-9FA4-5072339C3C17}">
      <dgm:prSet/>
      <dgm:spPr/>
      <dgm:t>
        <a:bodyPr/>
        <a:lstStyle/>
        <a:p>
          <a:endParaRPr lang="es-EC"/>
        </a:p>
      </dgm:t>
    </dgm:pt>
    <dgm:pt modelId="{5155E886-0381-430E-9906-866170D4E172}" type="pres">
      <dgm:prSet presAssocID="{CA9A0ED6-C0D4-4B39-A134-3DA4C2130E7E}" presName="Name0" presStyleCnt="0">
        <dgm:presLayoutVars>
          <dgm:dir/>
          <dgm:resizeHandles val="exact"/>
        </dgm:presLayoutVars>
      </dgm:prSet>
      <dgm:spPr/>
    </dgm:pt>
    <dgm:pt modelId="{988C98B7-011B-43E1-A202-EF1A2102A6FB}" type="pres">
      <dgm:prSet presAssocID="{CA9A0ED6-C0D4-4B39-A134-3DA4C2130E7E}" presName="bkgdShp" presStyleLbl="alignAccFollowNode1" presStyleIdx="0" presStyleCnt="1"/>
      <dgm:spPr/>
      <dgm:t>
        <a:bodyPr/>
        <a:lstStyle/>
        <a:p>
          <a:endParaRPr lang="es-EC"/>
        </a:p>
      </dgm:t>
    </dgm:pt>
    <dgm:pt modelId="{E7A4DF44-C542-4423-A414-285485D188D1}" type="pres">
      <dgm:prSet presAssocID="{CA9A0ED6-C0D4-4B39-A134-3DA4C2130E7E}" presName="linComp" presStyleCnt="0"/>
      <dgm:spPr/>
    </dgm:pt>
    <dgm:pt modelId="{F75E0792-855A-4FC2-A57F-632A2E66F111}" type="pres">
      <dgm:prSet presAssocID="{385A9435-D5E6-41CD-A01C-0F96A9D0D279}" presName="compNode" presStyleCnt="0"/>
      <dgm:spPr/>
    </dgm:pt>
    <dgm:pt modelId="{830EB64D-E20D-429D-9026-2826D09C8D47}" type="pres">
      <dgm:prSet presAssocID="{385A9435-D5E6-41CD-A01C-0F96A9D0D279}" presName="node" presStyleLbl="node1" presStyleIdx="0" presStyleCnt="5" custScaleX="107933" custLinFactNeighborY="1262">
        <dgm:presLayoutVars>
          <dgm:bulletEnabled val="1"/>
        </dgm:presLayoutVars>
      </dgm:prSet>
      <dgm:spPr/>
      <dgm:t>
        <a:bodyPr/>
        <a:lstStyle/>
        <a:p>
          <a:endParaRPr lang="es-EC"/>
        </a:p>
      </dgm:t>
    </dgm:pt>
    <dgm:pt modelId="{A407504A-C455-47BC-9610-B6C65653C834}" type="pres">
      <dgm:prSet presAssocID="{385A9435-D5E6-41CD-A01C-0F96A9D0D279}" presName="invisiNode" presStyleLbl="node1" presStyleIdx="0" presStyleCnt="5"/>
      <dgm:spPr/>
    </dgm:pt>
    <dgm:pt modelId="{871CE9F8-FC0C-4865-87A5-AFFBE2F04D2E}" type="pres">
      <dgm:prSet presAssocID="{385A9435-D5E6-41CD-A01C-0F96A9D0D279}" presName="imagNode" presStyleLbl="fgImgPlace1" presStyleIdx="0" presStyleCnt="5"/>
      <dgm:spPr>
        <a:blipFill rotWithShape="1">
          <a:blip xmlns:r="http://schemas.openxmlformats.org/officeDocument/2006/relationships" r:embed="rId1"/>
          <a:stretch>
            <a:fillRect/>
          </a:stretch>
        </a:blipFill>
      </dgm:spPr>
    </dgm:pt>
    <dgm:pt modelId="{B3EA7F4B-55A1-4ED7-A461-97AAB783168E}" type="pres">
      <dgm:prSet presAssocID="{19937504-DE0E-4581-A47E-ADC572C30A6C}" presName="sibTrans" presStyleLbl="sibTrans2D1" presStyleIdx="0" presStyleCnt="0"/>
      <dgm:spPr/>
      <dgm:t>
        <a:bodyPr/>
        <a:lstStyle/>
        <a:p>
          <a:endParaRPr lang="es-EC"/>
        </a:p>
      </dgm:t>
    </dgm:pt>
    <dgm:pt modelId="{4141F18D-CA95-4301-866B-C0981CBDBDA6}" type="pres">
      <dgm:prSet presAssocID="{82705673-89FD-475B-9902-F4E97438522D}" presName="compNode" presStyleCnt="0"/>
      <dgm:spPr/>
    </dgm:pt>
    <dgm:pt modelId="{02383A75-D7B2-4CA6-93C6-1B74DA484B6F}" type="pres">
      <dgm:prSet presAssocID="{82705673-89FD-475B-9902-F4E97438522D}" presName="node" presStyleLbl="node1" presStyleIdx="1" presStyleCnt="5">
        <dgm:presLayoutVars>
          <dgm:bulletEnabled val="1"/>
        </dgm:presLayoutVars>
      </dgm:prSet>
      <dgm:spPr/>
      <dgm:t>
        <a:bodyPr/>
        <a:lstStyle/>
        <a:p>
          <a:endParaRPr lang="es-EC"/>
        </a:p>
      </dgm:t>
    </dgm:pt>
    <dgm:pt modelId="{7CDFD330-3CC2-425A-85A4-1121949A81B6}" type="pres">
      <dgm:prSet presAssocID="{82705673-89FD-475B-9902-F4E97438522D}" presName="invisiNode" presStyleLbl="node1" presStyleIdx="1" presStyleCnt="5"/>
      <dgm:spPr/>
    </dgm:pt>
    <dgm:pt modelId="{1264AD14-D7F7-447C-BAAE-F09CE0A2A28B}" type="pres">
      <dgm:prSet presAssocID="{82705673-89FD-475B-9902-F4E97438522D}" presName="imagNode" presStyleLbl="fgImgPlace1" presStyleIdx="1" presStyleCnt="5"/>
      <dgm:spPr>
        <a:blipFill rotWithShape="1">
          <a:blip xmlns:r="http://schemas.openxmlformats.org/officeDocument/2006/relationships" r:embed="rId2"/>
          <a:stretch>
            <a:fillRect/>
          </a:stretch>
        </a:blipFill>
      </dgm:spPr>
    </dgm:pt>
    <dgm:pt modelId="{7ED04DF5-B8F7-4D89-A832-1A296BC07EA7}" type="pres">
      <dgm:prSet presAssocID="{79EA49C4-3C54-4960-8E04-C69B2AEE45E1}" presName="sibTrans" presStyleLbl="sibTrans2D1" presStyleIdx="0" presStyleCnt="0"/>
      <dgm:spPr/>
      <dgm:t>
        <a:bodyPr/>
        <a:lstStyle/>
        <a:p>
          <a:endParaRPr lang="es-EC"/>
        </a:p>
      </dgm:t>
    </dgm:pt>
    <dgm:pt modelId="{B3549F4E-D70C-489A-B94C-37E474714947}" type="pres">
      <dgm:prSet presAssocID="{E19617F4-5615-4BC1-8BB7-92206A6D33C6}" presName="compNode" presStyleCnt="0"/>
      <dgm:spPr/>
    </dgm:pt>
    <dgm:pt modelId="{BE1C522B-3F13-48D3-9C66-7969DD158D4E}" type="pres">
      <dgm:prSet presAssocID="{E19617F4-5615-4BC1-8BB7-92206A6D33C6}" presName="node" presStyleLbl="node1" presStyleIdx="2" presStyleCnt="5" custScaleX="116537">
        <dgm:presLayoutVars>
          <dgm:bulletEnabled val="1"/>
        </dgm:presLayoutVars>
      </dgm:prSet>
      <dgm:spPr/>
      <dgm:t>
        <a:bodyPr/>
        <a:lstStyle/>
        <a:p>
          <a:endParaRPr lang="es-EC"/>
        </a:p>
      </dgm:t>
    </dgm:pt>
    <dgm:pt modelId="{100C0C9D-26CA-4FE2-AE2E-9FBDAE6E951D}" type="pres">
      <dgm:prSet presAssocID="{E19617F4-5615-4BC1-8BB7-92206A6D33C6}" presName="invisiNode" presStyleLbl="node1" presStyleIdx="2" presStyleCnt="5"/>
      <dgm:spPr/>
    </dgm:pt>
    <dgm:pt modelId="{CA0A1627-E65B-4122-89D4-88357EA33B69}" type="pres">
      <dgm:prSet presAssocID="{E19617F4-5615-4BC1-8BB7-92206A6D33C6}" presName="imagNode" presStyleLbl="fgImgPlace1" presStyleIdx="2" presStyleCnt="5"/>
      <dgm:spPr>
        <a:blipFill rotWithShape="1">
          <a:blip xmlns:r="http://schemas.openxmlformats.org/officeDocument/2006/relationships" r:embed="rId3"/>
          <a:stretch>
            <a:fillRect/>
          </a:stretch>
        </a:blipFill>
      </dgm:spPr>
    </dgm:pt>
    <dgm:pt modelId="{DDDB756D-3B43-402B-9DA3-7D356DCDD4F9}" type="pres">
      <dgm:prSet presAssocID="{3D43F5D1-25D7-4955-A28D-432698DC39A7}" presName="sibTrans" presStyleLbl="sibTrans2D1" presStyleIdx="0" presStyleCnt="0"/>
      <dgm:spPr/>
      <dgm:t>
        <a:bodyPr/>
        <a:lstStyle/>
        <a:p>
          <a:endParaRPr lang="es-EC"/>
        </a:p>
      </dgm:t>
    </dgm:pt>
    <dgm:pt modelId="{F9DFF898-2A77-4242-B31E-6498492BD38F}" type="pres">
      <dgm:prSet presAssocID="{F65FD7D9-B060-4100-B088-FCC6E7406E3F}" presName="compNode" presStyleCnt="0"/>
      <dgm:spPr/>
    </dgm:pt>
    <dgm:pt modelId="{07FBB58E-5009-4467-AB3D-574A84EBDF63}" type="pres">
      <dgm:prSet presAssocID="{F65FD7D9-B060-4100-B088-FCC6E7406E3F}" presName="node" presStyleLbl="node1" presStyleIdx="3" presStyleCnt="5" custScaleX="120670" custLinFactNeighborX="5891">
        <dgm:presLayoutVars>
          <dgm:bulletEnabled val="1"/>
        </dgm:presLayoutVars>
      </dgm:prSet>
      <dgm:spPr/>
      <dgm:t>
        <a:bodyPr/>
        <a:lstStyle/>
        <a:p>
          <a:endParaRPr lang="es-EC"/>
        </a:p>
      </dgm:t>
    </dgm:pt>
    <dgm:pt modelId="{696EBEC0-D6C4-465A-9AE1-8A455F3F0B61}" type="pres">
      <dgm:prSet presAssocID="{F65FD7D9-B060-4100-B088-FCC6E7406E3F}" presName="invisiNode" presStyleLbl="node1" presStyleIdx="3" presStyleCnt="5"/>
      <dgm:spPr/>
    </dgm:pt>
    <dgm:pt modelId="{3F17CDD8-BA3F-4672-8C55-9D403021D13B}" type="pres">
      <dgm:prSet presAssocID="{F65FD7D9-B060-4100-B088-FCC6E7406E3F}" presName="imagNode" presStyleLbl="fgImgPlace1" presStyleIdx="3" presStyleCnt="5"/>
      <dgm:spPr>
        <a:blipFill rotWithShape="1">
          <a:blip xmlns:r="http://schemas.openxmlformats.org/officeDocument/2006/relationships" r:embed="rId4"/>
          <a:stretch>
            <a:fillRect/>
          </a:stretch>
        </a:blipFill>
      </dgm:spPr>
    </dgm:pt>
    <dgm:pt modelId="{31FF199A-FF63-4A0D-9940-6046D6E05437}" type="pres">
      <dgm:prSet presAssocID="{D126EFC8-07DF-4D94-83B2-643982BE5335}" presName="sibTrans" presStyleLbl="sibTrans2D1" presStyleIdx="0" presStyleCnt="0"/>
      <dgm:spPr/>
      <dgm:t>
        <a:bodyPr/>
        <a:lstStyle/>
        <a:p>
          <a:endParaRPr lang="es-EC"/>
        </a:p>
      </dgm:t>
    </dgm:pt>
    <dgm:pt modelId="{125875BA-F852-4A77-995B-749B522179A4}" type="pres">
      <dgm:prSet presAssocID="{AB160D22-2309-4D7B-87CA-612BD858713B}" presName="compNode" presStyleCnt="0"/>
      <dgm:spPr/>
    </dgm:pt>
    <dgm:pt modelId="{2FC63BB6-2BE0-415A-935F-A67750F47F52}" type="pres">
      <dgm:prSet presAssocID="{AB160D22-2309-4D7B-87CA-612BD858713B}" presName="node" presStyleLbl="node1" presStyleIdx="4" presStyleCnt="5" custScaleX="115677" custLinFactNeighborX="10532">
        <dgm:presLayoutVars>
          <dgm:bulletEnabled val="1"/>
        </dgm:presLayoutVars>
      </dgm:prSet>
      <dgm:spPr/>
      <dgm:t>
        <a:bodyPr/>
        <a:lstStyle/>
        <a:p>
          <a:endParaRPr lang="es-EC"/>
        </a:p>
      </dgm:t>
    </dgm:pt>
    <dgm:pt modelId="{91301370-ECAC-4CCD-80FB-84F5CF96A63E}" type="pres">
      <dgm:prSet presAssocID="{AB160D22-2309-4D7B-87CA-612BD858713B}" presName="invisiNode" presStyleLbl="node1" presStyleIdx="4" presStyleCnt="5"/>
      <dgm:spPr/>
    </dgm:pt>
    <dgm:pt modelId="{509E6577-BCEB-4E34-92A1-5C58E794EC59}" type="pres">
      <dgm:prSet presAssocID="{AB160D22-2309-4D7B-87CA-612BD858713B}" presName="imagNode" presStyleLbl="fgImgPlace1" presStyleIdx="4" presStyleCnt="5"/>
      <dgm:spPr>
        <a:blipFill rotWithShape="1">
          <a:blip xmlns:r="http://schemas.openxmlformats.org/officeDocument/2006/relationships" r:embed="rId5"/>
          <a:stretch>
            <a:fillRect/>
          </a:stretch>
        </a:blipFill>
      </dgm:spPr>
    </dgm:pt>
  </dgm:ptLst>
  <dgm:cxnLst>
    <dgm:cxn modelId="{05BE5230-353A-4DF1-A647-30DFF372DE18}" type="presOf" srcId="{79EA49C4-3C54-4960-8E04-C69B2AEE45E1}" destId="{7ED04DF5-B8F7-4D89-A832-1A296BC07EA7}" srcOrd="0" destOrd="0" presId="urn:microsoft.com/office/officeart/2005/8/layout/pList2"/>
    <dgm:cxn modelId="{C68EB5DD-6915-40C5-81F2-784A39D1D8DE}" type="presOf" srcId="{3D43F5D1-25D7-4955-A28D-432698DC39A7}" destId="{DDDB756D-3B43-402B-9DA3-7D356DCDD4F9}" srcOrd="0" destOrd="0" presId="urn:microsoft.com/office/officeart/2005/8/layout/pList2"/>
    <dgm:cxn modelId="{D6D7C7B5-E2FD-416E-9887-427DBF538400}" type="presOf" srcId="{E19617F4-5615-4BC1-8BB7-92206A6D33C6}" destId="{BE1C522B-3F13-48D3-9C66-7969DD158D4E}" srcOrd="0" destOrd="0" presId="urn:microsoft.com/office/officeart/2005/8/layout/pList2"/>
    <dgm:cxn modelId="{FDEE9F14-A4C2-416F-A8B0-A8CD917833AB}" srcId="{CA9A0ED6-C0D4-4B39-A134-3DA4C2130E7E}" destId="{82705673-89FD-475B-9902-F4E97438522D}" srcOrd="1" destOrd="0" parTransId="{813DE527-D252-47D8-A795-1C744F44690C}" sibTransId="{79EA49C4-3C54-4960-8E04-C69B2AEE45E1}"/>
    <dgm:cxn modelId="{B7B2F963-47B7-475C-ACE7-F9F6262EA2CB}" srcId="{CA9A0ED6-C0D4-4B39-A134-3DA4C2130E7E}" destId="{F65FD7D9-B060-4100-B088-FCC6E7406E3F}" srcOrd="3" destOrd="0" parTransId="{10951029-18FA-4EDF-8CE4-95E286037018}" sibTransId="{D126EFC8-07DF-4D94-83B2-643982BE5335}"/>
    <dgm:cxn modelId="{C2AC8399-5EDD-4468-AAA2-9B7A56D8519F}" type="presOf" srcId="{19937504-DE0E-4581-A47E-ADC572C30A6C}" destId="{B3EA7F4B-55A1-4ED7-A461-97AAB783168E}" srcOrd="0" destOrd="0" presId="urn:microsoft.com/office/officeart/2005/8/layout/pList2"/>
    <dgm:cxn modelId="{0FF567E1-CE4D-44FD-BA48-535A45F9D7A6}" srcId="{CA9A0ED6-C0D4-4B39-A134-3DA4C2130E7E}" destId="{385A9435-D5E6-41CD-A01C-0F96A9D0D279}" srcOrd="0" destOrd="0" parTransId="{67E3203C-9911-49AB-9AAA-50E7D0CFFFEA}" sibTransId="{19937504-DE0E-4581-A47E-ADC572C30A6C}"/>
    <dgm:cxn modelId="{357E296B-73C6-4E02-9C94-9E1B05F114F7}" srcId="{CA9A0ED6-C0D4-4B39-A134-3DA4C2130E7E}" destId="{AB160D22-2309-4D7B-87CA-612BD858713B}" srcOrd="4" destOrd="0" parTransId="{3F606397-C09B-4088-820A-D80030F5B33F}" sibTransId="{65E92EE2-22E9-4079-8FA7-C320CE0FABEA}"/>
    <dgm:cxn modelId="{7D13F492-BAA9-48FE-BCEE-49613FBA1929}" type="presOf" srcId="{385A9435-D5E6-41CD-A01C-0F96A9D0D279}" destId="{830EB64D-E20D-429D-9026-2826D09C8D47}" srcOrd="0" destOrd="0" presId="urn:microsoft.com/office/officeart/2005/8/layout/pList2"/>
    <dgm:cxn modelId="{C4467C39-9230-496D-A27F-7F541B7A8A34}" type="presOf" srcId="{AB160D22-2309-4D7B-87CA-612BD858713B}" destId="{2FC63BB6-2BE0-415A-935F-A67750F47F52}" srcOrd="0" destOrd="0" presId="urn:microsoft.com/office/officeart/2005/8/layout/pList2"/>
    <dgm:cxn modelId="{DF258550-FE5A-4AC3-9FA4-5072339C3C17}" srcId="{CA9A0ED6-C0D4-4B39-A134-3DA4C2130E7E}" destId="{E19617F4-5615-4BC1-8BB7-92206A6D33C6}" srcOrd="2" destOrd="0" parTransId="{0C36EC4E-9BE7-4E40-81A6-158EADF1165C}" sibTransId="{3D43F5D1-25D7-4955-A28D-432698DC39A7}"/>
    <dgm:cxn modelId="{347D7C3F-992C-4BFE-B7C5-E9E898AE2590}" type="presOf" srcId="{82705673-89FD-475B-9902-F4E97438522D}" destId="{02383A75-D7B2-4CA6-93C6-1B74DA484B6F}" srcOrd="0" destOrd="0" presId="urn:microsoft.com/office/officeart/2005/8/layout/pList2"/>
    <dgm:cxn modelId="{FA7D3C90-684C-42DD-BDF9-52B3D194CDFA}" type="presOf" srcId="{F65FD7D9-B060-4100-B088-FCC6E7406E3F}" destId="{07FBB58E-5009-4467-AB3D-574A84EBDF63}" srcOrd="0" destOrd="0" presId="urn:microsoft.com/office/officeart/2005/8/layout/pList2"/>
    <dgm:cxn modelId="{4B687413-2DB6-4C3D-8FBE-7FD2A986A5FC}" type="presOf" srcId="{D126EFC8-07DF-4D94-83B2-643982BE5335}" destId="{31FF199A-FF63-4A0D-9940-6046D6E05437}" srcOrd="0" destOrd="0" presId="urn:microsoft.com/office/officeart/2005/8/layout/pList2"/>
    <dgm:cxn modelId="{54F8E2D8-DDA6-486E-BA6E-6ACE59528A4F}" type="presOf" srcId="{CA9A0ED6-C0D4-4B39-A134-3DA4C2130E7E}" destId="{5155E886-0381-430E-9906-866170D4E172}" srcOrd="0" destOrd="0" presId="urn:microsoft.com/office/officeart/2005/8/layout/pList2"/>
    <dgm:cxn modelId="{AFD55AC4-4B29-48D2-8AFB-4BAAE4EE280C}" type="presParOf" srcId="{5155E886-0381-430E-9906-866170D4E172}" destId="{988C98B7-011B-43E1-A202-EF1A2102A6FB}" srcOrd="0" destOrd="0" presId="urn:microsoft.com/office/officeart/2005/8/layout/pList2"/>
    <dgm:cxn modelId="{2B7FA788-1302-44DC-8C36-94AE4304CDAB}" type="presParOf" srcId="{5155E886-0381-430E-9906-866170D4E172}" destId="{E7A4DF44-C542-4423-A414-285485D188D1}" srcOrd="1" destOrd="0" presId="urn:microsoft.com/office/officeart/2005/8/layout/pList2"/>
    <dgm:cxn modelId="{48230B7D-698E-4A1B-9227-B227E7A942A0}" type="presParOf" srcId="{E7A4DF44-C542-4423-A414-285485D188D1}" destId="{F75E0792-855A-4FC2-A57F-632A2E66F111}" srcOrd="0" destOrd="0" presId="urn:microsoft.com/office/officeart/2005/8/layout/pList2"/>
    <dgm:cxn modelId="{9ACC6829-B082-4306-BB00-2AE4045D3D49}" type="presParOf" srcId="{F75E0792-855A-4FC2-A57F-632A2E66F111}" destId="{830EB64D-E20D-429D-9026-2826D09C8D47}" srcOrd="0" destOrd="0" presId="urn:microsoft.com/office/officeart/2005/8/layout/pList2"/>
    <dgm:cxn modelId="{D7A89E38-EE7A-45C0-A726-A0EF2BF6E0B9}" type="presParOf" srcId="{F75E0792-855A-4FC2-A57F-632A2E66F111}" destId="{A407504A-C455-47BC-9610-B6C65653C834}" srcOrd="1" destOrd="0" presId="urn:microsoft.com/office/officeart/2005/8/layout/pList2"/>
    <dgm:cxn modelId="{577A7D6A-6E05-4529-9A66-1D7CEAB755BE}" type="presParOf" srcId="{F75E0792-855A-4FC2-A57F-632A2E66F111}" destId="{871CE9F8-FC0C-4865-87A5-AFFBE2F04D2E}" srcOrd="2" destOrd="0" presId="urn:microsoft.com/office/officeart/2005/8/layout/pList2"/>
    <dgm:cxn modelId="{1362600F-B532-4B60-A68C-5B2A0A1F036A}" type="presParOf" srcId="{E7A4DF44-C542-4423-A414-285485D188D1}" destId="{B3EA7F4B-55A1-4ED7-A461-97AAB783168E}" srcOrd="1" destOrd="0" presId="urn:microsoft.com/office/officeart/2005/8/layout/pList2"/>
    <dgm:cxn modelId="{0F9C32E2-50F9-4637-BCDE-B134A6FA96D2}" type="presParOf" srcId="{E7A4DF44-C542-4423-A414-285485D188D1}" destId="{4141F18D-CA95-4301-866B-C0981CBDBDA6}" srcOrd="2" destOrd="0" presId="urn:microsoft.com/office/officeart/2005/8/layout/pList2"/>
    <dgm:cxn modelId="{62C67E47-ED67-4251-B4F2-7FDACFB81D3E}" type="presParOf" srcId="{4141F18D-CA95-4301-866B-C0981CBDBDA6}" destId="{02383A75-D7B2-4CA6-93C6-1B74DA484B6F}" srcOrd="0" destOrd="0" presId="urn:microsoft.com/office/officeart/2005/8/layout/pList2"/>
    <dgm:cxn modelId="{8A0C702E-17FB-48FD-B293-DF3252B285C4}" type="presParOf" srcId="{4141F18D-CA95-4301-866B-C0981CBDBDA6}" destId="{7CDFD330-3CC2-425A-85A4-1121949A81B6}" srcOrd="1" destOrd="0" presId="urn:microsoft.com/office/officeart/2005/8/layout/pList2"/>
    <dgm:cxn modelId="{A4445264-9AA2-4052-A321-EC6E2CFF4322}" type="presParOf" srcId="{4141F18D-CA95-4301-866B-C0981CBDBDA6}" destId="{1264AD14-D7F7-447C-BAAE-F09CE0A2A28B}" srcOrd="2" destOrd="0" presId="urn:microsoft.com/office/officeart/2005/8/layout/pList2"/>
    <dgm:cxn modelId="{603A90C1-983C-49E3-98A7-C63147539588}" type="presParOf" srcId="{E7A4DF44-C542-4423-A414-285485D188D1}" destId="{7ED04DF5-B8F7-4D89-A832-1A296BC07EA7}" srcOrd="3" destOrd="0" presId="urn:microsoft.com/office/officeart/2005/8/layout/pList2"/>
    <dgm:cxn modelId="{2EB57373-04E0-42D2-A5B2-B04709827859}" type="presParOf" srcId="{E7A4DF44-C542-4423-A414-285485D188D1}" destId="{B3549F4E-D70C-489A-B94C-37E474714947}" srcOrd="4" destOrd="0" presId="urn:microsoft.com/office/officeart/2005/8/layout/pList2"/>
    <dgm:cxn modelId="{2010487E-5099-42B2-8216-F5588442565C}" type="presParOf" srcId="{B3549F4E-D70C-489A-B94C-37E474714947}" destId="{BE1C522B-3F13-48D3-9C66-7969DD158D4E}" srcOrd="0" destOrd="0" presId="urn:microsoft.com/office/officeart/2005/8/layout/pList2"/>
    <dgm:cxn modelId="{2AB7D949-34D9-4911-BB0B-BA438092E23A}" type="presParOf" srcId="{B3549F4E-D70C-489A-B94C-37E474714947}" destId="{100C0C9D-26CA-4FE2-AE2E-9FBDAE6E951D}" srcOrd="1" destOrd="0" presId="urn:microsoft.com/office/officeart/2005/8/layout/pList2"/>
    <dgm:cxn modelId="{BCBB422C-F537-48A5-B2FD-0D023F3A5859}" type="presParOf" srcId="{B3549F4E-D70C-489A-B94C-37E474714947}" destId="{CA0A1627-E65B-4122-89D4-88357EA33B69}" srcOrd="2" destOrd="0" presId="urn:microsoft.com/office/officeart/2005/8/layout/pList2"/>
    <dgm:cxn modelId="{4FB970CD-4196-467C-BEB0-D309F2405ECC}" type="presParOf" srcId="{E7A4DF44-C542-4423-A414-285485D188D1}" destId="{DDDB756D-3B43-402B-9DA3-7D356DCDD4F9}" srcOrd="5" destOrd="0" presId="urn:microsoft.com/office/officeart/2005/8/layout/pList2"/>
    <dgm:cxn modelId="{1B0D89E5-B743-4024-AA4A-37E6171C2698}" type="presParOf" srcId="{E7A4DF44-C542-4423-A414-285485D188D1}" destId="{F9DFF898-2A77-4242-B31E-6498492BD38F}" srcOrd="6" destOrd="0" presId="urn:microsoft.com/office/officeart/2005/8/layout/pList2"/>
    <dgm:cxn modelId="{8B5DF769-1EAC-4220-956C-164353E14F20}" type="presParOf" srcId="{F9DFF898-2A77-4242-B31E-6498492BD38F}" destId="{07FBB58E-5009-4467-AB3D-574A84EBDF63}" srcOrd="0" destOrd="0" presId="urn:microsoft.com/office/officeart/2005/8/layout/pList2"/>
    <dgm:cxn modelId="{4BF5F441-178F-4670-BC47-EDE706A6B67E}" type="presParOf" srcId="{F9DFF898-2A77-4242-B31E-6498492BD38F}" destId="{696EBEC0-D6C4-465A-9AE1-8A455F3F0B61}" srcOrd="1" destOrd="0" presId="urn:microsoft.com/office/officeart/2005/8/layout/pList2"/>
    <dgm:cxn modelId="{E67E6798-4C2C-4383-9E57-91F69BA73A60}" type="presParOf" srcId="{F9DFF898-2A77-4242-B31E-6498492BD38F}" destId="{3F17CDD8-BA3F-4672-8C55-9D403021D13B}" srcOrd="2" destOrd="0" presId="urn:microsoft.com/office/officeart/2005/8/layout/pList2"/>
    <dgm:cxn modelId="{3ED90FE8-A793-4F18-BF58-5F577D35AE8D}" type="presParOf" srcId="{E7A4DF44-C542-4423-A414-285485D188D1}" destId="{31FF199A-FF63-4A0D-9940-6046D6E05437}" srcOrd="7" destOrd="0" presId="urn:microsoft.com/office/officeart/2005/8/layout/pList2"/>
    <dgm:cxn modelId="{A62A297D-0D92-4D2A-9744-1F9B1A318485}" type="presParOf" srcId="{E7A4DF44-C542-4423-A414-285485D188D1}" destId="{125875BA-F852-4A77-995B-749B522179A4}" srcOrd="8" destOrd="0" presId="urn:microsoft.com/office/officeart/2005/8/layout/pList2"/>
    <dgm:cxn modelId="{47F263C6-8317-4E0D-A89B-EC2F76D3F268}" type="presParOf" srcId="{125875BA-F852-4A77-995B-749B522179A4}" destId="{2FC63BB6-2BE0-415A-935F-A67750F47F52}" srcOrd="0" destOrd="0" presId="urn:microsoft.com/office/officeart/2005/8/layout/pList2"/>
    <dgm:cxn modelId="{97C45BCB-03D5-49A7-A323-9A0C0282DA33}" type="presParOf" srcId="{125875BA-F852-4A77-995B-749B522179A4}" destId="{91301370-ECAC-4CCD-80FB-84F5CF96A63E}" srcOrd="1" destOrd="0" presId="urn:microsoft.com/office/officeart/2005/8/layout/pList2"/>
    <dgm:cxn modelId="{DDB36499-D4E0-4DD3-B7AF-56321A31519C}" type="presParOf" srcId="{125875BA-F852-4A77-995B-749B522179A4}" destId="{509E6577-BCEB-4E34-92A1-5C58E794EC59}"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B6024E2-D5CE-4067-9AC0-7FEC41F72D83}" type="doc">
      <dgm:prSet loTypeId="urn:microsoft.com/office/officeart/2005/8/layout/lProcess3" loCatId="process" qsTypeId="urn:microsoft.com/office/officeart/2005/8/quickstyle/simple1" qsCatId="simple" csTypeId="urn:microsoft.com/office/officeart/2005/8/colors/colorful4" csCatId="colorful" phldr="1"/>
      <dgm:spPr/>
      <dgm:t>
        <a:bodyPr/>
        <a:lstStyle/>
        <a:p>
          <a:endParaRPr lang="es-EC"/>
        </a:p>
      </dgm:t>
    </dgm:pt>
    <dgm:pt modelId="{D58A74D0-F457-4B20-8AB4-9FEA01F38E88}">
      <dgm:prSet phldrT="[Texto]" custT="1"/>
      <dgm:spPr/>
      <dgm:t>
        <a:bodyPr/>
        <a:lstStyle/>
        <a:p>
          <a:r>
            <a:rPr lang="es-EC" sz="1400" b="1" i="1" u="none" strike="noStrike" cap="none" dirty="0" smtClean="0">
              <a:latin typeface="Pontano Sans"/>
            </a:rPr>
            <a:t>Tobón et al., (2008), valencia et al., (1999); </a:t>
          </a:r>
          <a:r>
            <a:rPr lang="es-EC" sz="1400" b="1" i="1" u="none" strike="noStrike" cap="none" dirty="0" err="1" smtClean="0">
              <a:latin typeface="Pontano Sans"/>
            </a:rPr>
            <a:t>josse</a:t>
          </a:r>
          <a:r>
            <a:rPr lang="es-EC" sz="1400" b="1" i="1" u="none" strike="noStrike" cap="none" dirty="0" smtClean="0">
              <a:latin typeface="Pontano Sans"/>
            </a:rPr>
            <a:t> et al., (2003); </a:t>
          </a:r>
          <a:r>
            <a:rPr lang="es-EC" sz="1400" b="1" i="1" u="none" strike="noStrike" cap="none" dirty="0" err="1" smtClean="0">
              <a:latin typeface="Pontano Sans"/>
            </a:rPr>
            <a:t>baquero</a:t>
          </a:r>
          <a:r>
            <a:rPr lang="es-EC" sz="1400" b="1" i="1" u="none" strike="noStrike" cap="none" dirty="0" smtClean="0">
              <a:latin typeface="Pontano Sans"/>
            </a:rPr>
            <a:t> et al., (2004) y FAO (2008)</a:t>
          </a:r>
          <a:endParaRPr lang="es-EC" sz="1400" b="1" i="1" u="none" strike="noStrike" cap="none" dirty="0">
            <a:latin typeface="Pontano Sans"/>
          </a:endParaRPr>
        </a:p>
      </dgm:t>
    </dgm:pt>
    <dgm:pt modelId="{3C891C75-9045-44A6-B7C2-5FAE05861CCF}" type="parTrans" cxnId="{CFBFF049-CF49-46AF-A26E-2A031E8CC31A}">
      <dgm:prSet/>
      <dgm:spPr/>
      <dgm:t>
        <a:bodyPr/>
        <a:lstStyle/>
        <a:p>
          <a:endParaRPr lang="es-EC"/>
        </a:p>
      </dgm:t>
    </dgm:pt>
    <dgm:pt modelId="{49BB96AF-AFCE-4042-88F6-87DD338B39B3}" type="sibTrans" cxnId="{CFBFF049-CF49-46AF-A26E-2A031E8CC31A}">
      <dgm:prSet/>
      <dgm:spPr/>
      <dgm:t>
        <a:bodyPr/>
        <a:lstStyle/>
        <a:p>
          <a:endParaRPr lang="es-EC"/>
        </a:p>
      </dgm:t>
    </dgm:pt>
    <dgm:pt modelId="{CCE9C7A5-6AC5-4657-8EC2-97F865E40680}">
      <dgm:prSet phldrT="[Texto]" custT="1"/>
      <dgm:spPr/>
      <dgm:t>
        <a:bodyPr/>
        <a:lstStyle/>
        <a:p>
          <a:r>
            <a:rPr lang="es-EC" sz="1200" b="1" baseline="0" dirty="0" smtClean="0">
              <a:latin typeface="Pontano Sans"/>
            </a:rPr>
            <a:t>Presentan al bosque como un regulador hídrico y mencionan que el bosque participa directamente en la producción de agua</a:t>
          </a:r>
          <a:endParaRPr lang="es-EC" sz="1200" b="1" baseline="0" dirty="0">
            <a:latin typeface="Pontano Sans"/>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02A556D3-BA27-4756-8EDA-10380D59D56B}" type="parTrans" cxnId="{F61B0CCE-9A6C-4178-A6BE-615C5D5B2121}">
      <dgm:prSet/>
      <dgm:spPr/>
      <dgm:t>
        <a:bodyPr/>
        <a:lstStyle/>
        <a:p>
          <a:endParaRPr lang="es-EC"/>
        </a:p>
      </dgm:t>
    </dgm:pt>
    <dgm:pt modelId="{47BB3E4C-E4B3-43C4-B072-9EC21AFE6B88}" type="sibTrans" cxnId="{F61B0CCE-9A6C-4178-A6BE-615C5D5B2121}">
      <dgm:prSet/>
      <dgm:spPr/>
      <dgm:t>
        <a:bodyPr/>
        <a:lstStyle/>
        <a:p>
          <a:endParaRPr lang="es-EC"/>
        </a:p>
      </dgm:t>
    </dgm:pt>
    <dgm:pt modelId="{88787903-34F1-4510-ACA8-EDFDF747FE34}">
      <dgm:prSet phldrT="[Texto]" custT="1"/>
      <dgm:spPr/>
      <dgm:t>
        <a:bodyPr/>
        <a:lstStyle/>
        <a:p>
          <a:r>
            <a:rPr lang="es-EC" sz="1200" b="1" baseline="0" dirty="0" smtClean="0">
              <a:latin typeface="Pontano Sans"/>
            </a:rPr>
            <a:t>Son ecosistemas potencialmente hidrológicos, están influenciados por precipitaciones altas y baja evapotranspiración</a:t>
          </a:r>
          <a:endParaRPr lang="es-EC" sz="1200" b="1" baseline="0" dirty="0">
            <a:latin typeface="Pontano Sans"/>
          </a:endParaRPr>
        </a:p>
      </dgm:t>
    </dgm:pt>
    <dgm:pt modelId="{BFF5AAA3-961D-4676-893F-FB88F415FAD4}" type="parTrans" cxnId="{F88041F4-CC7E-4200-BABF-F29F19A3B78F}">
      <dgm:prSet/>
      <dgm:spPr/>
      <dgm:t>
        <a:bodyPr/>
        <a:lstStyle/>
        <a:p>
          <a:endParaRPr lang="es-EC"/>
        </a:p>
      </dgm:t>
    </dgm:pt>
    <dgm:pt modelId="{89512C11-24A9-4332-80B4-AB7A2C327EB6}" type="sibTrans" cxnId="{F88041F4-CC7E-4200-BABF-F29F19A3B78F}">
      <dgm:prSet/>
      <dgm:spPr/>
      <dgm:t>
        <a:bodyPr/>
        <a:lstStyle/>
        <a:p>
          <a:endParaRPr lang="es-EC"/>
        </a:p>
      </dgm:t>
    </dgm:pt>
    <dgm:pt modelId="{329D542F-9B07-4362-B7F5-811854E170B6}">
      <dgm:prSet phldrT="[Texto]" custT="1"/>
      <dgm:spPr/>
      <dgm:t>
        <a:bodyPr/>
        <a:lstStyle/>
        <a:p>
          <a:pPr algn="ctr"/>
          <a:r>
            <a:rPr lang="es-EC" sz="1200" b="1" baseline="0" dirty="0" smtClean="0">
              <a:latin typeface="Pontano Sans"/>
            </a:rPr>
            <a:t>Los bosques tienen una estrecha relación con la producción de agua, en especial el boque nublado. </a:t>
          </a:r>
        </a:p>
        <a:p>
          <a:pPr algn="ctr"/>
          <a:endParaRPr lang="es-EC" sz="1200" b="1" baseline="0" dirty="0">
            <a:latin typeface="Pontano Sans"/>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D4A30368-A292-4CC6-8481-B4CB797C3943}" type="parTrans" cxnId="{DE2CF126-E239-43CA-8C1D-321B22460C18}">
      <dgm:prSet/>
      <dgm:spPr/>
      <dgm:t>
        <a:bodyPr/>
        <a:lstStyle/>
        <a:p>
          <a:endParaRPr lang="es-EC"/>
        </a:p>
      </dgm:t>
    </dgm:pt>
    <dgm:pt modelId="{76A975E1-10A6-4D6F-BF90-DA00315D44F4}" type="sibTrans" cxnId="{DE2CF126-E239-43CA-8C1D-321B22460C18}">
      <dgm:prSet/>
      <dgm:spPr/>
      <dgm:t>
        <a:bodyPr/>
        <a:lstStyle/>
        <a:p>
          <a:endParaRPr lang="es-EC"/>
        </a:p>
      </dgm:t>
    </dgm:pt>
    <dgm:pt modelId="{3547BE57-F9BE-4578-84FC-AEEC33E1D216}" type="pres">
      <dgm:prSet presAssocID="{EB6024E2-D5CE-4067-9AC0-7FEC41F72D83}" presName="Name0" presStyleCnt="0">
        <dgm:presLayoutVars>
          <dgm:chPref val="3"/>
          <dgm:dir/>
          <dgm:animLvl val="lvl"/>
          <dgm:resizeHandles/>
        </dgm:presLayoutVars>
      </dgm:prSet>
      <dgm:spPr/>
      <dgm:t>
        <a:bodyPr/>
        <a:lstStyle/>
        <a:p>
          <a:endParaRPr lang="es-EC"/>
        </a:p>
      </dgm:t>
    </dgm:pt>
    <dgm:pt modelId="{35110DA3-5754-4E76-9E26-E18B5DF0DB74}" type="pres">
      <dgm:prSet presAssocID="{D58A74D0-F457-4B20-8AB4-9FEA01F38E88}" presName="horFlow" presStyleCnt="0"/>
      <dgm:spPr/>
      <dgm:t>
        <a:bodyPr/>
        <a:lstStyle/>
        <a:p>
          <a:endParaRPr lang="es-EC"/>
        </a:p>
      </dgm:t>
    </dgm:pt>
    <dgm:pt modelId="{26EA6D0D-C3E3-4619-8FF8-AFDE02AD2EAC}" type="pres">
      <dgm:prSet presAssocID="{D58A74D0-F457-4B20-8AB4-9FEA01F38E88}" presName="bigChev" presStyleLbl="node1" presStyleIdx="0" presStyleCnt="1" custScaleX="61035" custScaleY="83350" custLinFactNeighborX="1961" custLinFactNeighborY="-1527"/>
      <dgm:spPr/>
      <dgm:t>
        <a:bodyPr/>
        <a:lstStyle/>
        <a:p>
          <a:endParaRPr lang="es-EC"/>
        </a:p>
      </dgm:t>
    </dgm:pt>
    <dgm:pt modelId="{1FD80262-6DB2-488E-BC40-80688A96A88C}" type="pres">
      <dgm:prSet presAssocID="{02A556D3-BA27-4756-8EDA-10380D59D56B}" presName="parTrans" presStyleCnt="0"/>
      <dgm:spPr/>
      <dgm:t>
        <a:bodyPr/>
        <a:lstStyle/>
        <a:p>
          <a:endParaRPr lang="es-EC"/>
        </a:p>
      </dgm:t>
    </dgm:pt>
    <dgm:pt modelId="{3626C899-5972-4BEC-9733-149F478584C0}" type="pres">
      <dgm:prSet presAssocID="{CCE9C7A5-6AC5-4657-8EC2-97F865E40680}" presName="node" presStyleLbl="alignAccFollowNode1" presStyleIdx="0" presStyleCnt="3" custScaleX="74904" custScaleY="105976" custLinFactNeighborX="29592" custLinFactNeighborY="-255">
        <dgm:presLayoutVars>
          <dgm:bulletEnabled val="1"/>
        </dgm:presLayoutVars>
      </dgm:prSet>
      <dgm:spPr/>
      <dgm:t>
        <a:bodyPr/>
        <a:lstStyle/>
        <a:p>
          <a:endParaRPr lang="es-EC"/>
        </a:p>
      </dgm:t>
    </dgm:pt>
    <dgm:pt modelId="{87CCC6EF-9CE6-4F31-B815-CA9AA98196F7}" type="pres">
      <dgm:prSet presAssocID="{47BB3E4C-E4B3-43C4-B072-9EC21AFE6B88}" presName="sibTrans" presStyleCnt="0"/>
      <dgm:spPr/>
      <dgm:t>
        <a:bodyPr/>
        <a:lstStyle/>
        <a:p>
          <a:endParaRPr lang="es-EC"/>
        </a:p>
      </dgm:t>
    </dgm:pt>
    <dgm:pt modelId="{CA4F7D96-14C6-4340-A1C3-356A3B632612}" type="pres">
      <dgm:prSet presAssocID="{88787903-34F1-4510-ACA8-EDFDF747FE34}" presName="node" presStyleLbl="alignAccFollowNode1" presStyleIdx="1" presStyleCnt="3" custScaleX="79435" custScaleY="108072" custLinFactNeighborX="23848" custLinFactNeighborY="-266">
        <dgm:presLayoutVars>
          <dgm:bulletEnabled val="1"/>
        </dgm:presLayoutVars>
      </dgm:prSet>
      <dgm:spPr/>
      <dgm:t>
        <a:bodyPr/>
        <a:lstStyle/>
        <a:p>
          <a:endParaRPr lang="es-EC"/>
        </a:p>
      </dgm:t>
    </dgm:pt>
    <dgm:pt modelId="{9B7310D6-05DA-4CF9-8E4C-FB83777A1C65}" type="pres">
      <dgm:prSet presAssocID="{89512C11-24A9-4332-80B4-AB7A2C327EB6}" presName="sibTrans" presStyleCnt="0"/>
      <dgm:spPr/>
      <dgm:t>
        <a:bodyPr/>
        <a:lstStyle/>
        <a:p>
          <a:endParaRPr lang="es-EC"/>
        </a:p>
      </dgm:t>
    </dgm:pt>
    <dgm:pt modelId="{345A35D1-FF4D-496D-B31D-60E9CC2C0B84}" type="pres">
      <dgm:prSet presAssocID="{329D542F-9B07-4362-B7F5-811854E170B6}" presName="node" presStyleLbl="alignAccFollowNode1" presStyleIdx="2" presStyleCnt="3" custScaleX="72024" custScaleY="108546" custLinFactNeighborX="11501" custLinFactNeighborY="-2288">
        <dgm:presLayoutVars>
          <dgm:bulletEnabled val="1"/>
        </dgm:presLayoutVars>
      </dgm:prSet>
      <dgm:spPr/>
      <dgm:t>
        <a:bodyPr/>
        <a:lstStyle/>
        <a:p>
          <a:endParaRPr lang="es-EC"/>
        </a:p>
      </dgm:t>
    </dgm:pt>
  </dgm:ptLst>
  <dgm:cxnLst>
    <dgm:cxn modelId="{BED10383-9698-40E9-8369-74B9544B86F0}" type="presOf" srcId="{CCE9C7A5-6AC5-4657-8EC2-97F865E40680}" destId="{3626C899-5972-4BEC-9733-149F478584C0}" srcOrd="0" destOrd="0" presId="urn:microsoft.com/office/officeart/2005/8/layout/lProcess3"/>
    <dgm:cxn modelId="{C89D80D3-8437-40F5-9BB5-B9A934D17006}" type="presOf" srcId="{D58A74D0-F457-4B20-8AB4-9FEA01F38E88}" destId="{26EA6D0D-C3E3-4619-8FF8-AFDE02AD2EAC}" srcOrd="0" destOrd="0" presId="urn:microsoft.com/office/officeart/2005/8/layout/lProcess3"/>
    <dgm:cxn modelId="{F88041F4-CC7E-4200-BABF-F29F19A3B78F}" srcId="{D58A74D0-F457-4B20-8AB4-9FEA01F38E88}" destId="{88787903-34F1-4510-ACA8-EDFDF747FE34}" srcOrd="1" destOrd="0" parTransId="{BFF5AAA3-961D-4676-893F-FB88F415FAD4}" sibTransId="{89512C11-24A9-4332-80B4-AB7A2C327EB6}"/>
    <dgm:cxn modelId="{DE2CF126-E239-43CA-8C1D-321B22460C18}" srcId="{D58A74D0-F457-4B20-8AB4-9FEA01F38E88}" destId="{329D542F-9B07-4362-B7F5-811854E170B6}" srcOrd="2" destOrd="0" parTransId="{D4A30368-A292-4CC6-8481-B4CB797C3943}" sibTransId="{76A975E1-10A6-4D6F-BF90-DA00315D44F4}"/>
    <dgm:cxn modelId="{CFBFF049-CF49-46AF-A26E-2A031E8CC31A}" srcId="{EB6024E2-D5CE-4067-9AC0-7FEC41F72D83}" destId="{D58A74D0-F457-4B20-8AB4-9FEA01F38E88}" srcOrd="0" destOrd="0" parTransId="{3C891C75-9045-44A6-B7C2-5FAE05861CCF}" sibTransId="{49BB96AF-AFCE-4042-88F6-87DD338B39B3}"/>
    <dgm:cxn modelId="{9AB9B2EF-1D28-4450-A363-049396FDBF3C}" type="presOf" srcId="{88787903-34F1-4510-ACA8-EDFDF747FE34}" destId="{CA4F7D96-14C6-4340-A1C3-356A3B632612}" srcOrd="0" destOrd="0" presId="urn:microsoft.com/office/officeart/2005/8/layout/lProcess3"/>
    <dgm:cxn modelId="{32C2D52E-7FE3-472E-9F99-F57EAFD2F6FA}" type="presOf" srcId="{329D542F-9B07-4362-B7F5-811854E170B6}" destId="{345A35D1-FF4D-496D-B31D-60E9CC2C0B84}" srcOrd="0" destOrd="0" presId="urn:microsoft.com/office/officeart/2005/8/layout/lProcess3"/>
    <dgm:cxn modelId="{9159116A-42B8-4E99-9F10-3DAACFE9131E}" type="presOf" srcId="{EB6024E2-D5CE-4067-9AC0-7FEC41F72D83}" destId="{3547BE57-F9BE-4578-84FC-AEEC33E1D216}" srcOrd="0" destOrd="0" presId="urn:microsoft.com/office/officeart/2005/8/layout/lProcess3"/>
    <dgm:cxn modelId="{F61B0CCE-9A6C-4178-A6BE-615C5D5B2121}" srcId="{D58A74D0-F457-4B20-8AB4-9FEA01F38E88}" destId="{CCE9C7A5-6AC5-4657-8EC2-97F865E40680}" srcOrd="0" destOrd="0" parTransId="{02A556D3-BA27-4756-8EDA-10380D59D56B}" sibTransId="{47BB3E4C-E4B3-43C4-B072-9EC21AFE6B88}"/>
    <dgm:cxn modelId="{EB06B556-B815-4E64-92E0-E07FB2C4DAD6}" type="presParOf" srcId="{3547BE57-F9BE-4578-84FC-AEEC33E1D216}" destId="{35110DA3-5754-4E76-9E26-E18B5DF0DB74}" srcOrd="0" destOrd="0" presId="urn:microsoft.com/office/officeart/2005/8/layout/lProcess3"/>
    <dgm:cxn modelId="{03A0870F-127E-4692-9B6B-905C07A0B37E}" type="presParOf" srcId="{35110DA3-5754-4E76-9E26-E18B5DF0DB74}" destId="{26EA6D0D-C3E3-4619-8FF8-AFDE02AD2EAC}" srcOrd="0" destOrd="0" presId="urn:microsoft.com/office/officeart/2005/8/layout/lProcess3"/>
    <dgm:cxn modelId="{03B2C0AF-FDA1-4A04-A823-63F689F3D8ED}" type="presParOf" srcId="{35110DA3-5754-4E76-9E26-E18B5DF0DB74}" destId="{1FD80262-6DB2-488E-BC40-80688A96A88C}" srcOrd="1" destOrd="0" presId="urn:microsoft.com/office/officeart/2005/8/layout/lProcess3"/>
    <dgm:cxn modelId="{F54B33A8-BDCD-46D4-8EA8-369CD9815972}" type="presParOf" srcId="{35110DA3-5754-4E76-9E26-E18B5DF0DB74}" destId="{3626C899-5972-4BEC-9733-149F478584C0}" srcOrd="2" destOrd="0" presId="urn:microsoft.com/office/officeart/2005/8/layout/lProcess3"/>
    <dgm:cxn modelId="{7DDB25E4-E837-4998-BC58-E5C0433940E2}" type="presParOf" srcId="{35110DA3-5754-4E76-9E26-E18B5DF0DB74}" destId="{87CCC6EF-9CE6-4F31-B815-CA9AA98196F7}" srcOrd="3" destOrd="0" presId="urn:microsoft.com/office/officeart/2005/8/layout/lProcess3"/>
    <dgm:cxn modelId="{3BFDB835-FA18-4196-808C-93B96F5E1FD6}" type="presParOf" srcId="{35110DA3-5754-4E76-9E26-E18B5DF0DB74}" destId="{CA4F7D96-14C6-4340-A1C3-356A3B632612}" srcOrd="4" destOrd="0" presId="urn:microsoft.com/office/officeart/2005/8/layout/lProcess3"/>
    <dgm:cxn modelId="{762831D9-C905-45BA-BF1E-131D7FB945D0}" type="presParOf" srcId="{35110DA3-5754-4E76-9E26-E18B5DF0DB74}" destId="{9B7310D6-05DA-4CF9-8E4C-FB83777A1C65}" srcOrd="5" destOrd="0" presId="urn:microsoft.com/office/officeart/2005/8/layout/lProcess3"/>
    <dgm:cxn modelId="{31D4DC27-9255-4B2D-8220-BCD331E7C2FD}" type="presParOf" srcId="{35110DA3-5754-4E76-9E26-E18B5DF0DB74}" destId="{345A35D1-FF4D-496D-B31D-60E9CC2C0B84}" srcOrd="6" destOrd="0" presId="urn:microsoft.com/office/officeart/2005/8/layout/lProcess3"/>
  </dgm:cxnLst>
  <dgm:bg/>
  <dgm:whole>
    <a:effectLst/>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B6024E2-D5CE-4067-9AC0-7FEC41F72D83}" type="doc">
      <dgm:prSet loTypeId="urn:microsoft.com/office/officeart/2005/8/layout/lProcess3" loCatId="process" qsTypeId="urn:microsoft.com/office/officeart/2005/8/quickstyle/simple1" qsCatId="simple" csTypeId="urn:microsoft.com/office/officeart/2005/8/colors/colorful4" csCatId="colorful" phldr="1"/>
      <dgm:spPr/>
      <dgm:t>
        <a:bodyPr/>
        <a:lstStyle/>
        <a:p>
          <a:endParaRPr lang="es-EC"/>
        </a:p>
      </dgm:t>
    </dgm:pt>
    <dgm:pt modelId="{D58A74D0-F457-4B20-8AB4-9FEA01F38E88}">
      <dgm:prSet phldrT="[Texto]" custT="1"/>
      <dgm:spPr/>
      <dgm:t>
        <a:bodyPr/>
        <a:lstStyle/>
        <a:p>
          <a:r>
            <a:rPr lang="fr-FR" sz="1400" b="1" i="1" u="none" strike="noStrike" cap="none" dirty="0" smtClean="0">
              <a:latin typeface="Pontano Sans"/>
            </a:rPr>
            <a:t>De </a:t>
          </a:r>
          <a:r>
            <a:rPr lang="fr-FR" sz="1400" b="1" i="1" u="none" strike="noStrike" cap="none" dirty="0" err="1" smtClean="0">
              <a:latin typeface="Pontano Sans"/>
            </a:rPr>
            <a:t>Biévre</a:t>
          </a:r>
          <a:r>
            <a:rPr lang="fr-FR" sz="1400" b="1" i="1" u="none" strike="noStrike" cap="none" dirty="0" smtClean="0">
              <a:latin typeface="Pontano Sans"/>
            </a:rPr>
            <a:t> et al., 2006, MECN (2009)</a:t>
          </a:r>
          <a:endParaRPr lang="es-EC" sz="1400" b="1" i="1" u="none" strike="noStrike" cap="none" dirty="0">
            <a:latin typeface="Pontano Sans"/>
          </a:endParaRPr>
        </a:p>
      </dgm:t>
    </dgm:pt>
    <dgm:pt modelId="{3C891C75-9045-44A6-B7C2-5FAE05861CCF}" type="parTrans" cxnId="{CFBFF049-CF49-46AF-A26E-2A031E8CC31A}">
      <dgm:prSet/>
      <dgm:spPr/>
      <dgm:t>
        <a:bodyPr/>
        <a:lstStyle/>
        <a:p>
          <a:endParaRPr lang="es-EC"/>
        </a:p>
      </dgm:t>
    </dgm:pt>
    <dgm:pt modelId="{49BB96AF-AFCE-4042-88F6-87DD338B39B3}" type="sibTrans" cxnId="{CFBFF049-CF49-46AF-A26E-2A031E8CC31A}">
      <dgm:prSet/>
      <dgm:spPr/>
      <dgm:t>
        <a:bodyPr/>
        <a:lstStyle/>
        <a:p>
          <a:endParaRPr lang="es-EC"/>
        </a:p>
      </dgm:t>
    </dgm:pt>
    <dgm:pt modelId="{CCE9C7A5-6AC5-4657-8EC2-97F865E40680}">
      <dgm:prSet phldrT="[Texto]" custT="1"/>
      <dgm:spPr/>
      <dgm:t>
        <a:bodyPr/>
        <a:lstStyle/>
        <a:p>
          <a:r>
            <a:rPr lang="es-EC" sz="1200" b="1" baseline="0" dirty="0" smtClean="0">
              <a:latin typeface="Pontano Sans"/>
            </a:rPr>
            <a:t>El páramo, su vegetación arbustiva y bosques de transición a zonas bajas que generan caudales base durante todo el año</a:t>
          </a:r>
          <a:endParaRPr lang="es-EC" sz="1200" b="1" baseline="0" dirty="0">
            <a:latin typeface="Pontano Sans"/>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02A556D3-BA27-4756-8EDA-10380D59D56B}" type="parTrans" cxnId="{F61B0CCE-9A6C-4178-A6BE-615C5D5B2121}">
      <dgm:prSet/>
      <dgm:spPr/>
      <dgm:t>
        <a:bodyPr/>
        <a:lstStyle/>
        <a:p>
          <a:endParaRPr lang="es-EC"/>
        </a:p>
      </dgm:t>
    </dgm:pt>
    <dgm:pt modelId="{47BB3E4C-E4B3-43C4-B072-9EC21AFE6B88}" type="sibTrans" cxnId="{F61B0CCE-9A6C-4178-A6BE-615C5D5B2121}">
      <dgm:prSet/>
      <dgm:spPr/>
      <dgm:t>
        <a:bodyPr/>
        <a:lstStyle/>
        <a:p>
          <a:endParaRPr lang="es-EC"/>
        </a:p>
      </dgm:t>
    </dgm:pt>
    <dgm:pt modelId="{88787903-34F1-4510-ACA8-EDFDF747FE34}">
      <dgm:prSet phldrT="[Texto]" custT="1"/>
      <dgm:spPr/>
      <dgm:t>
        <a:bodyPr/>
        <a:lstStyle/>
        <a:p>
          <a:r>
            <a:rPr lang="es-EC" sz="1200" b="1" baseline="0" dirty="0" smtClean="0">
              <a:latin typeface="Pontano Sans"/>
            </a:rPr>
            <a:t>En la cuenca se encuentra gran cantidad de paramo.</a:t>
          </a:r>
          <a:endParaRPr lang="es-EC" sz="1200" b="1" baseline="0" dirty="0">
            <a:latin typeface="Pontano Sans"/>
          </a:endParaRPr>
        </a:p>
      </dgm:t>
    </dgm:pt>
    <dgm:pt modelId="{BFF5AAA3-961D-4676-893F-FB88F415FAD4}" type="parTrans" cxnId="{F88041F4-CC7E-4200-BABF-F29F19A3B78F}">
      <dgm:prSet/>
      <dgm:spPr/>
      <dgm:t>
        <a:bodyPr/>
        <a:lstStyle/>
        <a:p>
          <a:endParaRPr lang="es-EC"/>
        </a:p>
      </dgm:t>
    </dgm:pt>
    <dgm:pt modelId="{89512C11-24A9-4332-80B4-AB7A2C327EB6}" type="sibTrans" cxnId="{F88041F4-CC7E-4200-BABF-F29F19A3B78F}">
      <dgm:prSet/>
      <dgm:spPr/>
      <dgm:t>
        <a:bodyPr/>
        <a:lstStyle/>
        <a:p>
          <a:endParaRPr lang="es-EC"/>
        </a:p>
      </dgm:t>
    </dgm:pt>
    <dgm:pt modelId="{329D542F-9B07-4362-B7F5-811854E170B6}">
      <dgm:prSet phldrT="[Texto]" custT="1"/>
      <dgm:spPr/>
      <dgm:t>
        <a:bodyPr/>
        <a:lstStyle/>
        <a:p>
          <a:pPr algn="ctr"/>
          <a:r>
            <a:rPr lang="es-EC" sz="1200" b="1" baseline="0" dirty="0" smtClean="0">
              <a:latin typeface="Pontano Sans"/>
            </a:rPr>
            <a:t>Adicionalmente, el bosque es la segunda formación mas extensa de cobertura vegetal y usos de suelo.</a:t>
          </a:r>
        </a:p>
        <a:p>
          <a:pPr algn="ctr"/>
          <a:endParaRPr lang="es-EC" sz="1200" b="1" baseline="0" dirty="0">
            <a:latin typeface="Pontano Sans"/>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D4A30368-A292-4CC6-8481-B4CB797C3943}" type="parTrans" cxnId="{DE2CF126-E239-43CA-8C1D-321B22460C18}">
      <dgm:prSet/>
      <dgm:spPr/>
      <dgm:t>
        <a:bodyPr/>
        <a:lstStyle/>
        <a:p>
          <a:endParaRPr lang="es-EC"/>
        </a:p>
      </dgm:t>
    </dgm:pt>
    <dgm:pt modelId="{76A975E1-10A6-4D6F-BF90-DA00315D44F4}" type="sibTrans" cxnId="{DE2CF126-E239-43CA-8C1D-321B22460C18}">
      <dgm:prSet/>
      <dgm:spPr/>
      <dgm:t>
        <a:bodyPr/>
        <a:lstStyle/>
        <a:p>
          <a:endParaRPr lang="es-EC"/>
        </a:p>
      </dgm:t>
    </dgm:pt>
    <dgm:pt modelId="{3547BE57-F9BE-4578-84FC-AEEC33E1D216}" type="pres">
      <dgm:prSet presAssocID="{EB6024E2-D5CE-4067-9AC0-7FEC41F72D83}" presName="Name0" presStyleCnt="0">
        <dgm:presLayoutVars>
          <dgm:chPref val="3"/>
          <dgm:dir/>
          <dgm:animLvl val="lvl"/>
          <dgm:resizeHandles/>
        </dgm:presLayoutVars>
      </dgm:prSet>
      <dgm:spPr/>
      <dgm:t>
        <a:bodyPr/>
        <a:lstStyle/>
        <a:p>
          <a:endParaRPr lang="es-EC"/>
        </a:p>
      </dgm:t>
    </dgm:pt>
    <dgm:pt modelId="{35110DA3-5754-4E76-9E26-E18B5DF0DB74}" type="pres">
      <dgm:prSet presAssocID="{D58A74D0-F457-4B20-8AB4-9FEA01F38E88}" presName="horFlow" presStyleCnt="0"/>
      <dgm:spPr/>
      <dgm:t>
        <a:bodyPr/>
        <a:lstStyle/>
        <a:p>
          <a:endParaRPr lang="es-EC"/>
        </a:p>
      </dgm:t>
    </dgm:pt>
    <dgm:pt modelId="{26EA6D0D-C3E3-4619-8FF8-AFDE02AD2EAC}" type="pres">
      <dgm:prSet presAssocID="{D58A74D0-F457-4B20-8AB4-9FEA01F38E88}" presName="bigChev" presStyleLbl="node1" presStyleIdx="0" presStyleCnt="1" custScaleX="61035" custScaleY="83350" custLinFactNeighborX="1961" custLinFactNeighborY="-1527"/>
      <dgm:spPr/>
      <dgm:t>
        <a:bodyPr/>
        <a:lstStyle/>
        <a:p>
          <a:endParaRPr lang="es-EC"/>
        </a:p>
      </dgm:t>
    </dgm:pt>
    <dgm:pt modelId="{1FD80262-6DB2-488E-BC40-80688A96A88C}" type="pres">
      <dgm:prSet presAssocID="{02A556D3-BA27-4756-8EDA-10380D59D56B}" presName="parTrans" presStyleCnt="0"/>
      <dgm:spPr/>
      <dgm:t>
        <a:bodyPr/>
        <a:lstStyle/>
        <a:p>
          <a:endParaRPr lang="es-EC"/>
        </a:p>
      </dgm:t>
    </dgm:pt>
    <dgm:pt modelId="{3626C899-5972-4BEC-9733-149F478584C0}" type="pres">
      <dgm:prSet presAssocID="{CCE9C7A5-6AC5-4657-8EC2-97F865E40680}" presName="node" presStyleLbl="alignAccFollowNode1" presStyleIdx="0" presStyleCnt="3" custScaleX="74904" custScaleY="105976" custLinFactNeighborX="29592" custLinFactNeighborY="-255">
        <dgm:presLayoutVars>
          <dgm:bulletEnabled val="1"/>
        </dgm:presLayoutVars>
      </dgm:prSet>
      <dgm:spPr/>
      <dgm:t>
        <a:bodyPr/>
        <a:lstStyle/>
        <a:p>
          <a:endParaRPr lang="es-EC"/>
        </a:p>
      </dgm:t>
    </dgm:pt>
    <dgm:pt modelId="{87CCC6EF-9CE6-4F31-B815-CA9AA98196F7}" type="pres">
      <dgm:prSet presAssocID="{47BB3E4C-E4B3-43C4-B072-9EC21AFE6B88}" presName="sibTrans" presStyleCnt="0"/>
      <dgm:spPr/>
      <dgm:t>
        <a:bodyPr/>
        <a:lstStyle/>
        <a:p>
          <a:endParaRPr lang="es-EC"/>
        </a:p>
      </dgm:t>
    </dgm:pt>
    <dgm:pt modelId="{CA4F7D96-14C6-4340-A1C3-356A3B632612}" type="pres">
      <dgm:prSet presAssocID="{88787903-34F1-4510-ACA8-EDFDF747FE34}" presName="node" presStyleLbl="alignAccFollowNode1" presStyleIdx="1" presStyleCnt="3" custScaleX="79435" custScaleY="108072" custLinFactNeighborX="23848" custLinFactNeighborY="-266">
        <dgm:presLayoutVars>
          <dgm:bulletEnabled val="1"/>
        </dgm:presLayoutVars>
      </dgm:prSet>
      <dgm:spPr/>
      <dgm:t>
        <a:bodyPr/>
        <a:lstStyle/>
        <a:p>
          <a:endParaRPr lang="es-EC"/>
        </a:p>
      </dgm:t>
    </dgm:pt>
    <dgm:pt modelId="{9B7310D6-05DA-4CF9-8E4C-FB83777A1C65}" type="pres">
      <dgm:prSet presAssocID="{89512C11-24A9-4332-80B4-AB7A2C327EB6}" presName="sibTrans" presStyleCnt="0"/>
      <dgm:spPr/>
      <dgm:t>
        <a:bodyPr/>
        <a:lstStyle/>
        <a:p>
          <a:endParaRPr lang="es-EC"/>
        </a:p>
      </dgm:t>
    </dgm:pt>
    <dgm:pt modelId="{345A35D1-FF4D-496D-B31D-60E9CC2C0B84}" type="pres">
      <dgm:prSet presAssocID="{329D542F-9B07-4362-B7F5-811854E170B6}" presName="node" presStyleLbl="alignAccFollowNode1" presStyleIdx="2" presStyleCnt="3" custScaleX="72024" custScaleY="108546" custLinFactNeighborX="11501" custLinFactNeighborY="-2288">
        <dgm:presLayoutVars>
          <dgm:bulletEnabled val="1"/>
        </dgm:presLayoutVars>
      </dgm:prSet>
      <dgm:spPr/>
      <dgm:t>
        <a:bodyPr/>
        <a:lstStyle/>
        <a:p>
          <a:endParaRPr lang="es-EC"/>
        </a:p>
      </dgm:t>
    </dgm:pt>
  </dgm:ptLst>
  <dgm:cxnLst>
    <dgm:cxn modelId="{A4478200-AFA7-4A69-A2FD-ECB2BCD39E63}" type="presOf" srcId="{EB6024E2-D5CE-4067-9AC0-7FEC41F72D83}" destId="{3547BE57-F9BE-4578-84FC-AEEC33E1D216}" srcOrd="0" destOrd="0" presId="urn:microsoft.com/office/officeart/2005/8/layout/lProcess3"/>
    <dgm:cxn modelId="{DF436B98-40BD-4AAA-888F-3121476764E1}" type="presOf" srcId="{CCE9C7A5-6AC5-4657-8EC2-97F865E40680}" destId="{3626C899-5972-4BEC-9733-149F478584C0}" srcOrd="0" destOrd="0" presId="urn:microsoft.com/office/officeart/2005/8/layout/lProcess3"/>
    <dgm:cxn modelId="{DCD04F1A-75CC-4BDC-BDDB-B11A5184BA1B}" type="presOf" srcId="{D58A74D0-F457-4B20-8AB4-9FEA01F38E88}" destId="{26EA6D0D-C3E3-4619-8FF8-AFDE02AD2EAC}" srcOrd="0" destOrd="0" presId="urn:microsoft.com/office/officeart/2005/8/layout/lProcess3"/>
    <dgm:cxn modelId="{F88041F4-CC7E-4200-BABF-F29F19A3B78F}" srcId="{D58A74D0-F457-4B20-8AB4-9FEA01F38E88}" destId="{88787903-34F1-4510-ACA8-EDFDF747FE34}" srcOrd="1" destOrd="0" parTransId="{BFF5AAA3-961D-4676-893F-FB88F415FAD4}" sibTransId="{89512C11-24A9-4332-80B4-AB7A2C327EB6}"/>
    <dgm:cxn modelId="{DE2CF126-E239-43CA-8C1D-321B22460C18}" srcId="{D58A74D0-F457-4B20-8AB4-9FEA01F38E88}" destId="{329D542F-9B07-4362-B7F5-811854E170B6}" srcOrd="2" destOrd="0" parTransId="{D4A30368-A292-4CC6-8481-B4CB797C3943}" sibTransId="{76A975E1-10A6-4D6F-BF90-DA00315D44F4}"/>
    <dgm:cxn modelId="{CFBFF049-CF49-46AF-A26E-2A031E8CC31A}" srcId="{EB6024E2-D5CE-4067-9AC0-7FEC41F72D83}" destId="{D58A74D0-F457-4B20-8AB4-9FEA01F38E88}" srcOrd="0" destOrd="0" parTransId="{3C891C75-9045-44A6-B7C2-5FAE05861CCF}" sibTransId="{49BB96AF-AFCE-4042-88F6-87DD338B39B3}"/>
    <dgm:cxn modelId="{20339E3C-909B-4586-807D-88A4F7824E45}" type="presOf" srcId="{88787903-34F1-4510-ACA8-EDFDF747FE34}" destId="{CA4F7D96-14C6-4340-A1C3-356A3B632612}" srcOrd="0" destOrd="0" presId="urn:microsoft.com/office/officeart/2005/8/layout/lProcess3"/>
    <dgm:cxn modelId="{BB1CDA08-A37C-479E-A3C9-D2E5475DF69D}" type="presOf" srcId="{329D542F-9B07-4362-B7F5-811854E170B6}" destId="{345A35D1-FF4D-496D-B31D-60E9CC2C0B84}" srcOrd="0" destOrd="0" presId="urn:microsoft.com/office/officeart/2005/8/layout/lProcess3"/>
    <dgm:cxn modelId="{F61B0CCE-9A6C-4178-A6BE-615C5D5B2121}" srcId="{D58A74D0-F457-4B20-8AB4-9FEA01F38E88}" destId="{CCE9C7A5-6AC5-4657-8EC2-97F865E40680}" srcOrd="0" destOrd="0" parTransId="{02A556D3-BA27-4756-8EDA-10380D59D56B}" sibTransId="{47BB3E4C-E4B3-43C4-B072-9EC21AFE6B88}"/>
    <dgm:cxn modelId="{1A95E767-B8A7-4229-8415-F8D4B0ED0F08}" type="presParOf" srcId="{3547BE57-F9BE-4578-84FC-AEEC33E1D216}" destId="{35110DA3-5754-4E76-9E26-E18B5DF0DB74}" srcOrd="0" destOrd="0" presId="urn:microsoft.com/office/officeart/2005/8/layout/lProcess3"/>
    <dgm:cxn modelId="{FD8A4C79-DD6F-4BDC-8AEA-C5444FA99A28}" type="presParOf" srcId="{35110DA3-5754-4E76-9E26-E18B5DF0DB74}" destId="{26EA6D0D-C3E3-4619-8FF8-AFDE02AD2EAC}" srcOrd="0" destOrd="0" presId="urn:microsoft.com/office/officeart/2005/8/layout/lProcess3"/>
    <dgm:cxn modelId="{8C58B781-60DE-4AC6-B680-D7CF70395558}" type="presParOf" srcId="{35110DA3-5754-4E76-9E26-E18B5DF0DB74}" destId="{1FD80262-6DB2-488E-BC40-80688A96A88C}" srcOrd="1" destOrd="0" presId="urn:microsoft.com/office/officeart/2005/8/layout/lProcess3"/>
    <dgm:cxn modelId="{6347C4C7-A844-4FA4-842C-28C99612BE1E}" type="presParOf" srcId="{35110DA3-5754-4E76-9E26-E18B5DF0DB74}" destId="{3626C899-5972-4BEC-9733-149F478584C0}" srcOrd="2" destOrd="0" presId="urn:microsoft.com/office/officeart/2005/8/layout/lProcess3"/>
    <dgm:cxn modelId="{D557B2D3-B0BB-4185-9F9E-C411CAA7C337}" type="presParOf" srcId="{35110DA3-5754-4E76-9E26-E18B5DF0DB74}" destId="{87CCC6EF-9CE6-4F31-B815-CA9AA98196F7}" srcOrd="3" destOrd="0" presId="urn:microsoft.com/office/officeart/2005/8/layout/lProcess3"/>
    <dgm:cxn modelId="{859D7772-093A-4D84-B950-2559B810997E}" type="presParOf" srcId="{35110DA3-5754-4E76-9E26-E18B5DF0DB74}" destId="{CA4F7D96-14C6-4340-A1C3-356A3B632612}" srcOrd="4" destOrd="0" presId="urn:microsoft.com/office/officeart/2005/8/layout/lProcess3"/>
    <dgm:cxn modelId="{E00323D3-DC28-488E-A227-3A7308C066B8}" type="presParOf" srcId="{35110DA3-5754-4E76-9E26-E18B5DF0DB74}" destId="{9B7310D6-05DA-4CF9-8E4C-FB83777A1C65}" srcOrd="5" destOrd="0" presId="urn:microsoft.com/office/officeart/2005/8/layout/lProcess3"/>
    <dgm:cxn modelId="{022E55D5-8FB1-4B70-BD66-69D438C9F01E}" type="presParOf" srcId="{35110DA3-5754-4E76-9E26-E18B5DF0DB74}" destId="{345A35D1-FF4D-496D-B31D-60E9CC2C0B84}" srcOrd="6" destOrd="0" presId="urn:microsoft.com/office/officeart/2005/8/layout/lProcess3"/>
  </dgm:cxnLst>
  <dgm:bg/>
  <dgm:whole>
    <a:effectLst/>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FF7925-F7A3-407B-8142-4B4A8D82F2AC}" type="doc">
      <dgm:prSet loTypeId="urn:microsoft.com/office/officeart/2005/8/layout/vList3" loCatId="list" qsTypeId="urn:microsoft.com/office/officeart/2005/8/quickstyle/simple1" qsCatId="simple" csTypeId="urn:microsoft.com/office/officeart/2005/8/colors/accent2_3" csCatId="accent2" phldr="1"/>
      <dgm:spPr/>
    </dgm:pt>
    <dgm:pt modelId="{B15D6D90-2DFA-4FEE-BB33-37651932603B}">
      <dgm:prSet phldrT="[Texto]"/>
      <dgm:spPr/>
      <dgm:t>
        <a:bodyPr/>
        <a:lstStyle/>
        <a:p>
          <a:r>
            <a:rPr lang="es-EC" dirty="0" smtClean="0"/>
            <a:t>Libreta de campo</a:t>
          </a:r>
        </a:p>
        <a:p>
          <a:r>
            <a:rPr lang="es-EC" dirty="0" smtClean="0"/>
            <a:t>Poncho de agua</a:t>
          </a:r>
        </a:p>
        <a:p>
          <a:r>
            <a:rPr lang="es-EC" dirty="0" smtClean="0"/>
            <a:t>Base de datos analógica </a:t>
          </a:r>
          <a:r>
            <a:rPr lang="es-EC" dirty="0" err="1" smtClean="0"/>
            <a:t>Hidro</a:t>
          </a:r>
          <a:r>
            <a:rPr lang="es-EC" dirty="0" smtClean="0"/>
            <a:t> – meteorológica  del INAMHI</a:t>
          </a:r>
        </a:p>
        <a:p>
          <a:r>
            <a:rPr lang="es-EC" dirty="0" smtClean="0"/>
            <a:t>Imágenes </a:t>
          </a:r>
          <a:r>
            <a:rPr lang="es-EC" dirty="0" err="1" smtClean="0"/>
            <a:t>multiespectrales</a:t>
          </a:r>
          <a:r>
            <a:rPr lang="es-EC" dirty="0" smtClean="0"/>
            <a:t> LANDSAT 7 y LANDSAT 8</a:t>
          </a:r>
          <a:endParaRPr lang="es-EC" dirty="0"/>
        </a:p>
      </dgm:t>
    </dgm:pt>
    <dgm:pt modelId="{DE2061C6-E537-4F43-B823-80635C36E88A}" type="parTrans" cxnId="{DB290946-F0A7-48FF-A8AF-57954A0C9284}">
      <dgm:prSet/>
      <dgm:spPr/>
      <dgm:t>
        <a:bodyPr/>
        <a:lstStyle/>
        <a:p>
          <a:endParaRPr lang="es-EC"/>
        </a:p>
      </dgm:t>
    </dgm:pt>
    <dgm:pt modelId="{D23B9626-FEAA-49A6-9CD3-F537C5403703}" type="sibTrans" cxnId="{DB290946-F0A7-48FF-A8AF-57954A0C9284}">
      <dgm:prSet/>
      <dgm:spPr/>
      <dgm:t>
        <a:bodyPr/>
        <a:lstStyle/>
        <a:p>
          <a:endParaRPr lang="es-EC"/>
        </a:p>
      </dgm:t>
    </dgm:pt>
    <dgm:pt modelId="{2CAD942E-C07D-427D-956F-52574DD85BDB}">
      <dgm:prSet phldrT="[Texto]"/>
      <dgm:spPr/>
      <dgm:t>
        <a:bodyPr/>
        <a:lstStyle/>
        <a:p>
          <a:r>
            <a:rPr lang="es-EC" dirty="0" smtClean="0"/>
            <a:t>GPS TOPCON – GRS-1</a:t>
          </a:r>
        </a:p>
        <a:p>
          <a:r>
            <a:rPr lang="es-EC" dirty="0" smtClean="0"/>
            <a:t>Cámara fotográfica Nikon</a:t>
          </a:r>
        </a:p>
        <a:p>
          <a:r>
            <a:rPr lang="es-EC" dirty="0" smtClean="0"/>
            <a:t>Camioneta</a:t>
          </a:r>
        </a:p>
        <a:p>
          <a:r>
            <a:rPr lang="es-EC" dirty="0" smtClean="0"/>
            <a:t>Equipos de escritorio</a:t>
          </a:r>
          <a:endParaRPr lang="es-EC" dirty="0"/>
        </a:p>
      </dgm:t>
    </dgm:pt>
    <dgm:pt modelId="{DB5C0B13-7375-4E59-8745-CB0B3F4F203D}" type="parTrans" cxnId="{DA07DBBB-93AC-45E3-86B7-A5A132D76388}">
      <dgm:prSet/>
      <dgm:spPr/>
      <dgm:t>
        <a:bodyPr/>
        <a:lstStyle/>
        <a:p>
          <a:endParaRPr lang="es-EC"/>
        </a:p>
      </dgm:t>
    </dgm:pt>
    <dgm:pt modelId="{E2A6158A-5D17-48AC-94AD-D444DF38CDA7}" type="sibTrans" cxnId="{DA07DBBB-93AC-45E3-86B7-A5A132D76388}">
      <dgm:prSet/>
      <dgm:spPr/>
      <dgm:t>
        <a:bodyPr/>
        <a:lstStyle/>
        <a:p>
          <a:endParaRPr lang="es-EC"/>
        </a:p>
      </dgm:t>
    </dgm:pt>
    <dgm:pt modelId="{0DFAA52B-E2BD-413D-A6FA-AC4005BFF41D}">
      <dgm:prSet phldrT="[Texto]"/>
      <dgm:spPr/>
      <dgm:t>
        <a:bodyPr/>
        <a:lstStyle/>
        <a:p>
          <a:r>
            <a:rPr lang="es-EC" dirty="0" smtClean="0"/>
            <a:t>ArcGIS 10.3 de licencia temporal</a:t>
          </a:r>
        </a:p>
        <a:p>
          <a:r>
            <a:rPr lang="en-US" dirty="0" smtClean="0"/>
            <a:t>Extension Soil and Water Assessment Toll (SWAT) de </a:t>
          </a:r>
          <a:r>
            <a:rPr lang="en-US" dirty="0" err="1" smtClean="0"/>
            <a:t>licencia</a:t>
          </a:r>
          <a:r>
            <a:rPr lang="en-US" dirty="0" smtClean="0"/>
            <a:t> temporal</a:t>
          </a:r>
          <a:endParaRPr lang="es-EC" dirty="0" smtClean="0"/>
        </a:p>
        <a:p>
          <a:r>
            <a:rPr lang="es-EC" dirty="0" err="1" smtClean="0"/>
            <a:t>Soil</a:t>
          </a:r>
          <a:r>
            <a:rPr lang="es-EC" dirty="0" smtClean="0"/>
            <a:t> </a:t>
          </a:r>
          <a:r>
            <a:rPr lang="es-EC" dirty="0" err="1" smtClean="0"/>
            <a:t>water</a:t>
          </a:r>
          <a:r>
            <a:rPr lang="es-EC" dirty="0" smtClean="0"/>
            <a:t> </a:t>
          </a:r>
          <a:r>
            <a:rPr lang="es-EC" dirty="0" err="1" smtClean="0"/>
            <a:t>characteristics</a:t>
          </a:r>
          <a:endParaRPr lang="es-EC" dirty="0" smtClean="0"/>
        </a:p>
        <a:p>
          <a:r>
            <a:rPr lang="es-EC" dirty="0" err="1" smtClean="0"/>
            <a:t>Num</a:t>
          </a:r>
          <a:r>
            <a:rPr lang="es-EC" dirty="0" smtClean="0"/>
            <a:t> – </a:t>
          </a:r>
          <a:r>
            <a:rPr lang="es-EC" dirty="0" err="1" smtClean="0"/>
            <a:t>Curv</a:t>
          </a:r>
          <a:endParaRPr lang="es-EC" dirty="0" smtClean="0"/>
        </a:p>
        <a:p>
          <a:r>
            <a:rPr lang="es-EC" dirty="0" smtClean="0"/>
            <a:t>SWAT CUP</a:t>
          </a:r>
          <a:endParaRPr lang="es-EC" dirty="0"/>
        </a:p>
      </dgm:t>
    </dgm:pt>
    <dgm:pt modelId="{D1735F74-0F55-4C53-86A5-07A37F2EE7BD}" type="parTrans" cxnId="{535F44ED-15FB-4856-B932-46772A48269B}">
      <dgm:prSet/>
      <dgm:spPr/>
      <dgm:t>
        <a:bodyPr/>
        <a:lstStyle/>
        <a:p>
          <a:endParaRPr lang="es-EC"/>
        </a:p>
      </dgm:t>
    </dgm:pt>
    <dgm:pt modelId="{15CA5B69-FA5C-434C-BFD0-EFFA94690AB8}" type="sibTrans" cxnId="{535F44ED-15FB-4856-B932-46772A48269B}">
      <dgm:prSet/>
      <dgm:spPr/>
      <dgm:t>
        <a:bodyPr/>
        <a:lstStyle/>
        <a:p>
          <a:endParaRPr lang="es-EC"/>
        </a:p>
      </dgm:t>
    </dgm:pt>
    <dgm:pt modelId="{07A8D1A6-9522-4E52-838D-90239008BE42}" type="pres">
      <dgm:prSet presAssocID="{35FF7925-F7A3-407B-8142-4B4A8D82F2AC}" presName="linearFlow" presStyleCnt="0">
        <dgm:presLayoutVars>
          <dgm:dir/>
          <dgm:resizeHandles val="exact"/>
        </dgm:presLayoutVars>
      </dgm:prSet>
      <dgm:spPr/>
    </dgm:pt>
    <dgm:pt modelId="{9549D661-1BEE-4A33-B792-0332B0FA4085}" type="pres">
      <dgm:prSet presAssocID="{B15D6D90-2DFA-4FEE-BB33-37651932603B}" presName="composite" presStyleCnt="0"/>
      <dgm:spPr/>
    </dgm:pt>
    <dgm:pt modelId="{61D04E4F-9FD0-45B7-85E5-1BD6874FE8E0}" type="pres">
      <dgm:prSet presAssocID="{B15D6D90-2DFA-4FEE-BB33-37651932603B}" presName="imgShp" presStyleLbl="fgImgPlace1" presStyleIdx="0" presStyleCnt="3"/>
      <dgm:spPr>
        <a:blipFill rotWithShape="1">
          <a:blip xmlns:r="http://schemas.openxmlformats.org/officeDocument/2006/relationships" r:embed="rId1"/>
          <a:stretch>
            <a:fillRect/>
          </a:stretch>
        </a:blipFill>
      </dgm:spPr>
      <dgm:t>
        <a:bodyPr/>
        <a:lstStyle/>
        <a:p>
          <a:endParaRPr lang="es-EC"/>
        </a:p>
      </dgm:t>
    </dgm:pt>
    <dgm:pt modelId="{0768B2B9-A6D8-40B3-B290-3BF66F90731A}" type="pres">
      <dgm:prSet presAssocID="{B15D6D90-2DFA-4FEE-BB33-37651932603B}" presName="txShp" presStyleLbl="node1" presStyleIdx="0" presStyleCnt="3">
        <dgm:presLayoutVars>
          <dgm:bulletEnabled val="1"/>
        </dgm:presLayoutVars>
      </dgm:prSet>
      <dgm:spPr/>
      <dgm:t>
        <a:bodyPr/>
        <a:lstStyle/>
        <a:p>
          <a:endParaRPr lang="es-EC"/>
        </a:p>
      </dgm:t>
    </dgm:pt>
    <dgm:pt modelId="{412057E8-9D7C-4FAF-B48E-F8F2328053EE}" type="pres">
      <dgm:prSet presAssocID="{D23B9626-FEAA-49A6-9CD3-F537C5403703}" presName="spacing" presStyleCnt="0"/>
      <dgm:spPr/>
    </dgm:pt>
    <dgm:pt modelId="{5E746ABC-69F7-463D-A1F8-02E5BA8A424E}" type="pres">
      <dgm:prSet presAssocID="{2CAD942E-C07D-427D-956F-52574DD85BDB}" presName="composite" presStyleCnt="0"/>
      <dgm:spPr/>
    </dgm:pt>
    <dgm:pt modelId="{3F5ECF8F-9041-440E-A890-E3C8A8361CD9}" type="pres">
      <dgm:prSet presAssocID="{2CAD942E-C07D-427D-956F-52574DD85BDB}" presName="imgShp" presStyleLbl="fgImgPlace1" presStyleIdx="1" presStyleCnt="3"/>
      <dgm:spPr>
        <a:blipFill rotWithShape="1">
          <a:blip xmlns:r="http://schemas.openxmlformats.org/officeDocument/2006/relationships" r:embed="rId2"/>
          <a:stretch>
            <a:fillRect/>
          </a:stretch>
        </a:blipFill>
      </dgm:spPr>
    </dgm:pt>
    <dgm:pt modelId="{6420158B-4EEC-4148-8069-7BF062829E47}" type="pres">
      <dgm:prSet presAssocID="{2CAD942E-C07D-427D-956F-52574DD85BDB}" presName="txShp" presStyleLbl="node1" presStyleIdx="1" presStyleCnt="3">
        <dgm:presLayoutVars>
          <dgm:bulletEnabled val="1"/>
        </dgm:presLayoutVars>
      </dgm:prSet>
      <dgm:spPr/>
      <dgm:t>
        <a:bodyPr/>
        <a:lstStyle/>
        <a:p>
          <a:endParaRPr lang="es-EC"/>
        </a:p>
      </dgm:t>
    </dgm:pt>
    <dgm:pt modelId="{7AE70724-D0D4-4CAA-B0D3-A9987CD7D21A}" type="pres">
      <dgm:prSet presAssocID="{E2A6158A-5D17-48AC-94AD-D444DF38CDA7}" presName="spacing" presStyleCnt="0"/>
      <dgm:spPr/>
    </dgm:pt>
    <dgm:pt modelId="{2B56CC85-04C2-46FE-8596-1E8AEECC15A6}" type="pres">
      <dgm:prSet presAssocID="{0DFAA52B-E2BD-413D-A6FA-AC4005BFF41D}" presName="composite" presStyleCnt="0"/>
      <dgm:spPr/>
    </dgm:pt>
    <dgm:pt modelId="{FB335DD1-0CE8-4A10-A39F-D34C9C82FC17}" type="pres">
      <dgm:prSet presAssocID="{0DFAA52B-E2BD-413D-A6FA-AC4005BFF41D}" presName="imgShp" presStyleLbl="fgImgPlace1" presStyleIdx="2" presStyleCnt="3"/>
      <dgm:spPr>
        <a:blipFill rotWithShape="1">
          <a:blip xmlns:r="http://schemas.openxmlformats.org/officeDocument/2006/relationships" r:embed="rId3"/>
          <a:stretch>
            <a:fillRect/>
          </a:stretch>
        </a:blipFill>
      </dgm:spPr>
    </dgm:pt>
    <dgm:pt modelId="{1FD29F36-F962-4747-8BAB-785FEDA7A033}" type="pres">
      <dgm:prSet presAssocID="{0DFAA52B-E2BD-413D-A6FA-AC4005BFF41D}" presName="txShp" presStyleLbl="node1" presStyleIdx="2" presStyleCnt="3" custScaleY="153968">
        <dgm:presLayoutVars>
          <dgm:bulletEnabled val="1"/>
        </dgm:presLayoutVars>
      </dgm:prSet>
      <dgm:spPr/>
      <dgm:t>
        <a:bodyPr/>
        <a:lstStyle/>
        <a:p>
          <a:endParaRPr lang="es-EC"/>
        </a:p>
      </dgm:t>
    </dgm:pt>
  </dgm:ptLst>
  <dgm:cxnLst>
    <dgm:cxn modelId="{B0779778-2EC4-468C-B37D-0AC8708E0922}" type="presOf" srcId="{2CAD942E-C07D-427D-956F-52574DD85BDB}" destId="{6420158B-4EEC-4148-8069-7BF062829E47}" srcOrd="0" destOrd="0" presId="urn:microsoft.com/office/officeart/2005/8/layout/vList3"/>
    <dgm:cxn modelId="{50D3E357-EE07-40E4-BDE2-F2D47E3A51E6}" type="presOf" srcId="{B15D6D90-2DFA-4FEE-BB33-37651932603B}" destId="{0768B2B9-A6D8-40B3-B290-3BF66F90731A}" srcOrd="0" destOrd="0" presId="urn:microsoft.com/office/officeart/2005/8/layout/vList3"/>
    <dgm:cxn modelId="{DA07DBBB-93AC-45E3-86B7-A5A132D76388}" srcId="{35FF7925-F7A3-407B-8142-4B4A8D82F2AC}" destId="{2CAD942E-C07D-427D-956F-52574DD85BDB}" srcOrd="1" destOrd="0" parTransId="{DB5C0B13-7375-4E59-8745-CB0B3F4F203D}" sibTransId="{E2A6158A-5D17-48AC-94AD-D444DF38CDA7}"/>
    <dgm:cxn modelId="{DB290946-F0A7-48FF-A8AF-57954A0C9284}" srcId="{35FF7925-F7A3-407B-8142-4B4A8D82F2AC}" destId="{B15D6D90-2DFA-4FEE-BB33-37651932603B}" srcOrd="0" destOrd="0" parTransId="{DE2061C6-E537-4F43-B823-80635C36E88A}" sibTransId="{D23B9626-FEAA-49A6-9CD3-F537C5403703}"/>
    <dgm:cxn modelId="{736CF42B-EBC4-4063-BFC5-B81E09CA5857}" type="presOf" srcId="{35FF7925-F7A3-407B-8142-4B4A8D82F2AC}" destId="{07A8D1A6-9522-4E52-838D-90239008BE42}" srcOrd="0" destOrd="0" presId="urn:microsoft.com/office/officeart/2005/8/layout/vList3"/>
    <dgm:cxn modelId="{B621940D-886B-4DCB-8F4E-2E120E484BFD}" type="presOf" srcId="{0DFAA52B-E2BD-413D-A6FA-AC4005BFF41D}" destId="{1FD29F36-F962-4747-8BAB-785FEDA7A033}" srcOrd="0" destOrd="0" presId="urn:microsoft.com/office/officeart/2005/8/layout/vList3"/>
    <dgm:cxn modelId="{535F44ED-15FB-4856-B932-46772A48269B}" srcId="{35FF7925-F7A3-407B-8142-4B4A8D82F2AC}" destId="{0DFAA52B-E2BD-413D-A6FA-AC4005BFF41D}" srcOrd="2" destOrd="0" parTransId="{D1735F74-0F55-4C53-86A5-07A37F2EE7BD}" sibTransId="{15CA5B69-FA5C-434C-BFD0-EFFA94690AB8}"/>
    <dgm:cxn modelId="{8890E51A-40B6-4F9D-952C-EEE72A565250}" type="presParOf" srcId="{07A8D1A6-9522-4E52-838D-90239008BE42}" destId="{9549D661-1BEE-4A33-B792-0332B0FA4085}" srcOrd="0" destOrd="0" presId="urn:microsoft.com/office/officeart/2005/8/layout/vList3"/>
    <dgm:cxn modelId="{9A010648-14B7-4588-8EAC-A15AABAE1CC2}" type="presParOf" srcId="{9549D661-1BEE-4A33-B792-0332B0FA4085}" destId="{61D04E4F-9FD0-45B7-85E5-1BD6874FE8E0}" srcOrd="0" destOrd="0" presId="urn:microsoft.com/office/officeart/2005/8/layout/vList3"/>
    <dgm:cxn modelId="{C1D96EC9-5151-43A0-A971-A88A6717A265}" type="presParOf" srcId="{9549D661-1BEE-4A33-B792-0332B0FA4085}" destId="{0768B2B9-A6D8-40B3-B290-3BF66F90731A}" srcOrd="1" destOrd="0" presId="urn:microsoft.com/office/officeart/2005/8/layout/vList3"/>
    <dgm:cxn modelId="{B1BA459C-1B15-496E-9447-7FCA1785673B}" type="presParOf" srcId="{07A8D1A6-9522-4E52-838D-90239008BE42}" destId="{412057E8-9D7C-4FAF-B48E-F8F2328053EE}" srcOrd="1" destOrd="0" presId="urn:microsoft.com/office/officeart/2005/8/layout/vList3"/>
    <dgm:cxn modelId="{3E739832-86E9-44B2-A30B-7240C24D253D}" type="presParOf" srcId="{07A8D1A6-9522-4E52-838D-90239008BE42}" destId="{5E746ABC-69F7-463D-A1F8-02E5BA8A424E}" srcOrd="2" destOrd="0" presId="urn:microsoft.com/office/officeart/2005/8/layout/vList3"/>
    <dgm:cxn modelId="{9252F57A-2F0C-4E5D-9706-D81FF7A70C33}" type="presParOf" srcId="{5E746ABC-69F7-463D-A1F8-02E5BA8A424E}" destId="{3F5ECF8F-9041-440E-A890-E3C8A8361CD9}" srcOrd="0" destOrd="0" presId="urn:microsoft.com/office/officeart/2005/8/layout/vList3"/>
    <dgm:cxn modelId="{F0482625-D5EB-44AC-8615-784877EA4E66}" type="presParOf" srcId="{5E746ABC-69F7-463D-A1F8-02E5BA8A424E}" destId="{6420158B-4EEC-4148-8069-7BF062829E47}" srcOrd="1" destOrd="0" presId="urn:microsoft.com/office/officeart/2005/8/layout/vList3"/>
    <dgm:cxn modelId="{4810D9DC-02C1-4E1B-BBEC-863F8DCEE59F}" type="presParOf" srcId="{07A8D1A6-9522-4E52-838D-90239008BE42}" destId="{7AE70724-D0D4-4CAA-B0D3-A9987CD7D21A}" srcOrd="3" destOrd="0" presId="urn:microsoft.com/office/officeart/2005/8/layout/vList3"/>
    <dgm:cxn modelId="{3340238D-6010-413A-9A93-62833EC6DD4D}" type="presParOf" srcId="{07A8D1A6-9522-4E52-838D-90239008BE42}" destId="{2B56CC85-04C2-46FE-8596-1E8AEECC15A6}" srcOrd="4" destOrd="0" presId="urn:microsoft.com/office/officeart/2005/8/layout/vList3"/>
    <dgm:cxn modelId="{C457C288-4007-4BD1-9782-1592A152C2BE}" type="presParOf" srcId="{2B56CC85-04C2-46FE-8596-1E8AEECC15A6}" destId="{FB335DD1-0CE8-4A10-A39F-D34C9C82FC17}" srcOrd="0" destOrd="0" presId="urn:microsoft.com/office/officeart/2005/8/layout/vList3"/>
    <dgm:cxn modelId="{C7FE4DFA-6397-4FD9-B34C-BA4BB57A9CD8}" type="presParOf" srcId="{2B56CC85-04C2-46FE-8596-1E8AEECC15A6}" destId="{1FD29F36-F962-4747-8BAB-785FEDA7A03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6024E2-D5CE-4067-9AC0-7FEC41F72D83}" type="doc">
      <dgm:prSet loTypeId="urn:microsoft.com/office/officeart/2005/8/layout/lProcess3" loCatId="process" qsTypeId="urn:microsoft.com/office/officeart/2005/8/quickstyle/simple1" qsCatId="simple" csTypeId="urn:microsoft.com/office/officeart/2005/8/colors/colorful3" csCatId="colorful" phldr="1"/>
      <dgm:spPr/>
      <dgm:t>
        <a:bodyPr/>
        <a:lstStyle/>
        <a:p>
          <a:endParaRPr lang="es-EC"/>
        </a:p>
      </dgm:t>
    </dgm:pt>
    <dgm:pt modelId="{D58A74D0-F457-4B20-8AB4-9FEA01F38E88}">
      <dgm:prSet phldrT="[Texto]" custT="1"/>
      <dgm:spPr/>
      <dgm:t>
        <a:bodyPr/>
        <a:lstStyle/>
        <a:p>
          <a:r>
            <a:rPr lang="es-EC" sz="1400" b="1" i="1" u="none" strike="noStrike" cap="none" smtClean="0">
              <a:latin typeface="Pontano Sans"/>
              <a:ea typeface="Pontano Sans"/>
              <a:cs typeface="Pontano Sans"/>
            </a:rPr>
            <a:t>MAE (2012a)</a:t>
          </a:r>
          <a:endParaRPr lang="es-EC" sz="1400" b="1" i="1" u="none" strike="noStrike" cap="none" dirty="0">
            <a:latin typeface="Pontano Sans"/>
            <a:ea typeface="Pontano Sans"/>
            <a:cs typeface="Pontano Sans"/>
          </a:endParaRPr>
        </a:p>
      </dgm:t>
    </dgm:pt>
    <dgm:pt modelId="{3C891C75-9045-44A6-B7C2-5FAE05861CCF}" type="parTrans" cxnId="{CFBFF049-CF49-46AF-A26E-2A031E8CC31A}">
      <dgm:prSet/>
      <dgm:spPr/>
      <dgm:t>
        <a:bodyPr/>
        <a:lstStyle/>
        <a:p>
          <a:endParaRPr lang="es-EC"/>
        </a:p>
      </dgm:t>
    </dgm:pt>
    <dgm:pt modelId="{49BB96AF-AFCE-4042-88F6-87DD338B39B3}" type="sibTrans" cxnId="{CFBFF049-CF49-46AF-A26E-2A031E8CC31A}">
      <dgm:prSet/>
      <dgm:spPr/>
      <dgm:t>
        <a:bodyPr/>
        <a:lstStyle/>
        <a:p>
          <a:endParaRPr lang="es-EC"/>
        </a:p>
      </dgm:t>
    </dgm:pt>
    <dgm:pt modelId="{CCE9C7A5-6AC5-4657-8EC2-97F865E40680}">
      <dgm:prSet phldrT="[Texto]" custT="1"/>
      <dgm:spPr/>
      <dgm:t>
        <a:bodyPr/>
        <a:lstStyle/>
        <a:p>
          <a:r>
            <a:rPr lang="es-EC" sz="1400" b="1" smtClean="0">
              <a:latin typeface="Pontano Sans"/>
            </a:rPr>
            <a:t>92 ha y 1240 ha  deforestadas anualmente en Carchi e Imbabura en 2000 - 2008</a:t>
          </a:r>
          <a:endParaRPr lang="es-EC" sz="1400" b="1" dirty="0">
            <a:latin typeface="Pontano Sans"/>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02A556D3-BA27-4756-8EDA-10380D59D56B}" type="parTrans" cxnId="{F61B0CCE-9A6C-4178-A6BE-615C5D5B2121}">
      <dgm:prSet/>
      <dgm:spPr/>
      <dgm:t>
        <a:bodyPr/>
        <a:lstStyle/>
        <a:p>
          <a:endParaRPr lang="es-EC"/>
        </a:p>
      </dgm:t>
    </dgm:pt>
    <dgm:pt modelId="{47BB3E4C-E4B3-43C4-B072-9EC21AFE6B88}" type="sibTrans" cxnId="{F61B0CCE-9A6C-4178-A6BE-615C5D5B2121}">
      <dgm:prSet/>
      <dgm:spPr/>
      <dgm:t>
        <a:bodyPr/>
        <a:lstStyle/>
        <a:p>
          <a:endParaRPr lang="es-EC"/>
        </a:p>
      </dgm:t>
    </dgm:pt>
    <dgm:pt modelId="{B1089097-2C1C-4DB2-AFE2-75C7BFFE3774}">
      <dgm:prSet phldrT="[Texto]" custT="1"/>
      <dgm:spPr/>
      <dgm:t>
        <a:bodyPr/>
        <a:lstStyle/>
        <a:p>
          <a:r>
            <a:rPr lang="es-EC" sz="1400" b="1" smtClean="0">
              <a:latin typeface="Pontano Sans"/>
            </a:rPr>
            <a:t>Con índices de deforestación 0.06 y 0.86 al año </a:t>
          </a:r>
          <a:endParaRPr lang="es-EC" sz="1400" b="1" dirty="0">
            <a:latin typeface="Pontano Sans"/>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7B908699-CF02-4734-801D-7B2DD16E8A6E}" type="parTrans" cxnId="{9796205B-AA92-4B2E-86AA-5C5118928985}">
      <dgm:prSet/>
      <dgm:spPr/>
      <dgm:t>
        <a:bodyPr/>
        <a:lstStyle/>
        <a:p>
          <a:endParaRPr lang="es-EC"/>
        </a:p>
      </dgm:t>
    </dgm:pt>
    <dgm:pt modelId="{418F4416-F5A9-4FEB-8103-2E8124B65CDB}" type="sibTrans" cxnId="{9796205B-AA92-4B2E-86AA-5C5118928985}">
      <dgm:prSet/>
      <dgm:spPr/>
      <dgm:t>
        <a:bodyPr/>
        <a:lstStyle/>
        <a:p>
          <a:endParaRPr lang="es-EC"/>
        </a:p>
      </dgm:t>
    </dgm:pt>
    <dgm:pt modelId="{329D542F-9B07-4362-B7F5-811854E170B6}">
      <dgm:prSet phldrT="[Texto]" custT="1"/>
      <dgm:spPr/>
      <dgm:t>
        <a:bodyPr/>
        <a:lstStyle/>
        <a:p>
          <a:pPr algn="ctr"/>
          <a:r>
            <a:rPr lang="es-EC" sz="1200" b="1" smtClean="0">
              <a:latin typeface="Pontano Sans"/>
            </a:rPr>
            <a:t>En el periodo 2000 – 2007 se evidencia una perdida de 1117 ha al año.</a:t>
          </a:r>
          <a:endParaRPr lang="es-EC" sz="1200" b="1" dirty="0">
            <a:latin typeface="Pontano Sans"/>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76A975E1-10A6-4D6F-BF90-DA00315D44F4}" type="sibTrans" cxnId="{DE2CF126-E239-43CA-8C1D-321B22460C18}">
      <dgm:prSet/>
      <dgm:spPr/>
      <dgm:t>
        <a:bodyPr/>
        <a:lstStyle/>
        <a:p>
          <a:endParaRPr lang="es-EC"/>
        </a:p>
      </dgm:t>
    </dgm:pt>
    <dgm:pt modelId="{D4A30368-A292-4CC6-8481-B4CB797C3943}" type="parTrans" cxnId="{DE2CF126-E239-43CA-8C1D-321B22460C18}">
      <dgm:prSet/>
      <dgm:spPr/>
      <dgm:t>
        <a:bodyPr/>
        <a:lstStyle/>
        <a:p>
          <a:endParaRPr lang="es-EC"/>
        </a:p>
      </dgm:t>
    </dgm:pt>
    <dgm:pt modelId="{3547BE57-F9BE-4578-84FC-AEEC33E1D216}" type="pres">
      <dgm:prSet presAssocID="{EB6024E2-D5CE-4067-9AC0-7FEC41F72D83}" presName="Name0" presStyleCnt="0">
        <dgm:presLayoutVars>
          <dgm:chPref val="3"/>
          <dgm:dir/>
          <dgm:animLvl val="lvl"/>
          <dgm:resizeHandles/>
        </dgm:presLayoutVars>
      </dgm:prSet>
      <dgm:spPr/>
      <dgm:t>
        <a:bodyPr/>
        <a:lstStyle/>
        <a:p>
          <a:endParaRPr lang="es-EC"/>
        </a:p>
      </dgm:t>
    </dgm:pt>
    <dgm:pt modelId="{35110DA3-5754-4E76-9E26-E18B5DF0DB74}" type="pres">
      <dgm:prSet presAssocID="{D58A74D0-F457-4B20-8AB4-9FEA01F38E88}" presName="horFlow" presStyleCnt="0"/>
      <dgm:spPr/>
      <dgm:t>
        <a:bodyPr/>
        <a:lstStyle/>
        <a:p>
          <a:endParaRPr lang="es-EC"/>
        </a:p>
      </dgm:t>
    </dgm:pt>
    <dgm:pt modelId="{26EA6D0D-C3E3-4619-8FF8-AFDE02AD2EAC}" type="pres">
      <dgm:prSet presAssocID="{D58A74D0-F457-4B20-8AB4-9FEA01F38E88}" presName="bigChev" presStyleLbl="node1" presStyleIdx="0" presStyleCnt="1" custScaleX="89891" custScaleY="105490" custLinFactNeighborX="13465" custLinFactNeighborY="479"/>
      <dgm:spPr/>
      <dgm:t>
        <a:bodyPr/>
        <a:lstStyle/>
        <a:p>
          <a:endParaRPr lang="es-EC"/>
        </a:p>
      </dgm:t>
    </dgm:pt>
    <dgm:pt modelId="{1FD80262-6DB2-488E-BC40-80688A96A88C}" type="pres">
      <dgm:prSet presAssocID="{02A556D3-BA27-4756-8EDA-10380D59D56B}" presName="parTrans" presStyleCnt="0"/>
      <dgm:spPr/>
      <dgm:t>
        <a:bodyPr/>
        <a:lstStyle/>
        <a:p>
          <a:endParaRPr lang="es-EC"/>
        </a:p>
      </dgm:t>
    </dgm:pt>
    <dgm:pt modelId="{3626C899-5972-4BEC-9733-149F478584C0}" type="pres">
      <dgm:prSet presAssocID="{CCE9C7A5-6AC5-4657-8EC2-97F865E40680}" presName="node" presStyleLbl="alignAccFollowNode1" presStyleIdx="0" presStyleCnt="3" custScaleX="110068" custScaleY="71537" custLinFactX="12261" custLinFactNeighborX="100000" custLinFactNeighborY="-43118">
        <dgm:presLayoutVars>
          <dgm:bulletEnabled val="1"/>
        </dgm:presLayoutVars>
      </dgm:prSet>
      <dgm:spPr/>
      <dgm:t>
        <a:bodyPr/>
        <a:lstStyle/>
        <a:p>
          <a:endParaRPr lang="es-EC"/>
        </a:p>
      </dgm:t>
    </dgm:pt>
    <dgm:pt modelId="{87CCC6EF-9CE6-4F31-B815-CA9AA98196F7}" type="pres">
      <dgm:prSet presAssocID="{47BB3E4C-E4B3-43C4-B072-9EC21AFE6B88}" presName="sibTrans" presStyleCnt="0"/>
      <dgm:spPr/>
      <dgm:t>
        <a:bodyPr/>
        <a:lstStyle/>
        <a:p>
          <a:endParaRPr lang="es-EC"/>
        </a:p>
      </dgm:t>
    </dgm:pt>
    <dgm:pt modelId="{A5742F2F-79D8-4675-800E-0F8BA9738674}" type="pres">
      <dgm:prSet presAssocID="{B1089097-2C1C-4DB2-AFE2-75C7BFFE3774}" presName="node" presStyleLbl="alignAccFollowNode1" presStyleIdx="1" presStyleCnt="3" custScaleX="100164" custScaleY="77430" custLinFactX="-48166" custLinFactNeighborX="-100000" custLinFactNeighborY="52557">
        <dgm:presLayoutVars>
          <dgm:bulletEnabled val="1"/>
        </dgm:presLayoutVars>
      </dgm:prSet>
      <dgm:spPr/>
      <dgm:t>
        <a:bodyPr/>
        <a:lstStyle/>
        <a:p>
          <a:endParaRPr lang="es-EC"/>
        </a:p>
      </dgm:t>
    </dgm:pt>
    <dgm:pt modelId="{B6761E30-E9B8-44C8-98BA-6DA18B95CEB5}" type="pres">
      <dgm:prSet presAssocID="{418F4416-F5A9-4FEB-8103-2E8124B65CDB}" presName="sibTrans" presStyleCnt="0"/>
      <dgm:spPr/>
      <dgm:t>
        <a:bodyPr/>
        <a:lstStyle/>
        <a:p>
          <a:endParaRPr lang="es-EC"/>
        </a:p>
      </dgm:t>
    </dgm:pt>
    <dgm:pt modelId="{345A35D1-FF4D-496D-B31D-60E9CC2C0B84}" type="pres">
      <dgm:prSet presAssocID="{329D542F-9B07-4362-B7F5-811854E170B6}" presName="node" presStyleLbl="alignAccFollowNode1" presStyleIdx="2" presStyleCnt="3" custScaleX="105830" custScaleY="116865" custLinFactX="-23432" custLinFactNeighborX="-100000" custLinFactNeighborY="-3108">
        <dgm:presLayoutVars>
          <dgm:bulletEnabled val="1"/>
        </dgm:presLayoutVars>
      </dgm:prSet>
      <dgm:spPr/>
      <dgm:t>
        <a:bodyPr/>
        <a:lstStyle/>
        <a:p>
          <a:endParaRPr lang="es-EC"/>
        </a:p>
      </dgm:t>
    </dgm:pt>
  </dgm:ptLst>
  <dgm:cxnLst>
    <dgm:cxn modelId="{FF7165F4-9439-4E13-BF7A-F70E9FC52671}" type="presOf" srcId="{D58A74D0-F457-4B20-8AB4-9FEA01F38E88}" destId="{26EA6D0D-C3E3-4619-8FF8-AFDE02AD2EAC}" srcOrd="0" destOrd="0" presId="urn:microsoft.com/office/officeart/2005/8/layout/lProcess3"/>
    <dgm:cxn modelId="{B919D737-E3CE-493F-AE9A-AF33D93A5426}" type="presOf" srcId="{EB6024E2-D5CE-4067-9AC0-7FEC41F72D83}" destId="{3547BE57-F9BE-4578-84FC-AEEC33E1D216}" srcOrd="0" destOrd="0" presId="urn:microsoft.com/office/officeart/2005/8/layout/lProcess3"/>
    <dgm:cxn modelId="{E3776867-B9F4-4689-82AE-9EC3D82EBBAA}" type="presOf" srcId="{B1089097-2C1C-4DB2-AFE2-75C7BFFE3774}" destId="{A5742F2F-79D8-4675-800E-0F8BA9738674}" srcOrd="0" destOrd="0" presId="urn:microsoft.com/office/officeart/2005/8/layout/lProcess3"/>
    <dgm:cxn modelId="{DE2CF126-E239-43CA-8C1D-321B22460C18}" srcId="{D58A74D0-F457-4B20-8AB4-9FEA01F38E88}" destId="{329D542F-9B07-4362-B7F5-811854E170B6}" srcOrd="2" destOrd="0" parTransId="{D4A30368-A292-4CC6-8481-B4CB797C3943}" sibTransId="{76A975E1-10A6-4D6F-BF90-DA00315D44F4}"/>
    <dgm:cxn modelId="{9796205B-AA92-4B2E-86AA-5C5118928985}" srcId="{D58A74D0-F457-4B20-8AB4-9FEA01F38E88}" destId="{B1089097-2C1C-4DB2-AFE2-75C7BFFE3774}" srcOrd="1" destOrd="0" parTransId="{7B908699-CF02-4734-801D-7B2DD16E8A6E}" sibTransId="{418F4416-F5A9-4FEB-8103-2E8124B65CDB}"/>
    <dgm:cxn modelId="{EE7CAF69-7A36-4C9F-9642-A40844E115F9}" type="presOf" srcId="{329D542F-9B07-4362-B7F5-811854E170B6}" destId="{345A35D1-FF4D-496D-B31D-60E9CC2C0B84}" srcOrd="0" destOrd="0" presId="urn:microsoft.com/office/officeart/2005/8/layout/lProcess3"/>
    <dgm:cxn modelId="{25BDD6D3-0574-40E5-A476-4E028190B22E}" type="presOf" srcId="{CCE9C7A5-6AC5-4657-8EC2-97F865E40680}" destId="{3626C899-5972-4BEC-9733-149F478584C0}" srcOrd="0" destOrd="0" presId="urn:microsoft.com/office/officeart/2005/8/layout/lProcess3"/>
    <dgm:cxn modelId="{CFBFF049-CF49-46AF-A26E-2A031E8CC31A}" srcId="{EB6024E2-D5CE-4067-9AC0-7FEC41F72D83}" destId="{D58A74D0-F457-4B20-8AB4-9FEA01F38E88}" srcOrd="0" destOrd="0" parTransId="{3C891C75-9045-44A6-B7C2-5FAE05861CCF}" sibTransId="{49BB96AF-AFCE-4042-88F6-87DD338B39B3}"/>
    <dgm:cxn modelId="{F61B0CCE-9A6C-4178-A6BE-615C5D5B2121}" srcId="{D58A74D0-F457-4B20-8AB4-9FEA01F38E88}" destId="{CCE9C7A5-6AC5-4657-8EC2-97F865E40680}" srcOrd="0" destOrd="0" parTransId="{02A556D3-BA27-4756-8EDA-10380D59D56B}" sibTransId="{47BB3E4C-E4B3-43C4-B072-9EC21AFE6B88}"/>
    <dgm:cxn modelId="{3E7D4020-9068-4362-958B-2DCC979EBCE5}" type="presParOf" srcId="{3547BE57-F9BE-4578-84FC-AEEC33E1D216}" destId="{35110DA3-5754-4E76-9E26-E18B5DF0DB74}" srcOrd="0" destOrd="0" presId="urn:microsoft.com/office/officeart/2005/8/layout/lProcess3"/>
    <dgm:cxn modelId="{D5CE78F5-3E9E-4701-8E36-F59814B3CBE8}" type="presParOf" srcId="{35110DA3-5754-4E76-9E26-E18B5DF0DB74}" destId="{26EA6D0D-C3E3-4619-8FF8-AFDE02AD2EAC}" srcOrd="0" destOrd="0" presId="urn:microsoft.com/office/officeart/2005/8/layout/lProcess3"/>
    <dgm:cxn modelId="{5CED8DCF-0185-4D2F-88E6-D96E3F5BCEF5}" type="presParOf" srcId="{35110DA3-5754-4E76-9E26-E18B5DF0DB74}" destId="{1FD80262-6DB2-488E-BC40-80688A96A88C}" srcOrd="1" destOrd="0" presId="urn:microsoft.com/office/officeart/2005/8/layout/lProcess3"/>
    <dgm:cxn modelId="{6F0B0F5C-B96A-472C-B540-28569C9A59B5}" type="presParOf" srcId="{35110DA3-5754-4E76-9E26-E18B5DF0DB74}" destId="{3626C899-5972-4BEC-9733-149F478584C0}" srcOrd="2" destOrd="0" presId="urn:microsoft.com/office/officeart/2005/8/layout/lProcess3"/>
    <dgm:cxn modelId="{AAA92BA7-FFCD-4FD5-8589-F9F502D64DE8}" type="presParOf" srcId="{35110DA3-5754-4E76-9E26-E18B5DF0DB74}" destId="{87CCC6EF-9CE6-4F31-B815-CA9AA98196F7}" srcOrd="3" destOrd="0" presId="urn:microsoft.com/office/officeart/2005/8/layout/lProcess3"/>
    <dgm:cxn modelId="{6B33E9A9-0B06-40EA-8395-1FBC35C7824E}" type="presParOf" srcId="{35110DA3-5754-4E76-9E26-E18B5DF0DB74}" destId="{A5742F2F-79D8-4675-800E-0F8BA9738674}" srcOrd="4" destOrd="0" presId="urn:microsoft.com/office/officeart/2005/8/layout/lProcess3"/>
    <dgm:cxn modelId="{BB06DC9B-4ACD-4037-B9C1-A3CA619F8DB6}" type="presParOf" srcId="{35110DA3-5754-4E76-9E26-E18B5DF0DB74}" destId="{B6761E30-E9B8-44C8-98BA-6DA18B95CEB5}" srcOrd="5" destOrd="0" presId="urn:microsoft.com/office/officeart/2005/8/layout/lProcess3"/>
    <dgm:cxn modelId="{5EEC4F93-B425-4C70-8DCC-C681FF273E23}" type="presParOf" srcId="{35110DA3-5754-4E76-9E26-E18B5DF0DB74}" destId="{345A35D1-FF4D-496D-B31D-60E9CC2C0B84}" srcOrd="6" destOrd="0" presId="urn:microsoft.com/office/officeart/2005/8/layout/lProcess3"/>
  </dgm:cxnLst>
  <dgm:bg/>
  <dgm:whole>
    <a:effectLst/>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6024E2-D5CE-4067-9AC0-7FEC41F72D83}" type="doc">
      <dgm:prSet loTypeId="urn:microsoft.com/office/officeart/2005/8/layout/lProcess3" loCatId="process" qsTypeId="urn:microsoft.com/office/officeart/2005/8/quickstyle/simple1" qsCatId="simple" csTypeId="urn:microsoft.com/office/officeart/2005/8/colors/colorful3" csCatId="colorful" phldr="1"/>
      <dgm:spPr/>
      <dgm:t>
        <a:bodyPr/>
        <a:lstStyle/>
        <a:p>
          <a:endParaRPr lang="es-EC"/>
        </a:p>
      </dgm:t>
    </dgm:pt>
    <dgm:pt modelId="{D58A74D0-F457-4B20-8AB4-9FEA01F38E88}">
      <dgm:prSet phldrT="[Texto]" custT="1"/>
      <dgm:spPr/>
      <dgm:t>
        <a:bodyPr/>
        <a:lstStyle/>
        <a:p>
          <a:r>
            <a:rPr lang="es-EC" sz="1400" b="1" i="1" u="none" strike="noStrike" cap="none" smtClean="0">
              <a:latin typeface="Pontano Sans"/>
              <a:ea typeface="Pontano Sans"/>
              <a:cs typeface="Pontano Sans"/>
            </a:rPr>
            <a:t>MAE (2013), MAG (2014 y 2016 y 2017) y Socio bosque (2018)</a:t>
          </a:r>
          <a:endParaRPr lang="es-EC" sz="1400" b="1" i="1" u="none" strike="noStrike" cap="none" dirty="0">
            <a:latin typeface="Pontano Sans"/>
            <a:ea typeface="Pontano Sans"/>
            <a:cs typeface="Pontano Sans"/>
          </a:endParaRPr>
        </a:p>
      </dgm:t>
    </dgm:pt>
    <dgm:pt modelId="{3C891C75-9045-44A6-B7C2-5FAE05861CCF}" type="parTrans" cxnId="{CFBFF049-CF49-46AF-A26E-2A031E8CC31A}">
      <dgm:prSet/>
      <dgm:spPr/>
      <dgm:t>
        <a:bodyPr/>
        <a:lstStyle/>
        <a:p>
          <a:endParaRPr lang="es-EC"/>
        </a:p>
      </dgm:t>
    </dgm:pt>
    <dgm:pt modelId="{49BB96AF-AFCE-4042-88F6-87DD338B39B3}" type="sibTrans" cxnId="{CFBFF049-CF49-46AF-A26E-2A031E8CC31A}">
      <dgm:prSet/>
      <dgm:spPr/>
      <dgm:t>
        <a:bodyPr/>
        <a:lstStyle/>
        <a:p>
          <a:endParaRPr lang="es-EC"/>
        </a:p>
      </dgm:t>
    </dgm:pt>
    <dgm:pt modelId="{CCE9C7A5-6AC5-4657-8EC2-97F865E40680}">
      <dgm:prSet phldrT="[Texto]" custT="1"/>
      <dgm:spPr/>
      <dgm:t>
        <a:bodyPr/>
        <a:lstStyle/>
        <a:p>
          <a:r>
            <a:rPr lang="es-EC" sz="1400" b="1" smtClean="0">
              <a:latin typeface="Pontano Sans"/>
            </a:rPr>
            <a:t>Socio Bosque inicio en el año 2008 y conserva actualmente 41381.13 ha</a:t>
          </a:r>
          <a:endParaRPr lang="es-EC" sz="1400" b="1" dirty="0">
            <a:latin typeface="Pontano Sans"/>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02A556D3-BA27-4756-8EDA-10380D59D56B}" type="parTrans" cxnId="{F61B0CCE-9A6C-4178-A6BE-615C5D5B2121}">
      <dgm:prSet/>
      <dgm:spPr/>
      <dgm:t>
        <a:bodyPr/>
        <a:lstStyle/>
        <a:p>
          <a:endParaRPr lang="es-EC"/>
        </a:p>
      </dgm:t>
    </dgm:pt>
    <dgm:pt modelId="{47BB3E4C-E4B3-43C4-B072-9EC21AFE6B88}" type="sibTrans" cxnId="{F61B0CCE-9A6C-4178-A6BE-615C5D5B2121}">
      <dgm:prSet/>
      <dgm:spPr/>
      <dgm:t>
        <a:bodyPr/>
        <a:lstStyle/>
        <a:p>
          <a:endParaRPr lang="es-EC"/>
        </a:p>
      </dgm:t>
    </dgm:pt>
    <dgm:pt modelId="{B1089097-2C1C-4DB2-AFE2-75C7BFFE3774}">
      <dgm:prSet phldrT="[Texto]" custT="1"/>
      <dgm:spPr/>
      <dgm:t>
        <a:bodyPr/>
        <a:lstStyle/>
        <a:p>
          <a:r>
            <a:rPr lang="es-EC" sz="1400" b="1" smtClean="0">
              <a:latin typeface="Pontano Sans"/>
            </a:rPr>
            <a:t>MAG ha establecido aproximadamente 2652 ha en Imbabura y Carchi.</a:t>
          </a:r>
          <a:endParaRPr lang="es-EC" sz="1400" b="1" dirty="0">
            <a:latin typeface="Pontano Sans"/>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7B908699-CF02-4734-801D-7B2DD16E8A6E}" type="parTrans" cxnId="{9796205B-AA92-4B2E-86AA-5C5118928985}">
      <dgm:prSet/>
      <dgm:spPr/>
      <dgm:t>
        <a:bodyPr/>
        <a:lstStyle/>
        <a:p>
          <a:endParaRPr lang="es-EC"/>
        </a:p>
      </dgm:t>
    </dgm:pt>
    <dgm:pt modelId="{418F4416-F5A9-4FEB-8103-2E8124B65CDB}" type="sibTrans" cxnId="{9796205B-AA92-4B2E-86AA-5C5118928985}">
      <dgm:prSet/>
      <dgm:spPr/>
      <dgm:t>
        <a:bodyPr/>
        <a:lstStyle/>
        <a:p>
          <a:endParaRPr lang="es-EC"/>
        </a:p>
      </dgm:t>
    </dgm:pt>
    <dgm:pt modelId="{329D542F-9B07-4362-B7F5-811854E170B6}">
      <dgm:prSet phldrT="[Texto]" custT="1"/>
      <dgm:spPr/>
      <dgm:t>
        <a:bodyPr/>
        <a:lstStyle/>
        <a:p>
          <a:pPr algn="ctr"/>
          <a:r>
            <a:rPr lang="es-EC" sz="1200" b="1" smtClean="0">
              <a:latin typeface="Pontano Sans"/>
            </a:rPr>
            <a:t>Para los años 2007 – 2014 se evidencia un incremento de la masa forestal (3130.39 ha) atribuido a la tasa de cambio positiva.</a:t>
          </a:r>
          <a:endParaRPr lang="es-EC" sz="1200" b="1" dirty="0">
            <a:latin typeface="Pontano Sans"/>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76A975E1-10A6-4D6F-BF90-DA00315D44F4}" type="sibTrans" cxnId="{DE2CF126-E239-43CA-8C1D-321B22460C18}">
      <dgm:prSet/>
      <dgm:spPr/>
      <dgm:t>
        <a:bodyPr/>
        <a:lstStyle/>
        <a:p>
          <a:endParaRPr lang="es-EC"/>
        </a:p>
      </dgm:t>
    </dgm:pt>
    <dgm:pt modelId="{D4A30368-A292-4CC6-8481-B4CB797C3943}" type="parTrans" cxnId="{DE2CF126-E239-43CA-8C1D-321B22460C18}">
      <dgm:prSet/>
      <dgm:spPr/>
      <dgm:t>
        <a:bodyPr/>
        <a:lstStyle/>
        <a:p>
          <a:endParaRPr lang="es-EC"/>
        </a:p>
      </dgm:t>
    </dgm:pt>
    <dgm:pt modelId="{3547BE57-F9BE-4578-84FC-AEEC33E1D216}" type="pres">
      <dgm:prSet presAssocID="{EB6024E2-D5CE-4067-9AC0-7FEC41F72D83}" presName="Name0" presStyleCnt="0">
        <dgm:presLayoutVars>
          <dgm:chPref val="3"/>
          <dgm:dir/>
          <dgm:animLvl val="lvl"/>
          <dgm:resizeHandles/>
        </dgm:presLayoutVars>
      </dgm:prSet>
      <dgm:spPr/>
      <dgm:t>
        <a:bodyPr/>
        <a:lstStyle/>
        <a:p>
          <a:endParaRPr lang="es-EC"/>
        </a:p>
      </dgm:t>
    </dgm:pt>
    <dgm:pt modelId="{35110DA3-5754-4E76-9E26-E18B5DF0DB74}" type="pres">
      <dgm:prSet presAssocID="{D58A74D0-F457-4B20-8AB4-9FEA01F38E88}" presName="horFlow" presStyleCnt="0"/>
      <dgm:spPr/>
      <dgm:t>
        <a:bodyPr/>
        <a:lstStyle/>
        <a:p>
          <a:endParaRPr lang="es-EC"/>
        </a:p>
      </dgm:t>
    </dgm:pt>
    <dgm:pt modelId="{26EA6D0D-C3E3-4619-8FF8-AFDE02AD2EAC}" type="pres">
      <dgm:prSet presAssocID="{D58A74D0-F457-4B20-8AB4-9FEA01F38E88}" presName="bigChev" presStyleLbl="node1" presStyleIdx="0" presStyleCnt="1" custScaleX="66837" custScaleY="68175" custLinFactNeighborX="13465" custLinFactNeighborY="479"/>
      <dgm:spPr/>
      <dgm:t>
        <a:bodyPr/>
        <a:lstStyle/>
        <a:p>
          <a:endParaRPr lang="es-EC"/>
        </a:p>
      </dgm:t>
    </dgm:pt>
    <dgm:pt modelId="{1FD80262-6DB2-488E-BC40-80688A96A88C}" type="pres">
      <dgm:prSet presAssocID="{02A556D3-BA27-4756-8EDA-10380D59D56B}" presName="parTrans" presStyleCnt="0"/>
      <dgm:spPr/>
      <dgm:t>
        <a:bodyPr/>
        <a:lstStyle/>
        <a:p>
          <a:endParaRPr lang="es-EC"/>
        </a:p>
      </dgm:t>
    </dgm:pt>
    <dgm:pt modelId="{3626C899-5972-4BEC-9733-149F478584C0}" type="pres">
      <dgm:prSet presAssocID="{CCE9C7A5-6AC5-4657-8EC2-97F865E40680}" presName="node" presStyleLbl="alignAccFollowNode1" presStyleIdx="0" presStyleCnt="3" custScaleX="74904" custScaleY="57503" custLinFactX="3721" custLinFactNeighborX="100000" custLinFactNeighborY="-44185">
        <dgm:presLayoutVars>
          <dgm:bulletEnabled val="1"/>
        </dgm:presLayoutVars>
      </dgm:prSet>
      <dgm:spPr/>
      <dgm:t>
        <a:bodyPr/>
        <a:lstStyle/>
        <a:p>
          <a:endParaRPr lang="es-EC"/>
        </a:p>
      </dgm:t>
    </dgm:pt>
    <dgm:pt modelId="{87CCC6EF-9CE6-4F31-B815-CA9AA98196F7}" type="pres">
      <dgm:prSet presAssocID="{47BB3E4C-E4B3-43C4-B072-9EC21AFE6B88}" presName="sibTrans" presStyleCnt="0"/>
      <dgm:spPr/>
      <dgm:t>
        <a:bodyPr/>
        <a:lstStyle/>
        <a:p>
          <a:endParaRPr lang="es-EC"/>
        </a:p>
      </dgm:t>
    </dgm:pt>
    <dgm:pt modelId="{A5742F2F-79D8-4675-800E-0F8BA9738674}" type="pres">
      <dgm:prSet presAssocID="{B1089097-2C1C-4DB2-AFE2-75C7BFFE3774}" presName="node" presStyleLbl="alignAccFollowNode1" presStyleIdx="1" presStyleCnt="3" custScaleX="75734" custScaleY="48437" custLinFactX="-29307" custLinFactNeighborX="-100000" custLinFactNeighborY="35653">
        <dgm:presLayoutVars>
          <dgm:bulletEnabled val="1"/>
        </dgm:presLayoutVars>
      </dgm:prSet>
      <dgm:spPr/>
      <dgm:t>
        <a:bodyPr/>
        <a:lstStyle/>
        <a:p>
          <a:endParaRPr lang="es-EC"/>
        </a:p>
      </dgm:t>
    </dgm:pt>
    <dgm:pt modelId="{B6761E30-E9B8-44C8-98BA-6DA18B95CEB5}" type="pres">
      <dgm:prSet presAssocID="{418F4416-F5A9-4FEB-8103-2E8124B65CDB}" presName="sibTrans" presStyleCnt="0"/>
      <dgm:spPr/>
      <dgm:t>
        <a:bodyPr/>
        <a:lstStyle/>
        <a:p>
          <a:endParaRPr lang="es-EC"/>
        </a:p>
      </dgm:t>
    </dgm:pt>
    <dgm:pt modelId="{345A35D1-FF4D-496D-B31D-60E9CC2C0B84}" type="pres">
      <dgm:prSet presAssocID="{329D542F-9B07-4362-B7F5-811854E170B6}" presName="node" presStyleLbl="alignAccFollowNode1" presStyleIdx="2" presStyleCnt="3" custScaleX="90886" custScaleY="97005" custLinFactX="-8368" custLinFactNeighborX="-100000" custLinFactNeighborY="-949">
        <dgm:presLayoutVars>
          <dgm:bulletEnabled val="1"/>
        </dgm:presLayoutVars>
      </dgm:prSet>
      <dgm:spPr/>
      <dgm:t>
        <a:bodyPr/>
        <a:lstStyle/>
        <a:p>
          <a:endParaRPr lang="es-EC"/>
        </a:p>
      </dgm:t>
    </dgm:pt>
  </dgm:ptLst>
  <dgm:cxnLst>
    <dgm:cxn modelId="{1A089639-96E8-495B-AC52-F429185D803E}" type="presOf" srcId="{EB6024E2-D5CE-4067-9AC0-7FEC41F72D83}" destId="{3547BE57-F9BE-4578-84FC-AEEC33E1D216}" srcOrd="0" destOrd="0" presId="urn:microsoft.com/office/officeart/2005/8/layout/lProcess3"/>
    <dgm:cxn modelId="{52D7CD05-99A0-41A4-B606-E47AF1630802}" type="presOf" srcId="{CCE9C7A5-6AC5-4657-8EC2-97F865E40680}" destId="{3626C899-5972-4BEC-9733-149F478584C0}" srcOrd="0" destOrd="0" presId="urn:microsoft.com/office/officeart/2005/8/layout/lProcess3"/>
    <dgm:cxn modelId="{A498DBD2-E5CE-4759-A1EF-8EC7B250A045}" type="presOf" srcId="{329D542F-9B07-4362-B7F5-811854E170B6}" destId="{345A35D1-FF4D-496D-B31D-60E9CC2C0B84}" srcOrd="0" destOrd="0" presId="urn:microsoft.com/office/officeart/2005/8/layout/lProcess3"/>
    <dgm:cxn modelId="{DE2CF126-E239-43CA-8C1D-321B22460C18}" srcId="{D58A74D0-F457-4B20-8AB4-9FEA01F38E88}" destId="{329D542F-9B07-4362-B7F5-811854E170B6}" srcOrd="2" destOrd="0" parTransId="{D4A30368-A292-4CC6-8481-B4CB797C3943}" sibTransId="{76A975E1-10A6-4D6F-BF90-DA00315D44F4}"/>
    <dgm:cxn modelId="{9796205B-AA92-4B2E-86AA-5C5118928985}" srcId="{D58A74D0-F457-4B20-8AB4-9FEA01F38E88}" destId="{B1089097-2C1C-4DB2-AFE2-75C7BFFE3774}" srcOrd="1" destOrd="0" parTransId="{7B908699-CF02-4734-801D-7B2DD16E8A6E}" sibTransId="{418F4416-F5A9-4FEB-8103-2E8124B65CDB}"/>
    <dgm:cxn modelId="{F358EAC2-CC05-403F-9E6A-36463F1FBA23}" type="presOf" srcId="{D58A74D0-F457-4B20-8AB4-9FEA01F38E88}" destId="{26EA6D0D-C3E3-4619-8FF8-AFDE02AD2EAC}" srcOrd="0" destOrd="0" presId="urn:microsoft.com/office/officeart/2005/8/layout/lProcess3"/>
    <dgm:cxn modelId="{0F165F7E-E3EF-4219-948C-AC990A32E694}" type="presOf" srcId="{B1089097-2C1C-4DB2-AFE2-75C7BFFE3774}" destId="{A5742F2F-79D8-4675-800E-0F8BA9738674}" srcOrd="0" destOrd="0" presId="urn:microsoft.com/office/officeart/2005/8/layout/lProcess3"/>
    <dgm:cxn modelId="{CFBFF049-CF49-46AF-A26E-2A031E8CC31A}" srcId="{EB6024E2-D5CE-4067-9AC0-7FEC41F72D83}" destId="{D58A74D0-F457-4B20-8AB4-9FEA01F38E88}" srcOrd="0" destOrd="0" parTransId="{3C891C75-9045-44A6-B7C2-5FAE05861CCF}" sibTransId="{49BB96AF-AFCE-4042-88F6-87DD338B39B3}"/>
    <dgm:cxn modelId="{F61B0CCE-9A6C-4178-A6BE-615C5D5B2121}" srcId="{D58A74D0-F457-4B20-8AB4-9FEA01F38E88}" destId="{CCE9C7A5-6AC5-4657-8EC2-97F865E40680}" srcOrd="0" destOrd="0" parTransId="{02A556D3-BA27-4756-8EDA-10380D59D56B}" sibTransId="{47BB3E4C-E4B3-43C4-B072-9EC21AFE6B88}"/>
    <dgm:cxn modelId="{B6652E97-0E16-4D9D-9352-227E44BC13F1}" type="presParOf" srcId="{3547BE57-F9BE-4578-84FC-AEEC33E1D216}" destId="{35110DA3-5754-4E76-9E26-E18B5DF0DB74}" srcOrd="0" destOrd="0" presId="urn:microsoft.com/office/officeart/2005/8/layout/lProcess3"/>
    <dgm:cxn modelId="{983E15FA-9A41-420F-A507-54E4EFF560EB}" type="presParOf" srcId="{35110DA3-5754-4E76-9E26-E18B5DF0DB74}" destId="{26EA6D0D-C3E3-4619-8FF8-AFDE02AD2EAC}" srcOrd="0" destOrd="0" presId="urn:microsoft.com/office/officeart/2005/8/layout/lProcess3"/>
    <dgm:cxn modelId="{39A2BA31-2C16-4C0D-B955-6B813DE167C8}" type="presParOf" srcId="{35110DA3-5754-4E76-9E26-E18B5DF0DB74}" destId="{1FD80262-6DB2-488E-BC40-80688A96A88C}" srcOrd="1" destOrd="0" presId="urn:microsoft.com/office/officeart/2005/8/layout/lProcess3"/>
    <dgm:cxn modelId="{EA3B1F17-4053-4931-A712-8164A6E1BF18}" type="presParOf" srcId="{35110DA3-5754-4E76-9E26-E18B5DF0DB74}" destId="{3626C899-5972-4BEC-9733-149F478584C0}" srcOrd="2" destOrd="0" presId="urn:microsoft.com/office/officeart/2005/8/layout/lProcess3"/>
    <dgm:cxn modelId="{2C0C0125-67B9-4D14-91F6-3C5DC6A963BE}" type="presParOf" srcId="{35110DA3-5754-4E76-9E26-E18B5DF0DB74}" destId="{87CCC6EF-9CE6-4F31-B815-CA9AA98196F7}" srcOrd="3" destOrd="0" presId="urn:microsoft.com/office/officeart/2005/8/layout/lProcess3"/>
    <dgm:cxn modelId="{DEB899C9-B52B-47CC-B119-21EDDB0548F2}" type="presParOf" srcId="{35110DA3-5754-4E76-9E26-E18B5DF0DB74}" destId="{A5742F2F-79D8-4675-800E-0F8BA9738674}" srcOrd="4" destOrd="0" presId="urn:microsoft.com/office/officeart/2005/8/layout/lProcess3"/>
    <dgm:cxn modelId="{A0938995-F8B4-4A3E-89D7-9CA84DE48531}" type="presParOf" srcId="{35110DA3-5754-4E76-9E26-E18B5DF0DB74}" destId="{B6761E30-E9B8-44C8-98BA-6DA18B95CEB5}" srcOrd="5" destOrd="0" presId="urn:microsoft.com/office/officeart/2005/8/layout/lProcess3"/>
    <dgm:cxn modelId="{C3DC59CE-0C0B-4C37-9322-3A9E9E2D14CA}" type="presParOf" srcId="{35110DA3-5754-4E76-9E26-E18B5DF0DB74}" destId="{345A35D1-FF4D-496D-B31D-60E9CC2C0B84}" srcOrd="6" destOrd="0" presId="urn:microsoft.com/office/officeart/2005/8/layout/lProcess3"/>
  </dgm:cxnLst>
  <dgm:bg/>
  <dgm:whole>
    <a:effectLst/>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6024E2-D5CE-4067-9AC0-7FEC41F72D83}" type="doc">
      <dgm:prSet loTypeId="urn:microsoft.com/office/officeart/2005/8/layout/lProcess3" loCatId="process" qsTypeId="urn:microsoft.com/office/officeart/2005/8/quickstyle/simple1" qsCatId="simple" csTypeId="urn:microsoft.com/office/officeart/2005/8/colors/colorful3" csCatId="colorful" phldr="1"/>
      <dgm:spPr/>
      <dgm:t>
        <a:bodyPr/>
        <a:lstStyle/>
        <a:p>
          <a:endParaRPr lang="es-EC"/>
        </a:p>
      </dgm:t>
    </dgm:pt>
    <dgm:pt modelId="{D58A74D0-F457-4B20-8AB4-9FEA01F38E88}">
      <dgm:prSet phldrT="[Texto]" custT="1"/>
      <dgm:spPr/>
      <dgm:t>
        <a:bodyPr/>
        <a:lstStyle/>
        <a:p>
          <a:r>
            <a:rPr lang="es-EC" sz="1400" b="1" i="1" u="none" strike="noStrike" cap="none" dirty="0" smtClean="0">
              <a:latin typeface="Pontano Sans"/>
              <a:ea typeface="Pontano Sans"/>
              <a:cs typeface="Pontano Sans"/>
            </a:rPr>
            <a:t>ANÁLISIS MULTITEMPORAL</a:t>
          </a:r>
          <a:endParaRPr lang="es-EC" sz="1400" b="1" i="1" u="none" strike="noStrike" cap="none" dirty="0">
            <a:latin typeface="Pontano Sans"/>
            <a:ea typeface="Pontano Sans"/>
            <a:cs typeface="Pontano Sans"/>
          </a:endParaRPr>
        </a:p>
      </dgm:t>
    </dgm:pt>
    <dgm:pt modelId="{3C891C75-9045-44A6-B7C2-5FAE05861CCF}" type="parTrans" cxnId="{CFBFF049-CF49-46AF-A26E-2A031E8CC31A}">
      <dgm:prSet/>
      <dgm:spPr/>
      <dgm:t>
        <a:bodyPr/>
        <a:lstStyle/>
        <a:p>
          <a:endParaRPr lang="es-EC"/>
        </a:p>
      </dgm:t>
    </dgm:pt>
    <dgm:pt modelId="{49BB96AF-AFCE-4042-88F6-87DD338B39B3}" type="sibTrans" cxnId="{CFBFF049-CF49-46AF-A26E-2A031E8CC31A}">
      <dgm:prSet/>
      <dgm:spPr/>
      <dgm:t>
        <a:bodyPr/>
        <a:lstStyle/>
        <a:p>
          <a:endParaRPr lang="es-EC"/>
        </a:p>
      </dgm:t>
    </dgm:pt>
    <dgm:pt modelId="{CCE9C7A5-6AC5-4657-8EC2-97F865E40680}">
      <dgm:prSet phldrT="[Texto]" custT="1"/>
      <dgm:spPr/>
      <dgm:t>
        <a:bodyPr/>
        <a:lstStyle/>
        <a:p>
          <a:r>
            <a:rPr lang="es-EC" sz="1400" b="1" smtClean="0">
              <a:latin typeface="Pontano Sans"/>
            </a:rPr>
            <a:t>6618.47 ha deforestadas en 2014 - 2017</a:t>
          </a:r>
          <a:endParaRPr lang="es-EC" sz="1400" b="1" dirty="0">
            <a:latin typeface="Pontano Sans"/>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02A556D3-BA27-4756-8EDA-10380D59D56B}" type="parTrans" cxnId="{F61B0CCE-9A6C-4178-A6BE-615C5D5B2121}">
      <dgm:prSet/>
      <dgm:spPr/>
      <dgm:t>
        <a:bodyPr/>
        <a:lstStyle/>
        <a:p>
          <a:endParaRPr lang="es-EC"/>
        </a:p>
      </dgm:t>
    </dgm:pt>
    <dgm:pt modelId="{47BB3E4C-E4B3-43C4-B072-9EC21AFE6B88}" type="sibTrans" cxnId="{F61B0CCE-9A6C-4178-A6BE-615C5D5B2121}">
      <dgm:prSet/>
      <dgm:spPr/>
      <dgm:t>
        <a:bodyPr/>
        <a:lstStyle/>
        <a:p>
          <a:endParaRPr lang="es-EC"/>
        </a:p>
      </dgm:t>
    </dgm:pt>
    <dgm:pt modelId="{88787903-34F1-4510-ACA8-EDFDF747FE34}">
      <dgm:prSet phldrT="[Texto]" custT="1"/>
      <dgm:spPr/>
      <dgm:t>
        <a:bodyPr/>
        <a:lstStyle/>
        <a:p>
          <a:r>
            <a:rPr lang="es-EC" sz="1400" b="1" smtClean="0">
              <a:latin typeface="Pontano Sans"/>
            </a:rPr>
            <a:t>Promedio de 1654.62 ha anuales</a:t>
          </a:r>
          <a:endParaRPr lang="es-EC" sz="1400" b="1" dirty="0">
            <a:latin typeface="Pontano Sans"/>
          </a:endParaRPr>
        </a:p>
      </dgm:t>
    </dgm:pt>
    <dgm:pt modelId="{BFF5AAA3-961D-4676-893F-FB88F415FAD4}" type="parTrans" cxnId="{F88041F4-CC7E-4200-BABF-F29F19A3B78F}">
      <dgm:prSet/>
      <dgm:spPr/>
      <dgm:t>
        <a:bodyPr/>
        <a:lstStyle/>
        <a:p>
          <a:endParaRPr lang="es-EC"/>
        </a:p>
      </dgm:t>
    </dgm:pt>
    <dgm:pt modelId="{89512C11-24A9-4332-80B4-AB7A2C327EB6}" type="sibTrans" cxnId="{F88041F4-CC7E-4200-BABF-F29F19A3B78F}">
      <dgm:prSet/>
      <dgm:spPr/>
      <dgm:t>
        <a:bodyPr/>
        <a:lstStyle/>
        <a:p>
          <a:endParaRPr lang="es-EC"/>
        </a:p>
      </dgm:t>
    </dgm:pt>
    <dgm:pt modelId="{B1089097-2C1C-4DB2-AFE2-75C7BFFE3774}">
      <dgm:prSet phldrT="[Texto]" custT="1"/>
      <dgm:spPr/>
      <dgm:t>
        <a:bodyPr/>
        <a:lstStyle/>
        <a:p>
          <a:r>
            <a:rPr lang="es-EC" sz="1400" b="1" dirty="0" smtClean="0">
              <a:latin typeface="Pontano Sans"/>
            </a:rPr>
            <a:t>Índice de deforestación 0.018 al año </a:t>
          </a:r>
          <a:endParaRPr lang="es-EC" sz="1400" b="1" dirty="0">
            <a:latin typeface="Pontano Sans"/>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7B908699-CF02-4734-801D-7B2DD16E8A6E}" type="parTrans" cxnId="{9796205B-AA92-4B2E-86AA-5C5118928985}">
      <dgm:prSet/>
      <dgm:spPr/>
      <dgm:t>
        <a:bodyPr/>
        <a:lstStyle/>
        <a:p>
          <a:endParaRPr lang="es-EC"/>
        </a:p>
      </dgm:t>
    </dgm:pt>
    <dgm:pt modelId="{418F4416-F5A9-4FEB-8103-2E8124B65CDB}" type="sibTrans" cxnId="{9796205B-AA92-4B2E-86AA-5C5118928985}">
      <dgm:prSet/>
      <dgm:spPr/>
      <dgm:t>
        <a:bodyPr/>
        <a:lstStyle/>
        <a:p>
          <a:endParaRPr lang="es-EC"/>
        </a:p>
      </dgm:t>
    </dgm:pt>
    <dgm:pt modelId="{329D542F-9B07-4362-B7F5-811854E170B6}">
      <dgm:prSet phldrT="[Texto]" custT="1"/>
      <dgm:spPr/>
      <dgm:t>
        <a:bodyPr/>
        <a:lstStyle/>
        <a:p>
          <a:pPr algn="ctr"/>
          <a:r>
            <a:rPr lang="es-EC" sz="1200" b="1" smtClean="0">
              <a:latin typeface="Pontano Sans"/>
            </a:rPr>
            <a:t>Según Landis y Koch (1977) 0.83 simula una representación casi perfecta</a:t>
          </a:r>
          <a:endParaRPr lang="es-EC" sz="1200" b="1" dirty="0">
            <a:latin typeface="Pontano Sans"/>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D4A30368-A292-4CC6-8481-B4CB797C3943}" type="parTrans" cxnId="{DE2CF126-E239-43CA-8C1D-321B22460C18}">
      <dgm:prSet/>
      <dgm:spPr/>
      <dgm:t>
        <a:bodyPr/>
        <a:lstStyle/>
        <a:p>
          <a:endParaRPr lang="es-EC"/>
        </a:p>
      </dgm:t>
    </dgm:pt>
    <dgm:pt modelId="{76A975E1-10A6-4D6F-BF90-DA00315D44F4}" type="sibTrans" cxnId="{DE2CF126-E239-43CA-8C1D-321B22460C18}">
      <dgm:prSet/>
      <dgm:spPr/>
      <dgm:t>
        <a:bodyPr/>
        <a:lstStyle/>
        <a:p>
          <a:endParaRPr lang="es-EC"/>
        </a:p>
      </dgm:t>
    </dgm:pt>
    <dgm:pt modelId="{3547BE57-F9BE-4578-84FC-AEEC33E1D216}" type="pres">
      <dgm:prSet presAssocID="{EB6024E2-D5CE-4067-9AC0-7FEC41F72D83}" presName="Name0" presStyleCnt="0">
        <dgm:presLayoutVars>
          <dgm:chPref val="3"/>
          <dgm:dir/>
          <dgm:animLvl val="lvl"/>
          <dgm:resizeHandles/>
        </dgm:presLayoutVars>
      </dgm:prSet>
      <dgm:spPr/>
      <dgm:t>
        <a:bodyPr/>
        <a:lstStyle/>
        <a:p>
          <a:endParaRPr lang="es-EC"/>
        </a:p>
      </dgm:t>
    </dgm:pt>
    <dgm:pt modelId="{35110DA3-5754-4E76-9E26-E18B5DF0DB74}" type="pres">
      <dgm:prSet presAssocID="{D58A74D0-F457-4B20-8AB4-9FEA01F38E88}" presName="horFlow" presStyleCnt="0"/>
      <dgm:spPr/>
      <dgm:t>
        <a:bodyPr/>
        <a:lstStyle/>
        <a:p>
          <a:endParaRPr lang="es-EC"/>
        </a:p>
      </dgm:t>
    </dgm:pt>
    <dgm:pt modelId="{26EA6D0D-C3E3-4619-8FF8-AFDE02AD2EAC}" type="pres">
      <dgm:prSet presAssocID="{D58A74D0-F457-4B20-8AB4-9FEA01F38E88}" presName="bigChev" presStyleLbl="node1" presStyleIdx="0" presStyleCnt="1" custScaleX="66837" custScaleY="68175" custLinFactNeighborX="25477" custLinFactNeighborY="-5952"/>
      <dgm:spPr/>
      <dgm:t>
        <a:bodyPr/>
        <a:lstStyle/>
        <a:p>
          <a:endParaRPr lang="es-EC"/>
        </a:p>
      </dgm:t>
    </dgm:pt>
    <dgm:pt modelId="{1FD80262-6DB2-488E-BC40-80688A96A88C}" type="pres">
      <dgm:prSet presAssocID="{02A556D3-BA27-4756-8EDA-10380D59D56B}" presName="parTrans" presStyleCnt="0"/>
      <dgm:spPr/>
      <dgm:t>
        <a:bodyPr/>
        <a:lstStyle/>
        <a:p>
          <a:endParaRPr lang="es-EC"/>
        </a:p>
      </dgm:t>
    </dgm:pt>
    <dgm:pt modelId="{3626C899-5972-4BEC-9733-149F478584C0}" type="pres">
      <dgm:prSet presAssocID="{CCE9C7A5-6AC5-4657-8EC2-97F865E40680}" presName="node" presStyleLbl="alignAccFollowNode1" presStyleIdx="0" presStyleCnt="4" custScaleX="74904" custScaleY="57503" custLinFactX="6297" custLinFactNeighborX="100000" custLinFactNeighborY="-48384">
        <dgm:presLayoutVars>
          <dgm:bulletEnabled val="1"/>
        </dgm:presLayoutVars>
      </dgm:prSet>
      <dgm:spPr/>
      <dgm:t>
        <a:bodyPr/>
        <a:lstStyle/>
        <a:p>
          <a:endParaRPr lang="es-EC"/>
        </a:p>
      </dgm:t>
    </dgm:pt>
    <dgm:pt modelId="{87CCC6EF-9CE6-4F31-B815-CA9AA98196F7}" type="pres">
      <dgm:prSet presAssocID="{47BB3E4C-E4B3-43C4-B072-9EC21AFE6B88}" presName="sibTrans" presStyleCnt="0"/>
      <dgm:spPr/>
      <dgm:t>
        <a:bodyPr/>
        <a:lstStyle/>
        <a:p>
          <a:endParaRPr lang="es-EC"/>
        </a:p>
      </dgm:t>
    </dgm:pt>
    <dgm:pt modelId="{CA4F7D96-14C6-4340-A1C3-356A3B632612}" type="pres">
      <dgm:prSet presAssocID="{88787903-34F1-4510-ACA8-EDFDF747FE34}" presName="node" presStyleLbl="alignAccFollowNode1" presStyleIdx="1" presStyleCnt="4" custScaleX="70551" custScaleY="48371" custLinFactX="21670" custLinFactNeighborX="100000" custLinFactNeighborY="-10070">
        <dgm:presLayoutVars>
          <dgm:bulletEnabled val="1"/>
        </dgm:presLayoutVars>
      </dgm:prSet>
      <dgm:spPr/>
      <dgm:t>
        <a:bodyPr/>
        <a:lstStyle/>
        <a:p>
          <a:endParaRPr lang="es-EC"/>
        </a:p>
      </dgm:t>
    </dgm:pt>
    <dgm:pt modelId="{9B7310D6-05DA-4CF9-8E4C-FB83777A1C65}" type="pres">
      <dgm:prSet presAssocID="{89512C11-24A9-4332-80B4-AB7A2C327EB6}" presName="sibTrans" presStyleCnt="0"/>
      <dgm:spPr/>
      <dgm:t>
        <a:bodyPr/>
        <a:lstStyle/>
        <a:p>
          <a:endParaRPr lang="es-EC"/>
        </a:p>
      </dgm:t>
    </dgm:pt>
    <dgm:pt modelId="{A5742F2F-79D8-4675-800E-0F8BA9738674}" type="pres">
      <dgm:prSet presAssocID="{B1089097-2C1C-4DB2-AFE2-75C7BFFE3774}" presName="node" presStyleLbl="alignAccFollowNode1" presStyleIdx="2" presStyleCnt="4" custScaleX="75734" custScaleY="48437" custLinFactX="-80164" custLinFactNeighborX="-100000" custLinFactNeighborY="36277">
        <dgm:presLayoutVars>
          <dgm:bulletEnabled val="1"/>
        </dgm:presLayoutVars>
      </dgm:prSet>
      <dgm:spPr/>
      <dgm:t>
        <a:bodyPr/>
        <a:lstStyle/>
        <a:p>
          <a:endParaRPr lang="es-EC"/>
        </a:p>
      </dgm:t>
    </dgm:pt>
    <dgm:pt modelId="{B6761E30-E9B8-44C8-98BA-6DA18B95CEB5}" type="pres">
      <dgm:prSet presAssocID="{418F4416-F5A9-4FEB-8103-2E8124B65CDB}" presName="sibTrans" presStyleCnt="0"/>
      <dgm:spPr/>
      <dgm:t>
        <a:bodyPr/>
        <a:lstStyle/>
        <a:p>
          <a:endParaRPr lang="es-EC"/>
        </a:p>
      </dgm:t>
    </dgm:pt>
    <dgm:pt modelId="{345A35D1-FF4D-496D-B31D-60E9CC2C0B84}" type="pres">
      <dgm:prSet presAssocID="{329D542F-9B07-4362-B7F5-811854E170B6}" presName="node" presStyleLbl="alignAccFollowNode1" presStyleIdx="3" presStyleCnt="4" custScaleX="79542" custScaleY="116865" custLinFactX="-4332" custLinFactNeighborX="-100000" custLinFactNeighborY="-7171">
        <dgm:presLayoutVars>
          <dgm:bulletEnabled val="1"/>
        </dgm:presLayoutVars>
      </dgm:prSet>
      <dgm:spPr/>
      <dgm:t>
        <a:bodyPr/>
        <a:lstStyle/>
        <a:p>
          <a:endParaRPr lang="es-EC"/>
        </a:p>
      </dgm:t>
    </dgm:pt>
  </dgm:ptLst>
  <dgm:cxnLst>
    <dgm:cxn modelId="{27620797-2D7F-4FAE-B8B6-AB92913E60C0}" type="presOf" srcId="{B1089097-2C1C-4DB2-AFE2-75C7BFFE3774}" destId="{A5742F2F-79D8-4675-800E-0F8BA9738674}" srcOrd="0" destOrd="0" presId="urn:microsoft.com/office/officeart/2005/8/layout/lProcess3"/>
    <dgm:cxn modelId="{90DC1DF7-FA86-4AEA-A096-F4EE475CF1AE}" type="presOf" srcId="{CCE9C7A5-6AC5-4657-8EC2-97F865E40680}" destId="{3626C899-5972-4BEC-9733-149F478584C0}" srcOrd="0" destOrd="0" presId="urn:microsoft.com/office/officeart/2005/8/layout/lProcess3"/>
    <dgm:cxn modelId="{AE2CF90C-DB9C-4DDD-8D9A-15E9F5A7A449}" type="presOf" srcId="{88787903-34F1-4510-ACA8-EDFDF747FE34}" destId="{CA4F7D96-14C6-4340-A1C3-356A3B632612}" srcOrd="0" destOrd="0" presId="urn:microsoft.com/office/officeart/2005/8/layout/lProcess3"/>
    <dgm:cxn modelId="{F88041F4-CC7E-4200-BABF-F29F19A3B78F}" srcId="{D58A74D0-F457-4B20-8AB4-9FEA01F38E88}" destId="{88787903-34F1-4510-ACA8-EDFDF747FE34}" srcOrd="1" destOrd="0" parTransId="{BFF5AAA3-961D-4676-893F-FB88F415FAD4}" sibTransId="{89512C11-24A9-4332-80B4-AB7A2C327EB6}"/>
    <dgm:cxn modelId="{8F5DCACF-DB69-4F30-AF64-B924F3776425}" type="presOf" srcId="{D58A74D0-F457-4B20-8AB4-9FEA01F38E88}" destId="{26EA6D0D-C3E3-4619-8FF8-AFDE02AD2EAC}" srcOrd="0" destOrd="0" presId="urn:microsoft.com/office/officeart/2005/8/layout/lProcess3"/>
    <dgm:cxn modelId="{DE2CF126-E239-43CA-8C1D-321B22460C18}" srcId="{D58A74D0-F457-4B20-8AB4-9FEA01F38E88}" destId="{329D542F-9B07-4362-B7F5-811854E170B6}" srcOrd="3" destOrd="0" parTransId="{D4A30368-A292-4CC6-8481-B4CB797C3943}" sibTransId="{76A975E1-10A6-4D6F-BF90-DA00315D44F4}"/>
    <dgm:cxn modelId="{9796205B-AA92-4B2E-86AA-5C5118928985}" srcId="{D58A74D0-F457-4B20-8AB4-9FEA01F38E88}" destId="{B1089097-2C1C-4DB2-AFE2-75C7BFFE3774}" srcOrd="2" destOrd="0" parTransId="{7B908699-CF02-4734-801D-7B2DD16E8A6E}" sibTransId="{418F4416-F5A9-4FEB-8103-2E8124B65CDB}"/>
    <dgm:cxn modelId="{A9FE7FEC-FF0F-4BF9-9297-E8527CF4EEBD}" type="presOf" srcId="{329D542F-9B07-4362-B7F5-811854E170B6}" destId="{345A35D1-FF4D-496D-B31D-60E9CC2C0B84}" srcOrd="0" destOrd="0" presId="urn:microsoft.com/office/officeart/2005/8/layout/lProcess3"/>
    <dgm:cxn modelId="{CFBFF049-CF49-46AF-A26E-2A031E8CC31A}" srcId="{EB6024E2-D5CE-4067-9AC0-7FEC41F72D83}" destId="{D58A74D0-F457-4B20-8AB4-9FEA01F38E88}" srcOrd="0" destOrd="0" parTransId="{3C891C75-9045-44A6-B7C2-5FAE05861CCF}" sibTransId="{49BB96AF-AFCE-4042-88F6-87DD338B39B3}"/>
    <dgm:cxn modelId="{AD24447A-6F8B-4BAE-A412-821914F9B516}" type="presOf" srcId="{EB6024E2-D5CE-4067-9AC0-7FEC41F72D83}" destId="{3547BE57-F9BE-4578-84FC-AEEC33E1D216}" srcOrd="0" destOrd="0" presId="urn:microsoft.com/office/officeart/2005/8/layout/lProcess3"/>
    <dgm:cxn modelId="{F61B0CCE-9A6C-4178-A6BE-615C5D5B2121}" srcId="{D58A74D0-F457-4B20-8AB4-9FEA01F38E88}" destId="{CCE9C7A5-6AC5-4657-8EC2-97F865E40680}" srcOrd="0" destOrd="0" parTransId="{02A556D3-BA27-4756-8EDA-10380D59D56B}" sibTransId="{47BB3E4C-E4B3-43C4-B072-9EC21AFE6B88}"/>
    <dgm:cxn modelId="{2F1E0991-F67C-44EA-B803-26060B6DA9AC}" type="presParOf" srcId="{3547BE57-F9BE-4578-84FC-AEEC33E1D216}" destId="{35110DA3-5754-4E76-9E26-E18B5DF0DB74}" srcOrd="0" destOrd="0" presId="urn:microsoft.com/office/officeart/2005/8/layout/lProcess3"/>
    <dgm:cxn modelId="{88FA88DF-2220-4A84-95C3-E194C215B9E6}" type="presParOf" srcId="{35110DA3-5754-4E76-9E26-E18B5DF0DB74}" destId="{26EA6D0D-C3E3-4619-8FF8-AFDE02AD2EAC}" srcOrd="0" destOrd="0" presId="urn:microsoft.com/office/officeart/2005/8/layout/lProcess3"/>
    <dgm:cxn modelId="{AB2F64A9-EB38-4F84-A9EB-22A2695D2CD4}" type="presParOf" srcId="{35110DA3-5754-4E76-9E26-E18B5DF0DB74}" destId="{1FD80262-6DB2-488E-BC40-80688A96A88C}" srcOrd="1" destOrd="0" presId="urn:microsoft.com/office/officeart/2005/8/layout/lProcess3"/>
    <dgm:cxn modelId="{FC146711-8447-40B7-8471-2196489E2D5A}" type="presParOf" srcId="{35110DA3-5754-4E76-9E26-E18B5DF0DB74}" destId="{3626C899-5972-4BEC-9733-149F478584C0}" srcOrd="2" destOrd="0" presId="urn:microsoft.com/office/officeart/2005/8/layout/lProcess3"/>
    <dgm:cxn modelId="{DB217D0D-37A3-4F89-8734-E4A53F768B38}" type="presParOf" srcId="{35110DA3-5754-4E76-9E26-E18B5DF0DB74}" destId="{87CCC6EF-9CE6-4F31-B815-CA9AA98196F7}" srcOrd="3" destOrd="0" presId="urn:microsoft.com/office/officeart/2005/8/layout/lProcess3"/>
    <dgm:cxn modelId="{CE837C90-0A9C-47E0-9C1B-F898F92FDD16}" type="presParOf" srcId="{35110DA3-5754-4E76-9E26-E18B5DF0DB74}" destId="{CA4F7D96-14C6-4340-A1C3-356A3B632612}" srcOrd="4" destOrd="0" presId="urn:microsoft.com/office/officeart/2005/8/layout/lProcess3"/>
    <dgm:cxn modelId="{82570B2E-1A1A-4CD6-9D11-CF9E4BC9CAE1}" type="presParOf" srcId="{35110DA3-5754-4E76-9E26-E18B5DF0DB74}" destId="{9B7310D6-05DA-4CF9-8E4C-FB83777A1C65}" srcOrd="5" destOrd="0" presId="urn:microsoft.com/office/officeart/2005/8/layout/lProcess3"/>
    <dgm:cxn modelId="{D0D0F6BE-C2BD-4273-8130-12ADA2D3119F}" type="presParOf" srcId="{35110DA3-5754-4E76-9E26-E18B5DF0DB74}" destId="{A5742F2F-79D8-4675-800E-0F8BA9738674}" srcOrd="6" destOrd="0" presId="urn:microsoft.com/office/officeart/2005/8/layout/lProcess3"/>
    <dgm:cxn modelId="{16EF9035-2248-4536-9444-CC25FD2D59AC}" type="presParOf" srcId="{35110DA3-5754-4E76-9E26-E18B5DF0DB74}" destId="{B6761E30-E9B8-44C8-98BA-6DA18B95CEB5}" srcOrd="7" destOrd="0" presId="urn:microsoft.com/office/officeart/2005/8/layout/lProcess3"/>
    <dgm:cxn modelId="{F1F6804E-6563-46B7-9B07-07B486A665A6}" type="presParOf" srcId="{35110DA3-5754-4E76-9E26-E18B5DF0DB74}" destId="{345A35D1-FF4D-496D-B31D-60E9CC2C0B84}" srcOrd="8" destOrd="0" presId="urn:microsoft.com/office/officeart/2005/8/layout/lProcess3"/>
  </dgm:cxnLst>
  <dgm:bg/>
  <dgm:whole>
    <a:effectLst/>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6024E2-D5CE-4067-9AC0-7FEC41F72D83}" type="doc">
      <dgm:prSet loTypeId="urn:microsoft.com/office/officeart/2005/8/layout/lProcess3" loCatId="process" qsTypeId="urn:microsoft.com/office/officeart/2005/8/quickstyle/simple1" qsCatId="simple" csTypeId="urn:microsoft.com/office/officeart/2005/8/colors/colorful1" csCatId="colorful" phldr="1"/>
      <dgm:spPr/>
      <dgm:t>
        <a:bodyPr/>
        <a:lstStyle/>
        <a:p>
          <a:endParaRPr lang="es-EC"/>
        </a:p>
      </dgm:t>
    </dgm:pt>
    <dgm:pt modelId="{D58A74D0-F457-4B20-8AB4-9FEA01F38E88}">
      <dgm:prSet phldrT="[Texto]" custT="1"/>
      <dgm:spPr/>
      <dgm:t>
        <a:bodyPr/>
        <a:lstStyle/>
        <a:p>
          <a:r>
            <a:rPr lang="es-EC" sz="1400" b="1" i="1" u="none" strike="noStrike" cap="none" smtClean="0">
              <a:latin typeface="Pontano Sans"/>
            </a:rPr>
            <a:t>Nash y Sutcliffe (1970), Ritter et al., (2011) y Van Liew et al., (2007)</a:t>
          </a:r>
          <a:endParaRPr lang="es-EC" sz="1400" b="1" i="1" u="none" strike="noStrike" cap="none" dirty="0">
            <a:latin typeface="Pontano Sans"/>
          </a:endParaRPr>
        </a:p>
      </dgm:t>
    </dgm:pt>
    <dgm:pt modelId="{3C891C75-9045-44A6-B7C2-5FAE05861CCF}" type="parTrans" cxnId="{CFBFF049-CF49-46AF-A26E-2A031E8CC31A}">
      <dgm:prSet/>
      <dgm:spPr/>
      <dgm:t>
        <a:bodyPr/>
        <a:lstStyle/>
        <a:p>
          <a:endParaRPr lang="es-EC"/>
        </a:p>
      </dgm:t>
    </dgm:pt>
    <dgm:pt modelId="{49BB96AF-AFCE-4042-88F6-87DD338B39B3}" type="sibTrans" cxnId="{CFBFF049-CF49-46AF-A26E-2A031E8CC31A}">
      <dgm:prSet/>
      <dgm:spPr/>
      <dgm:t>
        <a:bodyPr/>
        <a:lstStyle/>
        <a:p>
          <a:endParaRPr lang="es-EC"/>
        </a:p>
      </dgm:t>
    </dgm:pt>
    <dgm:pt modelId="{CCE9C7A5-6AC5-4657-8EC2-97F865E40680}">
      <dgm:prSet phldrT="[Texto]" custT="1"/>
      <dgm:spPr/>
      <dgm:t>
        <a:bodyPr/>
        <a:lstStyle/>
        <a:p>
          <a:r>
            <a:rPr lang="es-EC" sz="1400" b="1" smtClean="0">
              <a:latin typeface="Pontano Sans"/>
            </a:rPr>
            <a:t>NSE informa la efectividad del modelo en la predicción de caudales</a:t>
          </a:r>
          <a:endParaRPr lang="es-EC" sz="1400" b="1" dirty="0">
            <a:latin typeface="Pontano Sans"/>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02A556D3-BA27-4756-8EDA-10380D59D56B}" type="parTrans" cxnId="{F61B0CCE-9A6C-4178-A6BE-615C5D5B2121}">
      <dgm:prSet/>
      <dgm:spPr/>
      <dgm:t>
        <a:bodyPr/>
        <a:lstStyle/>
        <a:p>
          <a:endParaRPr lang="es-EC"/>
        </a:p>
      </dgm:t>
    </dgm:pt>
    <dgm:pt modelId="{47BB3E4C-E4B3-43C4-B072-9EC21AFE6B88}" type="sibTrans" cxnId="{F61B0CCE-9A6C-4178-A6BE-615C5D5B2121}">
      <dgm:prSet/>
      <dgm:spPr/>
      <dgm:t>
        <a:bodyPr/>
        <a:lstStyle/>
        <a:p>
          <a:endParaRPr lang="es-EC"/>
        </a:p>
      </dgm:t>
    </dgm:pt>
    <dgm:pt modelId="{B1089097-2C1C-4DB2-AFE2-75C7BFFE3774}">
      <dgm:prSet phldrT="[Texto]" custT="1"/>
      <dgm:spPr/>
      <dgm:t>
        <a:bodyPr/>
        <a:lstStyle/>
        <a:p>
          <a:r>
            <a:rPr lang="es-EC" sz="1400" b="1" dirty="0" smtClean="0">
              <a:latin typeface="Pontano Sans"/>
            </a:rPr>
            <a:t>Consideran</a:t>
          </a:r>
          <a:r>
            <a:rPr lang="es-EC" sz="1400" b="1" baseline="0" dirty="0" smtClean="0">
              <a:latin typeface="Pontano Sans"/>
            </a:rPr>
            <a:t> que un valor superior a 0.36 en NSE representa un modelo satisfactorio</a:t>
          </a:r>
          <a:endParaRPr lang="es-EC" sz="1400" b="1" dirty="0">
            <a:latin typeface="Pontano Sans"/>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7B908699-CF02-4734-801D-7B2DD16E8A6E}" type="parTrans" cxnId="{9796205B-AA92-4B2E-86AA-5C5118928985}">
      <dgm:prSet/>
      <dgm:spPr/>
      <dgm:t>
        <a:bodyPr/>
        <a:lstStyle/>
        <a:p>
          <a:endParaRPr lang="es-EC"/>
        </a:p>
      </dgm:t>
    </dgm:pt>
    <dgm:pt modelId="{418F4416-F5A9-4FEB-8103-2E8124B65CDB}" type="sibTrans" cxnId="{9796205B-AA92-4B2E-86AA-5C5118928985}">
      <dgm:prSet/>
      <dgm:spPr/>
      <dgm:t>
        <a:bodyPr/>
        <a:lstStyle/>
        <a:p>
          <a:endParaRPr lang="es-EC"/>
        </a:p>
      </dgm:t>
    </dgm:pt>
    <dgm:pt modelId="{329D542F-9B07-4362-B7F5-811854E170B6}">
      <dgm:prSet phldrT="[Texto]" custT="1"/>
      <dgm:spPr/>
      <dgm:t>
        <a:bodyPr/>
        <a:lstStyle/>
        <a:p>
          <a:pPr algn="ctr"/>
          <a:r>
            <a:rPr lang="es-EC" sz="1400" b="1" smtClean="0">
              <a:latin typeface="Pontano Sans"/>
            </a:rPr>
            <a:t>Al aplicar la fórmula de NSE se percibió 0.71 de eficiencia para el año 2000. El año 2007 tuvo mayor éxito von un NSE de 0.717. Finalmente en el año 2014 se obtuvo 0.721.</a:t>
          </a:r>
          <a:endParaRPr lang="es-EC" sz="1400" b="1" dirty="0">
            <a:latin typeface="Pontano Sans"/>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76A975E1-10A6-4D6F-BF90-DA00315D44F4}" type="sibTrans" cxnId="{DE2CF126-E239-43CA-8C1D-321B22460C18}">
      <dgm:prSet/>
      <dgm:spPr/>
      <dgm:t>
        <a:bodyPr/>
        <a:lstStyle/>
        <a:p>
          <a:endParaRPr lang="es-EC"/>
        </a:p>
      </dgm:t>
    </dgm:pt>
    <dgm:pt modelId="{D4A30368-A292-4CC6-8481-B4CB797C3943}" type="parTrans" cxnId="{DE2CF126-E239-43CA-8C1D-321B22460C18}">
      <dgm:prSet/>
      <dgm:spPr/>
      <dgm:t>
        <a:bodyPr/>
        <a:lstStyle/>
        <a:p>
          <a:endParaRPr lang="es-EC"/>
        </a:p>
      </dgm:t>
    </dgm:pt>
    <dgm:pt modelId="{3547BE57-F9BE-4578-84FC-AEEC33E1D216}" type="pres">
      <dgm:prSet presAssocID="{EB6024E2-D5CE-4067-9AC0-7FEC41F72D83}" presName="Name0" presStyleCnt="0">
        <dgm:presLayoutVars>
          <dgm:chPref val="3"/>
          <dgm:dir/>
          <dgm:animLvl val="lvl"/>
          <dgm:resizeHandles/>
        </dgm:presLayoutVars>
      </dgm:prSet>
      <dgm:spPr/>
      <dgm:t>
        <a:bodyPr/>
        <a:lstStyle/>
        <a:p>
          <a:endParaRPr lang="es-EC"/>
        </a:p>
      </dgm:t>
    </dgm:pt>
    <dgm:pt modelId="{35110DA3-5754-4E76-9E26-E18B5DF0DB74}" type="pres">
      <dgm:prSet presAssocID="{D58A74D0-F457-4B20-8AB4-9FEA01F38E88}" presName="horFlow" presStyleCnt="0"/>
      <dgm:spPr/>
      <dgm:t>
        <a:bodyPr/>
        <a:lstStyle/>
        <a:p>
          <a:endParaRPr lang="es-EC"/>
        </a:p>
      </dgm:t>
    </dgm:pt>
    <dgm:pt modelId="{26EA6D0D-C3E3-4619-8FF8-AFDE02AD2EAC}" type="pres">
      <dgm:prSet presAssocID="{D58A74D0-F457-4B20-8AB4-9FEA01F38E88}" presName="bigChev" presStyleLbl="node1" presStyleIdx="0" presStyleCnt="1" custScaleX="66837" custScaleY="68175" custLinFactNeighborX="13465" custLinFactNeighborY="479"/>
      <dgm:spPr/>
      <dgm:t>
        <a:bodyPr/>
        <a:lstStyle/>
        <a:p>
          <a:endParaRPr lang="es-EC"/>
        </a:p>
      </dgm:t>
    </dgm:pt>
    <dgm:pt modelId="{1FD80262-6DB2-488E-BC40-80688A96A88C}" type="pres">
      <dgm:prSet presAssocID="{02A556D3-BA27-4756-8EDA-10380D59D56B}" presName="parTrans" presStyleCnt="0"/>
      <dgm:spPr/>
      <dgm:t>
        <a:bodyPr/>
        <a:lstStyle/>
        <a:p>
          <a:endParaRPr lang="es-EC"/>
        </a:p>
      </dgm:t>
    </dgm:pt>
    <dgm:pt modelId="{3626C899-5972-4BEC-9733-149F478584C0}" type="pres">
      <dgm:prSet presAssocID="{CCE9C7A5-6AC5-4657-8EC2-97F865E40680}" presName="node" presStyleLbl="alignAccFollowNode1" presStyleIdx="0" presStyleCnt="3" custScaleX="74904" custScaleY="57503" custLinFactX="3721" custLinFactNeighborX="100000" custLinFactNeighborY="-44185">
        <dgm:presLayoutVars>
          <dgm:bulletEnabled val="1"/>
        </dgm:presLayoutVars>
      </dgm:prSet>
      <dgm:spPr/>
      <dgm:t>
        <a:bodyPr/>
        <a:lstStyle/>
        <a:p>
          <a:endParaRPr lang="es-EC"/>
        </a:p>
      </dgm:t>
    </dgm:pt>
    <dgm:pt modelId="{87CCC6EF-9CE6-4F31-B815-CA9AA98196F7}" type="pres">
      <dgm:prSet presAssocID="{47BB3E4C-E4B3-43C4-B072-9EC21AFE6B88}" presName="sibTrans" presStyleCnt="0"/>
      <dgm:spPr/>
      <dgm:t>
        <a:bodyPr/>
        <a:lstStyle/>
        <a:p>
          <a:endParaRPr lang="es-EC"/>
        </a:p>
      </dgm:t>
    </dgm:pt>
    <dgm:pt modelId="{A5742F2F-79D8-4675-800E-0F8BA9738674}" type="pres">
      <dgm:prSet presAssocID="{B1089097-2C1C-4DB2-AFE2-75C7BFFE3774}" presName="node" presStyleLbl="alignAccFollowNode1" presStyleIdx="1" presStyleCnt="3" custScaleX="75734" custScaleY="48437" custLinFactX="-29307" custLinFactNeighborX="-100000" custLinFactNeighborY="35653">
        <dgm:presLayoutVars>
          <dgm:bulletEnabled val="1"/>
        </dgm:presLayoutVars>
      </dgm:prSet>
      <dgm:spPr/>
      <dgm:t>
        <a:bodyPr/>
        <a:lstStyle/>
        <a:p>
          <a:endParaRPr lang="es-EC"/>
        </a:p>
      </dgm:t>
    </dgm:pt>
    <dgm:pt modelId="{B6761E30-E9B8-44C8-98BA-6DA18B95CEB5}" type="pres">
      <dgm:prSet presAssocID="{418F4416-F5A9-4FEB-8103-2E8124B65CDB}" presName="sibTrans" presStyleCnt="0"/>
      <dgm:spPr/>
      <dgm:t>
        <a:bodyPr/>
        <a:lstStyle/>
        <a:p>
          <a:endParaRPr lang="es-EC"/>
        </a:p>
      </dgm:t>
    </dgm:pt>
    <dgm:pt modelId="{345A35D1-FF4D-496D-B31D-60E9CC2C0B84}" type="pres">
      <dgm:prSet presAssocID="{329D542F-9B07-4362-B7F5-811854E170B6}" presName="node" presStyleLbl="alignAccFollowNode1" presStyleIdx="2" presStyleCnt="3" custScaleX="90886" custScaleY="97005" custLinFactX="-8368" custLinFactNeighborX="-100000" custLinFactNeighborY="-949">
        <dgm:presLayoutVars>
          <dgm:bulletEnabled val="1"/>
        </dgm:presLayoutVars>
      </dgm:prSet>
      <dgm:spPr/>
      <dgm:t>
        <a:bodyPr/>
        <a:lstStyle/>
        <a:p>
          <a:endParaRPr lang="es-EC"/>
        </a:p>
      </dgm:t>
    </dgm:pt>
  </dgm:ptLst>
  <dgm:cxnLst>
    <dgm:cxn modelId="{9796205B-AA92-4B2E-86AA-5C5118928985}" srcId="{D58A74D0-F457-4B20-8AB4-9FEA01F38E88}" destId="{B1089097-2C1C-4DB2-AFE2-75C7BFFE3774}" srcOrd="1" destOrd="0" parTransId="{7B908699-CF02-4734-801D-7B2DD16E8A6E}" sibTransId="{418F4416-F5A9-4FEB-8103-2E8124B65CDB}"/>
    <dgm:cxn modelId="{1E102CEE-5706-49AB-A9B7-A2AB9CB05A4C}" type="presOf" srcId="{D58A74D0-F457-4B20-8AB4-9FEA01F38E88}" destId="{26EA6D0D-C3E3-4619-8FF8-AFDE02AD2EAC}" srcOrd="0" destOrd="0" presId="urn:microsoft.com/office/officeart/2005/8/layout/lProcess3"/>
    <dgm:cxn modelId="{3E56069F-46BF-40C7-9CEA-A6626D12BB2F}" type="presOf" srcId="{B1089097-2C1C-4DB2-AFE2-75C7BFFE3774}" destId="{A5742F2F-79D8-4675-800E-0F8BA9738674}" srcOrd="0" destOrd="0" presId="urn:microsoft.com/office/officeart/2005/8/layout/lProcess3"/>
    <dgm:cxn modelId="{CFBFF049-CF49-46AF-A26E-2A031E8CC31A}" srcId="{EB6024E2-D5CE-4067-9AC0-7FEC41F72D83}" destId="{D58A74D0-F457-4B20-8AB4-9FEA01F38E88}" srcOrd="0" destOrd="0" parTransId="{3C891C75-9045-44A6-B7C2-5FAE05861CCF}" sibTransId="{49BB96AF-AFCE-4042-88F6-87DD338B39B3}"/>
    <dgm:cxn modelId="{CC69FBFE-714E-41CA-A277-B5F75F2C96AD}" type="presOf" srcId="{329D542F-9B07-4362-B7F5-811854E170B6}" destId="{345A35D1-FF4D-496D-B31D-60E9CC2C0B84}" srcOrd="0" destOrd="0" presId="urn:microsoft.com/office/officeart/2005/8/layout/lProcess3"/>
    <dgm:cxn modelId="{6A9D4F8F-7E9B-4028-891F-B04C2EA2ED4E}" type="presOf" srcId="{EB6024E2-D5CE-4067-9AC0-7FEC41F72D83}" destId="{3547BE57-F9BE-4578-84FC-AEEC33E1D216}" srcOrd="0" destOrd="0" presId="urn:microsoft.com/office/officeart/2005/8/layout/lProcess3"/>
    <dgm:cxn modelId="{DE2CF126-E239-43CA-8C1D-321B22460C18}" srcId="{D58A74D0-F457-4B20-8AB4-9FEA01F38E88}" destId="{329D542F-9B07-4362-B7F5-811854E170B6}" srcOrd="2" destOrd="0" parTransId="{D4A30368-A292-4CC6-8481-B4CB797C3943}" sibTransId="{76A975E1-10A6-4D6F-BF90-DA00315D44F4}"/>
    <dgm:cxn modelId="{96A46460-5097-42B8-8BCE-5DC7562EDCBA}" type="presOf" srcId="{CCE9C7A5-6AC5-4657-8EC2-97F865E40680}" destId="{3626C899-5972-4BEC-9733-149F478584C0}" srcOrd="0" destOrd="0" presId="urn:microsoft.com/office/officeart/2005/8/layout/lProcess3"/>
    <dgm:cxn modelId="{F61B0CCE-9A6C-4178-A6BE-615C5D5B2121}" srcId="{D58A74D0-F457-4B20-8AB4-9FEA01F38E88}" destId="{CCE9C7A5-6AC5-4657-8EC2-97F865E40680}" srcOrd="0" destOrd="0" parTransId="{02A556D3-BA27-4756-8EDA-10380D59D56B}" sibTransId="{47BB3E4C-E4B3-43C4-B072-9EC21AFE6B88}"/>
    <dgm:cxn modelId="{410F94E2-E9A2-4760-888A-608BF703EDA3}" type="presParOf" srcId="{3547BE57-F9BE-4578-84FC-AEEC33E1D216}" destId="{35110DA3-5754-4E76-9E26-E18B5DF0DB74}" srcOrd="0" destOrd="0" presId="urn:microsoft.com/office/officeart/2005/8/layout/lProcess3"/>
    <dgm:cxn modelId="{FC86805E-1888-4ABA-A310-9863646D5693}" type="presParOf" srcId="{35110DA3-5754-4E76-9E26-E18B5DF0DB74}" destId="{26EA6D0D-C3E3-4619-8FF8-AFDE02AD2EAC}" srcOrd="0" destOrd="0" presId="urn:microsoft.com/office/officeart/2005/8/layout/lProcess3"/>
    <dgm:cxn modelId="{B2143085-8D24-458E-994E-A6F977410352}" type="presParOf" srcId="{35110DA3-5754-4E76-9E26-E18B5DF0DB74}" destId="{1FD80262-6DB2-488E-BC40-80688A96A88C}" srcOrd="1" destOrd="0" presId="urn:microsoft.com/office/officeart/2005/8/layout/lProcess3"/>
    <dgm:cxn modelId="{FFCC56F6-03AB-4648-B9AE-72081569B892}" type="presParOf" srcId="{35110DA3-5754-4E76-9E26-E18B5DF0DB74}" destId="{3626C899-5972-4BEC-9733-149F478584C0}" srcOrd="2" destOrd="0" presId="urn:microsoft.com/office/officeart/2005/8/layout/lProcess3"/>
    <dgm:cxn modelId="{738E5EB2-8BE2-46F6-987F-179C9B5CEF67}" type="presParOf" srcId="{35110DA3-5754-4E76-9E26-E18B5DF0DB74}" destId="{87CCC6EF-9CE6-4F31-B815-CA9AA98196F7}" srcOrd="3" destOrd="0" presId="urn:microsoft.com/office/officeart/2005/8/layout/lProcess3"/>
    <dgm:cxn modelId="{2A2AA394-F779-4302-98BD-4343E5E0C18F}" type="presParOf" srcId="{35110DA3-5754-4E76-9E26-E18B5DF0DB74}" destId="{A5742F2F-79D8-4675-800E-0F8BA9738674}" srcOrd="4" destOrd="0" presId="urn:microsoft.com/office/officeart/2005/8/layout/lProcess3"/>
    <dgm:cxn modelId="{705F2530-94AB-45A6-9515-790A5FCC04B4}" type="presParOf" srcId="{35110DA3-5754-4E76-9E26-E18B5DF0DB74}" destId="{B6761E30-E9B8-44C8-98BA-6DA18B95CEB5}" srcOrd="5" destOrd="0" presId="urn:microsoft.com/office/officeart/2005/8/layout/lProcess3"/>
    <dgm:cxn modelId="{DD394286-44DE-47B2-A723-4835D08FF17F}" type="presParOf" srcId="{35110DA3-5754-4E76-9E26-E18B5DF0DB74}" destId="{345A35D1-FF4D-496D-B31D-60E9CC2C0B84}" srcOrd="6" destOrd="0" presId="urn:microsoft.com/office/officeart/2005/8/layout/lProcess3"/>
  </dgm:cxnLst>
  <dgm:bg/>
  <dgm:whole>
    <a:effectLst/>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B6024E2-D5CE-4067-9AC0-7FEC41F72D83}" type="doc">
      <dgm:prSet loTypeId="urn:microsoft.com/office/officeart/2005/8/layout/lProcess3" loCatId="process" qsTypeId="urn:microsoft.com/office/officeart/2005/8/quickstyle/simple1" qsCatId="simple" csTypeId="urn:microsoft.com/office/officeart/2005/8/colors/colorful1" csCatId="colorful" phldr="1"/>
      <dgm:spPr/>
      <dgm:t>
        <a:bodyPr/>
        <a:lstStyle/>
        <a:p>
          <a:endParaRPr lang="es-EC"/>
        </a:p>
      </dgm:t>
    </dgm:pt>
    <dgm:pt modelId="{D58A74D0-F457-4B20-8AB4-9FEA01F38E88}">
      <dgm:prSet phldrT="[Texto]" custT="1"/>
      <dgm:spPr/>
      <dgm:t>
        <a:bodyPr/>
        <a:lstStyle/>
        <a:p>
          <a:r>
            <a:rPr lang="es-EC" sz="1400" b="1" i="1" u="none" strike="noStrike" cap="none" dirty="0" smtClean="0">
              <a:latin typeface="Pontano Sans"/>
            </a:rPr>
            <a:t>Maldonado de León et al. (2001), Benavides et al., (2005a) y Benavides et al., (2005b) </a:t>
          </a:r>
          <a:endParaRPr lang="es-EC" sz="1400" b="1" i="1" u="none" strike="noStrike" cap="none" dirty="0">
            <a:latin typeface="Pontano Sans"/>
          </a:endParaRPr>
        </a:p>
      </dgm:t>
    </dgm:pt>
    <dgm:pt modelId="{3C891C75-9045-44A6-B7C2-5FAE05861CCF}" type="parTrans" cxnId="{CFBFF049-CF49-46AF-A26E-2A031E8CC31A}">
      <dgm:prSet/>
      <dgm:spPr/>
      <dgm:t>
        <a:bodyPr/>
        <a:lstStyle/>
        <a:p>
          <a:endParaRPr lang="es-EC"/>
        </a:p>
      </dgm:t>
    </dgm:pt>
    <dgm:pt modelId="{49BB96AF-AFCE-4042-88F6-87DD338B39B3}" type="sibTrans" cxnId="{CFBFF049-CF49-46AF-A26E-2A031E8CC31A}">
      <dgm:prSet/>
      <dgm:spPr/>
      <dgm:t>
        <a:bodyPr/>
        <a:lstStyle/>
        <a:p>
          <a:endParaRPr lang="es-EC"/>
        </a:p>
      </dgm:t>
    </dgm:pt>
    <dgm:pt modelId="{CCE9C7A5-6AC5-4657-8EC2-97F865E40680}">
      <dgm:prSet phldrT="[Texto]" custT="1"/>
      <dgm:spPr/>
      <dgm:t>
        <a:bodyPr/>
        <a:lstStyle/>
        <a:p>
          <a:r>
            <a:rPr lang="es-EC" sz="1200" b="1" baseline="0" smtClean="0">
              <a:latin typeface="Pontano Sans"/>
            </a:rPr>
            <a:t>El modelo SWAT es versátil y eficiente con un uso mundial para el apoyo en toma de decisiones sobre el manejo del agua. </a:t>
          </a:r>
          <a:endParaRPr lang="es-EC" sz="1200" b="1" baseline="0" dirty="0">
            <a:latin typeface="Pontano Sans"/>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02A556D3-BA27-4756-8EDA-10380D59D56B}" type="parTrans" cxnId="{F61B0CCE-9A6C-4178-A6BE-615C5D5B2121}">
      <dgm:prSet/>
      <dgm:spPr/>
      <dgm:t>
        <a:bodyPr/>
        <a:lstStyle/>
        <a:p>
          <a:endParaRPr lang="es-EC"/>
        </a:p>
      </dgm:t>
    </dgm:pt>
    <dgm:pt modelId="{47BB3E4C-E4B3-43C4-B072-9EC21AFE6B88}" type="sibTrans" cxnId="{F61B0CCE-9A6C-4178-A6BE-615C5D5B2121}">
      <dgm:prSet/>
      <dgm:spPr/>
      <dgm:t>
        <a:bodyPr/>
        <a:lstStyle/>
        <a:p>
          <a:endParaRPr lang="es-EC"/>
        </a:p>
      </dgm:t>
    </dgm:pt>
    <dgm:pt modelId="{88787903-34F1-4510-ACA8-EDFDF747FE34}">
      <dgm:prSet phldrT="[Texto]" custT="1"/>
      <dgm:spPr/>
      <dgm:t>
        <a:bodyPr/>
        <a:lstStyle/>
        <a:p>
          <a:r>
            <a:rPr lang="es-EC" sz="1200" b="1" baseline="0" smtClean="0">
              <a:latin typeface="Pontano Sans"/>
            </a:rPr>
            <a:t>Se ajusta a la realidad, es una buena alternativa para figurar ciclos hidrológicos y prever cantidad de agua superficial </a:t>
          </a:r>
          <a:endParaRPr lang="es-EC" sz="1200" b="1" baseline="0" dirty="0">
            <a:latin typeface="Pontano Sans"/>
          </a:endParaRPr>
        </a:p>
      </dgm:t>
    </dgm:pt>
    <dgm:pt modelId="{BFF5AAA3-961D-4676-893F-FB88F415FAD4}" type="parTrans" cxnId="{F88041F4-CC7E-4200-BABF-F29F19A3B78F}">
      <dgm:prSet/>
      <dgm:spPr/>
      <dgm:t>
        <a:bodyPr/>
        <a:lstStyle/>
        <a:p>
          <a:endParaRPr lang="es-EC"/>
        </a:p>
      </dgm:t>
    </dgm:pt>
    <dgm:pt modelId="{89512C11-24A9-4332-80B4-AB7A2C327EB6}" type="sibTrans" cxnId="{F88041F4-CC7E-4200-BABF-F29F19A3B78F}">
      <dgm:prSet/>
      <dgm:spPr/>
      <dgm:t>
        <a:bodyPr/>
        <a:lstStyle/>
        <a:p>
          <a:endParaRPr lang="es-EC"/>
        </a:p>
      </dgm:t>
    </dgm:pt>
    <dgm:pt modelId="{329D542F-9B07-4362-B7F5-811854E170B6}">
      <dgm:prSet phldrT="[Texto]" custT="1"/>
      <dgm:spPr/>
      <dgm:t>
        <a:bodyPr/>
        <a:lstStyle/>
        <a:p>
          <a:pPr algn="ctr"/>
          <a:r>
            <a:rPr lang="es-EC" sz="1200" b="1" baseline="0" smtClean="0">
              <a:latin typeface="Pontano Sans"/>
            </a:rPr>
            <a:t>El presente estudio no es la excepción, NSE y Pearson demuestran la eficiencia y versatilidad del modelo SWAT. </a:t>
          </a:r>
          <a:endParaRPr lang="es-EC" sz="1200" b="1" baseline="0" dirty="0">
            <a:latin typeface="Pontano Sans"/>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D4A30368-A292-4CC6-8481-B4CB797C3943}" type="parTrans" cxnId="{DE2CF126-E239-43CA-8C1D-321B22460C18}">
      <dgm:prSet/>
      <dgm:spPr/>
      <dgm:t>
        <a:bodyPr/>
        <a:lstStyle/>
        <a:p>
          <a:endParaRPr lang="es-EC"/>
        </a:p>
      </dgm:t>
    </dgm:pt>
    <dgm:pt modelId="{76A975E1-10A6-4D6F-BF90-DA00315D44F4}" type="sibTrans" cxnId="{DE2CF126-E239-43CA-8C1D-321B22460C18}">
      <dgm:prSet/>
      <dgm:spPr/>
      <dgm:t>
        <a:bodyPr/>
        <a:lstStyle/>
        <a:p>
          <a:endParaRPr lang="es-EC"/>
        </a:p>
      </dgm:t>
    </dgm:pt>
    <dgm:pt modelId="{3547BE57-F9BE-4578-84FC-AEEC33E1D216}" type="pres">
      <dgm:prSet presAssocID="{EB6024E2-D5CE-4067-9AC0-7FEC41F72D83}" presName="Name0" presStyleCnt="0">
        <dgm:presLayoutVars>
          <dgm:chPref val="3"/>
          <dgm:dir/>
          <dgm:animLvl val="lvl"/>
          <dgm:resizeHandles/>
        </dgm:presLayoutVars>
      </dgm:prSet>
      <dgm:spPr/>
      <dgm:t>
        <a:bodyPr/>
        <a:lstStyle/>
        <a:p>
          <a:endParaRPr lang="es-EC"/>
        </a:p>
      </dgm:t>
    </dgm:pt>
    <dgm:pt modelId="{35110DA3-5754-4E76-9E26-E18B5DF0DB74}" type="pres">
      <dgm:prSet presAssocID="{D58A74D0-F457-4B20-8AB4-9FEA01F38E88}" presName="horFlow" presStyleCnt="0"/>
      <dgm:spPr/>
      <dgm:t>
        <a:bodyPr/>
        <a:lstStyle/>
        <a:p>
          <a:endParaRPr lang="es-EC"/>
        </a:p>
      </dgm:t>
    </dgm:pt>
    <dgm:pt modelId="{26EA6D0D-C3E3-4619-8FF8-AFDE02AD2EAC}" type="pres">
      <dgm:prSet presAssocID="{D58A74D0-F457-4B20-8AB4-9FEA01F38E88}" presName="bigChev" presStyleLbl="node1" presStyleIdx="0" presStyleCnt="1" custScaleX="61035" custScaleY="83350" custLinFactNeighborX="1961" custLinFactNeighborY="-1527"/>
      <dgm:spPr/>
      <dgm:t>
        <a:bodyPr/>
        <a:lstStyle/>
        <a:p>
          <a:endParaRPr lang="es-EC"/>
        </a:p>
      </dgm:t>
    </dgm:pt>
    <dgm:pt modelId="{1FD80262-6DB2-488E-BC40-80688A96A88C}" type="pres">
      <dgm:prSet presAssocID="{02A556D3-BA27-4756-8EDA-10380D59D56B}" presName="parTrans" presStyleCnt="0"/>
      <dgm:spPr/>
      <dgm:t>
        <a:bodyPr/>
        <a:lstStyle/>
        <a:p>
          <a:endParaRPr lang="es-EC"/>
        </a:p>
      </dgm:t>
    </dgm:pt>
    <dgm:pt modelId="{3626C899-5972-4BEC-9733-149F478584C0}" type="pres">
      <dgm:prSet presAssocID="{CCE9C7A5-6AC5-4657-8EC2-97F865E40680}" presName="node" presStyleLbl="alignAccFollowNode1" presStyleIdx="0" presStyleCnt="3" custScaleX="74904" custScaleY="105976" custLinFactNeighborX="29592" custLinFactNeighborY="-255">
        <dgm:presLayoutVars>
          <dgm:bulletEnabled val="1"/>
        </dgm:presLayoutVars>
      </dgm:prSet>
      <dgm:spPr/>
      <dgm:t>
        <a:bodyPr/>
        <a:lstStyle/>
        <a:p>
          <a:endParaRPr lang="es-EC"/>
        </a:p>
      </dgm:t>
    </dgm:pt>
    <dgm:pt modelId="{87CCC6EF-9CE6-4F31-B815-CA9AA98196F7}" type="pres">
      <dgm:prSet presAssocID="{47BB3E4C-E4B3-43C4-B072-9EC21AFE6B88}" presName="sibTrans" presStyleCnt="0"/>
      <dgm:spPr/>
      <dgm:t>
        <a:bodyPr/>
        <a:lstStyle/>
        <a:p>
          <a:endParaRPr lang="es-EC"/>
        </a:p>
      </dgm:t>
    </dgm:pt>
    <dgm:pt modelId="{CA4F7D96-14C6-4340-A1C3-356A3B632612}" type="pres">
      <dgm:prSet presAssocID="{88787903-34F1-4510-ACA8-EDFDF747FE34}" presName="node" presStyleLbl="alignAccFollowNode1" presStyleIdx="1" presStyleCnt="3" custScaleX="70551" custScaleY="108072" custLinFactNeighborX="23848" custLinFactNeighborY="-266">
        <dgm:presLayoutVars>
          <dgm:bulletEnabled val="1"/>
        </dgm:presLayoutVars>
      </dgm:prSet>
      <dgm:spPr/>
      <dgm:t>
        <a:bodyPr/>
        <a:lstStyle/>
        <a:p>
          <a:endParaRPr lang="es-EC"/>
        </a:p>
      </dgm:t>
    </dgm:pt>
    <dgm:pt modelId="{9B7310D6-05DA-4CF9-8E4C-FB83777A1C65}" type="pres">
      <dgm:prSet presAssocID="{89512C11-24A9-4332-80B4-AB7A2C327EB6}" presName="sibTrans" presStyleCnt="0"/>
      <dgm:spPr/>
      <dgm:t>
        <a:bodyPr/>
        <a:lstStyle/>
        <a:p>
          <a:endParaRPr lang="es-EC"/>
        </a:p>
      </dgm:t>
    </dgm:pt>
    <dgm:pt modelId="{345A35D1-FF4D-496D-B31D-60E9CC2C0B84}" type="pres">
      <dgm:prSet presAssocID="{329D542F-9B07-4362-B7F5-811854E170B6}" presName="node" presStyleLbl="alignAccFollowNode1" presStyleIdx="2" presStyleCnt="3" custScaleX="72024" custScaleY="108546" custLinFactNeighborX="11501" custLinFactNeighborY="-2288">
        <dgm:presLayoutVars>
          <dgm:bulletEnabled val="1"/>
        </dgm:presLayoutVars>
      </dgm:prSet>
      <dgm:spPr/>
      <dgm:t>
        <a:bodyPr/>
        <a:lstStyle/>
        <a:p>
          <a:endParaRPr lang="es-EC"/>
        </a:p>
      </dgm:t>
    </dgm:pt>
  </dgm:ptLst>
  <dgm:cxnLst>
    <dgm:cxn modelId="{C27DACED-3E74-4DE3-B985-86DFE0BB7FA2}" type="presOf" srcId="{88787903-34F1-4510-ACA8-EDFDF747FE34}" destId="{CA4F7D96-14C6-4340-A1C3-356A3B632612}" srcOrd="0" destOrd="0" presId="urn:microsoft.com/office/officeart/2005/8/layout/lProcess3"/>
    <dgm:cxn modelId="{D0E46815-E2B3-445B-898F-DEFFA92BD745}" type="presOf" srcId="{329D542F-9B07-4362-B7F5-811854E170B6}" destId="{345A35D1-FF4D-496D-B31D-60E9CC2C0B84}" srcOrd="0" destOrd="0" presId="urn:microsoft.com/office/officeart/2005/8/layout/lProcess3"/>
    <dgm:cxn modelId="{934EA5DE-51C3-40A2-8A01-51DB062BCD71}" type="presOf" srcId="{EB6024E2-D5CE-4067-9AC0-7FEC41F72D83}" destId="{3547BE57-F9BE-4578-84FC-AEEC33E1D216}" srcOrd="0" destOrd="0" presId="urn:microsoft.com/office/officeart/2005/8/layout/lProcess3"/>
    <dgm:cxn modelId="{F88041F4-CC7E-4200-BABF-F29F19A3B78F}" srcId="{D58A74D0-F457-4B20-8AB4-9FEA01F38E88}" destId="{88787903-34F1-4510-ACA8-EDFDF747FE34}" srcOrd="1" destOrd="0" parTransId="{BFF5AAA3-961D-4676-893F-FB88F415FAD4}" sibTransId="{89512C11-24A9-4332-80B4-AB7A2C327EB6}"/>
    <dgm:cxn modelId="{DE2CF126-E239-43CA-8C1D-321B22460C18}" srcId="{D58A74D0-F457-4B20-8AB4-9FEA01F38E88}" destId="{329D542F-9B07-4362-B7F5-811854E170B6}" srcOrd="2" destOrd="0" parTransId="{D4A30368-A292-4CC6-8481-B4CB797C3943}" sibTransId="{76A975E1-10A6-4D6F-BF90-DA00315D44F4}"/>
    <dgm:cxn modelId="{C83365FA-7B7F-42E4-B534-84F160E53E94}" type="presOf" srcId="{D58A74D0-F457-4B20-8AB4-9FEA01F38E88}" destId="{26EA6D0D-C3E3-4619-8FF8-AFDE02AD2EAC}" srcOrd="0" destOrd="0" presId="urn:microsoft.com/office/officeart/2005/8/layout/lProcess3"/>
    <dgm:cxn modelId="{CFBFF049-CF49-46AF-A26E-2A031E8CC31A}" srcId="{EB6024E2-D5CE-4067-9AC0-7FEC41F72D83}" destId="{D58A74D0-F457-4B20-8AB4-9FEA01F38E88}" srcOrd="0" destOrd="0" parTransId="{3C891C75-9045-44A6-B7C2-5FAE05861CCF}" sibTransId="{49BB96AF-AFCE-4042-88F6-87DD338B39B3}"/>
    <dgm:cxn modelId="{3BBE0A48-F6E7-4036-8603-06CF1F7077E2}" type="presOf" srcId="{CCE9C7A5-6AC5-4657-8EC2-97F865E40680}" destId="{3626C899-5972-4BEC-9733-149F478584C0}" srcOrd="0" destOrd="0" presId="urn:microsoft.com/office/officeart/2005/8/layout/lProcess3"/>
    <dgm:cxn modelId="{F61B0CCE-9A6C-4178-A6BE-615C5D5B2121}" srcId="{D58A74D0-F457-4B20-8AB4-9FEA01F38E88}" destId="{CCE9C7A5-6AC5-4657-8EC2-97F865E40680}" srcOrd="0" destOrd="0" parTransId="{02A556D3-BA27-4756-8EDA-10380D59D56B}" sibTransId="{47BB3E4C-E4B3-43C4-B072-9EC21AFE6B88}"/>
    <dgm:cxn modelId="{1045F292-6FB2-4D7F-B9CE-8E9A1F628BC8}" type="presParOf" srcId="{3547BE57-F9BE-4578-84FC-AEEC33E1D216}" destId="{35110DA3-5754-4E76-9E26-E18B5DF0DB74}" srcOrd="0" destOrd="0" presId="urn:microsoft.com/office/officeart/2005/8/layout/lProcess3"/>
    <dgm:cxn modelId="{D1706BE6-0021-4BD1-97FF-CC2E9B437C2B}" type="presParOf" srcId="{35110DA3-5754-4E76-9E26-E18B5DF0DB74}" destId="{26EA6D0D-C3E3-4619-8FF8-AFDE02AD2EAC}" srcOrd="0" destOrd="0" presId="urn:microsoft.com/office/officeart/2005/8/layout/lProcess3"/>
    <dgm:cxn modelId="{D2BB332A-8F6A-4524-BD4B-9E9D5CF0549B}" type="presParOf" srcId="{35110DA3-5754-4E76-9E26-E18B5DF0DB74}" destId="{1FD80262-6DB2-488E-BC40-80688A96A88C}" srcOrd="1" destOrd="0" presId="urn:microsoft.com/office/officeart/2005/8/layout/lProcess3"/>
    <dgm:cxn modelId="{C6AE8DCF-214D-4A35-B7B2-581C60C5A33B}" type="presParOf" srcId="{35110DA3-5754-4E76-9E26-E18B5DF0DB74}" destId="{3626C899-5972-4BEC-9733-149F478584C0}" srcOrd="2" destOrd="0" presId="urn:microsoft.com/office/officeart/2005/8/layout/lProcess3"/>
    <dgm:cxn modelId="{1D06D926-5A8C-44A0-AFE7-7AD03EC867D9}" type="presParOf" srcId="{35110DA3-5754-4E76-9E26-E18B5DF0DB74}" destId="{87CCC6EF-9CE6-4F31-B815-CA9AA98196F7}" srcOrd="3" destOrd="0" presId="urn:microsoft.com/office/officeart/2005/8/layout/lProcess3"/>
    <dgm:cxn modelId="{15DCB337-7C64-4F10-8C4E-AB23E7374D25}" type="presParOf" srcId="{35110DA3-5754-4E76-9E26-E18B5DF0DB74}" destId="{CA4F7D96-14C6-4340-A1C3-356A3B632612}" srcOrd="4" destOrd="0" presId="urn:microsoft.com/office/officeart/2005/8/layout/lProcess3"/>
    <dgm:cxn modelId="{225F94F0-F4BB-44F6-9816-CF2C90BD41FC}" type="presParOf" srcId="{35110DA3-5754-4E76-9E26-E18B5DF0DB74}" destId="{9B7310D6-05DA-4CF9-8E4C-FB83777A1C65}" srcOrd="5" destOrd="0" presId="urn:microsoft.com/office/officeart/2005/8/layout/lProcess3"/>
    <dgm:cxn modelId="{7B1E6B95-8D84-4234-BAC6-E4981EB55BDA}" type="presParOf" srcId="{35110DA3-5754-4E76-9E26-E18B5DF0DB74}" destId="{345A35D1-FF4D-496D-B31D-60E9CC2C0B84}" srcOrd="6" destOrd="0" presId="urn:microsoft.com/office/officeart/2005/8/layout/lProcess3"/>
  </dgm:cxnLst>
  <dgm:bg/>
  <dgm:whole>
    <a:effectLst/>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B6024E2-D5CE-4067-9AC0-7FEC41F72D83}" type="doc">
      <dgm:prSet loTypeId="urn:microsoft.com/office/officeart/2005/8/layout/lProcess3" loCatId="process" qsTypeId="urn:microsoft.com/office/officeart/2005/8/quickstyle/simple1" qsCatId="simple" csTypeId="urn:microsoft.com/office/officeart/2005/8/colors/colorful1" csCatId="colorful" phldr="1"/>
      <dgm:spPr/>
      <dgm:t>
        <a:bodyPr/>
        <a:lstStyle/>
        <a:p>
          <a:endParaRPr lang="es-EC"/>
        </a:p>
      </dgm:t>
    </dgm:pt>
    <dgm:pt modelId="{D58A74D0-F457-4B20-8AB4-9FEA01F38E88}">
      <dgm:prSet phldrT="[Texto]" custT="1"/>
      <dgm:spPr/>
      <dgm:t>
        <a:bodyPr/>
        <a:lstStyle/>
        <a:p>
          <a:r>
            <a:rPr lang="es-EC" sz="1400" b="1" i="1" u="none" strike="noStrike" cap="none" dirty="0" smtClean="0">
              <a:latin typeface="Pontano Sans"/>
            </a:rPr>
            <a:t>Aguilar y Oñate (2003) y MAE (2012b)</a:t>
          </a:r>
        </a:p>
        <a:p>
          <a:endParaRPr lang="es-EC" sz="1400" b="1" i="1" u="none" strike="noStrike" cap="none" dirty="0">
            <a:latin typeface="Pontano Sans"/>
            <a:ea typeface="Pontano Sans"/>
            <a:cs typeface="Pontano Sans"/>
          </a:endParaRPr>
        </a:p>
      </dgm:t>
    </dgm:pt>
    <dgm:pt modelId="{3C891C75-9045-44A6-B7C2-5FAE05861CCF}" type="parTrans" cxnId="{CFBFF049-CF49-46AF-A26E-2A031E8CC31A}">
      <dgm:prSet/>
      <dgm:spPr/>
      <dgm:t>
        <a:bodyPr/>
        <a:lstStyle/>
        <a:p>
          <a:endParaRPr lang="es-EC"/>
        </a:p>
      </dgm:t>
    </dgm:pt>
    <dgm:pt modelId="{49BB96AF-AFCE-4042-88F6-87DD338B39B3}" type="sibTrans" cxnId="{CFBFF049-CF49-46AF-A26E-2A031E8CC31A}">
      <dgm:prSet/>
      <dgm:spPr/>
      <dgm:t>
        <a:bodyPr/>
        <a:lstStyle/>
        <a:p>
          <a:endParaRPr lang="es-EC"/>
        </a:p>
      </dgm:t>
    </dgm:pt>
    <dgm:pt modelId="{CCE9C7A5-6AC5-4657-8EC2-97F865E40680}">
      <dgm:prSet phldrT="[Texto]" custT="1"/>
      <dgm:spPr/>
      <dgm:t>
        <a:bodyPr/>
        <a:lstStyle/>
        <a:p>
          <a:r>
            <a:rPr lang="es-EC" sz="1400" b="1" smtClean="0">
              <a:latin typeface="Pontano Sans"/>
            </a:rPr>
            <a:t>concluyen que el modelo genera datos semejantes a los aforados</a:t>
          </a:r>
          <a:endParaRPr lang="es-EC" sz="1400" b="1" dirty="0" smtClean="0">
            <a:latin typeface="Pontano Sans"/>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02A556D3-BA27-4756-8EDA-10380D59D56B}" type="parTrans" cxnId="{F61B0CCE-9A6C-4178-A6BE-615C5D5B2121}">
      <dgm:prSet/>
      <dgm:spPr/>
      <dgm:t>
        <a:bodyPr/>
        <a:lstStyle/>
        <a:p>
          <a:endParaRPr lang="es-EC"/>
        </a:p>
      </dgm:t>
    </dgm:pt>
    <dgm:pt modelId="{47BB3E4C-E4B3-43C4-B072-9EC21AFE6B88}" type="sibTrans" cxnId="{F61B0CCE-9A6C-4178-A6BE-615C5D5B2121}">
      <dgm:prSet/>
      <dgm:spPr/>
      <dgm:t>
        <a:bodyPr/>
        <a:lstStyle/>
        <a:p>
          <a:endParaRPr lang="es-EC"/>
        </a:p>
      </dgm:t>
    </dgm:pt>
    <dgm:pt modelId="{B1089097-2C1C-4DB2-AFE2-75C7BFFE3774}">
      <dgm:prSet phldrT="[Texto]" custT="1"/>
      <dgm:spPr/>
      <dgm:t>
        <a:bodyPr/>
        <a:lstStyle/>
        <a:p>
          <a:r>
            <a:rPr lang="es-EC" sz="1400" b="1" smtClean="0">
              <a:latin typeface="Pontano Sans"/>
            </a:rPr>
            <a:t>la cuenca y tiene una gran cantidad de ecosistemas donde varían los parámetros climáticos</a:t>
          </a:r>
          <a:endParaRPr lang="es-EC" sz="1400" b="1" dirty="0" smtClean="0">
            <a:latin typeface="Pontano Sans"/>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7B908699-CF02-4734-801D-7B2DD16E8A6E}" type="parTrans" cxnId="{9796205B-AA92-4B2E-86AA-5C5118928985}">
      <dgm:prSet/>
      <dgm:spPr/>
      <dgm:t>
        <a:bodyPr/>
        <a:lstStyle/>
        <a:p>
          <a:endParaRPr lang="es-EC"/>
        </a:p>
      </dgm:t>
    </dgm:pt>
    <dgm:pt modelId="{418F4416-F5A9-4FEB-8103-2E8124B65CDB}" type="sibTrans" cxnId="{9796205B-AA92-4B2E-86AA-5C5118928985}">
      <dgm:prSet/>
      <dgm:spPr/>
      <dgm:t>
        <a:bodyPr/>
        <a:lstStyle/>
        <a:p>
          <a:endParaRPr lang="es-EC"/>
        </a:p>
      </dgm:t>
    </dgm:pt>
    <dgm:pt modelId="{329D542F-9B07-4362-B7F5-811854E170B6}">
      <dgm:prSet phldrT="[Texto]" custT="1"/>
      <dgm:spPr/>
      <dgm:t>
        <a:bodyPr/>
        <a:lstStyle/>
        <a:p>
          <a:r>
            <a:rPr lang="es-EC" sz="1400" b="1" smtClean="0">
              <a:latin typeface="Pontano Sans"/>
            </a:rPr>
            <a:t>Sin embargo, la presente investigación evidencia semejanza en los datos de caudal </a:t>
          </a:r>
          <a:endParaRPr lang="es-EC" sz="1400" b="1" dirty="0" smtClean="0">
            <a:latin typeface="Pontano Sans"/>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76A975E1-10A6-4D6F-BF90-DA00315D44F4}" type="sibTrans" cxnId="{DE2CF126-E239-43CA-8C1D-321B22460C18}">
      <dgm:prSet/>
      <dgm:spPr/>
      <dgm:t>
        <a:bodyPr/>
        <a:lstStyle/>
        <a:p>
          <a:endParaRPr lang="es-EC"/>
        </a:p>
      </dgm:t>
    </dgm:pt>
    <dgm:pt modelId="{D4A30368-A292-4CC6-8481-B4CB797C3943}" type="parTrans" cxnId="{DE2CF126-E239-43CA-8C1D-321B22460C18}">
      <dgm:prSet/>
      <dgm:spPr/>
      <dgm:t>
        <a:bodyPr/>
        <a:lstStyle/>
        <a:p>
          <a:endParaRPr lang="es-EC"/>
        </a:p>
      </dgm:t>
    </dgm:pt>
    <dgm:pt modelId="{3547BE57-F9BE-4578-84FC-AEEC33E1D216}" type="pres">
      <dgm:prSet presAssocID="{EB6024E2-D5CE-4067-9AC0-7FEC41F72D83}" presName="Name0" presStyleCnt="0">
        <dgm:presLayoutVars>
          <dgm:chPref val="3"/>
          <dgm:dir/>
          <dgm:animLvl val="lvl"/>
          <dgm:resizeHandles/>
        </dgm:presLayoutVars>
      </dgm:prSet>
      <dgm:spPr/>
      <dgm:t>
        <a:bodyPr/>
        <a:lstStyle/>
        <a:p>
          <a:endParaRPr lang="es-EC"/>
        </a:p>
      </dgm:t>
    </dgm:pt>
    <dgm:pt modelId="{35110DA3-5754-4E76-9E26-E18B5DF0DB74}" type="pres">
      <dgm:prSet presAssocID="{D58A74D0-F457-4B20-8AB4-9FEA01F38E88}" presName="horFlow" presStyleCnt="0"/>
      <dgm:spPr/>
      <dgm:t>
        <a:bodyPr/>
        <a:lstStyle/>
        <a:p>
          <a:endParaRPr lang="es-EC"/>
        </a:p>
      </dgm:t>
    </dgm:pt>
    <dgm:pt modelId="{26EA6D0D-C3E3-4619-8FF8-AFDE02AD2EAC}" type="pres">
      <dgm:prSet presAssocID="{D58A74D0-F457-4B20-8AB4-9FEA01F38E88}" presName="bigChev" presStyleLbl="node1" presStyleIdx="0" presStyleCnt="1" custScaleX="89891" custScaleY="105490" custLinFactNeighborX="13465" custLinFactNeighborY="479"/>
      <dgm:spPr/>
      <dgm:t>
        <a:bodyPr/>
        <a:lstStyle/>
        <a:p>
          <a:endParaRPr lang="es-EC"/>
        </a:p>
      </dgm:t>
    </dgm:pt>
    <dgm:pt modelId="{1FD80262-6DB2-488E-BC40-80688A96A88C}" type="pres">
      <dgm:prSet presAssocID="{02A556D3-BA27-4756-8EDA-10380D59D56B}" presName="parTrans" presStyleCnt="0"/>
      <dgm:spPr/>
      <dgm:t>
        <a:bodyPr/>
        <a:lstStyle/>
        <a:p>
          <a:endParaRPr lang="es-EC"/>
        </a:p>
      </dgm:t>
    </dgm:pt>
    <dgm:pt modelId="{3626C899-5972-4BEC-9733-149F478584C0}" type="pres">
      <dgm:prSet presAssocID="{CCE9C7A5-6AC5-4657-8EC2-97F865E40680}" presName="node" presStyleLbl="alignAccFollowNode1" presStyleIdx="0" presStyleCnt="3" custScaleX="110068" custScaleY="71537" custLinFactX="12261" custLinFactNeighborX="100000" custLinFactNeighborY="-43118">
        <dgm:presLayoutVars>
          <dgm:bulletEnabled val="1"/>
        </dgm:presLayoutVars>
      </dgm:prSet>
      <dgm:spPr/>
      <dgm:t>
        <a:bodyPr/>
        <a:lstStyle/>
        <a:p>
          <a:endParaRPr lang="es-EC"/>
        </a:p>
      </dgm:t>
    </dgm:pt>
    <dgm:pt modelId="{87CCC6EF-9CE6-4F31-B815-CA9AA98196F7}" type="pres">
      <dgm:prSet presAssocID="{47BB3E4C-E4B3-43C4-B072-9EC21AFE6B88}" presName="sibTrans" presStyleCnt="0"/>
      <dgm:spPr/>
      <dgm:t>
        <a:bodyPr/>
        <a:lstStyle/>
        <a:p>
          <a:endParaRPr lang="es-EC"/>
        </a:p>
      </dgm:t>
    </dgm:pt>
    <dgm:pt modelId="{A5742F2F-79D8-4675-800E-0F8BA9738674}" type="pres">
      <dgm:prSet presAssocID="{B1089097-2C1C-4DB2-AFE2-75C7BFFE3774}" presName="node" presStyleLbl="alignAccFollowNode1" presStyleIdx="1" presStyleCnt="3" custScaleX="110344" custScaleY="87611" custLinFactX="-48166" custLinFactNeighborX="-100000" custLinFactNeighborY="52557">
        <dgm:presLayoutVars>
          <dgm:bulletEnabled val="1"/>
        </dgm:presLayoutVars>
      </dgm:prSet>
      <dgm:spPr/>
      <dgm:t>
        <a:bodyPr/>
        <a:lstStyle/>
        <a:p>
          <a:endParaRPr lang="es-EC"/>
        </a:p>
      </dgm:t>
    </dgm:pt>
    <dgm:pt modelId="{B6761E30-E9B8-44C8-98BA-6DA18B95CEB5}" type="pres">
      <dgm:prSet presAssocID="{418F4416-F5A9-4FEB-8103-2E8124B65CDB}" presName="sibTrans" presStyleCnt="0"/>
      <dgm:spPr/>
      <dgm:t>
        <a:bodyPr/>
        <a:lstStyle/>
        <a:p>
          <a:endParaRPr lang="es-EC"/>
        </a:p>
      </dgm:t>
    </dgm:pt>
    <dgm:pt modelId="{345A35D1-FF4D-496D-B31D-60E9CC2C0B84}" type="pres">
      <dgm:prSet presAssocID="{329D542F-9B07-4362-B7F5-811854E170B6}" presName="node" presStyleLbl="alignAccFollowNode1" presStyleIdx="2" presStyleCnt="3" custScaleX="105830" custScaleY="116865" custLinFactX="-23432" custLinFactNeighborX="-100000" custLinFactNeighborY="-3108">
        <dgm:presLayoutVars>
          <dgm:bulletEnabled val="1"/>
        </dgm:presLayoutVars>
      </dgm:prSet>
      <dgm:spPr/>
      <dgm:t>
        <a:bodyPr/>
        <a:lstStyle/>
        <a:p>
          <a:endParaRPr lang="es-EC"/>
        </a:p>
      </dgm:t>
    </dgm:pt>
  </dgm:ptLst>
  <dgm:cxnLst>
    <dgm:cxn modelId="{9796205B-AA92-4B2E-86AA-5C5118928985}" srcId="{D58A74D0-F457-4B20-8AB4-9FEA01F38E88}" destId="{B1089097-2C1C-4DB2-AFE2-75C7BFFE3774}" srcOrd="1" destOrd="0" parTransId="{7B908699-CF02-4734-801D-7B2DD16E8A6E}" sibTransId="{418F4416-F5A9-4FEB-8103-2E8124B65CDB}"/>
    <dgm:cxn modelId="{D6BE97AE-1854-4806-BBD3-7CC724F91CE5}" type="presOf" srcId="{EB6024E2-D5CE-4067-9AC0-7FEC41F72D83}" destId="{3547BE57-F9BE-4578-84FC-AEEC33E1D216}" srcOrd="0" destOrd="0" presId="urn:microsoft.com/office/officeart/2005/8/layout/lProcess3"/>
    <dgm:cxn modelId="{5DE59BF7-B430-47B9-A3BB-BA12C30A2386}" type="presOf" srcId="{CCE9C7A5-6AC5-4657-8EC2-97F865E40680}" destId="{3626C899-5972-4BEC-9733-149F478584C0}" srcOrd="0" destOrd="0" presId="urn:microsoft.com/office/officeart/2005/8/layout/lProcess3"/>
    <dgm:cxn modelId="{CFBFF049-CF49-46AF-A26E-2A031E8CC31A}" srcId="{EB6024E2-D5CE-4067-9AC0-7FEC41F72D83}" destId="{D58A74D0-F457-4B20-8AB4-9FEA01F38E88}" srcOrd="0" destOrd="0" parTransId="{3C891C75-9045-44A6-B7C2-5FAE05861CCF}" sibTransId="{49BB96AF-AFCE-4042-88F6-87DD338B39B3}"/>
    <dgm:cxn modelId="{02322F7C-E83D-4DA0-91BE-0B3DA0D898DF}" type="presOf" srcId="{B1089097-2C1C-4DB2-AFE2-75C7BFFE3774}" destId="{A5742F2F-79D8-4675-800E-0F8BA9738674}" srcOrd="0" destOrd="0" presId="urn:microsoft.com/office/officeart/2005/8/layout/lProcess3"/>
    <dgm:cxn modelId="{DE2CF126-E239-43CA-8C1D-321B22460C18}" srcId="{D58A74D0-F457-4B20-8AB4-9FEA01F38E88}" destId="{329D542F-9B07-4362-B7F5-811854E170B6}" srcOrd="2" destOrd="0" parTransId="{D4A30368-A292-4CC6-8481-B4CB797C3943}" sibTransId="{76A975E1-10A6-4D6F-BF90-DA00315D44F4}"/>
    <dgm:cxn modelId="{A4829BF3-6D5E-4E83-8B86-DE57EA0A9205}" type="presOf" srcId="{D58A74D0-F457-4B20-8AB4-9FEA01F38E88}" destId="{26EA6D0D-C3E3-4619-8FF8-AFDE02AD2EAC}" srcOrd="0" destOrd="0" presId="urn:microsoft.com/office/officeart/2005/8/layout/lProcess3"/>
    <dgm:cxn modelId="{C53DF652-94E0-4C0B-9DE5-237C1A85A4A4}" type="presOf" srcId="{329D542F-9B07-4362-B7F5-811854E170B6}" destId="{345A35D1-FF4D-496D-B31D-60E9CC2C0B84}" srcOrd="0" destOrd="0" presId="urn:microsoft.com/office/officeart/2005/8/layout/lProcess3"/>
    <dgm:cxn modelId="{F61B0CCE-9A6C-4178-A6BE-615C5D5B2121}" srcId="{D58A74D0-F457-4B20-8AB4-9FEA01F38E88}" destId="{CCE9C7A5-6AC5-4657-8EC2-97F865E40680}" srcOrd="0" destOrd="0" parTransId="{02A556D3-BA27-4756-8EDA-10380D59D56B}" sibTransId="{47BB3E4C-E4B3-43C4-B072-9EC21AFE6B88}"/>
    <dgm:cxn modelId="{91A684AB-088D-44C2-9732-8B1B0CD96C20}" type="presParOf" srcId="{3547BE57-F9BE-4578-84FC-AEEC33E1D216}" destId="{35110DA3-5754-4E76-9E26-E18B5DF0DB74}" srcOrd="0" destOrd="0" presId="urn:microsoft.com/office/officeart/2005/8/layout/lProcess3"/>
    <dgm:cxn modelId="{AD12E5FB-2E91-40F5-BB6E-9028D9CDFB53}" type="presParOf" srcId="{35110DA3-5754-4E76-9E26-E18B5DF0DB74}" destId="{26EA6D0D-C3E3-4619-8FF8-AFDE02AD2EAC}" srcOrd="0" destOrd="0" presId="urn:microsoft.com/office/officeart/2005/8/layout/lProcess3"/>
    <dgm:cxn modelId="{C67FE27A-CC21-4CA3-B5DF-8E22BF27FB35}" type="presParOf" srcId="{35110DA3-5754-4E76-9E26-E18B5DF0DB74}" destId="{1FD80262-6DB2-488E-BC40-80688A96A88C}" srcOrd="1" destOrd="0" presId="urn:microsoft.com/office/officeart/2005/8/layout/lProcess3"/>
    <dgm:cxn modelId="{CEAC88AE-280B-482A-AFFE-CC265A435625}" type="presParOf" srcId="{35110DA3-5754-4E76-9E26-E18B5DF0DB74}" destId="{3626C899-5972-4BEC-9733-149F478584C0}" srcOrd="2" destOrd="0" presId="urn:microsoft.com/office/officeart/2005/8/layout/lProcess3"/>
    <dgm:cxn modelId="{24023F3F-5633-4D9D-B7B9-135A0BD1EDB6}" type="presParOf" srcId="{35110DA3-5754-4E76-9E26-E18B5DF0DB74}" destId="{87CCC6EF-9CE6-4F31-B815-CA9AA98196F7}" srcOrd="3" destOrd="0" presId="urn:microsoft.com/office/officeart/2005/8/layout/lProcess3"/>
    <dgm:cxn modelId="{AEB5FD50-BC75-4F5D-91C4-53440D6AE603}" type="presParOf" srcId="{35110DA3-5754-4E76-9E26-E18B5DF0DB74}" destId="{A5742F2F-79D8-4675-800E-0F8BA9738674}" srcOrd="4" destOrd="0" presId="urn:microsoft.com/office/officeart/2005/8/layout/lProcess3"/>
    <dgm:cxn modelId="{420AAFA6-1BA7-4FED-AB16-BBBE1CDE9F5B}" type="presParOf" srcId="{35110DA3-5754-4E76-9E26-E18B5DF0DB74}" destId="{B6761E30-E9B8-44C8-98BA-6DA18B95CEB5}" srcOrd="5" destOrd="0" presId="urn:microsoft.com/office/officeart/2005/8/layout/lProcess3"/>
    <dgm:cxn modelId="{77D2444E-BDB4-4D78-8ACD-24A819604AEB}" type="presParOf" srcId="{35110DA3-5754-4E76-9E26-E18B5DF0DB74}" destId="{345A35D1-FF4D-496D-B31D-60E9CC2C0B84}" srcOrd="6" destOrd="0" presId="urn:microsoft.com/office/officeart/2005/8/layout/lProcess3"/>
  </dgm:cxnLst>
  <dgm:bg/>
  <dgm:whole>
    <a:effectLst/>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B6024E2-D5CE-4067-9AC0-7FEC41F72D83}" type="doc">
      <dgm:prSet loTypeId="urn:microsoft.com/office/officeart/2005/8/layout/lProcess3" loCatId="process" qsTypeId="urn:microsoft.com/office/officeart/2005/8/quickstyle/simple1" qsCatId="simple" csTypeId="urn:microsoft.com/office/officeart/2005/8/colors/colorful4" csCatId="colorful" phldr="1"/>
      <dgm:spPr/>
      <dgm:t>
        <a:bodyPr/>
        <a:lstStyle/>
        <a:p>
          <a:endParaRPr lang="es-EC"/>
        </a:p>
      </dgm:t>
    </dgm:pt>
    <dgm:pt modelId="{D58A74D0-F457-4B20-8AB4-9FEA01F38E88}">
      <dgm:prSet phldrT="[Texto]" custT="1"/>
      <dgm:spPr/>
      <dgm:t>
        <a:bodyPr/>
        <a:lstStyle/>
        <a:p>
          <a:r>
            <a:rPr lang="da-DK" sz="1400" b="1" i="1" u="none" strike="noStrike" cap="none" dirty="0" smtClean="0">
              <a:latin typeface="Pontano Sans"/>
            </a:rPr>
            <a:t>Ortiz et al., (2010), likens et al., (1978), meneses et al., (1995), myers (1997) y oyarzún et al., (2011) </a:t>
          </a:r>
          <a:endParaRPr lang="es-EC" sz="1400" b="1" i="1" u="none" strike="noStrike" cap="none" dirty="0">
            <a:latin typeface="Pontano Sans"/>
          </a:endParaRPr>
        </a:p>
      </dgm:t>
    </dgm:pt>
    <dgm:pt modelId="{3C891C75-9045-44A6-B7C2-5FAE05861CCF}" type="parTrans" cxnId="{CFBFF049-CF49-46AF-A26E-2A031E8CC31A}">
      <dgm:prSet/>
      <dgm:spPr/>
      <dgm:t>
        <a:bodyPr/>
        <a:lstStyle/>
        <a:p>
          <a:endParaRPr lang="es-EC"/>
        </a:p>
      </dgm:t>
    </dgm:pt>
    <dgm:pt modelId="{49BB96AF-AFCE-4042-88F6-87DD338B39B3}" type="sibTrans" cxnId="{CFBFF049-CF49-46AF-A26E-2A031E8CC31A}">
      <dgm:prSet/>
      <dgm:spPr/>
      <dgm:t>
        <a:bodyPr/>
        <a:lstStyle/>
        <a:p>
          <a:endParaRPr lang="es-EC"/>
        </a:p>
      </dgm:t>
    </dgm:pt>
    <dgm:pt modelId="{CCE9C7A5-6AC5-4657-8EC2-97F865E40680}">
      <dgm:prSet phldrT="[Texto]" custT="1"/>
      <dgm:spPr/>
      <dgm:t>
        <a:bodyPr/>
        <a:lstStyle/>
        <a:p>
          <a:r>
            <a:rPr lang="es-EC" sz="1200" b="1" baseline="0" dirty="0" smtClean="0">
              <a:latin typeface="Pontano Sans"/>
            </a:rPr>
            <a:t>Concuerdan que la relación bosque agua es estrecha, sin embargo afirman que al existir menor cantidad de bosque el caudal incrementa</a:t>
          </a:r>
          <a:endParaRPr lang="es-EC" sz="1200" b="1" baseline="0" dirty="0">
            <a:latin typeface="Pontano Sans"/>
          </a:endParaRPr>
        </a:p>
      </dgm:t>
      <dgm:extLst>
        <a:ext uri="{E40237B7-FDA0-4F09-8148-C483321AD2D9}">
          <dgm14:cNvPr xmlns:dgm14="http://schemas.microsoft.com/office/drawing/2010/diagram" id="0" name="">
            <a:hlinkClick xmlns:r="http://schemas.openxmlformats.org/officeDocument/2006/relationships" r:id="" action="ppaction://noaction"/>
          </dgm14:cNvPr>
        </a:ext>
      </dgm:extLst>
    </dgm:pt>
    <dgm:pt modelId="{02A556D3-BA27-4756-8EDA-10380D59D56B}" type="parTrans" cxnId="{F61B0CCE-9A6C-4178-A6BE-615C5D5B2121}">
      <dgm:prSet/>
      <dgm:spPr/>
      <dgm:t>
        <a:bodyPr/>
        <a:lstStyle/>
        <a:p>
          <a:endParaRPr lang="es-EC"/>
        </a:p>
      </dgm:t>
    </dgm:pt>
    <dgm:pt modelId="{47BB3E4C-E4B3-43C4-B072-9EC21AFE6B88}" type="sibTrans" cxnId="{F61B0CCE-9A6C-4178-A6BE-615C5D5B2121}">
      <dgm:prSet/>
      <dgm:spPr/>
      <dgm:t>
        <a:bodyPr/>
        <a:lstStyle/>
        <a:p>
          <a:endParaRPr lang="es-EC"/>
        </a:p>
      </dgm:t>
    </dgm:pt>
    <dgm:pt modelId="{88787903-34F1-4510-ACA8-EDFDF747FE34}">
      <dgm:prSet phldrT="[Texto]" custT="1"/>
      <dgm:spPr/>
      <dgm:t>
        <a:bodyPr/>
        <a:lstStyle/>
        <a:p>
          <a:r>
            <a:rPr lang="es-EC" sz="1200" b="1" baseline="0" dirty="0" smtClean="0">
              <a:latin typeface="Pontano Sans"/>
            </a:rPr>
            <a:t>Debido acrecida de escorrentía, disminución de pérdidas por intercepción,  transpiración y disminución de la infiltración  </a:t>
          </a:r>
          <a:endParaRPr lang="es-EC" sz="1200" b="1" baseline="0" dirty="0">
            <a:latin typeface="Pontano Sans"/>
          </a:endParaRPr>
        </a:p>
      </dgm:t>
    </dgm:pt>
    <dgm:pt modelId="{BFF5AAA3-961D-4676-893F-FB88F415FAD4}" type="parTrans" cxnId="{F88041F4-CC7E-4200-BABF-F29F19A3B78F}">
      <dgm:prSet/>
      <dgm:spPr/>
      <dgm:t>
        <a:bodyPr/>
        <a:lstStyle/>
        <a:p>
          <a:endParaRPr lang="es-EC"/>
        </a:p>
      </dgm:t>
    </dgm:pt>
    <dgm:pt modelId="{89512C11-24A9-4332-80B4-AB7A2C327EB6}" type="sibTrans" cxnId="{F88041F4-CC7E-4200-BABF-F29F19A3B78F}">
      <dgm:prSet/>
      <dgm:spPr/>
      <dgm:t>
        <a:bodyPr/>
        <a:lstStyle/>
        <a:p>
          <a:endParaRPr lang="es-EC"/>
        </a:p>
      </dgm:t>
    </dgm:pt>
    <dgm:pt modelId="{329D542F-9B07-4362-B7F5-811854E170B6}">
      <dgm:prSet phldrT="[Texto]" custT="1"/>
      <dgm:spPr/>
      <dgm:t>
        <a:bodyPr/>
        <a:lstStyle/>
        <a:p>
          <a:pPr algn="ctr"/>
          <a:r>
            <a:rPr lang="es-EC" sz="1200" b="1" baseline="0" dirty="0" smtClean="0">
              <a:latin typeface="Pontano Sans"/>
            </a:rPr>
            <a:t>En el estudio se pudo observar una correlación positiva entre el caudal y el bosque (R2 &gt; 0.90). </a:t>
          </a:r>
          <a:endParaRPr lang="es-EC" sz="1200" b="1" baseline="0" dirty="0">
            <a:latin typeface="Pontano Sans"/>
          </a:endParaRP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D4A30368-A292-4CC6-8481-B4CB797C3943}" type="parTrans" cxnId="{DE2CF126-E239-43CA-8C1D-321B22460C18}">
      <dgm:prSet/>
      <dgm:spPr/>
      <dgm:t>
        <a:bodyPr/>
        <a:lstStyle/>
        <a:p>
          <a:endParaRPr lang="es-EC"/>
        </a:p>
      </dgm:t>
    </dgm:pt>
    <dgm:pt modelId="{76A975E1-10A6-4D6F-BF90-DA00315D44F4}" type="sibTrans" cxnId="{DE2CF126-E239-43CA-8C1D-321B22460C18}">
      <dgm:prSet/>
      <dgm:spPr/>
      <dgm:t>
        <a:bodyPr/>
        <a:lstStyle/>
        <a:p>
          <a:endParaRPr lang="es-EC"/>
        </a:p>
      </dgm:t>
    </dgm:pt>
    <dgm:pt modelId="{3547BE57-F9BE-4578-84FC-AEEC33E1D216}" type="pres">
      <dgm:prSet presAssocID="{EB6024E2-D5CE-4067-9AC0-7FEC41F72D83}" presName="Name0" presStyleCnt="0">
        <dgm:presLayoutVars>
          <dgm:chPref val="3"/>
          <dgm:dir/>
          <dgm:animLvl val="lvl"/>
          <dgm:resizeHandles/>
        </dgm:presLayoutVars>
      </dgm:prSet>
      <dgm:spPr/>
      <dgm:t>
        <a:bodyPr/>
        <a:lstStyle/>
        <a:p>
          <a:endParaRPr lang="es-EC"/>
        </a:p>
      </dgm:t>
    </dgm:pt>
    <dgm:pt modelId="{35110DA3-5754-4E76-9E26-E18B5DF0DB74}" type="pres">
      <dgm:prSet presAssocID="{D58A74D0-F457-4B20-8AB4-9FEA01F38E88}" presName="horFlow" presStyleCnt="0"/>
      <dgm:spPr/>
      <dgm:t>
        <a:bodyPr/>
        <a:lstStyle/>
        <a:p>
          <a:endParaRPr lang="es-EC"/>
        </a:p>
      </dgm:t>
    </dgm:pt>
    <dgm:pt modelId="{26EA6D0D-C3E3-4619-8FF8-AFDE02AD2EAC}" type="pres">
      <dgm:prSet presAssocID="{D58A74D0-F457-4B20-8AB4-9FEA01F38E88}" presName="bigChev" presStyleLbl="node1" presStyleIdx="0" presStyleCnt="1" custScaleX="61035" custScaleY="83350" custLinFactNeighborX="1961" custLinFactNeighborY="-1527"/>
      <dgm:spPr/>
      <dgm:t>
        <a:bodyPr/>
        <a:lstStyle/>
        <a:p>
          <a:endParaRPr lang="es-EC"/>
        </a:p>
      </dgm:t>
    </dgm:pt>
    <dgm:pt modelId="{1FD80262-6DB2-488E-BC40-80688A96A88C}" type="pres">
      <dgm:prSet presAssocID="{02A556D3-BA27-4756-8EDA-10380D59D56B}" presName="parTrans" presStyleCnt="0"/>
      <dgm:spPr/>
      <dgm:t>
        <a:bodyPr/>
        <a:lstStyle/>
        <a:p>
          <a:endParaRPr lang="es-EC"/>
        </a:p>
      </dgm:t>
    </dgm:pt>
    <dgm:pt modelId="{3626C899-5972-4BEC-9733-149F478584C0}" type="pres">
      <dgm:prSet presAssocID="{CCE9C7A5-6AC5-4657-8EC2-97F865E40680}" presName="node" presStyleLbl="alignAccFollowNode1" presStyleIdx="0" presStyleCnt="3" custScaleX="74904" custScaleY="105976" custLinFactNeighborX="29592" custLinFactNeighborY="-255">
        <dgm:presLayoutVars>
          <dgm:bulletEnabled val="1"/>
        </dgm:presLayoutVars>
      </dgm:prSet>
      <dgm:spPr/>
      <dgm:t>
        <a:bodyPr/>
        <a:lstStyle/>
        <a:p>
          <a:endParaRPr lang="es-EC"/>
        </a:p>
      </dgm:t>
    </dgm:pt>
    <dgm:pt modelId="{87CCC6EF-9CE6-4F31-B815-CA9AA98196F7}" type="pres">
      <dgm:prSet presAssocID="{47BB3E4C-E4B3-43C4-B072-9EC21AFE6B88}" presName="sibTrans" presStyleCnt="0"/>
      <dgm:spPr/>
      <dgm:t>
        <a:bodyPr/>
        <a:lstStyle/>
        <a:p>
          <a:endParaRPr lang="es-EC"/>
        </a:p>
      </dgm:t>
    </dgm:pt>
    <dgm:pt modelId="{CA4F7D96-14C6-4340-A1C3-356A3B632612}" type="pres">
      <dgm:prSet presAssocID="{88787903-34F1-4510-ACA8-EDFDF747FE34}" presName="node" presStyleLbl="alignAccFollowNode1" presStyleIdx="1" presStyleCnt="3" custScaleX="70551" custScaleY="108072" custLinFactNeighborX="23848" custLinFactNeighborY="-266">
        <dgm:presLayoutVars>
          <dgm:bulletEnabled val="1"/>
        </dgm:presLayoutVars>
      </dgm:prSet>
      <dgm:spPr/>
      <dgm:t>
        <a:bodyPr/>
        <a:lstStyle/>
        <a:p>
          <a:endParaRPr lang="es-EC"/>
        </a:p>
      </dgm:t>
    </dgm:pt>
    <dgm:pt modelId="{9B7310D6-05DA-4CF9-8E4C-FB83777A1C65}" type="pres">
      <dgm:prSet presAssocID="{89512C11-24A9-4332-80B4-AB7A2C327EB6}" presName="sibTrans" presStyleCnt="0"/>
      <dgm:spPr/>
      <dgm:t>
        <a:bodyPr/>
        <a:lstStyle/>
        <a:p>
          <a:endParaRPr lang="es-EC"/>
        </a:p>
      </dgm:t>
    </dgm:pt>
    <dgm:pt modelId="{345A35D1-FF4D-496D-B31D-60E9CC2C0B84}" type="pres">
      <dgm:prSet presAssocID="{329D542F-9B07-4362-B7F5-811854E170B6}" presName="node" presStyleLbl="alignAccFollowNode1" presStyleIdx="2" presStyleCnt="3" custScaleX="72024" custScaleY="108546" custLinFactNeighborX="11501" custLinFactNeighborY="-2288">
        <dgm:presLayoutVars>
          <dgm:bulletEnabled val="1"/>
        </dgm:presLayoutVars>
      </dgm:prSet>
      <dgm:spPr/>
      <dgm:t>
        <a:bodyPr/>
        <a:lstStyle/>
        <a:p>
          <a:endParaRPr lang="es-EC"/>
        </a:p>
      </dgm:t>
    </dgm:pt>
  </dgm:ptLst>
  <dgm:cxnLst>
    <dgm:cxn modelId="{F60D004E-223D-4892-9881-BF4E22354291}" type="presOf" srcId="{88787903-34F1-4510-ACA8-EDFDF747FE34}" destId="{CA4F7D96-14C6-4340-A1C3-356A3B632612}" srcOrd="0" destOrd="0" presId="urn:microsoft.com/office/officeart/2005/8/layout/lProcess3"/>
    <dgm:cxn modelId="{516750C4-9007-4730-BC07-7D82621FE60C}" type="presOf" srcId="{D58A74D0-F457-4B20-8AB4-9FEA01F38E88}" destId="{26EA6D0D-C3E3-4619-8FF8-AFDE02AD2EAC}" srcOrd="0" destOrd="0" presId="urn:microsoft.com/office/officeart/2005/8/layout/lProcess3"/>
    <dgm:cxn modelId="{F88041F4-CC7E-4200-BABF-F29F19A3B78F}" srcId="{D58A74D0-F457-4B20-8AB4-9FEA01F38E88}" destId="{88787903-34F1-4510-ACA8-EDFDF747FE34}" srcOrd="1" destOrd="0" parTransId="{BFF5AAA3-961D-4676-893F-FB88F415FAD4}" sibTransId="{89512C11-24A9-4332-80B4-AB7A2C327EB6}"/>
    <dgm:cxn modelId="{8274D8A8-C657-4E70-9355-16A46D214A11}" type="presOf" srcId="{329D542F-9B07-4362-B7F5-811854E170B6}" destId="{345A35D1-FF4D-496D-B31D-60E9CC2C0B84}" srcOrd="0" destOrd="0" presId="urn:microsoft.com/office/officeart/2005/8/layout/lProcess3"/>
    <dgm:cxn modelId="{DE2CF126-E239-43CA-8C1D-321B22460C18}" srcId="{D58A74D0-F457-4B20-8AB4-9FEA01F38E88}" destId="{329D542F-9B07-4362-B7F5-811854E170B6}" srcOrd="2" destOrd="0" parTransId="{D4A30368-A292-4CC6-8481-B4CB797C3943}" sibTransId="{76A975E1-10A6-4D6F-BF90-DA00315D44F4}"/>
    <dgm:cxn modelId="{DDA5E8DC-2B9A-492D-917F-C735F12014B7}" type="presOf" srcId="{EB6024E2-D5CE-4067-9AC0-7FEC41F72D83}" destId="{3547BE57-F9BE-4578-84FC-AEEC33E1D216}" srcOrd="0" destOrd="0" presId="urn:microsoft.com/office/officeart/2005/8/layout/lProcess3"/>
    <dgm:cxn modelId="{CFBFF049-CF49-46AF-A26E-2A031E8CC31A}" srcId="{EB6024E2-D5CE-4067-9AC0-7FEC41F72D83}" destId="{D58A74D0-F457-4B20-8AB4-9FEA01F38E88}" srcOrd="0" destOrd="0" parTransId="{3C891C75-9045-44A6-B7C2-5FAE05861CCF}" sibTransId="{49BB96AF-AFCE-4042-88F6-87DD338B39B3}"/>
    <dgm:cxn modelId="{3281F33F-4D63-43D1-B21A-18A341F5CA9C}" type="presOf" srcId="{CCE9C7A5-6AC5-4657-8EC2-97F865E40680}" destId="{3626C899-5972-4BEC-9733-149F478584C0}" srcOrd="0" destOrd="0" presId="urn:microsoft.com/office/officeart/2005/8/layout/lProcess3"/>
    <dgm:cxn modelId="{F61B0CCE-9A6C-4178-A6BE-615C5D5B2121}" srcId="{D58A74D0-F457-4B20-8AB4-9FEA01F38E88}" destId="{CCE9C7A5-6AC5-4657-8EC2-97F865E40680}" srcOrd="0" destOrd="0" parTransId="{02A556D3-BA27-4756-8EDA-10380D59D56B}" sibTransId="{47BB3E4C-E4B3-43C4-B072-9EC21AFE6B88}"/>
    <dgm:cxn modelId="{BF47909B-865F-4C61-8311-E88F4FA0AE3A}" type="presParOf" srcId="{3547BE57-F9BE-4578-84FC-AEEC33E1D216}" destId="{35110DA3-5754-4E76-9E26-E18B5DF0DB74}" srcOrd="0" destOrd="0" presId="urn:microsoft.com/office/officeart/2005/8/layout/lProcess3"/>
    <dgm:cxn modelId="{1DC70EA4-76D2-420F-B569-615354577B57}" type="presParOf" srcId="{35110DA3-5754-4E76-9E26-E18B5DF0DB74}" destId="{26EA6D0D-C3E3-4619-8FF8-AFDE02AD2EAC}" srcOrd="0" destOrd="0" presId="urn:microsoft.com/office/officeart/2005/8/layout/lProcess3"/>
    <dgm:cxn modelId="{3B63F603-4098-4327-85BF-355716EF2457}" type="presParOf" srcId="{35110DA3-5754-4E76-9E26-E18B5DF0DB74}" destId="{1FD80262-6DB2-488E-BC40-80688A96A88C}" srcOrd="1" destOrd="0" presId="urn:microsoft.com/office/officeart/2005/8/layout/lProcess3"/>
    <dgm:cxn modelId="{1E85600B-F9C0-4C3C-A0AB-FEF58887E1A1}" type="presParOf" srcId="{35110DA3-5754-4E76-9E26-E18B5DF0DB74}" destId="{3626C899-5972-4BEC-9733-149F478584C0}" srcOrd="2" destOrd="0" presId="urn:microsoft.com/office/officeart/2005/8/layout/lProcess3"/>
    <dgm:cxn modelId="{89EC6AEA-E01D-4669-866A-EC9CD9FA4D84}" type="presParOf" srcId="{35110DA3-5754-4E76-9E26-E18B5DF0DB74}" destId="{87CCC6EF-9CE6-4F31-B815-CA9AA98196F7}" srcOrd="3" destOrd="0" presId="urn:microsoft.com/office/officeart/2005/8/layout/lProcess3"/>
    <dgm:cxn modelId="{A308931F-6335-4A27-A431-DF54BA9C0996}" type="presParOf" srcId="{35110DA3-5754-4E76-9E26-E18B5DF0DB74}" destId="{CA4F7D96-14C6-4340-A1C3-356A3B632612}" srcOrd="4" destOrd="0" presId="urn:microsoft.com/office/officeart/2005/8/layout/lProcess3"/>
    <dgm:cxn modelId="{A008C126-60C4-464D-A4FE-62E6200757B8}" type="presParOf" srcId="{35110DA3-5754-4E76-9E26-E18B5DF0DB74}" destId="{9B7310D6-05DA-4CF9-8E4C-FB83777A1C65}" srcOrd="5" destOrd="0" presId="urn:microsoft.com/office/officeart/2005/8/layout/lProcess3"/>
    <dgm:cxn modelId="{FE755EDD-2F98-4F57-974D-D0C01BD73389}" type="presParOf" srcId="{35110DA3-5754-4E76-9E26-E18B5DF0DB74}" destId="{345A35D1-FF4D-496D-B31D-60E9CC2C0B84}" srcOrd="6" destOrd="0" presId="urn:microsoft.com/office/officeart/2005/8/layout/lProcess3"/>
  </dgm:cxnLst>
  <dgm:bg/>
  <dgm:whole>
    <a:effectLst/>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C98B7-011B-43E1-A202-EF1A2102A6FB}">
      <dsp:nvSpPr>
        <dsp:cNvPr id="0" name=""/>
        <dsp:cNvSpPr/>
      </dsp:nvSpPr>
      <dsp:spPr>
        <a:xfrm>
          <a:off x="0" y="0"/>
          <a:ext cx="11053481" cy="1892001"/>
        </a:xfrm>
        <a:prstGeom prst="roundRect">
          <a:avLst>
            <a:gd name="adj" fmla="val 1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50800" dist="25400" dir="5400000" rotWithShape="0">
            <a:srgbClr val="000000">
              <a:alpha val="28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871CE9F8-FC0C-4865-87A5-AFFBE2F04D2E}">
      <dsp:nvSpPr>
        <dsp:cNvPr id="0" name=""/>
        <dsp:cNvSpPr/>
      </dsp:nvSpPr>
      <dsp:spPr>
        <a:xfrm>
          <a:off x="405751" y="252266"/>
          <a:ext cx="1727484" cy="1387467"/>
        </a:xfrm>
        <a:prstGeom prst="roundRect">
          <a:avLst>
            <a:gd name="adj" fmla="val 10000"/>
          </a:avLst>
        </a:prstGeom>
        <a:blipFill rotWithShape="1">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830EB64D-E20D-429D-9026-2826D09C8D47}">
      <dsp:nvSpPr>
        <dsp:cNvPr id="0" name=""/>
        <dsp:cNvSpPr/>
      </dsp:nvSpPr>
      <dsp:spPr>
        <a:xfrm rot="10800000">
          <a:off x="337231" y="1892001"/>
          <a:ext cx="1864525" cy="2312446"/>
        </a:xfrm>
        <a:prstGeom prst="round2SameRect">
          <a:avLst>
            <a:gd name="adj1" fmla="val 10500"/>
            <a:gd name="adj2" fmla="val 0"/>
          </a:avLst>
        </a:prstGeom>
        <a:gradFill rotWithShape="0">
          <a:gsLst>
            <a:gs pos="0">
              <a:schemeClr val="accent2">
                <a:hueOff val="0"/>
                <a:satOff val="0"/>
                <a:lumOff val="0"/>
                <a:alphaOff val="0"/>
                <a:tint val="94000"/>
                <a:satMod val="100000"/>
                <a:lumMod val="108000"/>
              </a:schemeClr>
            </a:gs>
            <a:gs pos="50000">
              <a:schemeClr val="accent2">
                <a:hueOff val="0"/>
                <a:satOff val="0"/>
                <a:lumOff val="0"/>
                <a:alphaOff val="0"/>
                <a:tint val="98000"/>
                <a:shade val="100000"/>
                <a:satMod val="100000"/>
                <a:lumMod val="100000"/>
              </a:schemeClr>
            </a:gs>
            <a:gs pos="100000">
              <a:schemeClr val="accent2">
                <a:hueOff val="0"/>
                <a:satOff val="0"/>
                <a:lumOff val="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C" sz="1800" b="0" i="0" u="none" strike="noStrike" kern="1200" cap="none" dirty="0" smtClean="0">
              <a:latin typeface="Pontano Sans"/>
              <a:ea typeface="Pontano Sans"/>
              <a:cs typeface="Pontano Sans"/>
              <a:sym typeface="Pontano Sans"/>
            </a:rPr>
            <a:t>Los bosques ofrecen bienes y servicios</a:t>
          </a:r>
          <a:endParaRPr lang="es-EC" sz="1800" b="0" i="0" u="none" strike="noStrike" kern="1200" cap="none" baseline="30000" dirty="0">
            <a:latin typeface="Pontano Sans"/>
            <a:ea typeface="Pontano Sans"/>
            <a:cs typeface="Pontano Sans"/>
            <a:sym typeface="Pontano Sans"/>
          </a:endParaRPr>
        </a:p>
      </dsp:txBody>
      <dsp:txXfrm rot="10800000">
        <a:off x="394572" y="1892001"/>
        <a:ext cx="1749843" cy="2255105"/>
      </dsp:txXfrm>
    </dsp:sp>
    <dsp:sp modelId="{1264AD14-D7F7-447C-BAAE-F09CE0A2A28B}">
      <dsp:nvSpPr>
        <dsp:cNvPr id="0" name=""/>
        <dsp:cNvSpPr/>
      </dsp:nvSpPr>
      <dsp:spPr>
        <a:xfrm>
          <a:off x="2374505" y="252266"/>
          <a:ext cx="1727484" cy="1387467"/>
        </a:xfrm>
        <a:prstGeom prst="roundRect">
          <a:avLst>
            <a:gd name="adj" fmla="val 10000"/>
          </a:avLst>
        </a:prstGeom>
        <a:blipFill rotWithShape="1">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2383A75-D7B2-4CA6-93C6-1B74DA484B6F}">
      <dsp:nvSpPr>
        <dsp:cNvPr id="0" name=""/>
        <dsp:cNvSpPr/>
      </dsp:nvSpPr>
      <dsp:spPr>
        <a:xfrm rot="10800000">
          <a:off x="2374505" y="1892001"/>
          <a:ext cx="1727484" cy="2312446"/>
        </a:xfrm>
        <a:prstGeom prst="round2SameRect">
          <a:avLst>
            <a:gd name="adj1" fmla="val 10500"/>
            <a:gd name="adj2" fmla="val 0"/>
          </a:avLst>
        </a:prstGeom>
        <a:gradFill rotWithShape="0">
          <a:gsLst>
            <a:gs pos="0">
              <a:schemeClr val="accent2">
                <a:hueOff val="-590236"/>
                <a:satOff val="-5383"/>
                <a:lumOff val="-980"/>
                <a:alphaOff val="0"/>
                <a:tint val="94000"/>
                <a:satMod val="100000"/>
                <a:lumMod val="108000"/>
              </a:schemeClr>
            </a:gs>
            <a:gs pos="50000">
              <a:schemeClr val="accent2">
                <a:hueOff val="-590236"/>
                <a:satOff val="-5383"/>
                <a:lumOff val="-980"/>
                <a:alphaOff val="0"/>
                <a:tint val="98000"/>
                <a:shade val="100000"/>
                <a:satMod val="100000"/>
                <a:lumMod val="100000"/>
              </a:schemeClr>
            </a:gs>
            <a:gs pos="100000">
              <a:schemeClr val="accent2">
                <a:hueOff val="-590236"/>
                <a:satOff val="-5383"/>
                <a:lumOff val="-980"/>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C" sz="1800" b="0" i="0" u="none" strike="noStrike" kern="1200" cap="none" dirty="0" smtClean="0">
              <a:latin typeface="Pontano Sans"/>
              <a:ea typeface="Pontano Sans"/>
              <a:cs typeface="Pontano Sans"/>
            </a:rPr>
            <a:t>Producen mayor cantidad de recurso hídrico que otras formaciones.</a:t>
          </a:r>
          <a:endParaRPr lang="es-EC" sz="1800" b="0" i="0" u="none" strike="noStrike" kern="1200" cap="none" dirty="0">
            <a:latin typeface="Pontano Sans"/>
            <a:ea typeface="Pontano Sans"/>
            <a:cs typeface="Pontano Sans"/>
          </a:endParaRPr>
        </a:p>
      </dsp:txBody>
      <dsp:txXfrm rot="10800000">
        <a:off x="2427631" y="1892001"/>
        <a:ext cx="1621232" cy="2259320"/>
      </dsp:txXfrm>
    </dsp:sp>
    <dsp:sp modelId="{CA0A1627-E65B-4122-89D4-88357EA33B69}">
      <dsp:nvSpPr>
        <dsp:cNvPr id="0" name=""/>
        <dsp:cNvSpPr/>
      </dsp:nvSpPr>
      <dsp:spPr>
        <a:xfrm>
          <a:off x="4417575" y="252266"/>
          <a:ext cx="1727484" cy="1387467"/>
        </a:xfrm>
        <a:prstGeom prst="roundRect">
          <a:avLst>
            <a:gd name="adj" fmla="val 10000"/>
          </a:avLst>
        </a:prstGeom>
        <a:blipFill rotWithShape="1">
          <a:blip xmlns:r="http://schemas.openxmlformats.org/officeDocument/2006/relationships" r:embed="rId3"/>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E1C522B-3F13-48D3-9C66-7969DD158D4E}">
      <dsp:nvSpPr>
        <dsp:cNvPr id="0" name=""/>
        <dsp:cNvSpPr/>
      </dsp:nvSpPr>
      <dsp:spPr>
        <a:xfrm rot="10800000">
          <a:off x="4274738" y="1892001"/>
          <a:ext cx="2013158" cy="2312446"/>
        </a:xfrm>
        <a:prstGeom prst="round2SameRect">
          <a:avLst>
            <a:gd name="adj1" fmla="val 10500"/>
            <a:gd name="adj2" fmla="val 0"/>
          </a:avLst>
        </a:prstGeom>
        <a:gradFill rotWithShape="0">
          <a:gsLst>
            <a:gs pos="0">
              <a:schemeClr val="accent2">
                <a:hueOff val="-1180472"/>
                <a:satOff val="-10766"/>
                <a:lumOff val="-1961"/>
                <a:alphaOff val="0"/>
                <a:tint val="94000"/>
                <a:satMod val="100000"/>
                <a:lumMod val="108000"/>
              </a:schemeClr>
            </a:gs>
            <a:gs pos="50000">
              <a:schemeClr val="accent2">
                <a:hueOff val="-1180472"/>
                <a:satOff val="-10766"/>
                <a:lumOff val="-1961"/>
                <a:alphaOff val="0"/>
                <a:tint val="98000"/>
                <a:shade val="100000"/>
                <a:satMod val="100000"/>
                <a:lumMod val="100000"/>
              </a:schemeClr>
            </a:gs>
            <a:gs pos="100000">
              <a:schemeClr val="accent2">
                <a:hueOff val="-1180472"/>
                <a:satOff val="-10766"/>
                <a:lumOff val="-1961"/>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t" anchorCtr="0">
          <a:noAutofit/>
        </a:bodyPr>
        <a:lstStyle/>
        <a:p>
          <a:pPr marL="87313" lvl="0" indent="0" algn="ctr" defTabSz="755650">
            <a:lnSpc>
              <a:spcPct val="90000"/>
            </a:lnSpc>
            <a:spcBef>
              <a:spcPct val="0"/>
            </a:spcBef>
            <a:spcAft>
              <a:spcPct val="35000"/>
            </a:spcAft>
          </a:pPr>
          <a:r>
            <a:rPr lang="es-EC" sz="1700" b="0" i="0" u="none" strike="noStrike" kern="1200" cap="none" dirty="0" smtClean="0">
              <a:latin typeface="Pontano Sans"/>
              <a:ea typeface="Pontano Sans"/>
              <a:cs typeface="Pontano Sans"/>
            </a:rPr>
            <a:t>Sin embargo, el bosque sufre degradación y deforestación.</a:t>
          </a:r>
          <a:endParaRPr lang="es-EC" sz="1700" b="0" i="0" u="none" strike="noStrike" kern="1200" cap="none" dirty="0">
            <a:latin typeface="Pontano Sans"/>
            <a:ea typeface="Pontano Sans"/>
            <a:cs typeface="Pontano Sans"/>
          </a:endParaRPr>
        </a:p>
      </dsp:txBody>
      <dsp:txXfrm rot="10800000">
        <a:off x="4336650" y="1892001"/>
        <a:ext cx="1889334" cy="2250534"/>
      </dsp:txXfrm>
    </dsp:sp>
    <dsp:sp modelId="{3F17CDD8-BA3F-4672-8C55-9D403021D13B}">
      <dsp:nvSpPr>
        <dsp:cNvPr id="0" name=""/>
        <dsp:cNvSpPr/>
      </dsp:nvSpPr>
      <dsp:spPr>
        <a:xfrm>
          <a:off x="6639180" y="252266"/>
          <a:ext cx="1727484" cy="1387467"/>
        </a:xfrm>
        <a:prstGeom prst="roundRect">
          <a:avLst>
            <a:gd name="adj" fmla="val 10000"/>
          </a:avLst>
        </a:prstGeom>
        <a:blipFill rotWithShape="1">
          <a:blip xmlns:r="http://schemas.openxmlformats.org/officeDocument/2006/relationships" r:embed="rId4"/>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7FBB58E-5009-4467-AB3D-574A84EBDF63}">
      <dsp:nvSpPr>
        <dsp:cNvPr id="0" name=""/>
        <dsp:cNvSpPr/>
      </dsp:nvSpPr>
      <dsp:spPr>
        <a:xfrm rot="10800000">
          <a:off x="6562411" y="1892001"/>
          <a:ext cx="2084555" cy="2312446"/>
        </a:xfrm>
        <a:prstGeom prst="round2SameRect">
          <a:avLst>
            <a:gd name="adj1" fmla="val 10500"/>
            <a:gd name="adj2" fmla="val 0"/>
          </a:avLst>
        </a:prstGeom>
        <a:gradFill rotWithShape="0">
          <a:gsLst>
            <a:gs pos="0">
              <a:schemeClr val="accent2">
                <a:hueOff val="-1770708"/>
                <a:satOff val="-16148"/>
                <a:lumOff val="-2941"/>
                <a:alphaOff val="0"/>
                <a:tint val="94000"/>
                <a:satMod val="100000"/>
                <a:lumMod val="108000"/>
              </a:schemeClr>
            </a:gs>
            <a:gs pos="50000">
              <a:schemeClr val="accent2">
                <a:hueOff val="-1770708"/>
                <a:satOff val="-16148"/>
                <a:lumOff val="-2941"/>
                <a:alphaOff val="0"/>
                <a:tint val="98000"/>
                <a:shade val="100000"/>
                <a:satMod val="100000"/>
                <a:lumMod val="100000"/>
              </a:schemeClr>
            </a:gs>
            <a:gs pos="100000">
              <a:schemeClr val="accent2">
                <a:hueOff val="-1770708"/>
                <a:satOff val="-16148"/>
                <a:lumOff val="-2941"/>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t" anchorCtr="0">
          <a:noAutofit/>
        </a:bodyPr>
        <a:lstStyle/>
        <a:p>
          <a:pPr marL="87313" lvl="0" indent="0" algn="ctr" defTabSz="800100">
            <a:lnSpc>
              <a:spcPct val="90000"/>
            </a:lnSpc>
            <a:spcBef>
              <a:spcPct val="0"/>
            </a:spcBef>
            <a:spcAft>
              <a:spcPct val="35000"/>
            </a:spcAft>
          </a:pPr>
          <a:r>
            <a:rPr lang="es-EC" sz="1700" b="0" i="0" u="none" strike="noStrike" kern="1200" cap="none" dirty="0" smtClean="0">
              <a:latin typeface="Pontano Sans"/>
              <a:ea typeface="Pontano Sans"/>
              <a:cs typeface="Pontano Sans"/>
            </a:rPr>
            <a:t>Consecuentemente estos cambios generan impacto en el clima y en los bienes y servicios de los ecosistemas.</a:t>
          </a:r>
          <a:endParaRPr lang="es-EC" sz="1700" b="0" i="0" u="none" strike="noStrike" kern="1200" cap="none" dirty="0">
            <a:latin typeface="Pontano Sans"/>
            <a:ea typeface="Pontano Sans"/>
            <a:cs typeface="Pontano Sans"/>
          </a:endParaRPr>
        </a:p>
      </dsp:txBody>
      <dsp:txXfrm rot="10800000">
        <a:off x="6626518" y="1892001"/>
        <a:ext cx="1956341" cy="2248339"/>
      </dsp:txXfrm>
    </dsp:sp>
    <dsp:sp modelId="{509E6577-BCEB-4E34-92A1-5C58E794EC59}">
      <dsp:nvSpPr>
        <dsp:cNvPr id="0" name=""/>
        <dsp:cNvSpPr/>
      </dsp:nvSpPr>
      <dsp:spPr>
        <a:xfrm>
          <a:off x="8853357" y="252266"/>
          <a:ext cx="1727484" cy="1387467"/>
        </a:xfrm>
        <a:prstGeom prst="roundRect">
          <a:avLst>
            <a:gd name="adj" fmla="val 10000"/>
          </a:avLst>
        </a:prstGeom>
        <a:blipFill rotWithShape="1">
          <a:blip xmlns:r="http://schemas.openxmlformats.org/officeDocument/2006/relationships" r:embed="rId5"/>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FC63BB6-2BE0-415A-935F-A67750F47F52}">
      <dsp:nvSpPr>
        <dsp:cNvPr id="0" name=""/>
        <dsp:cNvSpPr/>
      </dsp:nvSpPr>
      <dsp:spPr>
        <a:xfrm rot="10800000">
          <a:off x="8899887" y="1892001"/>
          <a:ext cx="1998302" cy="2312446"/>
        </a:xfrm>
        <a:prstGeom prst="round2SameRect">
          <a:avLst>
            <a:gd name="adj1" fmla="val 10500"/>
            <a:gd name="adj2" fmla="val 0"/>
          </a:avLst>
        </a:prstGeom>
        <a:gradFill rotWithShape="0">
          <a:gsLst>
            <a:gs pos="0">
              <a:schemeClr val="accent2">
                <a:hueOff val="-2360944"/>
                <a:satOff val="-21531"/>
                <a:lumOff val="-3922"/>
                <a:alphaOff val="0"/>
                <a:tint val="94000"/>
                <a:satMod val="100000"/>
                <a:lumMod val="108000"/>
              </a:schemeClr>
            </a:gs>
            <a:gs pos="50000">
              <a:schemeClr val="accent2">
                <a:hueOff val="-2360944"/>
                <a:satOff val="-21531"/>
                <a:lumOff val="-3922"/>
                <a:alphaOff val="0"/>
                <a:tint val="98000"/>
                <a:shade val="100000"/>
                <a:satMod val="100000"/>
                <a:lumMod val="100000"/>
              </a:schemeClr>
            </a:gs>
            <a:gs pos="100000">
              <a:schemeClr val="accent2">
                <a:hueOff val="-2360944"/>
                <a:satOff val="-21531"/>
                <a:lumOff val="-3922"/>
                <a:alphaOff val="0"/>
                <a:shade val="72000"/>
                <a:satMod val="120000"/>
                <a:lumMod val="100000"/>
              </a:schemeClr>
            </a:gs>
          </a:gsLst>
          <a:lin ang="5400000" scaled="0"/>
        </a:gradFill>
        <a:ln>
          <a:noFill/>
        </a:ln>
        <a:effectLst>
          <a:outerShdw blurRad="50800" dist="25400" dir="5400000" rotWithShape="0">
            <a:srgbClr val="000000">
              <a:alpha val="2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t" anchorCtr="0">
          <a:noAutofit/>
        </a:bodyPr>
        <a:lstStyle/>
        <a:p>
          <a:pPr marL="87313" lvl="0" indent="0" algn="ctr" defTabSz="800100">
            <a:lnSpc>
              <a:spcPct val="90000"/>
            </a:lnSpc>
            <a:spcBef>
              <a:spcPct val="0"/>
            </a:spcBef>
            <a:spcAft>
              <a:spcPct val="35000"/>
            </a:spcAft>
          </a:pPr>
          <a:r>
            <a:rPr lang="es-EC" sz="1700" b="0" i="0" u="none" strike="noStrike" kern="1200" cap="none" dirty="0" smtClean="0">
              <a:latin typeface="Pontano Sans"/>
              <a:ea typeface="Pontano Sans"/>
              <a:cs typeface="Pontano Sans"/>
            </a:rPr>
            <a:t>Enfatizar la importancia de los bosques en recurso hídrico como recurso prioritario para el desarrollo nacional.</a:t>
          </a:r>
          <a:endParaRPr lang="es-EC" sz="1700" b="0" i="0" u="none" strike="noStrike" kern="1200" cap="none" dirty="0">
            <a:latin typeface="Pontano Sans"/>
            <a:ea typeface="Pontano Sans"/>
            <a:cs typeface="Pontano Sans"/>
          </a:endParaRPr>
        </a:p>
      </dsp:txBody>
      <dsp:txXfrm rot="10800000">
        <a:off x="8961342" y="1892001"/>
        <a:ext cx="1875392" cy="225099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A6D0D-C3E3-4619-8FF8-AFDE02AD2EAC}">
      <dsp:nvSpPr>
        <dsp:cNvPr id="0" name=""/>
        <dsp:cNvSpPr/>
      </dsp:nvSpPr>
      <dsp:spPr>
        <a:xfrm>
          <a:off x="19217" y="106653"/>
          <a:ext cx="3242905" cy="1771417"/>
        </a:xfrm>
        <a:prstGeom prst="chevron">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b="1" i="1" u="none" strike="noStrike" kern="1200" cap="none" dirty="0" smtClean="0">
              <a:latin typeface="Pontano Sans"/>
            </a:rPr>
            <a:t>Tobón et al., (2008), valencia et al., (1999); </a:t>
          </a:r>
          <a:r>
            <a:rPr lang="es-EC" sz="1400" b="1" i="1" u="none" strike="noStrike" kern="1200" cap="none" dirty="0" err="1" smtClean="0">
              <a:latin typeface="Pontano Sans"/>
            </a:rPr>
            <a:t>josse</a:t>
          </a:r>
          <a:r>
            <a:rPr lang="es-EC" sz="1400" b="1" i="1" u="none" strike="noStrike" kern="1200" cap="none" dirty="0" smtClean="0">
              <a:latin typeface="Pontano Sans"/>
            </a:rPr>
            <a:t> et al., (2003); </a:t>
          </a:r>
          <a:r>
            <a:rPr lang="es-EC" sz="1400" b="1" i="1" u="none" strike="noStrike" kern="1200" cap="none" dirty="0" err="1" smtClean="0">
              <a:latin typeface="Pontano Sans"/>
            </a:rPr>
            <a:t>baquero</a:t>
          </a:r>
          <a:r>
            <a:rPr lang="es-EC" sz="1400" b="1" i="1" u="none" strike="noStrike" kern="1200" cap="none" dirty="0" smtClean="0">
              <a:latin typeface="Pontano Sans"/>
            </a:rPr>
            <a:t> et al., (2004) y FAO (2008)</a:t>
          </a:r>
          <a:endParaRPr lang="es-EC" sz="1400" b="1" i="1" u="none" strike="noStrike" kern="1200" cap="none" dirty="0">
            <a:latin typeface="Pontano Sans"/>
          </a:endParaRPr>
        </a:p>
      </dsp:txBody>
      <dsp:txXfrm>
        <a:off x="904926" y="106653"/>
        <a:ext cx="1471488" cy="1771417"/>
      </dsp:txXfrm>
    </dsp:sp>
    <dsp:sp modelId="{3626C899-5972-4BEC-9733-149F478584C0}">
      <dsp:nvSpPr>
        <dsp:cNvPr id="0" name=""/>
        <dsp:cNvSpPr/>
      </dsp:nvSpPr>
      <dsp:spPr>
        <a:xfrm>
          <a:off x="2740562" y="85620"/>
          <a:ext cx="3303227" cy="1869394"/>
        </a:xfrm>
        <a:prstGeom prst="chevron">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baseline="0" dirty="0" smtClean="0">
              <a:latin typeface="Pontano Sans"/>
            </a:rPr>
            <a:t>Presentan al bosque como un regulador hídrico y mencionan que el bosque participa directamente en la producción de agua</a:t>
          </a:r>
          <a:endParaRPr lang="es-EC" sz="1200" b="1" kern="1200" baseline="0" dirty="0">
            <a:latin typeface="Pontano Sans"/>
          </a:endParaRPr>
        </a:p>
      </dsp:txBody>
      <dsp:txXfrm>
        <a:off x="3675259" y="85620"/>
        <a:ext cx="1433833" cy="1869394"/>
      </dsp:txXfrm>
    </dsp:sp>
    <dsp:sp modelId="{CA4F7D96-14C6-4340-A1C3-356A3B632612}">
      <dsp:nvSpPr>
        <dsp:cNvPr id="0" name=""/>
        <dsp:cNvSpPr/>
      </dsp:nvSpPr>
      <dsp:spPr>
        <a:xfrm>
          <a:off x="5390933" y="66939"/>
          <a:ext cx="3503041" cy="1906367"/>
        </a:xfrm>
        <a:prstGeom prst="chevron">
          <a:avLst/>
        </a:prstGeom>
        <a:solidFill>
          <a:schemeClr val="accent4">
            <a:tint val="40000"/>
            <a:alpha val="90000"/>
            <a:hueOff val="9977034"/>
            <a:satOff val="-10076"/>
            <a:lumOff val="-862"/>
            <a:alphaOff val="0"/>
          </a:schemeClr>
        </a:solidFill>
        <a:ln w="15875" cap="flat" cmpd="sng" algn="ctr">
          <a:solidFill>
            <a:schemeClr val="accent4">
              <a:tint val="40000"/>
              <a:alpha val="90000"/>
              <a:hueOff val="9977034"/>
              <a:satOff val="-10076"/>
              <a:lumOff val="-8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baseline="0" dirty="0" smtClean="0">
              <a:latin typeface="Pontano Sans"/>
            </a:rPr>
            <a:t>Son ecosistemas potencialmente hidrológicos, están influenciados por precipitaciones altas y baja evapotranspiración</a:t>
          </a:r>
          <a:endParaRPr lang="es-EC" sz="1200" b="1" kern="1200" baseline="0" dirty="0">
            <a:latin typeface="Pontano Sans"/>
          </a:endParaRPr>
        </a:p>
      </dsp:txBody>
      <dsp:txXfrm>
        <a:off x="6344117" y="66939"/>
        <a:ext cx="1596674" cy="1906367"/>
      </dsp:txXfrm>
    </dsp:sp>
    <dsp:sp modelId="{345A35D1-FF4D-496D-B31D-60E9CC2C0B84}">
      <dsp:nvSpPr>
        <dsp:cNvPr id="0" name=""/>
        <dsp:cNvSpPr/>
      </dsp:nvSpPr>
      <dsp:spPr>
        <a:xfrm>
          <a:off x="8135019" y="27091"/>
          <a:ext cx="3176220" cy="1914728"/>
        </a:xfrm>
        <a:prstGeom prst="chevron">
          <a:avLst/>
        </a:prstGeom>
        <a:solidFill>
          <a:schemeClr val="accent4">
            <a:tint val="40000"/>
            <a:alpha val="90000"/>
            <a:hueOff val="19954069"/>
            <a:satOff val="-20152"/>
            <a:lumOff val="-1724"/>
            <a:alphaOff val="0"/>
          </a:schemeClr>
        </a:solidFill>
        <a:ln w="15875" cap="flat" cmpd="sng" algn="ctr">
          <a:solidFill>
            <a:schemeClr val="accent4">
              <a:tint val="40000"/>
              <a:alpha val="90000"/>
              <a:hueOff val="19954069"/>
              <a:satOff val="-20152"/>
              <a:lumOff val="-17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baseline="0" dirty="0" smtClean="0">
              <a:latin typeface="Pontano Sans"/>
            </a:rPr>
            <a:t>Los bosques tienen una estrecha relación con la producción de agua, en especial el boque nublado. </a:t>
          </a:r>
        </a:p>
        <a:p>
          <a:pPr lvl="0" algn="ctr" defTabSz="533400">
            <a:lnSpc>
              <a:spcPct val="90000"/>
            </a:lnSpc>
            <a:spcBef>
              <a:spcPct val="0"/>
            </a:spcBef>
            <a:spcAft>
              <a:spcPct val="35000"/>
            </a:spcAft>
          </a:pPr>
          <a:endParaRPr lang="es-EC" sz="1200" b="1" kern="1200" baseline="0" dirty="0">
            <a:latin typeface="Pontano Sans"/>
          </a:endParaRPr>
        </a:p>
      </dsp:txBody>
      <dsp:txXfrm>
        <a:off x="9092383" y="27091"/>
        <a:ext cx="1261492" cy="191472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A6D0D-C3E3-4619-8FF8-AFDE02AD2EAC}">
      <dsp:nvSpPr>
        <dsp:cNvPr id="0" name=""/>
        <dsp:cNvSpPr/>
      </dsp:nvSpPr>
      <dsp:spPr>
        <a:xfrm>
          <a:off x="19217" y="106653"/>
          <a:ext cx="3242905" cy="1771417"/>
        </a:xfrm>
        <a:prstGeom prst="chevron">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fr-FR" sz="1400" b="1" i="1" u="none" strike="noStrike" kern="1200" cap="none" dirty="0" smtClean="0">
              <a:latin typeface="Pontano Sans"/>
            </a:rPr>
            <a:t>De </a:t>
          </a:r>
          <a:r>
            <a:rPr lang="fr-FR" sz="1400" b="1" i="1" u="none" strike="noStrike" kern="1200" cap="none" dirty="0" err="1" smtClean="0">
              <a:latin typeface="Pontano Sans"/>
            </a:rPr>
            <a:t>Biévre</a:t>
          </a:r>
          <a:r>
            <a:rPr lang="fr-FR" sz="1400" b="1" i="1" u="none" strike="noStrike" kern="1200" cap="none" dirty="0" smtClean="0">
              <a:latin typeface="Pontano Sans"/>
            </a:rPr>
            <a:t> et al., 2006, MECN (2009)</a:t>
          </a:r>
          <a:endParaRPr lang="es-EC" sz="1400" b="1" i="1" u="none" strike="noStrike" kern="1200" cap="none" dirty="0">
            <a:latin typeface="Pontano Sans"/>
          </a:endParaRPr>
        </a:p>
      </dsp:txBody>
      <dsp:txXfrm>
        <a:off x="904926" y="106653"/>
        <a:ext cx="1471488" cy="1771417"/>
      </dsp:txXfrm>
    </dsp:sp>
    <dsp:sp modelId="{3626C899-5972-4BEC-9733-149F478584C0}">
      <dsp:nvSpPr>
        <dsp:cNvPr id="0" name=""/>
        <dsp:cNvSpPr/>
      </dsp:nvSpPr>
      <dsp:spPr>
        <a:xfrm>
          <a:off x="2740562" y="85620"/>
          <a:ext cx="3303227" cy="1869394"/>
        </a:xfrm>
        <a:prstGeom prst="chevron">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baseline="0" dirty="0" smtClean="0">
              <a:latin typeface="Pontano Sans"/>
            </a:rPr>
            <a:t>El páramo, su vegetación arbustiva y bosques de transición a zonas bajas que generan caudales base durante todo el año</a:t>
          </a:r>
          <a:endParaRPr lang="es-EC" sz="1200" b="1" kern="1200" baseline="0" dirty="0">
            <a:latin typeface="Pontano Sans"/>
          </a:endParaRPr>
        </a:p>
      </dsp:txBody>
      <dsp:txXfrm>
        <a:off x="3675259" y="85620"/>
        <a:ext cx="1433833" cy="1869394"/>
      </dsp:txXfrm>
    </dsp:sp>
    <dsp:sp modelId="{CA4F7D96-14C6-4340-A1C3-356A3B632612}">
      <dsp:nvSpPr>
        <dsp:cNvPr id="0" name=""/>
        <dsp:cNvSpPr/>
      </dsp:nvSpPr>
      <dsp:spPr>
        <a:xfrm>
          <a:off x="5390933" y="66939"/>
          <a:ext cx="3503041" cy="1906367"/>
        </a:xfrm>
        <a:prstGeom prst="chevron">
          <a:avLst/>
        </a:prstGeom>
        <a:solidFill>
          <a:schemeClr val="accent4">
            <a:tint val="40000"/>
            <a:alpha val="90000"/>
            <a:hueOff val="9977034"/>
            <a:satOff val="-10076"/>
            <a:lumOff val="-862"/>
            <a:alphaOff val="0"/>
          </a:schemeClr>
        </a:solidFill>
        <a:ln w="15875" cap="flat" cmpd="sng" algn="ctr">
          <a:solidFill>
            <a:schemeClr val="accent4">
              <a:tint val="40000"/>
              <a:alpha val="90000"/>
              <a:hueOff val="9977034"/>
              <a:satOff val="-10076"/>
              <a:lumOff val="-8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baseline="0" dirty="0" smtClean="0">
              <a:latin typeface="Pontano Sans"/>
            </a:rPr>
            <a:t>En la cuenca se encuentra gran cantidad de paramo.</a:t>
          </a:r>
          <a:endParaRPr lang="es-EC" sz="1200" b="1" kern="1200" baseline="0" dirty="0">
            <a:latin typeface="Pontano Sans"/>
          </a:endParaRPr>
        </a:p>
      </dsp:txBody>
      <dsp:txXfrm>
        <a:off x="6344117" y="66939"/>
        <a:ext cx="1596674" cy="1906367"/>
      </dsp:txXfrm>
    </dsp:sp>
    <dsp:sp modelId="{345A35D1-FF4D-496D-B31D-60E9CC2C0B84}">
      <dsp:nvSpPr>
        <dsp:cNvPr id="0" name=""/>
        <dsp:cNvSpPr/>
      </dsp:nvSpPr>
      <dsp:spPr>
        <a:xfrm>
          <a:off x="8135019" y="27091"/>
          <a:ext cx="3176220" cy="1914728"/>
        </a:xfrm>
        <a:prstGeom prst="chevron">
          <a:avLst/>
        </a:prstGeom>
        <a:solidFill>
          <a:schemeClr val="accent4">
            <a:tint val="40000"/>
            <a:alpha val="90000"/>
            <a:hueOff val="19954069"/>
            <a:satOff val="-20152"/>
            <a:lumOff val="-1724"/>
            <a:alphaOff val="0"/>
          </a:schemeClr>
        </a:solidFill>
        <a:ln w="15875" cap="flat" cmpd="sng" algn="ctr">
          <a:solidFill>
            <a:schemeClr val="accent4">
              <a:tint val="40000"/>
              <a:alpha val="90000"/>
              <a:hueOff val="19954069"/>
              <a:satOff val="-20152"/>
              <a:lumOff val="-17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baseline="0" dirty="0" smtClean="0">
              <a:latin typeface="Pontano Sans"/>
            </a:rPr>
            <a:t>Adicionalmente, el bosque es la segunda formación mas extensa de cobertura vegetal y usos de suelo.</a:t>
          </a:r>
        </a:p>
        <a:p>
          <a:pPr lvl="0" algn="ctr" defTabSz="533400">
            <a:lnSpc>
              <a:spcPct val="90000"/>
            </a:lnSpc>
            <a:spcBef>
              <a:spcPct val="0"/>
            </a:spcBef>
            <a:spcAft>
              <a:spcPct val="35000"/>
            </a:spcAft>
          </a:pPr>
          <a:endParaRPr lang="es-EC" sz="1200" b="1" kern="1200" baseline="0" dirty="0">
            <a:latin typeface="Pontano Sans"/>
          </a:endParaRPr>
        </a:p>
      </dsp:txBody>
      <dsp:txXfrm>
        <a:off x="9092383" y="27091"/>
        <a:ext cx="1261492" cy="19147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8B2B9-A6D8-40B3-B290-3BF66F90731A}">
      <dsp:nvSpPr>
        <dsp:cNvPr id="0" name=""/>
        <dsp:cNvSpPr/>
      </dsp:nvSpPr>
      <dsp:spPr>
        <a:xfrm rot="10800000">
          <a:off x="2018502" y="1177"/>
          <a:ext cx="6891528" cy="1130666"/>
        </a:xfrm>
        <a:prstGeom prst="homePlate">
          <a:avLst/>
        </a:prstGeom>
        <a:solidFill>
          <a:schemeClr val="accent2">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8593" tIns="57150" rIns="106680" bIns="57150" numCol="1" spcCol="1270" anchor="ctr" anchorCtr="0">
          <a:noAutofit/>
        </a:bodyPr>
        <a:lstStyle/>
        <a:p>
          <a:pPr lvl="0" algn="ctr" defTabSz="666750">
            <a:lnSpc>
              <a:spcPct val="90000"/>
            </a:lnSpc>
            <a:spcBef>
              <a:spcPct val="0"/>
            </a:spcBef>
            <a:spcAft>
              <a:spcPct val="35000"/>
            </a:spcAft>
          </a:pPr>
          <a:r>
            <a:rPr lang="es-EC" sz="1500" kern="1200" dirty="0" smtClean="0"/>
            <a:t>Libreta de campo</a:t>
          </a:r>
        </a:p>
        <a:p>
          <a:pPr lvl="0" algn="ctr" defTabSz="666750">
            <a:lnSpc>
              <a:spcPct val="90000"/>
            </a:lnSpc>
            <a:spcBef>
              <a:spcPct val="0"/>
            </a:spcBef>
            <a:spcAft>
              <a:spcPct val="35000"/>
            </a:spcAft>
          </a:pPr>
          <a:r>
            <a:rPr lang="es-EC" sz="1500" kern="1200" dirty="0" smtClean="0"/>
            <a:t>Poncho de agua</a:t>
          </a:r>
        </a:p>
        <a:p>
          <a:pPr lvl="0" algn="ctr" defTabSz="666750">
            <a:lnSpc>
              <a:spcPct val="90000"/>
            </a:lnSpc>
            <a:spcBef>
              <a:spcPct val="0"/>
            </a:spcBef>
            <a:spcAft>
              <a:spcPct val="35000"/>
            </a:spcAft>
          </a:pPr>
          <a:r>
            <a:rPr lang="es-EC" sz="1500" kern="1200" dirty="0" smtClean="0"/>
            <a:t>Base de datos analógica </a:t>
          </a:r>
          <a:r>
            <a:rPr lang="es-EC" sz="1500" kern="1200" dirty="0" err="1" smtClean="0"/>
            <a:t>Hidro</a:t>
          </a:r>
          <a:r>
            <a:rPr lang="es-EC" sz="1500" kern="1200" dirty="0" smtClean="0"/>
            <a:t> – meteorológica  del INAMHI</a:t>
          </a:r>
        </a:p>
        <a:p>
          <a:pPr lvl="0" algn="ctr" defTabSz="666750">
            <a:lnSpc>
              <a:spcPct val="90000"/>
            </a:lnSpc>
            <a:spcBef>
              <a:spcPct val="0"/>
            </a:spcBef>
            <a:spcAft>
              <a:spcPct val="35000"/>
            </a:spcAft>
          </a:pPr>
          <a:r>
            <a:rPr lang="es-EC" sz="1500" kern="1200" dirty="0" smtClean="0"/>
            <a:t>Imágenes </a:t>
          </a:r>
          <a:r>
            <a:rPr lang="es-EC" sz="1500" kern="1200" dirty="0" err="1" smtClean="0"/>
            <a:t>multiespectrales</a:t>
          </a:r>
          <a:r>
            <a:rPr lang="es-EC" sz="1500" kern="1200" dirty="0" smtClean="0"/>
            <a:t> LANDSAT 7 y LANDSAT 8</a:t>
          </a:r>
          <a:endParaRPr lang="es-EC" sz="1500" kern="1200" dirty="0"/>
        </a:p>
      </dsp:txBody>
      <dsp:txXfrm rot="10800000">
        <a:off x="2301168" y="1177"/>
        <a:ext cx="6608862" cy="1130666"/>
      </dsp:txXfrm>
    </dsp:sp>
    <dsp:sp modelId="{61D04E4F-9FD0-45B7-85E5-1BD6874FE8E0}">
      <dsp:nvSpPr>
        <dsp:cNvPr id="0" name=""/>
        <dsp:cNvSpPr/>
      </dsp:nvSpPr>
      <dsp:spPr>
        <a:xfrm>
          <a:off x="1453169" y="1177"/>
          <a:ext cx="1130666" cy="1130666"/>
        </a:xfrm>
        <a:prstGeom prst="ellipse">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20158B-4EEC-4148-8069-7BF062829E47}">
      <dsp:nvSpPr>
        <dsp:cNvPr id="0" name=""/>
        <dsp:cNvSpPr/>
      </dsp:nvSpPr>
      <dsp:spPr>
        <a:xfrm rot="10800000">
          <a:off x="2018502" y="1469356"/>
          <a:ext cx="6891528" cy="1130666"/>
        </a:xfrm>
        <a:prstGeom prst="homePlate">
          <a:avLst/>
        </a:prstGeom>
        <a:solidFill>
          <a:schemeClr val="accent2">
            <a:shade val="80000"/>
            <a:hueOff val="138250"/>
            <a:satOff val="813"/>
            <a:lumOff val="1270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8593" tIns="57150" rIns="106680" bIns="57150" numCol="1" spcCol="1270" anchor="ctr" anchorCtr="0">
          <a:noAutofit/>
        </a:bodyPr>
        <a:lstStyle/>
        <a:p>
          <a:pPr lvl="0" algn="ctr" defTabSz="666750">
            <a:lnSpc>
              <a:spcPct val="90000"/>
            </a:lnSpc>
            <a:spcBef>
              <a:spcPct val="0"/>
            </a:spcBef>
            <a:spcAft>
              <a:spcPct val="35000"/>
            </a:spcAft>
          </a:pPr>
          <a:r>
            <a:rPr lang="es-EC" sz="1500" kern="1200" dirty="0" smtClean="0"/>
            <a:t>GPS TOPCON – GRS-1</a:t>
          </a:r>
        </a:p>
        <a:p>
          <a:pPr lvl="0" algn="ctr" defTabSz="666750">
            <a:lnSpc>
              <a:spcPct val="90000"/>
            </a:lnSpc>
            <a:spcBef>
              <a:spcPct val="0"/>
            </a:spcBef>
            <a:spcAft>
              <a:spcPct val="35000"/>
            </a:spcAft>
          </a:pPr>
          <a:r>
            <a:rPr lang="es-EC" sz="1500" kern="1200" dirty="0" smtClean="0"/>
            <a:t>Cámara fotográfica Nikon</a:t>
          </a:r>
        </a:p>
        <a:p>
          <a:pPr lvl="0" algn="ctr" defTabSz="666750">
            <a:lnSpc>
              <a:spcPct val="90000"/>
            </a:lnSpc>
            <a:spcBef>
              <a:spcPct val="0"/>
            </a:spcBef>
            <a:spcAft>
              <a:spcPct val="35000"/>
            </a:spcAft>
          </a:pPr>
          <a:r>
            <a:rPr lang="es-EC" sz="1500" kern="1200" dirty="0" smtClean="0"/>
            <a:t>Camioneta</a:t>
          </a:r>
        </a:p>
        <a:p>
          <a:pPr lvl="0" algn="ctr" defTabSz="666750">
            <a:lnSpc>
              <a:spcPct val="90000"/>
            </a:lnSpc>
            <a:spcBef>
              <a:spcPct val="0"/>
            </a:spcBef>
            <a:spcAft>
              <a:spcPct val="35000"/>
            </a:spcAft>
          </a:pPr>
          <a:r>
            <a:rPr lang="es-EC" sz="1500" kern="1200" dirty="0" smtClean="0"/>
            <a:t>Equipos de escritorio</a:t>
          </a:r>
          <a:endParaRPr lang="es-EC" sz="1500" kern="1200" dirty="0"/>
        </a:p>
      </dsp:txBody>
      <dsp:txXfrm rot="10800000">
        <a:off x="2301168" y="1469356"/>
        <a:ext cx="6608862" cy="1130666"/>
      </dsp:txXfrm>
    </dsp:sp>
    <dsp:sp modelId="{3F5ECF8F-9041-440E-A890-E3C8A8361CD9}">
      <dsp:nvSpPr>
        <dsp:cNvPr id="0" name=""/>
        <dsp:cNvSpPr/>
      </dsp:nvSpPr>
      <dsp:spPr>
        <a:xfrm>
          <a:off x="1453169" y="1469356"/>
          <a:ext cx="1130666" cy="1130666"/>
        </a:xfrm>
        <a:prstGeom prst="ellipse">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D29F36-F962-4747-8BAB-785FEDA7A033}">
      <dsp:nvSpPr>
        <dsp:cNvPr id="0" name=""/>
        <dsp:cNvSpPr/>
      </dsp:nvSpPr>
      <dsp:spPr>
        <a:xfrm rot="10800000">
          <a:off x="2018502" y="2937535"/>
          <a:ext cx="6891528" cy="1740864"/>
        </a:xfrm>
        <a:prstGeom prst="homePlate">
          <a:avLst/>
        </a:prstGeom>
        <a:solidFill>
          <a:schemeClr val="accent2">
            <a:shade val="80000"/>
            <a:hueOff val="276499"/>
            <a:satOff val="1626"/>
            <a:lumOff val="2540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8593" tIns="57150" rIns="106680" bIns="57150" numCol="1" spcCol="1270" anchor="ctr" anchorCtr="0">
          <a:noAutofit/>
        </a:bodyPr>
        <a:lstStyle/>
        <a:p>
          <a:pPr lvl="0" algn="ctr" defTabSz="666750">
            <a:lnSpc>
              <a:spcPct val="90000"/>
            </a:lnSpc>
            <a:spcBef>
              <a:spcPct val="0"/>
            </a:spcBef>
            <a:spcAft>
              <a:spcPct val="35000"/>
            </a:spcAft>
          </a:pPr>
          <a:r>
            <a:rPr lang="es-EC" sz="1500" kern="1200" dirty="0" smtClean="0"/>
            <a:t>ArcGIS 10.3 de licencia temporal</a:t>
          </a:r>
        </a:p>
        <a:p>
          <a:pPr lvl="0" algn="ctr" defTabSz="666750">
            <a:lnSpc>
              <a:spcPct val="90000"/>
            </a:lnSpc>
            <a:spcBef>
              <a:spcPct val="0"/>
            </a:spcBef>
            <a:spcAft>
              <a:spcPct val="35000"/>
            </a:spcAft>
          </a:pPr>
          <a:r>
            <a:rPr lang="en-US" sz="1500" kern="1200" dirty="0" smtClean="0"/>
            <a:t>Extension Soil and Water Assessment Toll (SWAT) de </a:t>
          </a:r>
          <a:r>
            <a:rPr lang="en-US" sz="1500" kern="1200" dirty="0" err="1" smtClean="0"/>
            <a:t>licencia</a:t>
          </a:r>
          <a:r>
            <a:rPr lang="en-US" sz="1500" kern="1200" dirty="0" smtClean="0"/>
            <a:t> temporal</a:t>
          </a:r>
          <a:endParaRPr lang="es-EC" sz="1500" kern="1200" dirty="0" smtClean="0"/>
        </a:p>
        <a:p>
          <a:pPr lvl="0" algn="ctr" defTabSz="666750">
            <a:lnSpc>
              <a:spcPct val="90000"/>
            </a:lnSpc>
            <a:spcBef>
              <a:spcPct val="0"/>
            </a:spcBef>
            <a:spcAft>
              <a:spcPct val="35000"/>
            </a:spcAft>
          </a:pPr>
          <a:r>
            <a:rPr lang="es-EC" sz="1500" kern="1200" dirty="0" err="1" smtClean="0"/>
            <a:t>Soil</a:t>
          </a:r>
          <a:r>
            <a:rPr lang="es-EC" sz="1500" kern="1200" dirty="0" smtClean="0"/>
            <a:t> </a:t>
          </a:r>
          <a:r>
            <a:rPr lang="es-EC" sz="1500" kern="1200" dirty="0" err="1" smtClean="0"/>
            <a:t>water</a:t>
          </a:r>
          <a:r>
            <a:rPr lang="es-EC" sz="1500" kern="1200" dirty="0" smtClean="0"/>
            <a:t> </a:t>
          </a:r>
          <a:r>
            <a:rPr lang="es-EC" sz="1500" kern="1200" dirty="0" err="1" smtClean="0"/>
            <a:t>characteristics</a:t>
          </a:r>
          <a:endParaRPr lang="es-EC" sz="1500" kern="1200" dirty="0" smtClean="0"/>
        </a:p>
        <a:p>
          <a:pPr lvl="0" algn="ctr" defTabSz="666750">
            <a:lnSpc>
              <a:spcPct val="90000"/>
            </a:lnSpc>
            <a:spcBef>
              <a:spcPct val="0"/>
            </a:spcBef>
            <a:spcAft>
              <a:spcPct val="35000"/>
            </a:spcAft>
          </a:pPr>
          <a:r>
            <a:rPr lang="es-EC" sz="1500" kern="1200" dirty="0" err="1" smtClean="0"/>
            <a:t>Num</a:t>
          </a:r>
          <a:r>
            <a:rPr lang="es-EC" sz="1500" kern="1200" dirty="0" smtClean="0"/>
            <a:t> – </a:t>
          </a:r>
          <a:r>
            <a:rPr lang="es-EC" sz="1500" kern="1200" dirty="0" err="1" smtClean="0"/>
            <a:t>Curv</a:t>
          </a:r>
          <a:endParaRPr lang="es-EC" sz="1500" kern="1200" dirty="0" smtClean="0"/>
        </a:p>
        <a:p>
          <a:pPr lvl="0" algn="ctr" defTabSz="666750">
            <a:lnSpc>
              <a:spcPct val="90000"/>
            </a:lnSpc>
            <a:spcBef>
              <a:spcPct val="0"/>
            </a:spcBef>
            <a:spcAft>
              <a:spcPct val="35000"/>
            </a:spcAft>
          </a:pPr>
          <a:r>
            <a:rPr lang="es-EC" sz="1500" kern="1200" dirty="0" smtClean="0"/>
            <a:t>SWAT CUP</a:t>
          </a:r>
          <a:endParaRPr lang="es-EC" sz="1500" kern="1200" dirty="0"/>
        </a:p>
      </dsp:txBody>
      <dsp:txXfrm rot="10800000">
        <a:off x="2453718" y="2937535"/>
        <a:ext cx="6456312" cy="1740864"/>
      </dsp:txXfrm>
    </dsp:sp>
    <dsp:sp modelId="{FB335DD1-0CE8-4A10-A39F-D34C9C82FC17}">
      <dsp:nvSpPr>
        <dsp:cNvPr id="0" name=""/>
        <dsp:cNvSpPr/>
      </dsp:nvSpPr>
      <dsp:spPr>
        <a:xfrm>
          <a:off x="1453169" y="3242634"/>
          <a:ext cx="1130666" cy="1130666"/>
        </a:xfrm>
        <a:prstGeom prst="ellipse">
          <a:avLst/>
        </a:prstGeom>
        <a:blipFill rotWithShape="1">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A6D0D-C3E3-4619-8FF8-AFDE02AD2EAC}">
      <dsp:nvSpPr>
        <dsp:cNvPr id="0" name=""/>
        <dsp:cNvSpPr/>
      </dsp:nvSpPr>
      <dsp:spPr>
        <a:xfrm>
          <a:off x="64595" y="392707"/>
          <a:ext cx="3254931" cy="1527907"/>
        </a:xfrm>
        <a:prstGeom prst="chevron">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b="1" i="1" u="none" strike="noStrike" kern="1200" cap="none" smtClean="0">
              <a:latin typeface="Pontano Sans"/>
              <a:ea typeface="Pontano Sans"/>
              <a:cs typeface="Pontano Sans"/>
            </a:rPr>
            <a:t>MAE (2012a)</a:t>
          </a:r>
          <a:endParaRPr lang="es-EC" sz="1400" b="1" i="1" u="none" strike="noStrike" kern="1200" cap="none" dirty="0">
            <a:latin typeface="Pontano Sans"/>
            <a:ea typeface="Pontano Sans"/>
            <a:cs typeface="Pontano Sans"/>
          </a:endParaRPr>
        </a:p>
      </dsp:txBody>
      <dsp:txXfrm>
        <a:off x="828549" y="392707"/>
        <a:ext cx="1727024" cy="1527907"/>
      </dsp:txXfrm>
    </dsp:sp>
    <dsp:sp modelId="{3626C899-5972-4BEC-9733-149F478584C0}">
      <dsp:nvSpPr>
        <dsp:cNvPr id="0" name=""/>
        <dsp:cNvSpPr/>
      </dsp:nvSpPr>
      <dsp:spPr>
        <a:xfrm>
          <a:off x="3574667" y="201378"/>
          <a:ext cx="3307994" cy="859992"/>
        </a:xfrm>
        <a:prstGeom prst="chevron">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b="1" kern="1200" smtClean="0">
              <a:latin typeface="Pontano Sans"/>
            </a:rPr>
            <a:t>92 ha y 1240 ha  deforestadas anualmente en Carchi e Imbabura en 2000 - 2008</a:t>
          </a:r>
          <a:endParaRPr lang="es-EC" sz="1400" b="1" kern="1200" dirty="0">
            <a:latin typeface="Pontano Sans"/>
          </a:endParaRPr>
        </a:p>
      </dsp:txBody>
      <dsp:txXfrm>
        <a:off x="4004663" y="201378"/>
        <a:ext cx="2448002" cy="859992"/>
      </dsp:txXfrm>
    </dsp:sp>
    <dsp:sp modelId="{A5742F2F-79D8-4675-800E-0F8BA9738674}">
      <dsp:nvSpPr>
        <dsp:cNvPr id="0" name=""/>
        <dsp:cNvSpPr/>
      </dsp:nvSpPr>
      <dsp:spPr>
        <a:xfrm>
          <a:off x="3804310" y="1316127"/>
          <a:ext cx="3010339" cy="930835"/>
        </a:xfrm>
        <a:prstGeom prst="chevron">
          <a:avLst/>
        </a:prstGeom>
        <a:solidFill>
          <a:schemeClr val="accent3">
            <a:tint val="40000"/>
            <a:alpha val="90000"/>
            <a:hueOff val="-3904671"/>
            <a:satOff val="13466"/>
            <a:lumOff val="910"/>
            <a:alphaOff val="0"/>
          </a:schemeClr>
        </a:solidFill>
        <a:ln w="15875" cap="flat" cmpd="sng" algn="ctr">
          <a:solidFill>
            <a:schemeClr val="accent3">
              <a:tint val="40000"/>
              <a:alpha val="90000"/>
              <a:hueOff val="-3904671"/>
              <a:satOff val="13466"/>
              <a:lumOff val="91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b="1" kern="1200" smtClean="0">
              <a:latin typeface="Pontano Sans"/>
            </a:rPr>
            <a:t>Con índices de deforestación 0.06 y 0.86 al año </a:t>
          </a:r>
          <a:endParaRPr lang="es-EC" sz="1400" b="1" kern="1200" dirty="0">
            <a:latin typeface="Pontano Sans"/>
          </a:endParaRPr>
        </a:p>
      </dsp:txBody>
      <dsp:txXfrm>
        <a:off x="4269728" y="1316127"/>
        <a:ext cx="2079504" cy="930835"/>
      </dsp:txXfrm>
    </dsp:sp>
    <dsp:sp modelId="{345A35D1-FF4D-496D-B31D-60E9CC2C0B84}">
      <dsp:nvSpPr>
        <dsp:cNvPr id="0" name=""/>
        <dsp:cNvSpPr/>
      </dsp:nvSpPr>
      <dsp:spPr>
        <a:xfrm>
          <a:off x="7137250" y="409905"/>
          <a:ext cx="3180625" cy="1404909"/>
        </a:xfrm>
        <a:prstGeom prst="chevron">
          <a:avLst/>
        </a:prstGeom>
        <a:solidFill>
          <a:schemeClr val="accent3">
            <a:tint val="40000"/>
            <a:alpha val="90000"/>
            <a:hueOff val="-7809341"/>
            <a:satOff val="26931"/>
            <a:lumOff val="1820"/>
            <a:alphaOff val="0"/>
          </a:schemeClr>
        </a:solidFill>
        <a:ln w="15875" cap="flat" cmpd="sng" algn="ctr">
          <a:solidFill>
            <a:schemeClr val="accent3">
              <a:tint val="40000"/>
              <a:alpha val="90000"/>
              <a:hueOff val="-7809341"/>
              <a:satOff val="26931"/>
              <a:lumOff val="182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smtClean="0">
              <a:latin typeface="Pontano Sans"/>
            </a:rPr>
            <a:t>En el periodo 2000 – 2007 se evidencia una perdida de 1117 ha al año.</a:t>
          </a:r>
          <a:endParaRPr lang="es-EC" sz="1200" b="1" kern="1200" dirty="0">
            <a:latin typeface="Pontano Sans"/>
          </a:endParaRPr>
        </a:p>
      </dsp:txBody>
      <dsp:txXfrm>
        <a:off x="7839705" y="409905"/>
        <a:ext cx="1775716" cy="14049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A6D0D-C3E3-4619-8FF8-AFDE02AD2EAC}">
      <dsp:nvSpPr>
        <dsp:cNvPr id="0" name=""/>
        <dsp:cNvSpPr/>
      </dsp:nvSpPr>
      <dsp:spPr>
        <a:xfrm>
          <a:off x="90847" y="344469"/>
          <a:ext cx="3382499" cy="1380085"/>
        </a:xfrm>
        <a:prstGeom prst="chevron">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b="1" i="1" u="none" strike="noStrike" kern="1200" cap="none" smtClean="0">
              <a:latin typeface="Pontano Sans"/>
              <a:ea typeface="Pontano Sans"/>
              <a:cs typeface="Pontano Sans"/>
            </a:rPr>
            <a:t>MAE (2013), MAG (2014 y 2016 y 2017) y Socio bosque (2018)</a:t>
          </a:r>
          <a:endParaRPr lang="es-EC" sz="1400" b="1" i="1" u="none" strike="noStrike" kern="1200" cap="none" dirty="0">
            <a:latin typeface="Pontano Sans"/>
            <a:ea typeface="Pontano Sans"/>
            <a:cs typeface="Pontano Sans"/>
          </a:endParaRPr>
        </a:p>
      </dsp:txBody>
      <dsp:txXfrm>
        <a:off x="780890" y="344469"/>
        <a:ext cx="2002414" cy="1380085"/>
      </dsp:txXfrm>
    </dsp:sp>
    <dsp:sp modelId="{3626C899-5972-4BEC-9733-149F478584C0}">
      <dsp:nvSpPr>
        <dsp:cNvPr id="0" name=""/>
        <dsp:cNvSpPr/>
      </dsp:nvSpPr>
      <dsp:spPr>
        <a:xfrm>
          <a:off x="3471219" y="0"/>
          <a:ext cx="3146326" cy="966160"/>
        </a:xfrm>
        <a:prstGeom prst="chevron">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b="1" kern="1200" smtClean="0">
              <a:latin typeface="Pontano Sans"/>
            </a:rPr>
            <a:t>Socio Bosque inicio en el año 2008 y conserva actualmente 41381.13 ha</a:t>
          </a:r>
          <a:endParaRPr lang="es-EC" sz="1400" b="1" kern="1200" dirty="0">
            <a:latin typeface="Pontano Sans"/>
          </a:endParaRPr>
        </a:p>
      </dsp:txBody>
      <dsp:txXfrm>
        <a:off x="3954299" y="0"/>
        <a:ext cx="2180166" cy="966160"/>
      </dsp:txXfrm>
    </dsp:sp>
    <dsp:sp modelId="{A5742F2F-79D8-4675-800E-0F8BA9738674}">
      <dsp:nvSpPr>
        <dsp:cNvPr id="0" name=""/>
        <dsp:cNvSpPr/>
      </dsp:nvSpPr>
      <dsp:spPr>
        <a:xfrm>
          <a:off x="3466011" y="1216937"/>
          <a:ext cx="3181190" cy="813834"/>
        </a:xfrm>
        <a:prstGeom prst="chevron">
          <a:avLst/>
        </a:prstGeom>
        <a:solidFill>
          <a:schemeClr val="accent3">
            <a:tint val="40000"/>
            <a:alpha val="90000"/>
            <a:hueOff val="-3904671"/>
            <a:satOff val="13466"/>
            <a:lumOff val="910"/>
            <a:alphaOff val="0"/>
          </a:schemeClr>
        </a:solidFill>
        <a:ln w="15875" cap="flat" cmpd="sng" algn="ctr">
          <a:solidFill>
            <a:schemeClr val="accent3">
              <a:tint val="40000"/>
              <a:alpha val="90000"/>
              <a:hueOff val="-3904671"/>
              <a:satOff val="13466"/>
              <a:lumOff val="91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b="1" kern="1200" smtClean="0">
              <a:latin typeface="Pontano Sans"/>
            </a:rPr>
            <a:t>MAG ha establecido aproximadamente 2652 ha en Imbabura y Carchi.</a:t>
          </a:r>
          <a:endParaRPr lang="es-EC" sz="1400" b="1" kern="1200" dirty="0">
            <a:latin typeface="Pontano Sans"/>
          </a:endParaRPr>
        </a:p>
      </dsp:txBody>
      <dsp:txXfrm>
        <a:off x="3872928" y="1216937"/>
        <a:ext cx="2367356" cy="813834"/>
      </dsp:txXfrm>
    </dsp:sp>
    <dsp:sp modelId="{345A35D1-FF4D-496D-B31D-60E9CC2C0B84}">
      <dsp:nvSpPr>
        <dsp:cNvPr id="0" name=""/>
        <dsp:cNvSpPr/>
      </dsp:nvSpPr>
      <dsp:spPr>
        <a:xfrm>
          <a:off x="6938673" y="193936"/>
          <a:ext cx="3817647" cy="1629869"/>
        </a:xfrm>
        <a:prstGeom prst="chevron">
          <a:avLst/>
        </a:prstGeom>
        <a:solidFill>
          <a:schemeClr val="accent3">
            <a:tint val="40000"/>
            <a:alpha val="90000"/>
            <a:hueOff val="-7809341"/>
            <a:satOff val="26931"/>
            <a:lumOff val="1820"/>
            <a:alphaOff val="0"/>
          </a:schemeClr>
        </a:solidFill>
        <a:ln w="15875" cap="flat" cmpd="sng" algn="ctr">
          <a:solidFill>
            <a:schemeClr val="accent3">
              <a:tint val="40000"/>
              <a:alpha val="90000"/>
              <a:hueOff val="-7809341"/>
              <a:satOff val="26931"/>
              <a:lumOff val="182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smtClean="0">
              <a:latin typeface="Pontano Sans"/>
            </a:rPr>
            <a:t>Para los años 2007 – 2014 se evidencia un incremento de la masa forestal (3130.39 ha) atribuido a la tasa de cambio positiva.</a:t>
          </a:r>
          <a:endParaRPr lang="es-EC" sz="1200" b="1" kern="1200" dirty="0">
            <a:latin typeface="Pontano Sans"/>
          </a:endParaRPr>
        </a:p>
      </dsp:txBody>
      <dsp:txXfrm>
        <a:off x="7753608" y="193936"/>
        <a:ext cx="2187778" cy="162986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A6D0D-C3E3-4619-8FF8-AFDE02AD2EAC}">
      <dsp:nvSpPr>
        <dsp:cNvPr id="0" name=""/>
        <dsp:cNvSpPr/>
      </dsp:nvSpPr>
      <dsp:spPr>
        <a:xfrm>
          <a:off x="136194" y="383899"/>
          <a:ext cx="2674666" cy="1091284"/>
        </a:xfrm>
        <a:prstGeom prst="chevron">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b="1" i="1" u="none" strike="noStrike" kern="1200" cap="none" dirty="0" smtClean="0">
              <a:latin typeface="Pontano Sans"/>
              <a:ea typeface="Pontano Sans"/>
              <a:cs typeface="Pontano Sans"/>
            </a:rPr>
            <a:t>ANÁLISIS MULTITEMPORAL</a:t>
          </a:r>
          <a:endParaRPr lang="es-EC" sz="1400" b="1" i="1" u="none" strike="noStrike" kern="1200" cap="none" dirty="0">
            <a:latin typeface="Pontano Sans"/>
            <a:ea typeface="Pontano Sans"/>
            <a:cs typeface="Pontano Sans"/>
          </a:endParaRPr>
        </a:p>
      </dsp:txBody>
      <dsp:txXfrm>
        <a:off x="681836" y="383899"/>
        <a:ext cx="1583382" cy="1091284"/>
      </dsp:txXfrm>
    </dsp:sp>
    <dsp:sp modelId="{3626C899-5972-4BEC-9733-149F478584C0}">
      <dsp:nvSpPr>
        <dsp:cNvPr id="0" name=""/>
        <dsp:cNvSpPr/>
      </dsp:nvSpPr>
      <dsp:spPr>
        <a:xfrm>
          <a:off x="2832250" y="1"/>
          <a:ext cx="2487916" cy="763978"/>
        </a:xfrm>
        <a:prstGeom prst="chevron">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b="1" kern="1200" smtClean="0">
              <a:latin typeface="Pontano Sans"/>
            </a:rPr>
            <a:t>6618.47 ha deforestadas en 2014 - 2017</a:t>
          </a:r>
          <a:endParaRPr lang="es-EC" sz="1400" b="1" kern="1200" dirty="0">
            <a:latin typeface="Pontano Sans"/>
          </a:endParaRPr>
        </a:p>
      </dsp:txBody>
      <dsp:txXfrm>
        <a:off x="3214239" y="1"/>
        <a:ext cx="1723938" cy="763978"/>
      </dsp:txXfrm>
    </dsp:sp>
    <dsp:sp modelId="{CA4F7D96-14C6-4340-A1C3-356A3B632612}">
      <dsp:nvSpPr>
        <dsp:cNvPr id="0" name=""/>
        <dsp:cNvSpPr/>
      </dsp:nvSpPr>
      <dsp:spPr>
        <a:xfrm>
          <a:off x="5365770" y="569700"/>
          <a:ext cx="2343332" cy="642651"/>
        </a:xfrm>
        <a:prstGeom prst="chevron">
          <a:avLst/>
        </a:prstGeom>
        <a:solidFill>
          <a:schemeClr val="accent3">
            <a:tint val="40000"/>
            <a:alpha val="90000"/>
            <a:hueOff val="-2603114"/>
            <a:satOff val="8977"/>
            <a:lumOff val="607"/>
            <a:alphaOff val="0"/>
          </a:schemeClr>
        </a:solidFill>
        <a:ln w="15875" cap="flat" cmpd="sng" algn="ctr">
          <a:solidFill>
            <a:schemeClr val="accent3">
              <a:tint val="40000"/>
              <a:alpha val="90000"/>
              <a:hueOff val="-2603114"/>
              <a:satOff val="8977"/>
              <a:lumOff val="60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b="1" kern="1200" smtClean="0">
              <a:latin typeface="Pontano Sans"/>
            </a:rPr>
            <a:t>Promedio de 1654.62 ha anuales</a:t>
          </a:r>
          <a:endParaRPr lang="es-EC" sz="1400" b="1" kern="1200" dirty="0">
            <a:latin typeface="Pontano Sans"/>
          </a:endParaRPr>
        </a:p>
      </dsp:txBody>
      <dsp:txXfrm>
        <a:off x="5687096" y="569700"/>
        <a:ext cx="1700681" cy="642651"/>
      </dsp:txXfrm>
    </dsp:sp>
    <dsp:sp modelId="{A5742F2F-79D8-4675-800E-0F8BA9738674}">
      <dsp:nvSpPr>
        <dsp:cNvPr id="0" name=""/>
        <dsp:cNvSpPr/>
      </dsp:nvSpPr>
      <dsp:spPr>
        <a:xfrm>
          <a:off x="2931695" y="1185023"/>
          <a:ext cx="2515484" cy="643528"/>
        </a:xfrm>
        <a:prstGeom prst="chevron">
          <a:avLst/>
        </a:prstGeom>
        <a:solidFill>
          <a:schemeClr val="accent3">
            <a:tint val="40000"/>
            <a:alpha val="90000"/>
            <a:hueOff val="-5206228"/>
            <a:satOff val="17954"/>
            <a:lumOff val="1213"/>
            <a:alphaOff val="0"/>
          </a:schemeClr>
        </a:solidFill>
        <a:ln w="15875" cap="flat" cmpd="sng" algn="ctr">
          <a:solidFill>
            <a:schemeClr val="accent3">
              <a:tint val="40000"/>
              <a:alpha val="90000"/>
              <a:hueOff val="-5206228"/>
              <a:satOff val="17954"/>
              <a:lumOff val="121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b="1" kern="1200" dirty="0" smtClean="0">
              <a:latin typeface="Pontano Sans"/>
            </a:rPr>
            <a:t>Índice de deforestación 0.018 al año </a:t>
          </a:r>
          <a:endParaRPr lang="es-EC" sz="1400" b="1" kern="1200" dirty="0">
            <a:latin typeface="Pontano Sans"/>
          </a:endParaRPr>
        </a:p>
      </dsp:txBody>
      <dsp:txXfrm>
        <a:off x="3253459" y="1185023"/>
        <a:ext cx="1871956" cy="643528"/>
      </dsp:txXfrm>
    </dsp:sp>
    <dsp:sp modelId="{345A35D1-FF4D-496D-B31D-60E9CC2C0B84}">
      <dsp:nvSpPr>
        <dsp:cNvPr id="0" name=""/>
        <dsp:cNvSpPr/>
      </dsp:nvSpPr>
      <dsp:spPr>
        <a:xfrm>
          <a:off x="7500913" y="153214"/>
          <a:ext cx="2641966" cy="1552655"/>
        </a:xfrm>
        <a:prstGeom prst="chevron">
          <a:avLst/>
        </a:prstGeom>
        <a:solidFill>
          <a:schemeClr val="accent3">
            <a:tint val="40000"/>
            <a:alpha val="90000"/>
            <a:hueOff val="-7809341"/>
            <a:satOff val="26931"/>
            <a:lumOff val="1820"/>
            <a:alphaOff val="0"/>
          </a:schemeClr>
        </a:solidFill>
        <a:ln w="15875" cap="flat" cmpd="sng" algn="ctr">
          <a:solidFill>
            <a:schemeClr val="accent3">
              <a:tint val="40000"/>
              <a:alpha val="90000"/>
              <a:hueOff val="-7809341"/>
              <a:satOff val="26931"/>
              <a:lumOff val="182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smtClean="0">
              <a:latin typeface="Pontano Sans"/>
            </a:rPr>
            <a:t>Según Landis y Koch (1977) 0.83 simula una representación casi perfecta</a:t>
          </a:r>
          <a:endParaRPr lang="es-EC" sz="1200" b="1" kern="1200" dirty="0">
            <a:latin typeface="Pontano Sans"/>
          </a:endParaRPr>
        </a:p>
      </dsp:txBody>
      <dsp:txXfrm>
        <a:off x="8277241" y="153214"/>
        <a:ext cx="1089311" cy="155265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A6D0D-C3E3-4619-8FF8-AFDE02AD2EAC}">
      <dsp:nvSpPr>
        <dsp:cNvPr id="0" name=""/>
        <dsp:cNvSpPr/>
      </dsp:nvSpPr>
      <dsp:spPr>
        <a:xfrm>
          <a:off x="90847" y="344469"/>
          <a:ext cx="3382499" cy="1380085"/>
        </a:xfrm>
        <a:prstGeom prst="chevron">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b="1" i="1" u="none" strike="noStrike" kern="1200" cap="none" smtClean="0">
              <a:latin typeface="Pontano Sans"/>
            </a:rPr>
            <a:t>Nash y Sutcliffe (1970), Ritter et al., (2011) y Van Liew et al., (2007)</a:t>
          </a:r>
          <a:endParaRPr lang="es-EC" sz="1400" b="1" i="1" u="none" strike="noStrike" kern="1200" cap="none" dirty="0">
            <a:latin typeface="Pontano Sans"/>
          </a:endParaRPr>
        </a:p>
      </dsp:txBody>
      <dsp:txXfrm>
        <a:off x="780890" y="344469"/>
        <a:ext cx="2002414" cy="1380085"/>
      </dsp:txXfrm>
    </dsp:sp>
    <dsp:sp modelId="{3626C899-5972-4BEC-9733-149F478584C0}">
      <dsp:nvSpPr>
        <dsp:cNvPr id="0" name=""/>
        <dsp:cNvSpPr/>
      </dsp:nvSpPr>
      <dsp:spPr>
        <a:xfrm>
          <a:off x="3471219" y="0"/>
          <a:ext cx="3146326" cy="966160"/>
        </a:xfrm>
        <a:prstGeom prst="chevron">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b="1" kern="1200" smtClean="0">
              <a:latin typeface="Pontano Sans"/>
            </a:rPr>
            <a:t>NSE informa la efectividad del modelo en la predicción de caudales</a:t>
          </a:r>
          <a:endParaRPr lang="es-EC" sz="1400" b="1" kern="1200" dirty="0">
            <a:latin typeface="Pontano Sans"/>
          </a:endParaRPr>
        </a:p>
      </dsp:txBody>
      <dsp:txXfrm>
        <a:off x="3954299" y="0"/>
        <a:ext cx="2180166" cy="966160"/>
      </dsp:txXfrm>
    </dsp:sp>
    <dsp:sp modelId="{A5742F2F-79D8-4675-800E-0F8BA9738674}">
      <dsp:nvSpPr>
        <dsp:cNvPr id="0" name=""/>
        <dsp:cNvSpPr/>
      </dsp:nvSpPr>
      <dsp:spPr>
        <a:xfrm>
          <a:off x="3466011" y="1216937"/>
          <a:ext cx="3181190" cy="813834"/>
        </a:xfrm>
        <a:prstGeom prst="chevron">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b="1" kern="1200" dirty="0" smtClean="0">
              <a:latin typeface="Pontano Sans"/>
            </a:rPr>
            <a:t>Consideran</a:t>
          </a:r>
          <a:r>
            <a:rPr lang="es-EC" sz="1400" b="1" kern="1200" baseline="0" dirty="0" smtClean="0">
              <a:latin typeface="Pontano Sans"/>
            </a:rPr>
            <a:t> que un valor superior a 0.36 en NSE representa un modelo satisfactorio</a:t>
          </a:r>
          <a:endParaRPr lang="es-EC" sz="1400" b="1" kern="1200" dirty="0">
            <a:latin typeface="Pontano Sans"/>
          </a:endParaRPr>
        </a:p>
      </dsp:txBody>
      <dsp:txXfrm>
        <a:off x="3872928" y="1216937"/>
        <a:ext cx="2367356" cy="813834"/>
      </dsp:txXfrm>
    </dsp:sp>
    <dsp:sp modelId="{345A35D1-FF4D-496D-B31D-60E9CC2C0B84}">
      <dsp:nvSpPr>
        <dsp:cNvPr id="0" name=""/>
        <dsp:cNvSpPr/>
      </dsp:nvSpPr>
      <dsp:spPr>
        <a:xfrm>
          <a:off x="6938673" y="193936"/>
          <a:ext cx="3817647" cy="1629869"/>
        </a:xfrm>
        <a:prstGeom prst="chevron">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b="1" kern="1200" smtClean="0">
              <a:latin typeface="Pontano Sans"/>
            </a:rPr>
            <a:t>Al aplicar la fórmula de NSE se percibió 0.71 de eficiencia para el año 2000. El año 2007 tuvo mayor éxito von un NSE de 0.717. Finalmente en el año 2014 se obtuvo 0.721.</a:t>
          </a:r>
          <a:endParaRPr lang="es-EC" sz="1400" b="1" kern="1200" dirty="0">
            <a:latin typeface="Pontano Sans"/>
          </a:endParaRPr>
        </a:p>
      </dsp:txBody>
      <dsp:txXfrm>
        <a:off x="7753608" y="193936"/>
        <a:ext cx="2187778" cy="16298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A6D0D-C3E3-4619-8FF8-AFDE02AD2EAC}">
      <dsp:nvSpPr>
        <dsp:cNvPr id="0" name=""/>
        <dsp:cNvSpPr/>
      </dsp:nvSpPr>
      <dsp:spPr>
        <a:xfrm>
          <a:off x="17167" y="73248"/>
          <a:ext cx="3360890" cy="1835866"/>
        </a:xfrm>
        <a:prstGeom prst="chevron">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b="1" i="1" u="none" strike="noStrike" kern="1200" cap="none" dirty="0" smtClean="0">
              <a:latin typeface="Pontano Sans"/>
            </a:rPr>
            <a:t>Maldonado de León et al. (2001), Benavides et al., (2005a) y Benavides et al., (2005b) </a:t>
          </a:r>
          <a:endParaRPr lang="es-EC" sz="1400" b="1" i="1" u="none" strike="noStrike" kern="1200" cap="none" dirty="0">
            <a:latin typeface="Pontano Sans"/>
          </a:endParaRPr>
        </a:p>
      </dsp:txBody>
      <dsp:txXfrm>
        <a:off x="935100" y="73248"/>
        <a:ext cx="1525024" cy="1835866"/>
      </dsp:txXfrm>
    </dsp:sp>
    <dsp:sp modelId="{3626C899-5972-4BEC-9733-149F478584C0}">
      <dsp:nvSpPr>
        <dsp:cNvPr id="0" name=""/>
        <dsp:cNvSpPr/>
      </dsp:nvSpPr>
      <dsp:spPr>
        <a:xfrm>
          <a:off x="2837521" y="51449"/>
          <a:ext cx="3423406" cy="1937407"/>
        </a:xfrm>
        <a:prstGeom prst="chevron">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baseline="0" smtClean="0">
              <a:latin typeface="Pontano Sans"/>
            </a:rPr>
            <a:t>El modelo SWAT es versátil y eficiente con un uso mundial para el apoyo en toma de decisiones sobre el manejo del agua. </a:t>
          </a:r>
          <a:endParaRPr lang="es-EC" sz="1200" b="1" kern="1200" baseline="0" dirty="0">
            <a:latin typeface="Pontano Sans"/>
          </a:endParaRPr>
        </a:p>
      </dsp:txBody>
      <dsp:txXfrm>
        <a:off x="3806225" y="51449"/>
        <a:ext cx="1485999" cy="1937407"/>
      </dsp:txXfrm>
    </dsp:sp>
    <dsp:sp modelId="{CA4F7D96-14C6-4340-A1C3-356A3B632612}">
      <dsp:nvSpPr>
        <dsp:cNvPr id="0" name=""/>
        <dsp:cNvSpPr/>
      </dsp:nvSpPr>
      <dsp:spPr>
        <a:xfrm>
          <a:off x="5584320" y="32089"/>
          <a:ext cx="3224457" cy="1975725"/>
        </a:xfrm>
        <a:prstGeom prst="chevron">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baseline="0" smtClean="0">
              <a:latin typeface="Pontano Sans"/>
            </a:rPr>
            <a:t>Se ajusta a la realidad, es una buena alternativa para figurar ciclos hidrológicos y prever cantidad de agua superficial </a:t>
          </a:r>
          <a:endParaRPr lang="es-EC" sz="1200" b="1" kern="1200" baseline="0" dirty="0">
            <a:latin typeface="Pontano Sans"/>
          </a:endParaRPr>
        </a:p>
      </dsp:txBody>
      <dsp:txXfrm>
        <a:off x="6572183" y="32089"/>
        <a:ext cx="1248732" cy="1975725"/>
      </dsp:txXfrm>
    </dsp:sp>
    <dsp:sp modelId="{345A35D1-FF4D-496D-B31D-60E9CC2C0B84}">
      <dsp:nvSpPr>
        <dsp:cNvPr id="0" name=""/>
        <dsp:cNvSpPr/>
      </dsp:nvSpPr>
      <dsp:spPr>
        <a:xfrm>
          <a:off x="8019460" y="0"/>
          <a:ext cx="3291779" cy="1984391"/>
        </a:xfrm>
        <a:prstGeom prst="chevron">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baseline="0" smtClean="0">
              <a:latin typeface="Pontano Sans"/>
            </a:rPr>
            <a:t>El presente estudio no es la excepción, NSE y Pearson demuestran la eficiencia y versatilidad del modelo SWAT. </a:t>
          </a:r>
          <a:endParaRPr lang="es-EC" sz="1200" b="1" kern="1200" baseline="0" dirty="0">
            <a:latin typeface="Pontano Sans"/>
          </a:endParaRPr>
        </a:p>
      </dsp:txBody>
      <dsp:txXfrm>
        <a:off x="9011656" y="0"/>
        <a:ext cx="1307388" cy="19843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A6D0D-C3E3-4619-8FF8-AFDE02AD2EAC}">
      <dsp:nvSpPr>
        <dsp:cNvPr id="0" name=""/>
        <dsp:cNvSpPr/>
      </dsp:nvSpPr>
      <dsp:spPr>
        <a:xfrm>
          <a:off x="64053" y="412567"/>
          <a:ext cx="3169540" cy="1487823"/>
        </a:xfrm>
        <a:prstGeom prst="chevron">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b="1" i="1" u="none" strike="noStrike" kern="1200" cap="none" dirty="0" smtClean="0">
              <a:latin typeface="Pontano Sans"/>
            </a:rPr>
            <a:t>Aguilar y Oñate (2003) y MAE (2012b)</a:t>
          </a:r>
        </a:p>
        <a:p>
          <a:pPr lvl="0" algn="ctr" defTabSz="622300">
            <a:lnSpc>
              <a:spcPct val="90000"/>
            </a:lnSpc>
            <a:spcBef>
              <a:spcPct val="0"/>
            </a:spcBef>
            <a:spcAft>
              <a:spcPct val="35000"/>
            </a:spcAft>
          </a:pPr>
          <a:endParaRPr lang="es-EC" sz="1400" b="1" i="1" u="none" strike="noStrike" kern="1200" cap="none" dirty="0">
            <a:latin typeface="Pontano Sans"/>
            <a:ea typeface="Pontano Sans"/>
            <a:cs typeface="Pontano Sans"/>
          </a:endParaRPr>
        </a:p>
      </dsp:txBody>
      <dsp:txXfrm>
        <a:off x="807965" y="412567"/>
        <a:ext cx="1681717" cy="1487823"/>
      </dsp:txXfrm>
    </dsp:sp>
    <dsp:sp modelId="{3626C899-5972-4BEC-9733-149F478584C0}">
      <dsp:nvSpPr>
        <dsp:cNvPr id="0" name=""/>
        <dsp:cNvSpPr/>
      </dsp:nvSpPr>
      <dsp:spPr>
        <a:xfrm>
          <a:off x="3482040" y="226257"/>
          <a:ext cx="3221211" cy="837430"/>
        </a:xfrm>
        <a:prstGeom prst="chevron">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b="1" kern="1200" smtClean="0">
              <a:latin typeface="Pontano Sans"/>
            </a:rPr>
            <a:t>concluyen que el modelo genera datos semejantes a los aforados</a:t>
          </a:r>
          <a:endParaRPr lang="es-EC" sz="1400" b="1" kern="1200" dirty="0" smtClean="0">
            <a:latin typeface="Pontano Sans"/>
          </a:endParaRPr>
        </a:p>
      </dsp:txBody>
      <dsp:txXfrm>
        <a:off x="3900755" y="226257"/>
        <a:ext cx="2383781" cy="837430"/>
      </dsp:txXfrm>
    </dsp:sp>
    <dsp:sp modelId="{A5742F2F-79D8-4675-800E-0F8BA9738674}">
      <dsp:nvSpPr>
        <dsp:cNvPr id="0" name=""/>
        <dsp:cNvSpPr/>
      </dsp:nvSpPr>
      <dsp:spPr>
        <a:xfrm>
          <a:off x="3705659" y="1252170"/>
          <a:ext cx="3229288" cy="1025597"/>
        </a:xfrm>
        <a:prstGeom prst="chevron">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b="1" kern="1200" smtClean="0">
              <a:latin typeface="Pontano Sans"/>
            </a:rPr>
            <a:t>la cuenca y tiene una gran cantidad de ecosistemas donde varían los parámetros climáticos</a:t>
          </a:r>
          <a:endParaRPr lang="es-EC" sz="1400" b="1" kern="1200" dirty="0" smtClean="0">
            <a:latin typeface="Pontano Sans"/>
          </a:endParaRPr>
        </a:p>
      </dsp:txBody>
      <dsp:txXfrm>
        <a:off x="4218458" y="1252170"/>
        <a:ext cx="2203691" cy="1025597"/>
      </dsp:txXfrm>
    </dsp:sp>
    <dsp:sp modelId="{345A35D1-FF4D-496D-B31D-60E9CC2C0B84}">
      <dsp:nvSpPr>
        <dsp:cNvPr id="0" name=""/>
        <dsp:cNvSpPr/>
      </dsp:nvSpPr>
      <dsp:spPr>
        <a:xfrm>
          <a:off x="7249085" y="429314"/>
          <a:ext cx="3097183" cy="1368051"/>
        </a:xfrm>
        <a:prstGeom prst="chevron">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b="1" kern="1200" smtClean="0">
              <a:latin typeface="Pontano Sans"/>
            </a:rPr>
            <a:t>Sin embargo, la presente investigación evidencia semejanza en los datos de caudal </a:t>
          </a:r>
          <a:endParaRPr lang="es-EC" sz="1400" b="1" kern="1200" dirty="0" smtClean="0">
            <a:latin typeface="Pontano Sans"/>
          </a:endParaRPr>
        </a:p>
      </dsp:txBody>
      <dsp:txXfrm>
        <a:off x="7933111" y="429314"/>
        <a:ext cx="1729132" cy="136805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EA6D0D-C3E3-4619-8FF8-AFDE02AD2EAC}">
      <dsp:nvSpPr>
        <dsp:cNvPr id="0" name=""/>
        <dsp:cNvSpPr/>
      </dsp:nvSpPr>
      <dsp:spPr>
        <a:xfrm>
          <a:off x="17167" y="73248"/>
          <a:ext cx="3360890" cy="1835866"/>
        </a:xfrm>
        <a:prstGeom prst="chevron">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da-DK" sz="1400" b="1" i="1" u="none" strike="noStrike" kern="1200" cap="none" dirty="0" smtClean="0">
              <a:latin typeface="Pontano Sans"/>
            </a:rPr>
            <a:t>Ortiz et al., (2010), likens et al., (1978), meneses et al., (1995), myers (1997) y oyarzún et al., (2011) </a:t>
          </a:r>
          <a:endParaRPr lang="es-EC" sz="1400" b="1" i="1" u="none" strike="noStrike" kern="1200" cap="none" dirty="0">
            <a:latin typeface="Pontano Sans"/>
          </a:endParaRPr>
        </a:p>
      </dsp:txBody>
      <dsp:txXfrm>
        <a:off x="935100" y="73248"/>
        <a:ext cx="1525024" cy="1835866"/>
      </dsp:txXfrm>
    </dsp:sp>
    <dsp:sp modelId="{3626C899-5972-4BEC-9733-149F478584C0}">
      <dsp:nvSpPr>
        <dsp:cNvPr id="0" name=""/>
        <dsp:cNvSpPr/>
      </dsp:nvSpPr>
      <dsp:spPr>
        <a:xfrm>
          <a:off x="2837521" y="51449"/>
          <a:ext cx="3423406" cy="1937407"/>
        </a:xfrm>
        <a:prstGeom prst="chevron">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baseline="0" dirty="0" smtClean="0">
              <a:latin typeface="Pontano Sans"/>
            </a:rPr>
            <a:t>Concuerdan que la relación bosque agua es estrecha, sin embargo afirman que al existir menor cantidad de bosque el caudal incrementa</a:t>
          </a:r>
          <a:endParaRPr lang="es-EC" sz="1200" b="1" kern="1200" baseline="0" dirty="0">
            <a:latin typeface="Pontano Sans"/>
          </a:endParaRPr>
        </a:p>
      </dsp:txBody>
      <dsp:txXfrm>
        <a:off x="3806225" y="51449"/>
        <a:ext cx="1485999" cy="1937407"/>
      </dsp:txXfrm>
    </dsp:sp>
    <dsp:sp modelId="{CA4F7D96-14C6-4340-A1C3-356A3B632612}">
      <dsp:nvSpPr>
        <dsp:cNvPr id="0" name=""/>
        <dsp:cNvSpPr/>
      </dsp:nvSpPr>
      <dsp:spPr>
        <a:xfrm>
          <a:off x="5584320" y="32089"/>
          <a:ext cx="3224457" cy="1975725"/>
        </a:xfrm>
        <a:prstGeom prst="chevron">
          <a:avLst/>
        </a:prstGeom>
        <a:solidFill>
          <a:schemeClr val="accent4">
            <a:tint val="40000"/>
            <a:alpha val="90000"/>
            <a:hueOff val="9977034"/>
            <a:satOff val="-10076"/>
            <a:lumOff val="-862"/>
            <a:alphaOff val="0"/>
          </a:schemeClr>
        </a:solidFill>
        <a:ln w="15875" cap="flat" cmpd="sng" algn="ctr">
          <a:solidFill>
            <a:schemeClr val="accent4">
              <a:tint val="40000"/>
              <a:alpha val="90000"/>
              <a:hueOff val="9977034"/>
              <a:satOff val="-10076"/>
              <a:lumOff val="-86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baseline="0" dirty="0" smtClean="0">
              <a:latin typeface="Pontano Sans"/>
            </a:rPr>
            <a:t>Debido acrecida de escorrentía, disminución de pérdidas por intercepción,  transpiración y disminución de la infiltración  </a:t>
          </a:r>
          <a:endParaRPr lang="es-EC" sz="1200" b="1" kern="1200" baseline="0" dirty="0">
            <a:latin typeface="Pontano Sans"/>
          </a:endParaRPr>
        </a:p>
      </dsp:txBody>
      <dsp:txXfrm>
        <a:off x="6572183" y="32089"/>
        <a:ext cx="1248732" cy="1975725"/>
      </dsp:txXfrm>
    </dsp:sp>
    <dsp:sp modelId="{345A35D1-FF4D-496D-B31D-60E9CC2C0B84}">
      <dsp:nvSpPr>
        <dsp:cNvPr id="0" name=""/>
        <dsp:cNvSpPr/>
      </dsp:nvSpPr>
      <dsp:spPr>
        <a:xfrm>
          <a:off x="8019460" y="0"/>
          <a:ext cx="3291779" cy="1984391"/>
        </a:xfrm>
        <a:prstGeom prst="chevron">
          <a:avLst/>
        </a:prstGeom>
        <a:solidFill>
          <a:schemeClr val="accent4">
            <a:tint val="40000"/>
            <a:alpha val="90000"/>
            <a:hueOff val="19954069"/>
            <a:satOff val="-20152"/>
            <a:lumOff val="-1724"/>
            <a:alphaOff val="0"/>
          </a:schemeClr>
        </a:solidFill>
        <a:ln w="15875" cap="flat" cmpd="sng" algn="ctr">
          <a:solidFill>
            <a:schemeClr val="accent4">
              <a:tint val="40000"/>
              <a:alpha val="90000"/>
              <a:hueOff val="19954069"/>
              <a:satOff val="-20152"/>
              <a:lumOff val="-17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7620" rIns="0" bIns="7620" numCol="1" spcCol="1270" anchor="ctr" anchorCtr="0">
          <a:noAutofit/>
        </a:bodyPr>
        <a:lstStyle/>
        <a:p>
          <a:pPr lvl="0" algn="ctr" defTabSz="533400">
            <a:lnSpc>
              <a:spcPct val="90000"/>
            </a:lnSpc>
            <a:spcBef>
              <a:spcPct val="0"/>
            </a:spcBef>
            <a:spcAft>
              <a:spcPct val="35000"/>
            </a:spcAft>
          </a:pPr>
          <a:r>
            <a:rPr lang="es-EC" sz="1200" b="1" kern="1200" baseline="0" dirty="0" smtClean="0">
              <a:latin typeface="Pontano Sans"/>
            </a:rPr>
            <a:t>En el estudio se pudo observar una correlación positiva entre el caudal y el bosque (R2 &gt; 0.90). </a:t>
          </a:r>
          <a:endParaRPr lang="es-EC" sz="1200" b="1" kern="1200" baseline="0" dirty="0">
            <a:latin typeface="Pontano Sans"/>
          </a:endParaRPr>
        </a:p>
      </dsp:txBody>
      <dsp:txXfrm>
        <a:off x="9011656" y="0"/>
        <a:ext cx="1307388" cy="1984391"/>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0.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7/3/2018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7/3/2018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7/3/2018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7/3/2018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7/3/2018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7/3/2018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smtClean="0"/>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8A87A34-81AB-432B-8DAE-1953F412C126}" type="datetimeFigureOut">
              <a:rPr lang="en-US" dirty="0"/>
              <a:t>7/3/2018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7/3/2018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smtClean="0"/>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7/3/2018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7/3/2018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7/3/2018</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2" Type="http://schemas.openxmlformats.org/officeDocument/2006/relationships/diagramData" Target="../diagrams/data3.xml"/><Relationship Id="rId16" Type="http://schemas.microsoft.com/office/2007/relationships/diagramDrawing" Target="../diagrams/drawing5.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diagramData" Target="../diagrams/data8.xml"/><Relationship Id="rId2" Type="http://schemas.openxmlformats.org/officeDocument/2006/relationships/diagramData" Target="../diagrams/data6.xml"/><Relationship Id="rId16" Type="http://schemas.microsoft.com/office/2007/relationships/diagramDrawing" Target="../diagrams/drawing8.xml"/><Relationship Id="rId1" Type="http://schemas.openxmlformats.org/officeDocument/2006/relationships/slideLayout" Target="../slideLayouts/slideLayout2.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diagramColors" Target="../diagrams/colors8.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10.xml"/><Relationship Id="rId13" Type="http://schemas.openxmlformats.org/officeDocument/2006/relationships/diagramLayout" Target="../diagrams/layout11.xml"/><Relationship Id="rId3" Type="http://schemas.openxmlformats.org/officeDocument/2006/relationships/diagramLayout" Target="../diagrams/layout9.xml"/><Relationship Id="rId7" Type="http://schemas.openxmlformats.org/officeDocument/2006/relationships/diagramData" Target="../diagrams/data10.xml"/><Relationship Id="rId12" Type="http://schemas.openxmlformats.org/officeDocument/2006/relationships/diagramData" Target="../diagrams/data11.xml"/><Relationship Id="rId2" Type="http://schemas.openxmlformats.org/officeDocument/2006/relationships/diagramData" Target="../diagrams/data9.xml"/><Relationship Id="rId16" Type="http://schemas.microsoft.com/office/2007/relationships/diagramDrawing" Target="../diagrams/drawing11.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5" Type="http://schemas.openxmlformats.org/officeDocument/2006/relationships/diagramColors" Target="../diagrams/colors11.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 Id="rId14" Type="http://schemas.openxmlformats.org/officeDocument/2006/relationships/diagramQuickStyle" Target="../diagrams/quickStyl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ipse 5"/>
          <p:cNvSpPr/>
          <p:nvPr/>
        </p:nvSpPr>
        <p:spPr>
          <a:xfrm>
            <a:off x="210679" y="267291"/>
            <a:ext cx="1887062" cy="1800000"/>
          </a:xfrm>
          <a:prstGeom prst="ellipse">
            <a:avLst/>
          </a:prstGeom>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C"/>
          </a:p>
        </p:txBody>
      </p:sp>
      <p:sp>
        <p:nvSpPr>
          <p:cNvPr id="2" name="Título 1"/>
          <p:cNvSpPr>
            <a:spLocks noGrp="1"/>
          </p:cNvSpPr>
          <p:nvPr>
            <p:ph type="ctrTitle"/>
          </p:nvPr>
        </p:nvSpPr>
        <p:spPr>
          <a:xfrm>
            <a:off x="1846834" y="672301"/>
            <a:ext cx="8689976" cy="1685415"/>
          </a:xfrm>
        </p:spPr>
        <p:txBody>
          <a:bodyPr>
            <a:normAutofit/>
          </a:bodyPr>
          <a:lstStyle/>
          <a:p>
            <a:r>
              <a:rPr lang="es-ES" sz="4400" b="1" dirty="0">
                <a:solidFill>
                  <a:srgbClr val="484F56"/>
                </a:solidFill>
                <a:latin typeface="Pontano Sans"/>
                <a:ea typeface="Pontano Sans"/>
                <a:cs typeface="Pontano Sans"/>
              </a:rPr>
              <a:t>UNIVERSIDAD TÉCNICA DEL </a:t>
            </a:r>
            <a:r>
              <a:rPr lang="es-ES" sz="4400" b="1" dirty="0" smtClean="0">
                <a:solidFill>
                  <a:srgbClr val="484F56"/>
                </a:solidFill>
                <a:latin typeface="Pontano Sans"/>
                <a:ea typeface="Pontano Sans"/>
                <a:cs typeface="Pontano Sans"/>
              </a:rPr>
              <a:t>NORTE</a:t>
            </a:r>
            <a:endParaRPr lang="es-EC" sz="4400" dirty="0"/>
          </a:p>
        </p:txBody>
      </p:sp>
      <p:sp>
        <p:nvSpPr>
          <p:cNvPr id="3" name="Subtítulo 2"/>
          <p:cNvSpPr>
            <a:spLocks noGrp="1"/>
          </p:cNvSpPr>
          <p:nvPr>
            <p:ph type="subTitle" idx="1"/>
          </p:nvPr>
        </p:nvSpPr>
        <p:spPr>
          <a:xfrm>
            <a:off x="1846834" y="2472301"/>
            <a:ext cx="8689976" cy="1669393"/>
          </a:xfrm>
        </p:spPr>
        <p:txBody>
          <a:bodyPr>
            <a:normAutofit/>
          </a:bodyPr>
          <a:lstStyle/>
          <a:p>
            <a:r>
              <a:rPr lang="es-ES" sz="2400" b="1" dirty="0" smtClean="0">
                <a:solidFill>
                  <a:srgbClr val="484F56"/>
                </a:solidFill>
                <a:latin typeface="Pontano Sans"/>
                <a:ea typeface="Pontano Sans"/>
                <a:cs typeface="Pontano Sans"/>
                <a:sym typeface="Pontano Sans"/>
              </a:rPr>
              <a:t>FACULTAD </a:t>
            </a:r>
            <a:r>
              <a:rPr lang="es-ES" sz="2400" b="1" dirty="0">
                <a:solidFill>
                  <a:srgbClr val="484F56"/>
                </a:solidFill>
                <a:latin typeface="Pontano Sans"/>
                <a:ea typeface="Pontano Sans"/>
                <a:cs typeface="Pontano Sans"/>
                <a:sym typeface="Pontano Sans"/>
              </a:rPr>
              <a:t>DE INGENIERÍA EN CIENCIAS AGROPECUARIAS Y AMBIENTALES </a:t>
            </a:r>
          </a:p>
          <a:p>
            <a:r>
              <a:rPr lang="es-ES" sz="2400" b="1" dirty="0">
                <a:solidFill>
                  <a:srgbClr val="484F56"/>
                </a:solidFill>
                <a:latin typeface="Pontano Sans"/>
                <a:ea typeface="Pontano Sans"/>
                <a:cs typeface="Pontano Sans"/>
                <a:sym typeface="Pontano Sans"/>
              </a:rPr>
              <a:t>CARRERA DE INGENIERÍA FORESTAL </a:t>
            </a:r>
          </a:p>
          <a:p>
            <a:endParaRPr lang="es-EC"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5902" y="50209"/>
            <a:ext cx="1800000" cy="1800000"/>
          </a:xfrm>
          <a:prstGeom prst="rect">
            <a:avLst/>
          </a:prstGeom>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210679" y="324583"/>
            <a:ext cx="1981192" cy="1800000"/>
          </a:xfrm>
          <a:prstGeom prst="rect">
            <a:avLst/>
          </a:prstGeom>
          <a:noFill/>
          <a:ln>
            <a:noFill/>
          </a:ln>
        </p:spPr>
      </p:pic>
      <p:sp>
        <p:nvSpPr>
          <p:cNvPr id="7" name="Shape 151"/>
          <p:cNvSpPr txBox="1">
            <a:spLocks/>
          </p:cNvSpPr>
          <p:nvPr/>
        </p:nvSpPr>
        <p:spPr>
          <a:xfrm>
            <a:off x="913852" y="4141694"/>
            <a:ext cx="10555940" cy="111610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9BCF63"/>
              </a:buClr>
              <a:buSzPts val="3600"/>
              <a:buFont typeface="Dosis Light"/>
              <a:buNone/>
              <a:defRPr sz="3600" b="0" i="0" u="none" strike="noStrike" cap="none">
                <a:solidFill>
                  <a:srgbClr val="9BCF63"/>
                </a:solidFill>
                <a:latin typeface="Dosis Light"/>
                <a:ea typeface="Dosis Light"/>
                <a:cs typeface="Dosis Light"/>
                <a:sym typeface="Dosis Light"/>
              </a:defRPr>
            </a:lvl1pPr>
            <a:lvl2pPr marR="0" lvl="1" algn="l" rtl="0">
              <a:lnSpc>
                <a:spcPct val="100000"/>
              </a:lnSpc>
              <a:spcBef>
                <a:spcPts val="0"/>
              </a:spcBef>
              <a:spcAft>
                <a:spcPts val="0"/>
              </a:spcAft>
              <a:buClr>
                <a:srgbClr val="9BCF63"/>
              </a:buClr>
              <a:buSzPts val="3600"/>
              <a:buFont typeface="Dosis Light"/>
              <a:buNone/>
              <a:defRPr sz="3600" b="0" i="0" u="none" strike="noStrike" cap="none">
                <a:solidFill>
                  <a:srgbClr val="9BCF63"/>
                </a:solidFill>
                <a:latin typeface="Dosis Light"/>
                <a:ea typeface="Dosis Light"/>
                <a:cs typeface="Dosis Light"/>
                <a:sym typeface="Dosis Light"/>
              </a:defRPr>
            </a:lvl2pPr>
            <a:lvl3pPr marR="0" lvl="2" algn="l" rtl="0">
              <a:lnSpc>
                <a:spcPct val="100000"/>
              </a:lnSpc>
              <a:spcBef>
                <a:spcPts val="0"/>
              </a:spcBef>
              <a:spcAft>
                <a:spcPts val="0"/>
              </a:spcAft>
              <a:buClr>
                <a:srgbClr val="9BCF63"/>
              </a:buClr>
              <a:buSzPts val="3600"/>
              <a:buFont typeface="Dosis Light"/>
              <a:buNone/>
              <a:defRPr sz="3600" b="0" i="0" u="none" strike="noStrike" cap="none">
                <a:solidFill>
                  <a:srgbClr val="9BCF63"/>
                </a:solidFill>
                <a:latin typeface="Dosis Light"/>
                <a:ea typeface="Dosis Light"/>
                <a:cs typeface="Dosis Light"/>
                <a:sym typeface="Dosis Light"/>
              </a:defRPr>
            </a:lvl3pPr>
            <a:lvl4pPr marR="0" lvl="3" algn="l" rtl="0">
              <a:lnSpc>
                <a:spcPct val="100000"/>
              </a:lnSpc>
              <a:spcBef>
                <a:spcPts val="0"/>
              </a:spcBef>
              <a:spcAft>
                <a:spcPts val="0"/>
              </a:spcAft>
              <a:buClr>
                <a:srgbClr val="9BCF63"/>
              </a:buClr>
              <a:buSzPts val="3600"/>
              <a:buFont typeface="Dosis Light"/>
              <a:buNone/>
              <a:defRPr sz="3600" b="0" i="0" u="none" strike="noStrike" cap="none">
                <a:solidFill>
                  <a:srgbClr val="9BCF63"/>
                </a:solidFill>
                <a:latin typeface="Dosis Light"/>
                <a:ea typeface="Dosis Light"/>
                <a:cs typeface="Dosis Light"/>
                <a:sym typeface="Dosis Light"/>
              </a:defRPr>
            </a:lvl4pPr>
            <a:lvl5pPr marR="0" lvl="4" algn="l" rtl="0">
              <a:lnSpc>
                <a:spcPct val="100000"/>
              </a:lnSpc>
              <a:spcBef>
                <a:spcPts val="0"/>
              </a:spcBef>
              <a:spcAft>
                <a:spcPts val="0"/>
              </a:spcAft>
              <a:buClr>
                <a:srgbClr val="9BCF63"/>
              </a:buClr>
              <a:buSzPts val="3600"/>
              <a:buFont typeface="Dosis Light"/>
              <a:buNone/>
              <a:defRPr sz="3600" b="0" i="0" u="none" strike="noStrike" cap="none">
                <a:solidFill>
                  <a:srgbClr val="9BCF63"/>
                </a:solidFill>
                <a:latin typeface="Dosis Light"/>
                <a:ea typeface="Dosis Light"/>
                <a:cs typeface="Dosis Light"/>
                <a:sym typeface="Dosis Light"/>
              </a:defRPr>
            </a:lvl5pPr>
            <a:lvl6pPr marR="0" lvl="5" algn="l" rtl="0">
              <a:lnSpc>
                <a:spcPct val="100000"/>
              </a:lnSpc>
              <a:spcBef>
                <a:spcPts val="0"/>
              </a:spcBef>
              <a:spcAft>
                <a:spcPts val="0"/>
              </a:spcAft>
              <a:buClr>
                <a:srgbClr val="9BCF63"/>
              </a:buClr>
              <a:buSzPts val="3600"/>
              <a:buFont typeface="Dosis Light"/>
              <a:buNone/>
              <a:defRPr sz="3600" b="0" i="0" u="none" strike="noStrike" cap="none">
                <a:solidFill>
                  <a:srgbClr val="9BCF63"/>
                </a:solidFill>
                <a:latin typeface="Dosis Light"/>
                <a:ea typeface="Dosis Light"/>
                <a:cs typeface="Dosis Light"/>
                <a:sym typeface="Dosis Light"/>
              </a:defRPr>
            </a:lvl6pPr>
            <a:lvl7pPr marR="0" lvl="6" algn="l" rtl="0">
              <a:lnSpc>
                <a:spcPct val="100000"/>
              </a:lnSpc>
              <a:spcBef>
                <a:spcPts val="0"/>
              </a:spcBef>
              <a:spcAft>
                <a:spcPts val="0"/>
              </a:spcAft>
              <a:buClr>
                <a:srgbClr val="9BCF63"/>
              </a:buClr>
              <a:buSzPts val="3600"/>
              <a:buFont typeface="Dosis Light"/>
              <a:buNone/>
              <a:defRPr sz="3600" b="0" i="0" u="none" strike="noStrike" cap="none">
                <a:solidFill>
                  <a:srgbClr val="9BCF63"/>
                </a:solidFill>
                <a:latin typeface="Dosis Light"/>
                <a:ea typeface="Dosis Light"/>
                <a:cs typeface="Dosis Light"/>
                <a:sym typeface="Dosis Light"/>
              </a:defRPr>
            </a:lvl7pPr>
            <a:lvl8pPr marR="0" lvl="7" algn="l" rtl="0">
              <a:lnSpc>
                <a:spcPct val="100000"/>
              </a:lnSpc>
              <a:spcBef>
                <a:spcPts val="0"/>
              </a:spcBef>
              <a:spcAft>
                <a:spcPts val="0"/>
              </a:spcAft>
              <a:buClr>
                <a:srgbClr val="9BCF63"/>
              </a:buClr>
              <a:buSzPts val="3600"/>
              <a:buFont typeface="Dosis Light"/>
              <a:buNone/>
              <a:defRPr sz="3600" b="0" i="0" u="none" strike="noStrike" cap="none">
                <a:solidFill>
                  <a:srgbClr val="9BCF63"/>
                </a:solidFill>
                <a:latin typeface="Dosis Light"/>
                <a:ea typeface="Dosis Light"/>
                <a:cs typeface="Dosis Light"/>
                <a:sym typeface="Dosis Light"/>
              </a:defRPr>
            </a:lvl8pPr>
            <a:lvl9pPr marR="0" lvl="8" algn="l" rtl="0">
              <a:lnSpc>
                <a:spcPct val="100000"/>
              </a:lnSpc>
              <a:spcBef>
                <a:spcPts val="0"/>
              </a:spcBef>
              <a:spcAft>
                <a:spcPts val="0"/>
              </a:spcAft>
              <a:buClr>
                <a:srgbClr val="9BCF63"/>
              </a:buClr>
              <a:buSzPts val="3600"/>
              <a:buFont typeface="Dosis Light"/>
              <a:buNone/>
              <a:defRPr sz="3600" b="0" i="0" u="none" strike="noStrike" cap="none">
                <a:solidFill>
                  <a:srgbClr val="9BCF63"/>
                </a:solidFill>
                <a:latin typeface="Dosis Light"/>
                <a:ea typeface="Dosis Light"/>
                <a:cs typeface="Dosis Light"/>
                <a:sym typeface="Dosis Light"/>
              </a:defRPr>
            </a:lvl9pPr>
          </a:lstStyle>
          <a:p>
            <a:r>
              <a:rPr lang="es-ES" sz="2600" b="1" dirty="0" smtClean="0">
                <a:solidFill>
                  <a:srgbClr val="484F56"/>
                </a:solidFill>
                <a:latin typeface="Pontano Sans"/>
                <a:ea typeface="Pontano Sans"/>
                <a:cs typeface="Pontano Sans"/>
                <a:sym typeface="Pontano Sans"/>
              </a:rPr>
              <a:t>Tema: </a:t>
            </a:r>
            <a:r>
              <a:rPr lang="es-EC" sz="2600" b="1" dirty="0" smtClean="0">
                <a:solidFill>
                  <a:srgbClr val="484F56"/>
                </a:solidFill>
                <a:latin typeface="Pontano Sans"/>
                <a:ea typeface="Pontano Sans"/>
                <a:cs typeface="Pontano Sans"/>
              </a:rPr>
              <a:t>Efectos de la deforestación en la producción de caudales en la cuenca media alta del río mira para el período 2000-2014.</a:t>
            </a:r>
          </a:p>
        </p:txBody>
      </p:sp>
      <p:sp>
        <p:nvSpPr>
          <p:cNvPr id="8" name="Shape 152"/>
          <p:cNvSpPr txBox="1">
            <a:spLocks/>
          </p:cNvSpPr>
          <p:nvPr/>
        </p:nvSpPr>
        <p:spPr>
          <a:xfrm>
            <a:off x="7366854" y="5880280"/>
            <a:ext cx="4825146" cy="9571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1pPr>
            <a:lvl2pPr marL="914400" marR="0" lvl="1"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2pPr>
            <a:lvl3pPr marL="1371600" marR="0" lvl="2" indent="-381000" algn="l" rtl="0">
              <a:lnSpc>
                <a:spcPct val="100000"/>
              </a:lnSpc>
              <a:spcBef>
                <a:spcPts val="0"/>
              </a:spcBef>
              <a:spcAft>
                <a:spcPts val="0"/>
              </a:spcAft>
              <a:buClr>
                <a:srgbClr val="9BCF63"/>
              </a:buClr>
              <a:buSzPts val="2400"/>
              <a:buFont typeface="Pontano Sans"/>
              <a:buChar char="⊸"/>
              <a:defRPr sz="2400" b="0" i="0" u="none" strike="noStrike" cap="none">
                <a:solidFill>
                  <a:srgbClr val="484F56"/>
                </a:solidFill>
                <a:latin typeface="Pontano Sans"/>
                <a:ea typeface="Pontano Sans"/>
                <a:cs typeface="Pontano Sans"/>
                <a:sym typeface="Pontano Sans"/>
              </a:defRPr>
            </a:lvl3pPr>
            <a:lvl4pPr marL="1828800" marR="0" lvl="3"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4pPr>
            <a:lvl5pPr marL="2286000" marR="0" lvl="4"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5pPr>
            <a:lvl6pPr marL="2743200" marR="0" lvl="5"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6pPr>
            <a:lvl7pPr marL="3200400" marR="0" lvl="6"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7pPr>
            <a:lvl8pPr marL="3657600" marR="0" lvl="7"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8pPr>
            <a:lvl9pPr marL="4114800" marR="0" lvl="8" indent="-381000" algn="l" rtl="0">
              <a:lnSpc>
                <a:spcPct val="100000"/>
              </a:lnSpc>
              <a:spcBef>
                <a:spcPts val="0"/>
              </a:spcBef>
              <a:spcAft>
                <a:spcPts val="0"/>
              </a:spcAft>
              <a:buClr>
                <a:srgbClr val="484F56"/>
              </a:buClr>
              <a:buSzPts val="2400"/>
              <a:buFont typeface="Pontano Sans"/>
              <a:buChar char="■"/>
              <a:defRPr sz="2400" b="0" i="0" u="none" strike="noStrike" cap="none">
                <a:solidFill>
                  <a:srgbClr val="484F56"/>
                </a:solidFill>
                <a:latin typeface="Pontano Sans"/>
                <a:ea typeface="Pontano Sans"/>
                <a:cs typeface="Pontano Sans"/>
                <a:sym typeface="Pontano Sans"/>
              </a:defRPr>
            </a:lvl9pPr>
          </a:lstStyle>
          <a:p>
            <a:pPr marL="0" indent="0" algn="r">
              <a:buFont typeface="Pontano Sans"/>
              <a:buNone/>
            </a:pPr>
            <a:r>
              <a:rPr lang="es-ES" sz="1600" b="1" i="1" dirty="0" smtClean="0">
                <a:solidFill>
                  <a:schemeClr val="accent5"/>
                </a:solidFill>
                <a:sym typeface="Dosis Light"/>
              </a:rPr>
              <a:t>Autor: Fernando Endara</a:t>
            </a:r>
            <a:br>
              <a:rPr lang="es-ES" sz="1600" b="1" i="1" dirty="0" smtClean="0">
                <a:solidFill>
                  <a:schemeClr val="accent5"/>
                </a:solidFill>
                <a:sym typeface="Dosis Light"/>
              </a:rPr>
            </a:br>
            <a:r>
              <a:rPr lang="es-ES" sz="1600" b="1" i="1" dirty="0" smtClean="0">
                <a:solidFill>
                  <a:schemeClr val="accent5"/>
                </a:solidFill>
                <a:sym typeface="Dosis Light"/>
              </a:rPr>
              <a:t>Director: Ing. Darío Paúl Arias Muñoz, MSc.</a:t>
            </a:r>
            <a:br>
              <a:rPr lang="es-ES" sz="1600" b="1" i="1" dirty="0" smtClean="0">
                <a:solidFill>
                  <a:schemeClr val="accent5"/>
                </a:solidFill>
                <a:sym typeface="Dosis Light"/>
              </a:rPr>
            </a:br>
            <a:r>
              <a:rPr lang="es-ES" sz="1600" b="1" i="1" dirty="0" smtClean="0">
                <a:solidFill>
                  <a:schemeClr val="accent5"/>
                </a:solidFill>
                <a:sym typeface="Dosis Light"/>
              </a:rPr>
              <a:t>Ibarra, 2018</a:t>
            </a:r>
            <a:br>
              <a:rPr lang="es-ES" sz="1600" b="1" i="1" dirty="0" smtClean="0">
                <a:solidFill>
                  <a:schemeClr val="accent5"/>
                </a:solidFill>
                <a:sym typeface="Dosis Light"/>
              </a:rPr>
            </a:br>
            <a:endParaRPr lang="es-ES" sz="1600" b="1" i="1" dirty="0">
              <a:solidFill>
                <a:schemeClr val="accent5"/>
              </a:solidFill>
              <a:sym typeface="Dosis Light"/>
            </a:endParaRPr>
          </a:p>
        </p:txBody>
      </p:sp>
    </p:spTree>
    <p:extLst>
      <p:ext uri="{BB962C8B-B14F-4D97-AF65-F5344CB8AC3E}">
        <p14:creationId xmlns:p14="http://schemas.microsoft.com/office/powerpoint/2010/main" val="930007975"/>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Users\Usuario\Desktop\Escritorio\fotos tesis\IMG_736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249271" cy="3294529"/>
          </a:xfrm>
          <a:prstGeom prst="rect">
            <a:avLst/>
          </a:prstGeom>
          <a:noFill/>
          <a:ln>
            <a:noFill/>
          </a:ln>
        </p:spPr>
      </p:pic>
      <p:pic>
        <p:nvPicPr>
          <p:cNvPr id="3" name="Imagen 2" descr="C:\Users\Usuario\Downloads\image1.jpeg"/>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359700" y="685912"/>
            <a:ext cx="4518212" cy="3146387"/>
          </a:xfrm>
          <a:prstGeom prst="rect">
            <a:avLst/>
          </a:prstGeom>
          <a:noFill/>
          <a:ln>
            <a:noFill/>
          </a:ln>
        </p:spPr>
      </p:pic>
      <p:pic>
        <p:nvPicPr>
          <p:cNvPr id="4" name="Imagen 3" descr="C:\Users\Usuario\Desktop\Escritorio\fotos tesis\IMG_732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9271" y="0"/>
            <a:ext cx="4784912" cy="3457388"/>
          </a:xfrm>
          <a:prstGeom prst="rect">
            <a:avLst/>
          </a:prstGeom>
          <a:noFill/>
          <a:ln>
            <a:noFill/>
          </a:ln>
        </p:spPr>
      </p:pic>
      <p:pic>
        <p:nvPicPr>
          <p:cNvPr id="5" name="Imagen 4" descr="C:\Users\Usuario\Desktop\Escritorio\fotos tesis\IMG_730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7058" y="3294528"/>
            <a:ext cx="4558554" cy="3563471"/>
          </a:xfrm>
          <a:prstGeom prst="rect">
            <a:avLst/>
          </a:prstGeom>
          <a:noFill/>
          <a:ln>
            <a:noFill/>
          </a:ln>
        </p:spPr>
      </p:pic>
      <p:pic>
        <p:nvPicPr>
          <p:cNvPr id="6" name="Imagen 5" descr="C:\Users\Usuario\Desktop\Escritorio\fotos tesis\IMG_7387.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94998" y="4274371"/>
            <a:ext cx="3797002" cy="2583628"/>
          </a:xfrm>
          <a:prstGeom prst="rect">
            <a:avLst/>
          </a:prstGeom>
          <a:noFill/>
          <a:ln>
            <a:noFill/>
          </a:ln>
        </p:spPr>
      </p:pic>
      <p:pic>
        <p:nvPicPr>
          <p:cNvPr id="7" name="Imagen 6" descr="C:\Users\Usuario\Desktop\Escritorio\fotos tesis\IMG_7418.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3294528"/>
            <a:ext cx="4487058" cy="3563472"/>
          </a:xfrm>
          <a:prstGeom prst="rect">
            <a:avLst/>
          </a:prstGeom>
          <a:noFill/>
          <a:ln>
            <a:noFill/>
          </a:ln>
        </p:spPr>
      </p:pic>
    </p:spTree>
    <p:extLst>
      <p:ext uri="{BB962C8B-B14F-4D97-AF65-F5344CB8AC3E}">
        <p14:creationId xmlns:p14="http://schemas.microsoft.com/office/powerpoint/2010/main" val="15833627"/>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Users\Usuario\Documents\Resul_O\Proceso clasificacion_1.jpg"/>
          <p:cNvPicPr/>
          <p:nvPr/>
        </p:nvPicPr>
        <p:blipFill rotWithShape="1">
          <a:blip r:embed="rId2" cstate="print">
            <a:extLst>
              <a:ext uri="{28A0092B-C50C-407E-A947-70E740481C1C}">
                <a14:useLocalDpi xmlns:a14="http://schemas.microsoft.com/office/drawing/2010/main" val="0"/>
              </a:ext>
            </a:extLst>
          </a:blip>
          <a:srcRect t="11179" b="19268"/>
          <a:stretch/>
        </p:blipFill>
        <p:spPr bwMode="auto">
          <a:xfrm>
            <a:off x="0" y="0"/>
            <a:ext cx="12192000" cy="6858000"/>
          </a:xfrm>
          <a:prstGeom prst="rect">
            <a:avLst/>
          </a:prstGeom>
          <a:ln w="6350" cap="sq">
            <a:solidFill>
              <a:srgbClr val="000000"/>
            </a:solidFill>
            <a:miter lim="800000"/>
          </a:ln>
          <a:effectLst/>
          <a:extLst>
            <a:ext uri="{53640926-AAD7-44D8-BBD7-CCE9431645EC}">
              <a14:shadowObscured xmlns:a14="http://schemas.microsoft.com/office/drawing/2010/main"/>
            </a:ext>
          </a:extLst>
        </p:spPr>
      </p:pic>
      <p:pic>
        <p:nvPicPr>
          <p:cNvPr id="3" name="Imagen 2" descr="C:\Users\Usuario\Documents\TESIS_DATOSFINALES\Muestras de la nubosidad en la imagen_1.jpg"/>
          <p:cNvPicPr/>
          <p:nvPr/>
        </p:nvPicPr>
        <p:blipFill rotWithShape="1">
          <a:blip r:embed="rId3" cstate="print">
            <a:extLst>
              <a:ext uri="{28A0092B-C50C-407E-A947-70E740481C1C}">
                <a14:useLocalDpi xmlns:a14="http://schemas.microsoft.com/office/drawing/2010/main" val="0"/>
              </a:ext>
            </a:extLst>
          </a:blip>
          <a:srcRect l="667" t="1126" r="-5" b="2023"/>
          <a:stretch/>
        </p:blipFill>
        <p:spPr bwMode="auto">
          <a:xfrm>
            <a:off x="897984" y="356000"/>
            <a:ext cx="11294016" cy="6501999"/>
          </a:xfrm>
          <a:prstGeom prst="rect">
            <a:avLst/>
          </a:prstGeom>
          <a:noFill/>
          <a:ln>
            <a:noFill/>
          </a:ln>
          <a:extLst>
            <a:ext uri="{53640926-AAD7-44D8-BBD7-CCE9431645EC}">
              <a14:shadowObscured xmlns:a14="http://schemas.microsoft.com/office/drawing/2010/main"/>
            </a:ext>
          </a:extLst>
        </p:spPr>
      </p:pic>
      <p:pic>
        <p:nvPicPr>
          <p:cNvPr id="4" name="Imagen 3" descr="C:\Users\Usuario\Documents\IMAGENES TESIS\Imagenes corregidas\Ultima correccion\Para flujograma.jpg"/>
          <p:cNvPicPr/>
          <p:nvPr/>
        </p:nvPicPr>
        <p:blipFill rotWithShape="1">
          <a:blip r:embed="rId4" cstate="print">
            <a:extLst>
              <a:ext uri="{28A0092B-C50C-407E-A947-70E740481C1C}">
                <a14:useLocalDpi xmlns:a14="http://schemas.microsoft.com/office/drawing/2010/main" val="0"/>
              </a:ext>
            </a:extLst>
          </a:blip>
          <a:srcRect l="1866" t="2931" r="1760" b="8251"/>
          <a:stretch/>
        </p:blipFill>
        <p:spPr bwMode="auto">
          <a:xfrm>
            <a:off x="1824112" y="907789"/>
            <a:ext cx="10367888" cy="5950210"/>
          </a:xfrm>
          <a:prstGeom prst="rect">
            <a:avLst/>
          </a:prstGeom>
          <a:ln w="6350" cap="sq">
            <a:solidFill>
              <a:srgbClr val="000000"/>
            </a:solidFill>
            <a:miter lim="800000"/>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972044053"/>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90">
                                          <p:stCondLst>
                                            <p:cond delay="0"/>
                                          </p:stCondLst>
                                        </p:cTn>
                                        <p:tgtEl>
                                          <p:spTgt spid="2"/>
                                        </p:tgtEl>
                                      </p:cBhvr>
                                    </p:animEffect>
                                    <p:anim calcmode="lin" valueType="num">
                                      <p:cBhvr>
                                        <p:cTn id="8" dur="911"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
                                        </p:tgtEl>
                                        <p:attrNameLst>
                                          <p:attrName>ppt_y</p:attrName>
                                        </p:attrNameLst>
                                      </p:cBhvr>
                                      <p:tavLst>
                                        <p:tav tm="0" fmla="#ppt_y-sin(pi*$)/81">
                                          <p:val>
                                            <p:fltVal val="0"/>
                                          </p:val>
                                        </p:tav>
                                        <p:tav tm="100000">
                                          <p:val>
                                            <p:fltVal val="1"/>
                                          </p:val>
                                        </p:tav>
                                      </p:tavLst>
                                    </p:anim>
                                    <p:animScale>
                                      <p:cBhvr>
                                        <p:cTn id="13" dur="13">
                                          <p:stCondLst>
                                            <p:cond delay="325"/>
                                          </p:stCondLst>
                                        </p:cTn>
                                        <p:tgtEl>
                                          <p:spTgt spid="2"/>
                                        </p:tgtEl>
                                      </p:cBhvr>
                                      <p:to x="100000" y="60000"/>
                                    </p:animScale>
                                    <p:animScale>
                                      <p:cBhvr>
                                        <p:cTn id="14" dur="83" decel="50000">
                                          <p:stCondLst>
                                            <p:cond delay="338"/>
                                          </p:stCondLst>
                                        </p:cTn>
                                        <p:tgtEl>
                                          <p:spTgt spid="2"/>
                                        </p:tgtEl>
                                      </p:cBhvr>
                                      <p:to x="100000" y="100000"/>
                                    </p:animScale>
                                    <p:animScale>
                                      <p:cBhvr>
                                        <p:cTn id="15" dur="13">
                                          <p:stCondLst>
                                            <p:cond delay="656"/>
                                          </p:stCondLst>
                                        </p:cTn>
                                        <p:tgtEl>
                                          <p:spTgt spid="2"/>
                                        </p:tgtEl>
                                      </p:cBhvr>
                                      <p:to x="100000" y="80000"/>
                                    </p:animScale>
                                    <p:animScale>
                                      <p:cBhvr>
                                        <p:cTn id="16" dur="83" decel="50000">
                                          <p:stCondLst>
                                            <p:cond delay="669"/>
                                          </p:stCondLst>
                                        </p:cTn>
                                        <p:tgtEl>
                                          <p:spTgt spid="2"/>
                                        </p:tgtEl>
                                      </p:cBhvr>
                                      <p:to x="100000" y="100000"/>
                                    </p:animScale>
                                    <p:animScale>
                                      <p:cBhvr>
                                        <p:cTn id="17" dur="13">
                                          <p:stCondLst>
                                            <p:cond delay="821"/>
                                          </p:stCondLst>
                                        </p:cTn>
                                        <p:tgtEl>
                                          <p:spTgt spid="2"/>
                                        </p:tgtEl>
                                      </p:cBhvr>
                                      <p:to x="100000" y="90000"/>
                                    </p:animScale>
                                    <p:animScale>
                                      <p:cBhvr>
                                        <p:cTn id="18" dur="83" decel="50000">
                                          <p:stCondLst>
                                            <p:cond delay="834"/>
                                          </p:stCondLst>
                                        </p:cTn>
                                        <p:tgtEl>
                                          <p:spTgt spid="2"/>
                                        </p:tgtEl>
                                      </p:cBhvr>
                                      <p:to x="100000" y="100000"/>
                                    </p:animScale>
                                    <p:animScale>
                                      <p:cBhvr>
                                        <p:cTn id="19" dur="13">
                                          <p:stCondLst>
                                            <p:cond delay="904"/>
                                          </p:stCondLst>
                                        </p:cTn>
                                        <p:tgtEl>
                                          <p:spTgt spid="2"/>
                                        </p:tgtEl>
                                      </p:cBhvr>
                                      <p:to x="100000" y="95000"/>
                                    </p:animScale>
                                    <p:animScale>
                                      <p:cBhvr>
                                        <p:cTn id="20" dur="83" decel="50000">
                                          <p:stCondLst>
                                            <p:cond delay="917"/>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290">
                                          <p:stCondLst>
                                            <p:cond delay="0"/>
                                          </p:stCondLst>
                                        </p:cTn>
                                        <p:tgtEl>
                                          <p:spTgt spid="3"/>
                                        </p:tgtEl>
                                      </p:cBhvr>
                                    </p:animEffect>
                                    <p:anim calcmode="lin" valueType="num">
                                      <p:cBhvr>
                                        <p:cTn id="26"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31" dur="13">
                                          <p:stCondLst>
                                            <p:cond delay="325"/>
                                          </p:stCondLst>
                                        </p:cTn>
                                        <p:tgtEl>
                                          <p:spTgt spid="3"/>
                                        </p:tgtEl>
                                      </p:cBhvr>
                                      <p:to x="100000" y="60000"/>
                                    </p:animScale>
                                    <p:animScale>
                                      <p:cBhvr>
                                        <p:cTn id="32" dur="83" decel="50000">
                                          <p:stCondLst>
                                            <p:cond delay="338"/>
                                          </p:stCondLst>
                                        </p:cTn>
                                        <p:tgtEl>
                                          <p:spTgt spid="3"/>
                                        </p:tgtEl>
                                      </p:cBhvr>
                                      <p:to x="100000" y="100000"/>
                                    </p:animScale>
                                    <p:animScale>
                                      <p:cBhvr>
                                        <p:cTn id="33" dur="13">
                                          <p:stCondLst>
                                            <p:cond delay="656"/>
                                          </p:stCondLst>
                                        </p:cTn>
                                        <p:tgtEl>
                                          <p:spTgt spid="3"/>
                                        </p:tgtEl>
                                      </p:cBhvr>
                                      <p:to x="100000" y="80000"/>
                                    </p:animScale>
                                    <p:animScale>
                                      <p:cBhvr>
                                        <p:cTn id="34" dur="83" decel="50000">
                                          <p:stCondLst>
                                            <p:cond delay="669"/>
                                          </p:stCondLst>
                                        </p:cTn>
                                        <p:tgtEl>
                                          <p:spTgt spid="3"/>
                                        </p:tgtEl>
                                      </p:cBhvr>
                                      <p:to x="100000" y="100000"/>
                                    </p:animScale>
                                    <p:animScale>
                                      <p:cBhvr>
                                        <p:cTn id="35" dur="13">
                                          <p:stCondLst>
                                            <p:cond delay="821"/>
                                          </p:stCondLst>
                                        </p:cTn>
                                        <p:tgtEl>
                                          <p:spTgt spid="3"/>
                                        </p:tgtEl>
                                      </p:cBhvr>
                                      <p:to x="100000" y="90000"/>
                                    </p:animScale>
                                    <p:animScale>
                                      <p:cBhvr>
                                        <p:cTn id="36" dur="83" decel="50000">
                                          <p:stCondLst>
                                            <p:cond delay="834"/>
                                          </p:stCondLst>
                                        </p:cTn>
                                        <p:tgtEl>
                                          <p:spTgt spid="3"/>
                                        </p:tgtEl>
                                      </p:cBhvr>
                                      <p:to x="100000" y="100000"/>
                                    </p:animScale>
                                    <p:animScale>
                                      <p:cBhvr>
                                        <p:cTn id="37" dur="13">
                                          <p:stCondLst>
                                            <p:cond delay="904"/>
                                          </p:stCondLst>
                                        </p:cTn>
                                        <p:tgtEl>
                                          <p:spTgt spid="3"/>
                                        </p:tgtEl>
                                      </p:cBhvr>
                                      <p:to x="100000" y="95000"/>
                                    </p:animScale>
                                    <p:animScale>
                                      <p:cBhvr>
                                        <p:cTn id="38" dur="83" decel="50000">
                                          <p:stCondLst>
                                            <p:cond delay="917"/>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290">
                                          <p:stCondLst>
                                            <p:cond delay="0"/>
                                          </p:stCondLst>
                                        </p:cTn>
                                        <p:tgtEl>
                                          <p:spTgt spid="4"/>
                                        </p:tgtEl>
                                      </p:cBhvr>
                                    </p:animEffect>
                                    <p:anim calcmode="lin" valueType="num">
                                      <p:cBhvr>
                                        <p:cTn id="44"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49" dur="13">
                                          <p:stCondLst>
                                            <p:cond delay="325"/>
                                          </p:stCondLst>
                                        </p:cTn>
                                        <p:tgtEl>
                                          <p:spTgt spid="4"/>
                                        </p:tgtEl>
                                      </p:cBhvr>
                                      <p:to x="100000" y="60000"/>
                                    </p:animScale>
                                    <p:animScale>
                                      <p:cBhvr>
                                        <p:cTn id="50" dur="83" decel="50000">
                                          <p:stCondLst>
                                            <p:cond delay="338"/>
                                          </p:stCondLst>
                                        </p:cTn>
                                        <p:tgtEl>
                                          <p:spTgt spid="4"/>
                                        </p:tgtEl>
                                      </p:cBhvr>
                                      <p:to x="100000" y="100000"/>
                                    </p:animScale>
                                    <p:animScale>
                                      <p:cBhvr>
                                        <p:cTn id="51" dur="13">
                                          <p:stCondLst>
                                            <p:cond delay="656"/>
                                          </p:stCondLst>
                                        </p:cTn>
                                        <p:tgtEl>
                                          <p:spTgt spid="4"/>
                                        </p:tgtEl>
                                      </p:cBhvr>
                                      <p:to x="100000" y="80000"/>
                                    </p:animScale>
                                    <p:animScale>
                                      <p:cBhvr>
                                        <p:cTn id="52" dur="83" decel="50000">
                                          <p:stCondLst>
                                            <p:cond delay="669"/>
                                          </p:stCondLst>
                                        </p:cTn>
                                        <p:tgtEl>
                                          <p:spTgt spid="4"/>
                                        </p:tgtEl>
                                      </p:cBhvr>
                                      <p:to x="100000" y="100000"/>
                                    </p:animScale>
                                    <p:animScale>
                                      <p:cBhvr>
                                        <p:cTn id="53" dur="13">
                                          <p:stCondLst>
                                            <p:cond delay="821"/>
                                          </p:stCondLst>
                                        </p:cTn>
                                        <p:tgtEl>
                                          <p:spTgt spid="4"/>
                                        </p:tgtEl>
                                      </p:cBhvr>
                                      <p:to x="100000" y="90000"/>
                                    </p:animScale>
                                    <p:animScale>
                                      <p:cBhvr>
                                        <p:cTn id="54" dur="83" decel="50000">
                                          <p:stCondLst>
                                            <p:cond delay="834"/>
                                          </p:stCondLst>
                                        </p:cTn>
                                        <p:tgtEl>
                                          <p:spTgt spid="4"/>
                                        </p:tgtEl>
                                      </p:cBhvr>
                                      <p:to x="100000" y="100000"/>
                                    </p:animScale>
                                    <p:animScale>
                                      <p:cBhvr>
                                        <p:cTn id="55" dur="13">
                                          <p:stCondLst>
                                            <p:cond delay="904"/>
                                          </p:stCondLst>
                                        </p:cTn>
                                        <p:tgtEl>
                                          <p:spTgt spid="4"/>
                                        </p:tgtEl>
                                      </p:cBhvr>
                                      <p:to x="100000" y="95000"/>
                                    </p:animScale>
                                    <p:animScale>
                                      <p:cBhvr>
                                        <p:cTn id="56" dur="83" decel="50000">
                                          <p:stCondLst>
                                            <p:cond delay="917"/>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Etapa 2: Determinación la producción de caudales en la cuenca media-alta del río Mira para el período 2000-2014.</a:t>
            </a:r>
          </a:p>
        </p:txBody>
      </p:sp>
      <p:pic>
        <p:nvPicPr>
          <p:cNvPr id="4" name="Marcador de contenido 3" descr="C:\Users\Usuario\Documents\IMAGENES TESIS\Imagenes corregidas\DEMCRM.jpg"/>
          <p:cNvPicPr>
            <a:picLocks noGrp="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0" y="2214694"/>
            <a:ext cx="12192000" cy="4643306"/>
          </a:xfrm>
          <a:prstGeom prst="rect">
            <a:avLst/>
          </a:prstGeom>
          <a:noFill/>
          <a:ln>
            <a:noFill/>
          </a:ln>
        </p:spPr>
      </p:pic>
      <p:pic>
        <p:nvPicPr>
          <p:cNvPr id="5" name="Imagen 4" descr="C:\Users\Usuario\Documents\IMAGENES TESIS\Imagenes corregidas\Ubicación\Ubicacionestaciones.jpg"/>
          <p:cNvPicPr/>
          <p:nvPr/>
        </p:nvPicPr>
        <p:blipFill rotWithShape="1">
          <a:blip r:embed="rId3" cstate="print">
            <a:extLst>
              <a:ext uri="{28A0092B-C50C-407E-A947-70E740481C1C}">
                <a14:useLocalDpi xmlns:a14="http://schemas.microsoft.com/office/drawing/2010/main" val="0"/>
              </a:ext>
            </a:extLst>
          </a:blip>
          <a:srcRect l="829" t="914" r="743" b="1204"/>
          <a:stretch/>
        </p:blipFill>
        <p:spPr bwMode="auto">
          <a:xfrm>
            <a:off x="503555" y="2214694"/>
            <a:ext cx="11688445" cy="4643306"/>
          </a:xfrm>
          <a:prstGeom prst="rect">
            <a:avLst/>
          </a:prstGeom>
          <a:noFill/>
          <a:ln>
            <a:noFill/>
          </a:ln>
          <a:extLst>
            <a:ext uri="{53640926-AAD7-44D8-BBD7-CCE9431645EC}">
              <a14:shadowObscured xmlns:a14="http://schemas.microsoft.com/office/drawing/2010/main"/>
            </a:ext>
          </a:extLst>
        </p:spPr>
      </p:pic>
      <p:pic>
        <p:nvPicPr>
          <p:cNvPr id="6" name="Imagen 5" descr="C:\Users\Usuario\Documents\IMAGENES TESIS\Imagenes corregidas\Ultima correccion\Tipo de suelo\Suelo.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5950" y="2214694"/>
            <a:ext cx="11046050" cy="4643306"/>
          </a:xfrm>
          <a:prstGeom prst="rect">
            <a:avLst/>
          </a:prstGeom>
          <a:noFill/>
          <a:ln>
            <a:noFill/>
          </a:ln>
        </p:spPr>
      </p:pic>
      <p:pic>
        <p:nvPicPr>
          <p:cNvPr id="9" name="Imagen 8" descr="C:\Users\Usuario\Documents\TESIS_DATOSFINALES\MAPASANEXOS\COBERTURA200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7924" y="2214691"/>
            <a:ext cx="10564075" cy="4643307"/>
          </a:xfrm>
          <a:prstGeom prst="rect">
            <a:avLst/>
          </a:prstGeom>
          <a:noFill/>
          <a:ln>
            <a:noFill/>
          </a:ln>
        </p:spPr>
      </p:pic>
      <p:pic>
        <p:nvPicPr>
          <p:cNvPr id="7" name="Imagen 6" descr="C:\Users\Usuario\Documents\TESIS_DATOSFINALES\RELIEVE\Pendiente.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49824" y="2214694"/>
            <a:ext cx="10242176" cy="4643305"/>
          </a:xfrm>
          <a:prstGeom prst="rect">
            <a:avLst/>
          </a:prstGeom>
          <a:noFill/>
          <a:ln>
            <a:noFill/>
          </a:ln>
        </p:spPr>
      </p:pic>
      <p:pic>
        <p:nvPicPr>
          <p:cNvPr id="8" name="Imagen 7" descr="C:\Users\Usuario\Documents\TESIS_DATOSFINALES\HRU\HRU.jpg"/>
          <p:cNvPicPr/>
          <p:nvPr/>
        </p:nvPicPr>
        <p:blipFill rotWithShape="1">
          <a:blip r:embed="rId7" cstate="print">
            <a:extLst>
              <a:ext uri="{28A0092B-C50C-407E-A947-70E740481C1C}">
                <a14:useLocalDpi xmlns:a14="http://schemas.microsoft.com/office/drawing/2010/main" val="0"/>
              </a:ext>
            </a:extLst>
          </a:blip>
          <a:srcRect l="1572" t="1588" r="1334" b="1884"/>
          <a:stretch/>
        </p:blipFill>
        <p:spPr bwMode="auto">
          <a:xfrm>
            <a:off x="2655476" y="2214693"/>
            <a:ext cx="9536524" cy="464330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1084626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lvl="0" eaLnBrk="0" fontAlgn="base" hangingPunct="0">
              <a:lnSpc>
                <a:spcPct val="100000"/>
              </a:lnSpc>
              <a:spcAft>
                <a:spcPct val="0"/>
              </a:spcAft>
              <a:tabLst>
                <a:tab pos="5715000" algn="l"/>
              </a:tabLst>
            </a:pPr>
            <a:r>
              <a:rPr lang="es-EC" altLang="es-EC" i="1" cap="none" dirty="0">
                <a:latin typeface="Times New Roman" panose="02020603050405020304" pitchFamily="18" charset="0"/>
                <a:ea typeface="Calibri" panose="020F0502020204030204" pitchFamily="34" charset="0"/>
                <a:cs typeface="Times New Roman" panose="02020603050405020304" pitchFamily="18" charset="0"/>
              </a:rPr>
              <a:t>Valores referenciales de NSE</a:t>
            </a:r>
            <a:r>
              <a:rPr lang="es-EC" altLang="es-EC" sz="3200" cap="none" dirty="0"/>
              <a:t/>
            </a:r>
            <a:br>
              <a:rPr lang="es-EC" altLang="es-EC" sz="3200" cap="none" dirty="0"/>
            </a:br>
            <a:r>
              <a:rPr lang="es-EC" altLang="es-EC" cap="none" dirty="0" smtClean="0">
                <a:latin typeface="Times New Roman" panose="02020603050405020304" pitchFamily="18" charset="0"/>
                <a:ea typeface="Calibri" panose="020F0502020204030204" pitchFamily="34" charset="0"/>
                <a:cs typeface="Times New Roman" panose="02020603050405020304" pitchFamily="18" charset="0"/>
              </a:rPr>
              <a:t>Fuente</a:t>
            </a:r>
            <a:r>
              <a:rPr lang="es-EC" altLang="es-EC" cap="none" dirty="0">
                <a:latin typeface="Times New Roman" panose="02020603050405020304" pitchFamily="18" charset="0"/>
                <a:ea typeface="Calibri" panose="020F0502020204030204" pitchFamily="34" charset="0"/>
                <a:cs typeface="Times New Roman" panose="02020603050405020304" pitchFamily="18" charset="0"/>
              </a:rPr>
              <a:t>: Van </a:t>
            </a:r>
            <a:r>
              <a:rPr lang="es-EC" altLang="es-EC" cap="none" dirty="0" err="1">
                <a:latin typeface="Times New Roman" panose="02020603050405020304" pitchFamily="18" charset="0"/>
                <a:ea typeface="Calibri" panose="020F0502020204030204" pitchFamily="34" charset="0"/>
                <a:cs typeface="Times New Roman" panose="02020603050405020304" pitchFamily="18" charset="0"/>
              </a:rPr>
              <a:t>Liew</a:t>
            </a:r>
            <a:r>
              <a:rPr lang="es-EC" altLang="es-EC" cap="none" dirty="0">
                <a:latin typeface="Times New Roman" panose="02020603050405020304" pitchFamily="18" charset="0"/>
                <a:ea typeface="Calibri" panose="020F0502020204030204" pitchFamily="34" charset="0"/>
                <a:cs typeface="Times New Roman" panose="02020603050405020304" pitchFamily="18" charset="0"/>
              </a:rPr>
              <a:t> </a:t>
            </a:r>
            <a:r>
              <a:rPr lang="es-EC" altLang="es-EC" i="1" cap="none" dirty="0">
                <a:latin typeface="Times New Roman" panose="02020603050405020304" pitchFamily="18" charset="0"/>
                <a:ea typeface="Calibri" panose="020F0502020204030204" pitchFamily="34" charset="0"/>
                <a:cs typeface="Times New Roman" panose="02020603050405020304" pitchFamily="18" charset="0"/>
              </a:rPr>
              <a:t>et al., </a:t>
            </a:r>
            <a:r>
              <a:rPr lang="es-EC" altLang="es-EC" cap="none" dirty="0">
                <a:latin typeface="Times New Roman" panose="02020603050405020304" pitchFamily="18" charset="0"/>
                <a:ea typeface="Calibri" panose="020F0502020204030204" pitchFamily="34" charset="0"/>
                <a:cs typeface="Times New Roman" panose="02020603050405020304" pitchFamily="18" charset="0"/>
              </a:rPr>
              <a:t>(2007).</a:t>
            </a:r>
            <a:r>
              <a:rPr lang="es-EC" altLang="es-EC" sz="4800" cap="none" dirty="0">
                <a:latin typeface="Arial" panose="020B0604020202020204" pitchFamily="34" charset="0"/>
              </a:rPr>
              <a:t/>
            </a:r>
            <a:br>
              <a:rPr lang="es-EC" altLang="es-EC" sz="4800" cap="none" dirty="0">
                <a:latin typeface="Arial" panose="020B0604020202020204" pitchFamily="34" charset="0"/>
              </a:rPr>
            </a:br>
            <a:endParaRPr lang="es-EC" dirty="0"/>
          </a:p>
        </p:txBody>
      </p:sp>
      <p:graphicFrame>
        <p:nvGraphicFramePr>
          <p:cNvPr id="4" name="Marcador de contenido 3"/>
          <p:cNvGraphicFramePr>
            <a:graphicFrameLocks noGrp="1"/>
          </p:cNvGraphicFramePr>
          <p:nvPr>
            <p:ph sz="quarter" idx="13"/>
            <p:extLst>
              <p:ext uri="{D42A27DB-BD31-4B8C-83A1-F6EECF244321}">
                <p14:modId xmlns:p14="http://schemas.microsoft.com/office/powerpoint/2010/main" val="731542473"/>
              </p:ext>
            </p:extLst>
          </p:nvPr>
        </p:nvGraphicFramePr>
        <p:xfrm>
          <a:off x="2420471" y="2214696"/>
          <a:ext cx="8122023" cy="3406175"/>
        </p:xfrm>
        <a:graphic>
          <a:graphicData uri="http://schemas.openxmlformats.org/drawingml/2006/table">
            <a:tbl>
              <a:tblPr firstRow="1" firstCol="1" bandRow="1">
                <a:tableStyleId>{5C22544A-7EE6-4342-B048-85BDC9FD1C3A}</a:tableStyleId>
              </a:tblPr>
              <a:tblGrid>
                <a:gridCol w="4057370"/>
                <a:gridCol w="4064653"/>
              </a:tblGrid>
              <a:tr h="681235">
                <a:tc>
                  <a:txBody>
                    <a:bodyPr/>
                    <a:lstStyle/>
                    <a:p>
                      <a:pPr marL="0" marR="0" algn="ctr">
                        <a:lnSpc>
                          <a:spcPct val="150000"/>
                        </a:lnSpc>
                        <a:spcBef>
                          <a:spcPts val="0"/>
                        </a:spcBef>
                        <a:spcAft>
                          <a:spcPts val="0"/>
                        </a:spcAft>
                        <a:tabLst>
                          <a:tab pos="5715000" algn="l"/>
                        </a:tabLst>
                      </a:pPr>
                      <a:r>
                        <a:rPr lang="es-ES" sz="1200" dirty="0">
                          <a:effectLst/>
                        </a:rPr>
                        <a:t>Valor de coeficiente NSE</a:t>
                      </a:r>
                      <a:endParaRPr lang="es-EC"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lnSpc>
                          <a:spcPct val="150000"/>
                        </a:lnSpc>
                        <a:spcBef>
                          <a:spcPts val="0"/>
                        </a:spcBef>
                        <a:spcAft>
                          <a:spcPts val="0"/>
                        </a:spcAft>
                        <a:tabLst>
                          <a:tab pos="5715000" algn="l"/>
                        </a:tabLst>
                      </a:pPr>
                      <a:r>
                        <a:rPr lang="es-ES" sz="1200" dirty="0">
                          <a:effectLst/>
                        </a:rPr>
                        <a:t>Fuerza de acuerdo</a:t>
                      </a:r>
                      <a:endParaRPr lang="es-EC" sz="1200" dirty="0">
                        <a:effectLst/>
                        <a:latin typeface="Times New Roman" panose="02020603050405020304" pitchFamily="18" charset="0"/>
                        <a:ea typeface="Calibri" panose="020F0502020204030204" pitchFamily="34" charset="0"/>
                      </a:endParaRPr>
                    </a:p>
                  </a:txBody>
                  <a:tcPr marL="68580" marR="68580" marT="0" marB="0"/>
                </a:tc>
              </a:tr>
              <a:tr h="681235">
                <a:tc>
                  <a:txBody>
                    <a:bodyPr/>
                    <a:lstStyle/>
                    <a:p>
                      <a:pPr marL="0" marR="0" algn="ctr">
                        <a:lnSpc>
                          <a:spcPct val="150000"/>
                        </a:lnSpc>
                        <a:spcBef>
                          <a:spcPts val="0"/>
                        </a:spcBef>
                        <a:spcAft>
                          <a:spcPts val="0"/>
                        </a:spcAft>
                        <a:tabLst>
                          <a:tab pos="5715000" algn="l"/>
                        </a:tabLst>
                      </a:pPr>
                      <a:r>
                        <a:rPr lang="es-ES" sz="1200" dirty="0">
                          <a:effectLst/>
                        </a:rPr>
                        <a:t>NSE </a:t>
                      </a:r>
                      <a:r>
                        <a:rPr lang="es-ES" sz="1200" dirty="0" smtClean="0">
                          <a:effectLst/>
                        </a:rPr>
                        <a:t>= </a:t>
                      </a:r>
                      <a:r>
                        <a:rPr lang="es-ES" sz="1200" dirty="0">
                          <a:effectLst/>
                        </a:rPr>
                        <a:t>1</a:t>
                      </a:r>
                      <a:endParaRPr lang="es-EC" sz="1200" dirty="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lnSpc>
                          <a:spcPct val="150000"/>
                        </a:lnSpc>
                        <a:spcBef>
                          <a:spcPts val="0"/>
                        </a:spcBef>
                        <a:spcAft>
                          <a:spcPts val="0"/>
                        </a:spcAft>
                        <a:tabLst>
                          <a:tab pos="5715000" algn="l"/>
                        </a:tabLst>
                      </a:pPr>
                      <a:r>
                        <a:rPr lang="es-ES" sz="1200">
                          <a:effectLst/>
                        </a:rPr>
                        <a:t>Simulación perfecta</a:t>
                      </a:r>
                      <a:endParaRPr lang="es-EC" sz="1200">
                        <a:effectLst/>
                        <a:latin typeface="Times New Roman" panose="02020603050405020304" pitchFamily="18" charset="0"/>
                        <a:ea typeface="Calibri" panose="020F0502020204030204" pitchFamily="34" charset="0"/>
                      </a:endParaRPr>
                    </a:p>
                  </a:txBody>
                  <a:tcPr marL="68580" marR="68580" marT="0" marB="0"/>
                </a:tc>
              </a:tr>
              <a:tr h="681235">
                <a:tc>
                  <a:txBody>
                    <a:bodyPr/>
                    <a:lstStyle/>
                    <a:p>
                      <a:pPr marL="457200" marR="0" algn="ctr">
                        <a:lnSpc>
                          <a:spcPct val="150000"/>
                        </a:lnSpc>
                        <a:spcBef>
                          <a:spcPts val="0"/>
                        </a:spcBef>
                        <a:spcAft>
                          <a:spcPts val="0"/>
                        </a:spcAft>
                        <a:tabLst>
                          <a:tab pos="5715000" algn="l"/>
                        </a:tabLst>
                      </a:pPr>
                      <a:r>
                        <a:rPr lang="es-ES" sz="1200">
                          <a:effectLst/>
                        </a:rPr>
                        <a:t>NSE &gt; 0.75</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lnSpc>
                          <a:spcPct val="150000"/>
                        </a:lnSpc>
                        <a:spcBef>
                          <a:spcPts val="0"/>
                        </a:spcBef>
                        <a:spcAft>
                          <a:spcPts val="0"/>
                        </a:spcAft>
                        <a:tabLst>
                          <a:tab pos="5715000" algn="l"/>
                        </a:tabLst>
                      </a:pPr>
                      <a:r>
                        <a:rPr lang="es-ES" sz="1200">
                          <a:effectLst/>
                        </a:rPr>
                        <a:t>Simulación buena</a:t>
                      </a:r>
                      <a:endParaRPr lang="es-EC" sz="1200">
                        <a:effectLst/>
                        <a:latin typeface="Times New Roman" panose="02020603050405020304" pitchFamily="18" charset="0"/>
                        <a:ea typeface="Calibri" panose="020F0502020204030204" pitchFamily="34" charset="0"/>
                      </a:endParaRPr>
                    </a:p>
                  </a:txBody>
                  <a:tcPr marL="68580" marR="68580" marT="0" marB="0"/>
                </a:tc>
              </a:tr>
              <a:tr h="681235">
                <a:tc>
                  <a:txBody>
                    <a:bodyPr/>
                    <a:lstStyle/>
                    <a:p>
                      <a:pPr marL="0" marR="0" algn="ctr">
                        <a:lnSpc>
                          <a:spcPct val="150000"/>
                        </a:lnSpc>
                        <a:spcBef>
                          <a:spcPts val="0"/>
                        </a:spcBef>
                        <a:spcAft>
                          <a:spcPts val="0"/>
                        </a:spcAft>
                        <a:tabLst>
                          <a:tab pos="5715000" algn="l"/>
                        </a:tabLst>
                      </a:pPr>
                      <a:r>
                        <a:rPr lang="es-ES" sz="1200">
                          <a:effectLst/>
                        </a:rPr>
                        <a:t>NSE &gt; 0.36 y &lt; 0.75</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lnSpc>
                          <a:spcPct val="150000"/>
                        </a:lnSpc>
                        <a:spcBef>
                          <a:spcPts val="0"/>
                        </a:spcBef>
                        <a:spcAft>
                          <a:spcPts val="0"/>
                        </a:spcAft>
                        <a:tabLst>
                          <a:tab pos="5715000" algn="l"/>
                        </a:tabLst>
                      </a:pPr>
                      <a:r>
                        <a:rPr lang="es-ES" sz="1200">
                          <a:effectLst/>
                        </a:rPr>
                        <a:t>Simulación satisfactoria</a:t>
                      </a:r>
                      <a:endParaRPr lang="es-EC" sz="1200">
                        <a:effectLst/>
                        <a:latin typeface="Times New Roman" panose="02020603050405020304" pitchFamily="18" charset="0"/>
                        <a:ea typeface="Calibri" panose="020F0502020204030204" pitchFamily="34" charset="0"/>
                      </a:endParaRPr>
                    </a:p>
                  </a:txBody>
                  <a:tcPr marL="68580" marR="68580" marT="0" marB="0"/>
                </a:tc>
              </a:tr>
              <a:tr h="681235">
                <a:tc>
                  <a:txBody>
                    <a:bodyPr/>
                    <a:lstStyle/>
                    <a:p>
                      <a:pPr marL="0" marR="0" algn="ctr">
                        <a:lnSpc>
                          <a:spcPct val="150000"/>
                        </a:lnSpc>
                        <a:spcBef>
                          <a:spcPts val="0"/>
                        </a:spcBef>
                        <a:spcAft>
                          <a:spcPts val="0"/>
                        </a:spcAft>
                        <a:tabLst>
                          <a:tab pos="5715000" algn="l"/>
                        </a:tabLst>
                      </a:pPr>
                      <a:r>
                        <a:rPr lang="es-ES" sz="1200">
                          <a:effectLst/>
                        </a:rPr>
                        <a:t>NSE &lt; 0.36</a:t>
                      </a:r>
                      <a:endParaRPr lang="es-EC" sz="1200">
                        <a:effectLst/>
                        <a:latin typeface="Times New Roman" panose="02020603050405020304" pitchFamily="18" charset="0"/>
                        <a:ea typeface="Calibri" panose="020F0502020204030204" pitchFamily="34" charset="0"/>
                      </a:endParaRPr>
                    </a:p>
                  </a:txBody>
                  <a:tcPr marL="68580" marR="68580" marT="0" marB="0"/>
                </a:tc>
                <a:tc>
                  <a:txBody>
                    <a:bodyPr/>
                    <a:lstStyle/>
                    <a:p>
                      <a:pPr marL="0" marR="0" algn="ctr">
                        <a:lnSpc>
                          <a:spcPct val="150000"/>
                        </a:lnSpc>
                        <a:spcBef>
                          <a:spcPts val="0"/>
                        </a:spcBef>
                        <a:spcAft>
                          <a:spcPts val="0"/>
                        </a:spcAft>
                        <a:tabLst>
                          <a:tab pos="5715000" algn="l"/>
                        </a:tabLst>
                      </a:pPr>
                      <a:r>
                        <a:rPr lang="es-ES" sz="1200" dirty="0">
                          <a:effectLst/>
                        </a:rPr>
                        <a:t>Simulación insatisfactoria</a:t>
                      </a:r>
                      <a:endParaRPr lang="es-EC" sz="1200" dirty="0">
                        <a:effectLst/>
                        <a:latin typeface="Times New Roman" panose="02020603050405020304" pitchFamily="18" charset="0"/>
                        <a:ea typeface="Calibri" panose="020F0502020204030204" pitchFamily="34" charset="0"/>
                      </a:endParaRPr>
                    </a:p>
                  </a:txBody>
                  <a:tcPr marL="68580" marR="68580" marT="0" marB="0"/>
                </a:tc>
              </a:tr>
            </a:tbl>
          </a:graphicData>
        </a:graphic>
      </p:graphicFrame>
    </p:spTree>
    <p:extLst>
      <p:ext uri="{BB962C8B-B14F-4D97-AF65-F5344CB8AC3E}">
        <p14:creationId xmlns:p14="http://schemas.microsoft.com/office/powerpoint/2010/main" val="2493043422"/>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C" dirty="0"/>
              <a:t>Etapa 3: Análisis de la variabilidad hídrica de la cuenca ante la pérdida de cobertura vegetal de bosque</a:t>
            </a:r>
            <a:r>
              <a:rPr lang="es-EC" dirty="0" smtClean="0"/>
              <a:t>.</a:t>
            </a:r>
            <a:endParaRPr lang="es-EC" dirty="0"/>
          </a:p>
        </p:txBody>
      </p:sp>
      <p:sp>
        <p:nvSpPr>
          <p:cNvPr id="3" name="Marcador de contenido 2"/>
          <p:cNvSpPr>
            <a:spLocks noGrp="1"/>
          </p:cNvSpPr>
          <p:nvPr>
            <p:ph sz="quarter" idx="13"/>
          </p:nvPr>
        </p:nvSpPr>
        <p:spPr/>
        <p:txBody>
          <a:bodyPr/>
          <a:lstStyle/>
          <a:p>
            <a:r>
              <a:rPr lang="es-EC" cap="none" dirty="0" smtClean="0"/>
              <a:t>A partir de la simulación se analizó y determinó la relación entre caudal y bosque mediante una correlación lineal de </a:t>
            </a:r>
            <a:r>
              <a:rPr lang="es-EC" cap="none" dirty="0"/>
              <a:t>P</a:t>
            </a:r>
            <a:r>
              <a:rPr lang="es-EC" cap="none" dirty="0" smtClean="0"/>
              <a:t>earson</a:t>
            </a:r>
            <a:r>
              <a:rPr lang="es-EC" cap="none" dirty="0" smtClean="0"/>
              <a:t>. </a:t>
            </a:r>
          </a:p>
          <a:p>
            <a:r>
              <a:rPr lang="es-EC" cap="none" dirty="0" smtClean="0"/>
              <a:t>Pearson mide la relación entre dos variables paramétricas dando como resultado un R</a:t>
            </a:r>
            <a:r>
              <a:rPr lang="es-EC" cap="none" baseline="30000" dirty="0" smtClean="0"/>
              <a:t>2</a:t>
            </a:r>
            <a:r>
              <a:rPr lang="es-EC" cap="none" dirty="0" smtClean="0"/>
              <a:t> de determinación. Este análisis se aplicó en el proceso de aceptación las hipótesis nula o alternativa, planteadas en el presente estudio.</a:t>
            </a:r>
          </a:p>
          <a:p>
            <a:endParaRPr lang="es-EC" dirty="0"/>
          </a:p>
        </p:txBody>
      </p:sp>
    </p:spTree>
    <p:extLst>
      <p:ext uri="{BB962C8B-B14F-4D97-AF65-F5344CB8AC3E}">
        <p14:creationId xmlns:p14="http://schemas.microsoft.com/office/powerpoint/2010/main" val="250294271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81011" y="1788459"/>
            <a:ext cx="10364451" cy="3348318"/>
          </a:xfrm>
        </p:spPr>
        <p:txBody>
          <a:bodyPr>
            <a:normAutofit/>
          </a:bodyPr>
          <a:lstStyle/>
          <a:p>
            <a:r>
              <a:rPr lang="es-EC" sz="6600" dirty="0" smtClean="0"/>
              <a:t>Resultados </a:t>
            </a:r>
            <a:br>
              <a:rPr lang="es-EC" sz="6600" dirty="0" smtClean="0"/>
            </a:br>
            <a:r>
              <a:rPr lang="es-EC" sz="6600" dirty="0" smtClean="0"/>
              <a:t>y </a:t>
            </a:r>
            <a:br>
              <a:rPr lang="es-EC" sz="6600" dirty="0" smtClean="0"/>
            </a:br>
            <a:r>
              <a:rPr lang="es-EC" sz="6600" dirty="0" smtClean="0"/>
              <a:t>discusión </a:t>
            </a:r>
            <a:endParaRPr lang="es-EC" sz="6600" dirty="0"/>
          </a:p>
        </p:txBody>
      </p:sp>
    </p:spTree>
    <p:extLst>
      <p:ext uri="{BB962C8B-B14F-4D97-AF65-F5344CB8AC3E}">
        <p14:creationId xmlns:p14="http://schemas.microsoft.com/office/powerpoint/2010/main" val="283380683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Análisis </a:t>
            </a:r>
            <a:r>
              <a:rPr lang="es-EC" dirty="0"/>
              <a:t>de la tasa de deforestación en la cuenca del Rio Mira</a:t>
            </a:r>
          </a:p>
        </p:txBody>
      </p:sp>
      <p:graphicFrame>
        <p:nvGraphicFramePr>
          <p:cNvPr id="6" name="Marcador de contenido 5"/>
          <p:cNvGraphicFramePr>
            <a:graphicFrameLocks noGrp="1"/>
          </p:cNvGraphicFramePr>
          <p:nvPr>
            <p:ph sz="quarter" idx="13"/>
            <p:extLst>
              <p:ext uri="{D42A27DB-BD31-4B8C-83A1-F6EECF244321}">
                <p14:modId xmlns:p14="http://schemas.microsoft.com/office/powerpoint/2010/main" val="1010737710"/>
              </p:ext>
            </p:extLst>
          </p:nvPr>
        </p:nvGraphicFramePr>
        <p:xfrm>
          <a:off x="2532529" y="2720186"/>
          <a:ext cx="7126941" cy="2515132"/>
        </p:xfrm>
        <a:graphic>
          <a:graphicData uri="http://schemas.openxmlformats.org/drawingml/2006/table">
            <a:tbl>
              <a:tblPr firstRow="1" firstCol="1" bandRow="1">
                <a:tableStyleId>{5C22544A-7EE6-4342-B048-85BDC9FD1C3A}</a:tableStyleId>
              </a:tblPr>
              <a:tblGrid>
                <a:gridCol w="909886"/>
                <a:gridCol w="1702267"/>
                <a:gridCol w="1489201"/>
                <a:gridCol w="1761565"/>
                <a:gridCol w="1264022"/>
              </a:tblGrid>
              <a:tr h="445903">
                <a:tc>
                  <a:txBody>
                    <a:bodyPr/>
                    <a:lstStyle/>
                    <a:p>
                      <a:pPr marL="0" marR="0" algn="ctr">
                        <a:lnSpc>
                          <a:spcPct val="150000"/>
                        </a:lnSpc>
                        <a:spcBef>
                          <a:spcPts val="0"/>
                        </a:spcBef>
                        <a:spcAft>
                          <a:spcPts val="0"/>
                        </a:spcAft>
                      </a:pPr>
                      <a:r>
                        <a:rPr lang="es-EC" sz="1600" dirty="0">
                          <a:effectLst/>
                        </a:rPr>
                        <a:t>Nro.</a:t>
                      </a:r>
                      <a:endParaRPr lang="es-EC" sz="1800" dirty="0">
                        <a:effectLst/>
                        <a:latin typeface="Times New Roman" panose="02020603050405020304" pitchFamily="18" charset="0"/>
                        <a:ea typeface="Calibri" panose="020F0502020204030204" pitchFamily="34" charset="0"/>
                      </a:endParaRPr>
                    </a:p>
                  </a:txBody>
                  <a:tcPr marL="44450" marR="44450" marT="0" marB="0" anchor="ctr"/>
                </a:tc>
                <a:tc>
                  <a:txBody>
                    <a:bodyPr/>
                    <a:lstStyle/>
                    <a:p>
                      <a:pPr marL="0" marR="0" algn="ctr">
                        <a:lnSpc>
                          <a:spcPct val="150000"/>
                        </a:lnSpc>
                        <a:spcBef>
                          <a:spcPts val="0"/>
                        </a:spcBef>
                        <a:spcAft>
                          <a:spcPts val="0"/>
                        </a:spcAft>
                      </a:pPr>
                      <a:r>
                        <a:rPr lang="es-EC" sz="1600" dirty="0">
                          <a:effectLst/>
                        </a:rPr>
                        <a:t>Periodo</a:t>
                      </a:r>
                      <a:endParaRPr lang="es-EC" sz="1800" dirty="0">
                        <a:effectLst/>
                        <a:latin typeface="Times New Roman" panose="02020603050405020304" pitchFamily="18" charset="0"/>
                        <a:ea typeface="Calibri" panose="020F0502020204030204" pitchFamily="34" charset="0"/>
                      </a:endParaRPr>
                    </a:p>
                  </a:txBody>
                  <a:tcPr marL="44450" marR="44450" marT="0" marB="0" anchor="ctr"/>
                </a:tc>
                <a:tc>
                  <a:txBody>
                    <a:bodyPr/>
                    <a:lstStyle/>
                    <a:p>
                      <a:pPr marL="0" marR="0" algn="ctr">
                        <a:lnSpc>
                          <a:spcPct val="150000"/>
                        </a:lnSpc>
                        <a:spcBef>
                          <a:spcPts val="0"/>
                        </a:spcBef>
                        <a:spcAft>
                          <a:spcPts val="0"/>
                        </a:spcAft>
                      </a:pPr>
                      <a:r>
                        <a:rPr lang="es-EC" sz="1600">
                          <a:effectLst/>
                        </a:rPr>
                        <a:t>Tasa de cambio del Bosque</a:t>
                      </a:r>
                      <a:endParaRPr lang="es-EC" sz="1800">
                        <a:effectLst/>
                        <a:latin typeface="Times New Roman" panose="02020603050405020304" pitchFamily="18" charset="0"/>
                        <a:ea typeface="Calibri" panose="020F0502020204030204" pitchFamily="34" charset="0"/>
                      </a:endParaRPr>
                    </a:p>
                  </a:txBody>
                  <a:tcPr marL="44450" marR="44450" marT="0" marB="0" anchor="ctr"/>
                </a:tc>
                <a:tc>
                  <a:txBody>
                    <a:bodyPr/>
                    <a:lstStyle/>
                    <a:p>
                      <a:pPr marL="0" marR="0" algn="ctr">
                        <a:lnSpc>
                          <a:spcPct val="150000"/>
                        </a:lnSpc>
                        <a:spcBef>
                          <a:spcPts val="0"/>
                        </a:spcBef>
                        <a:spcAft>
                          <a:spcPts val="0"/>
                        </a:spcAft>
                      </a:pPr>
                      <a:r>
                        <a:rPr lang="es-EC" sz="1600">
                          <a:effectLst/>
                        </a:rPr>
                        <a:t>Actividad en el periodo</a:t>
                      </a:r>
                      <a:endParaRPr lang="es-EC" sz="1800">
                        <a:effectLst/>
                        <a:latin typeface="Times New Roman" panose="02020603050405020304" pitchFamily="18" charset="0"/>
                        <a:ea typeface="Calibri" panose="020F0502020204030204" pitchFamily="34" charset="0"/>
                      </a:endParaRPr>
                    </a:p>
                  </a:txBody>
                  <a:tcPr marL="44450" marR="44450" marT="0" marB="0" anchor="ctr"/>
                </a:tc>
                <a:tc>
                  <a:txBody>
                    <a:bodyPr/>
                    <a:lstStyle/>
                    <a:p>
                      <a:pPr marL="0" marR="0" algn="ctr">
                        <a:lnSpc>
                          <a:spcPct val="150000"/>
                        </a:lnSpc>
                        <a:spcBef>
                          <a:spcPts val="0"/>
                        </a:spcBef>
                        <a:spcAft>
                          <a:spcPts val="0"/>
                        </a:spcAft>
                      </a:pPr>
                      <a:r>
                        <a:rPr lang="es-EC" sz="1600">
                          <a:effectLst/>
                        </a:rPr>
                        <a:t>Cambio</a:t>
                      </a:r>
                      <a:endParaRPr lang="es-EC" sz="1800">
                        <a:effectLst/>
                        <a:latin typeface="Times New Roman" panose="02020603050405020304" pitchFamily="18" charset="0"/>
                        <a:ea typeface="Calibri" panose="020F0502020204030204" pitchFamily="34" charset="0"/>
                      </a:endParaRPr>
                    </a:p>
                  </a:txBody>
                  <a:tcPr marL="44450" marR="44450" marT="0" marB="0"/>
                </a:tc>
              </a:tr>
              <a:tr h="445903">
                <a:tc>
                  <a:txBody>
                    <a:bodyPr/>
                    <a:lstStyle/>
                    <a:p>
                      <a:pPr marL="0" marR="0" algn="ctr">
                        <a:lnSpc>
                          <a:spcPct val="150000"/>
                        </a:lnSpc>
                        <a:spcBef>
                          <a:spcPts val="0"/>
                        </a:spcBef>
                        <a:spcAft>
                          <a:spcPts val="0"/>
                        </a:spcAft>
                      </a:pPr>
                      <a:r>
                        <a:rPr lang="es-EC" sz="1600">
                          <a:effectLst/>
                        </a:rPr>
                        <a:t>1</a:t>
                      </a:r>
                      <a:endParaRPr lang="es-EC" sz="1800">
                        <a:effectLst/>
                        <a:latin typeface="Times New Roman" panose="02020603050405020304" pitchFamily="18" charset="0"/>
                        <a:ea typeface="Calibri" panose="020F0502020204030204" pitchFamily="34" charset="0"/>
                      </a:endParaRPr>
                    </a:p>
                  </a:txBody>
                  <a:tcPr marL="44450" marR="44450" marT="0" marB="0" anchor="ctr"/>
                </a:tc>
                <a:tc>
                  <a:txBody>
                    <a:bodyPr/>
                    <a:lstStyle/>
                    <a:p>
                      <a:pPr marL="0" marR="0" algn="ctr">
                        <a:lnSpc>
                          <a:spcPct val="150000"/>
                        </a:lnSpc>
                        <a:spcBef>
                          <a:spcPts val="0"/>
                        </a:spcBef>
                        <a:spcAft>
                          <a:spcPts val="0"/>
                        </a:spcAft>
                      </a:pPr>
                      <a:r>
                        <a:rPr lang="es-EC" sz="1600" dirty="0">
                          <a:effectLst/>
                        </a:rPr>
                        <a:t>2000 – 2007</a:t>
                      </a:r>
                      <a:endParaRPr lang="es-EC" sz="1800" dirty="0">
                        <a:effectLst/>
                        <a:latin typeface="Times New Roman" panose="02020603050405020304" pitchFamily="18" charset="0"/>
                        <a:ea typeface="Calibri" panose="020F0502020204030204" pitchFamily="34" charset="0"/>
                      </a:endParaRPr>
                    </a:p>
                  </a:txBody>
                  <a:tcPr marL="44450" marR="44450" marT="0" marB="0" anchor="ctr"/>
                </a:tc>
                <a:tc>
                  <a:txBody>
                    <a:bodyPr/>
                    <a:lstStyle/>
                    <a:p>
                      <a:pPr marL="0" marR="0" algn="ctr">
                        <a:lnSpc>
                          <a:spcPct val="150000"/>
                        </a:lnSpc>
                        <a:spcBef>
                          <a:spcPts val="0"/>
                        </a:spcBef>
                        <a:spcAft>
                          <a:spcPts val="0"/>
                        </a:spcAft>
                      </a:pPr>
                      <a:r>
                        <a:rPr lang="es-EC" sz="1600" dirty="0">
                          <a:effectLst/>
                        </a:rPr>
                        <a:t>-0.009</a:t>
                      </a:r>
                      <a:endParaRPr lang="es-EC" sz="1800" dirty="0">
                        <a:effectLst/>
                        <a:latin typeface="Times New Roman" panose="02020603050405020304" pitchFamily="18" charset="0"/>
                        <a:ea typeface="Calibri" panose="020F0502020204030204" pitchFamily="34" charset="0"/>
                      </a:endParaRPr>
                    </a:p>
                  </a:txBody>
                  <a:tcPr marL="44450" marR="44450" marT="0" marB="0" anchor="b"/>
                </a:tc>
                <a:tc>
                  <a:txBody>
                    <a:bodyPr/>
                    <a:lstStyle/>
                    <a:p>
                      <a:pPr marL="0" marR="0" algn="ctr">
                        <a:lnSpc>
                          <a:spcPct val="150000"/>
                        </a:lnSpc>
                        <a:spcBef>
                          <a:spcPts val="0"/>
                        </a:spcBef>
                        <a:spcAft>
                          <a:spcPts val="0"/>
                        </a:spcAft>
                      </a:pPr>
                      <a:r>
                        <a:rPr lang="es-EC" sz="1600">
                          <a:effectLst/>
                        </a:rPr>
                        <a:t>Deforestación</a:t>
                      </a:r>
                      <a:endParaRPr lang="es-EC" sz="1800">
                        <a:effectLst/>
                        <a:latin typeface="Times New Roman" panose="02020603050405020304" pitchFamily="18" charset="0"/>
                        <a:ea typeface="Calibri" panose="020F0502020204030204" pitchFamily="34" charset="0"/>
                      </a:endParaRPr>
                    </a:p>
                  </a:txBody>
                  <a:tcPr marL="44450" marR="44450" marT="0" marB="0" anchor="ctr"/>
                </a:tc>
                <a:tc>
                  <a:txBody>
                    <a:bodyPr/>
                    <a:lstStyle/>
                    <a:p>
                      <a:pPr marL="0" marR="0" algn="ctr">
                        <a:lnSpc>
                          <a:spcPct val="150000"/>
                        </a:lnSpc>
                        <a:spcBef>
                          <a:spcPts val="0"/>
                        </a:spcBef>
                        <a:spcAft>
                          <a:spcPts val="0"/>
                        </a:spcAft>
                      </a:pPr>
                      <a:r>
                        <a:rPr lang="es-EC" sz="1600" dirty="0">
                          <a:effectLst/>
                        </a:rPr>
                        <a:t>7819.62 ha</a:t>
                      </a:r>
                      <a:endParaRPr lang="es-EC" sz="1800" dirty="0">
                        <a:effectLst/>
                        <a:latin typeface="Times New Roman" panose="02020603050405020304" pitchFamily="18" charset="0"/>
                        <a:ea typeface="Calibri" panose="020F0502020204030204" pitchFamily="34" charset="0"/>
                      </a:endParaRPr>
                    </a:p>
                  </a:txBody>
                  <a:tcPr marL="44450" marR="44450" marT="0" marB="0"/>
                </a:tc>
              </a:tr>
              <a:tr h="445903">
                <a:tc>
                  <a:txBody>
                    <a:bodyPr/>
                    <a:lstStyle/>
                    <a:p>
                      <a:pPr marL="0" marR="0" algn="ctr">
                        <a:lnSpc>
                          <a:spcPct val="150000"/>
                        </a:lnSpc>
                        <a:spcBef>
                          <a:spcPts val="0"/>
                        </a:spcBef>
                        <a:spcAft>
                          <a:spcPts val="0"/>
                        </a:spcAft>
                      </a:pPr>
                      <a:r>
                        <a:rPr lang="es-EC" sz="1600">
                          <a:effectLst/>
                        </a:rPr>
                        <a:t>2</a:t>
                      </a:r>
                      <a:endParaRPr lang="es-EC" sz="1800">
                        <a:effectLst/>
                        <a:latin typeface="Times New Roman" panose="02020603050405020304" pitchFamily="18" charset="0"/>
                        <a:ea typeface="Calibri" panose="020F0502020204030204" pitchFamily="34" charset="0"/>
                      </a:endParaRPr>
                    </a:p>
                  </a:txBody>
                  <a:tcPr marL="44450" marR="44450" marT="0" marB="0" anchor="ctr"/>
                </a:tc>
                <a:tc>
                  <a:txBody>
                    <a:bodyPr/>
                    <a:lstStyle/>
                    <a:p>
                      <a:pPr marL="0" marR="0" algn="ctr">
                        <a:lnSpc>
                          <a:spcPct val="150000"/>
                        </a:lnSpc>
                        <a:spcBef>
                          <a:spcPts val="0"/>
                        </a:spcBef>
                        <a:spcAft>
                          <a:spcPts val="0"/>
                        </a:spcAft>
                      </a:pPr>
                      <a:r>
                        <a:rPr lang="es-EC" sz="1600">
                          <a:effectLst/>
                        </a:rPr>
                        <a:t>2007 – 2014</a:t>
                      </a:r>
                      <a:endParaRPr lang="es-EC" sz="1800">
                        <a:effectLst/>
                        <a:latin typeface="Times New Roman" panose="02020603050405020304" pitchFamily="18" charset="0"/>
                        <a:ea typeface="Calibri" panose="020F0502020204030204" pitchFamily="34" charset="0"/>
                      </a:endParaRPr>
                    </a:p>
                  </a:txBody>
                  <a:tcPr marL="44450" marR="44450" marT="0" marB="0" anchor="ctr"/>
                </a:tc>
                <a:tc>
                  <a:txBody>
                    <a:bodyPr/>
                    <a:lstStyle/>
                    <a:p>
                      <a:pPr marL="0" marR="0" algn="ctr">
                        <a:lnSpc>
                          <a:spcPct val="150000"/>
                        </a:lnSpc>
                        <a:spcBef>
                          <a:spcPts val="0"/>
                        </a:spcBef>
                        <a:spcAft>
                          <a:spcPts val="0"/>
                        </a:spcAft>
                      </a:pPr>
                      <a:r>
                        <a:rPr lang="es-EC" sz="1600" dirty="0">
                          <a:effectLst/>
                        </a:rPr>
                        <a:t>0.004</a:t>
                      </a:r>
                      <a:endParaRPr lang="es-EC" sz="1800" dirty="0">
                        <a:effectLst/>
                        <a:latin typeface="Times New Roman" panose="02020603050405020304" pitchFamily="18" charset="0"/>
                        <a:ea typeface="Calibri" panose="020F0502020204030204" pitchFamily="34" charset="0"/>
                      </a:endParaRPr>
                    </a:p>
                  </a:txBody>
                  <a:tcPr marL="44450" marR="44450" marT="0" marB="0" anchor="b"/>
                </a:tc>
                <a:tc>
                  <a:txBody>
                    <a:bodyPr/>
                    <a:lstStyle/>
                    <a:p>
                      <a:pPr marL="0" marR="0" algn="ctr">
                        <a:lnSpc>
                          <a:spcPct val="150000"/>
                        </a:lnSpc>
                        <a:spcBef>
                          <a:spcPts val="0"/>
                        </a:spcBef>
                        <a:spcAft>
                          <a:spcPts val="0"/>
                        </a:spcAft>
                      </a:pPr>
                      <a:r>
                        <a:rPr lang="es-EC" sz="1600" dirty="0">
                          <a:effectLst/>
                        </a:rPr>
                        <a:t>Reforestación</a:t>
                      </a:r>
                      <a:endParaRPr lang="es-EC" sz="1800" dirty="0">
                        <a:effectLst/>
                        <a:latin typeface="Times New Roman" panose="02020603050405020304" pitchFamily="18" charset="0"/>
                        <a:ea typeface="Calibri" panose="020F0502020204030204" pitchFamily="34" charset="0"/>
                      </a:endParaRPr>
                    </a:p>
                  </a:txBody>
                  <a:tcPr marL="44450" marR="44450" marT="0" marB="0" anchor="ctr"/>
                </a:tc>
                <a:tc>
                  <a:txBody>
                    <a:bodyPr/>
                    <a:lstStyle/>
                    <a:p>
                      <a:pPr marL="0" marR="0" algn="ctr">
                        <a:lnSpc>
                          <a:spcPct val="150000"/>
                        </a:lnSpc>
                        <a:spcBef>
                          <a:spcPts val="0"/>
                        </a:spcBef>
                        <a:spcAft>
                          <a:spcPts val="0"/>
                        </a:spcAft>
                      </a:pPr>
                      <a:r>
                        <a:rPr lang="es-EC" sz="1600" dirty="0">
                          <a:effectLst/>
                        </a:rPr>
                        <a:t>3130.39 ha</a:t>
                      </a:r>
                      <a:endParaRPr lang="es-EC" sz="1800" dirty="0">
                        <a:effectLst/>
                        <a:latin typeface="Times New Roman" panose="02020603050405020304" pitchFamily="18" charset="0"/>
                        <a:ea typeface="Calibri" panose="020F0502020204030204" pitchFamily="34" charset="0"/>
                      </a:endParaRPr>
                    </a:p>
                  </a:txBody>
                  <a:tcPr marL="44450" marR="44450" marT="0" marB="0"/>
                </a:tc>
              </a:tr>
              <a:tr h="445903">
                <a:tc>
                  <a:txBody>
                    <a:bodyPr/>
                    <a:lstStyle/>
                    <a:p>
                      <a:pPr marL="0" marR="0" algn="ctr">
                        <a:lnSpc>
                          <a:spcPct val="150000"/>
                        </a:lnSpc>
                        <a:spcBef>
                          <a:spcPts val="0"/>
                        </a:spcBef>
                        <a:spcAft>
                          <a:spcPts val="0"/>
                        </a:spcAft>
                      </a:pPr>
                      <a:r>
                        <a:rPr lang="es-EC" sz="1600">
                          <a:effectLst/>
                        </a:rPr>
                        <a:t>3</a:t>
                      </a:r>
                      <a:endParaRPr lang="es-EC" sz="1800">
                        <a:effectLst/>
                        <a:latin typeface="Times New Roman" panose="02020603050405020304" pitchFamily="18" charset="0"/>
                        <a:ea typeface="Calibri" panose="020F0502020204030204" pitchFamily="34" charset="0"/>
                      </a:endParaRPr>
                    </a:p>
                  </a:txBody>
                  <a:tcPr marL="44450" marR="44450" marT="0" marB="0" anchor="ctr"/>
                </a:tc>
                <a:tc>
                  <a:txBody>
                    <a:bodyPr/>
                    <a:lstStyle/>
                    <a:p>
                      <a:pPr marL="0" marR="0" algn="ctr">
                        <a:lnSpc>
                          <a:spcPct val="150000"/>
                        </a:lnSpc>
                        <a:spcBef>
                          <a:spcPts val="0"/>
                        </a:spcBef>
                        <a:spcAft>
                          <a:spcPts val="0"/>
                        </a:spcAft>
                      </a:pPr>
                      <a:r>
                        <a:rPr lang="es-EC" sz="1600">
                          <a:effectLst/>
                        </a:rPr>
                        <a:t>2014 – 2017</a:t>
                      </a:r>
                      <a:endParaRPr lang="es-EC" sz="1800">
                        <a:effectLst/>
                        <a:latin typeface="Times New Roman" panose="02020603050405020304" pitchFamily="18" charset="0"/>
                        <a:ea typeface="Calibri" panose="020F0502020204030204" pitchFamily="34" charset="0"/>
                      </a:endParaRPr>
                    </a:p>
                  </a:txBody>
                  <a:tcPr marL="44450" marR="44450" marT="0" marB="0" anchor="ctr"/>
                </a:tc>
                <a:tc>
                  <a:txBody>
                    <a:bodyPr/>
                    <a:lstStyle/>
                    <a:p>
                      <a:pPr marL="0" marR="0" algn="ctr">
                        <a:lnSpc>
                          <a:spcPct val="150000"/>
                        </a:lnSpc>
                        <a:spcBef>
                          <a:spcPts val="0"/>
                        </a:spcBef>
                        <a:spcAft>
                          <a:spcPts val="0"/>
                        </a:spcAft>
                      </a:pPr>
                      <a:r>
                        <a:rPr lang="es-EC" sz="1600">
                          <a:effectLst/>
                        </a:rPr>
                        <a:t>-0.018</a:t>
                      </a:r>
                      <a:endParaRPr lang="es-EC" sz="1800">
                        <a:effectLst/>
                        <a:latin typeface="Times New Roman" panose="02020603050405020304" pitchFamily="18" charset="0"/>
                        <a:ea typeface="Calibri" panose="020F0502020204030204" pitchFamily="34" charset="0"/>
                      </a:endParaRPr>
                    </a:p>
                  </a:txBody>
                  <a:tcPr marL="44450" marR="44450" marT="0" marB="0" anchor="b"/>
                </a:tc>
                <a:tc>
                  <a:txBody>
                    <a:bodyPr/>
                    <a:lstStyle/>
                    <a:p>
                      <a:pPr marL="0" marR="0" algn="ctr">
                        <a:lnSpc>
                          <a:spcPct val="150000"/>
                        </a:lnSpc>
                        <a:spcBef>
                          <a:spcPts val="0"/>
                        </a:spcBef>
                        <a:spcAft>
                          <a:spcPts val="0"/>
                        </a:spcAft>
                      </a:pPr>
                      <a:r>
                        <a:rPr lang="es-EC" sz="1600">
                          <a:effectLst/>
                        </a:rPr>
                        <a:t>Deforestación</a:t>
                      </a:r>
                      <a:endParaRPr lang="es-EC" sz="1800">
                        <a:effectLst/>
                        <a:latin typeface="Times New Roman" panose="02020603050405020304" pitchFamily="18" charset="0"/>
                        <a:ea typeface="Calibri" panose="020F0502020204030204" pitchFamily="34" charset="0"/>
                      </a:endParaRPr>
                    </a:p>
                  </a:txBody>
                  <a:tcPr marL="44450" marR="44450" marT="0" marB="0" anchor="ctr"/>
                </a:tc>
                <a:tc>
                  <a:txBody>
                    <a:bodyPr/>
                    <a:lstStyle/>
                    <a:p>
                      <a:pPr marL="0" marR="0" algn="ctr">
                        <a:lnSpc>
                          <a:spcPct val="150000"/>
                        </a:lnSpc>
                        <a:spcBef>
                          <a:spcPts val="0"/>
                        </a:spcBef>
                        <a:spcAft>
                          <a:spcPts val="0"/>
                        </a:spcAft>
                      </a:pPr>
                      <a:r>
                        <a:rPr lang="es-EC" sz="1600">
                          <a:effectLst/>
                        </a:rPr>
                        <a:t>6618.47 ha</a:t>
                      </a:r>
                      <a:endParaRPr lang="es-EC" sz="1800">
                        <a:effectLst/>
                        <a:latin typeface="Times New Roman" panose="02020603050405020304" pitchFamily="18" charset="0"/>
                        <a:ea typeface="Calibri" panose="020F0502020204030204" pitchFamily="34" charset="0"/>
                      </a:endParaRPr>
                    </a:p>
                  </a:txBody>
                  <a:tcPr marL="44450" marR="44450" marT="0" marB="0"/>
                </a:tc>
              </a:tr>
              <a:tr h="445903">
                <a:tc>
                  <a:txBody>
                    <a:bodyPr/>
                    <a:lstStyle/>
                    <a:p>
                      <a:pPr marL="0" marR="0" algn="ctr">
                        <a:lnSpc>
                          <a:spcPct val="150000"/>
                        </a:lnSpc>
                        <a:spcBef>
                          <a:spcPts val="0"/>
                        </a:spcBef>
                        <a:spcAft>
                          <a:spcPts val="0"/>
                        </a:spcAft>
                      </a:pPr>
                      <a:r>
                        <a:rPr lang="es-EC" sz="1600">
                          <a:effectLst/>
                        </a:rPr>
                        <a:t>*4</a:t>
                      </a:r>
                      <a:endParaRPr lang="es-EC" sz="1800">
                        <a:effectLst/>
                        <a:latin typeface="Times New Roman" panose="02020603050405020304" pitchFamily="18" charset="0"/>
                        <a:ea typeface="Calibri" panose="020F0502020204030204" pitchFamily="34" charset="0"/>
                      </a:endParaRPr>
                    </a:p>
                  </a:txBody>
                  <a:tcPr marL="44450" marR="44450" marT="0" marB="0" anchor="ctr"/>
                </a:tc>
                <a:tc>
                  <a:txBody>
                    <a:bodyPr/>
                    <a:lstStyle/>
                    <a:p>
                      <a:pPr marL="0" marR="0" algn="ctr">
                        <a:lnSpc>
                          <a:spcPct val="150000"/>
                        </a:lnSpc>
                        <a:spcBef>
                          <a:spcPts val="0"/>
                        </a:spcBef>
                        <a:spcAft>
                          <a:spcPts val="0"/>
                        </a:spcAft>
                      </a:pPr>
                      <a:r>
                        <a:rPr lang="es-EC" sz="1600">
                          <a:effectLst/>
                        </a:rPr>
                        <a:t>2000 – 2014 </a:t>
                      </a:r>
                      <a:endParaRPr lang="es-EC" sz="1800">
                        <a:effectLst/>
                        <a:latin typeface="Times New Roman" panose="02020603050405020304" pitchFamily="18" charset="0"/>
                        <a:ea typeface="Calibri" panose="020F0502020204030204" pitchFamily="34" charset="0"/>
                      </a:endParaRPr>
                    </a:p>
                  </a:txBody>
                  <a:tcPr marL="44450" marR="44450" marT="0" marB="0" anchor="ctr"/>
                </a:tc>
                <a:tc>
                  <a:txBody>
                    <a:bodyPr/>
                    <a:lstStyle/>
                    <a:p>
                      <a:pPr marL="0" marR="0" algn="ctr">
                        <a:lnSpc>
                          <a:spcPct val="150000"/>
                        </a:lnSpc>
                        <a:spcBef>
                          <a:spcPts val="0"/>
                        </a:spcBef>
                        <a:spcAft>
                          <a:spcPts val="0"/>
                        </a:spcAft>
                      </a:pPr>
                      <a:r>
                        <a:rPr lang="es-EC" sz="1600" dirty="0">
                          <a:effectLst/>
                        </a:rPr>
                        <a:t>-</a:t>
                      </a:r>
                      <a:r>
                        <a:rPr lang="es-EC" sz="1600" dirty="0" smtClean="0">
                          <a:effectLst/>
                        </a:rPr>
                        <a:t>0.003</a:t>
                      </a:r>
                      <a:endParaRPr lang="es-EC" sz="1800" dirty="0">
                        <a:effectLst/>
                        <a:latin typeface="Times New Roman" panose="02020603050405020304" pitchFamily="18" charset="0"/>
                        <a:ea typeface="Calibri" panose="020F0502020204030204" pitchFamily="34" charset="0"/>
                      </a:endParaRPr>
                    </a:p>
                  </a:txBody>
                  <a:tcPr marL="44450" marR="44450" marT="0" marB="0" anchor="b"/>
                </a:tc>
                <a:tc>
                  <a:txBody>
                    <a:bodyPr/>
                    <a:lstStyle/>
                    <a:p>
                      <a:pPr marL="0" marR="0" algn="ctr">
                        <a:lnSpc>
                          <a:spcPct val="150000"/>
                        </a:lnSpc>
                        <a:spcBef>
                          <a:spcPts val="0"/>
                        </a:spcBef>
                        <a:spcAft>
                          <a:spcPts val="0"/>
                        </a:spcAft>
                      </a:pPr>
                      <a:r>
                        <a:rPr lang="es-EC" sz="1600" dirty="0">
                          <a:effectLst/>
                        </a:rPr>
                        <a:t>Deforestación</a:t>
                      </a:r>
                      <a:endParaRPr lang="es-EC" sz="1800" dirty="0">
                        <a:effectLst/>
                        <a:latin typeface="Times New Roman" panose="02020603050405020304" pitchFamily="18" charset="0"/>
                        <a:ea typeface="Calibri" panose="020F0502020204030204" pitchFamily="34" charset="0"/>
                      </a:endParaRPr>
                    </a:p>
                  </a:txBody>
                  <a:tcPr marL="44450" marR="44450" marT="0" marB="0" anchor="ctr"/>
                </a:tc>
                <a:tc>
                  <a:txBody>
                    <a:bodyPr/>
                    <a:lstStyle/>
                    <a:p>
                      <a:pPr marL="0" marR="0" algn="ctr">
                        <a:lnSpc>
                          <a:spcPct val="150000"/>
                        </a:lnSpc>
                        <a:spcBef>
                          <a:spcPts val="0"/>
                        </a:spcBef>
                        <a:spcAft>
                          <a:spcPts val="0"/>
                        </a:spcAft>
                      </a:pPr>
                      <a:r>
                        <a:rPr lang="es-EC" sz="1600" dirty="0" smtClean="0">
                          <a:effectLst/>
                        </a:rPr>
                        <a:t>4689.23 </a:t>
                      </a:r>
                      <a:r>
                        <a:rPr lang="es-EC" sz="1600" dirty="0">
                          <a:effectLst/>
                        </a:rPr>
                        <a:t>ha</a:t>
                      </a:r>
                      <a:endParaRPr lang="es-EC" sz="1800" dirty="0">
                        <a:effectLst/>
                        <a:latin typeface="Times New Roman" panose="02020603050405020304" pitchFamily="18" charset="0"/>
                        <a:ea typeface="Calibri" panose="020F0502020204030204" pitchFamily="34" charset="0"/>
                      </a:endParaRPr>
                    </a:p>
                  </a:txBody>
                  <a:tcPr marL="44450" marR="44450" marT="0" marB="0"/>
                </a:tc>
              </a:tr>
            </a:tbl>
          </a:graphicData>
        </a:graphic>
      </p:graphicFrame>
    </p:spTree>
    <p:extLst>
      <p:ext uri="{BB962C8B-B14F-4D97-AF65-F5344CB8AC3E}">
        <p14:creationId xmlns:p14="http://schemas.microsoft.com/office/powerpoint/2010/main" val="197093127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p:cNvGraphicFramePr/>
          <p:nvPr>
            <p:extLst>
              <p:ext uri="{D42A27DB-BD31-4B8C-83A1-F6EECF244321}">
                <p14:modId xmlns:p14="http://schemas.microsoft.com/office/powerpoint/2010/main" val="2457994710"/>
              </p:ext>
            </p:extLst>
          </p:nvPr>
        </p:nvGraphicFramePr>
        <p:xfrm>
          <a:off x="239784" y="101897"/>
          <a:ext cx="11444073" cy="22994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a 7"/>
          <p:cNvGraphicFramePr/>
          <p:nvPr>
            <p:extLst>
              <p:ext uri="{D42A27DB-BD31-4B8C-83A1-F6EECF244321}">
                <p14:modId xmlns:p14="http://schemas.microsoft.com/office/powerpoint/2010/main" val="90020463"/>
              </p:ext>
            </p:extLst>
          </p:nvPr>
        </p:nvGraphicFramePr>
        <p:xfrm>
          <a:off x="239784" y="2401344"/>
          <a:ext cx="11698144" cy="204963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Diagrama 8"/>
          <p:cNvGraphicFramePr/>
          <p:nvPr>
            <p:extLst>
              <p:ext uri="{D42A27DB-BD31-4B8C-83A1-F6EECF244321}">
                <p14:modId xmlns:p14="http://schemas.microsoft.com/office/powerpoint/2010/main" val="2984733682"/>
              </p:ext>
            </p:extLst>
          </p:nvPr>
        </p:nvGraphicFramePr>
        <p:xfrm>
          <a:off x="768701" y="4700792"/>
          <a:ext cx="10755427" cy="204963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76588381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4" name="Marcador de contenido 3" descr="C:\Users\Usuario\Documents\TESIS_DATOSFINALES\CAMBIO_DE_COBERTURA\CAMBIO_COBERTUR.jpg"/>
          <p:cNvPicPr>
            <a:picLocks noGrp="1"/>
          </p:cNvPicPr>
          <p:nvPr>
            <p:ph sz="quarter" idx="13"/>
          </p:nvPr>
        </p:nvPicPr>
        <p:blipFill rotWithShape="1">
          <a:blip r:embed="rId2" cstate="print">
            <a:extLst>
              <a:ext uri="{28A0092B-C50C-407E-A947-70E740481C1C}">
                <a14:useLocalDpi xmlns:a14="http://schemas.microsoft.com/office/drawing/2010/main" val="0"/>
              </a:ext>
            </a:extLst>
          </a:blip>
          <a:srcRect l="1385" t="654" r="1180" b="646"/>
          <a:stretch/>
        </p:blipFill>
        <p:spPr bwMode="auto">
          <a:xfrm>
            <a:off x="2572870" y="-107576"/>
            <a:ext cx="7046259" cy="69655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46035706"/>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45366"/>
            <a:ext cx="10364451" cy="1596177"/>
          </a:xfrm>
        </p:spPr>
        <p:txBody>
          <a:bodyPr/>
          <a:lstStyle/>
          <a:p>
            <a:r>
              <a:rPr lang="es-EC" dirty="0" smtClean="0"/>
              <a:t>Producción </a:t>
            </a:r>
            <a:r>
              <a:rPr lang="es-EC" dirty="0"/>
              <a:t>de caudales en la cuenca media-alta del río Mira</a:t>
            </a:r>
          </a:p>
        </p:txBody>
      </p:sp>
      <p:graphicFrame>
        <p:nvGraphicFramePr>
          <p:cNvPr id="4" name="Marcador de contenido 3"/>
          <p:cNvGraphicFramePr>
            <a:graphicFrameLocks noGrp="1"/>
          </p:cNvGraphicFramePr>
          <p:nvPr>
            <p:ph sz="quarter" idx="13"/>
            <p:extLst>
              <p:ext uri="{D42A27DB-BD31-4B8C-83A1-F6EECF244321}">
                <p14:modId xmlns:p14="http://schemas.microsoft.com/office/powerpoint/2010/main" val="4018203933"/>
              </p:ext>
            </p:extLst>
          </p:nvPr>
        </p:nvGraphicFramePr>
        <p:xfrm>
          <a:off x="161364" y="1641543"/>
          <a:ext cx="5002306" cy="24739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p:cNvGraphicFramePr/>
          <p:nvPr>
            <p:extLst>
              <p:ext uri="{D42A27DB-BD31-4B8C-83A1-F6EECF244321}">
                <p14:modId xmlns:p14="http://schemas.microsoft.com/office/powerpoint/2010/main" val="1456643984"/>
              </p:ext>
            </p:extLst>
          </p:nvPr>
        </p:nvGraphicFramePr>
        <p:xfrm>
          <a:off x="5163670" y="1641543"/>
          <a:ext cx="4961965" cy="24739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p:cNvGraphicFramePr/>
          <p:nvPr>
            <p:extLst>
              <p:ext uri="{D42A27DB-BD31-4B8C-83A1-F6EECF244321}">
                <p14:modId xmlns:p14="http://schemas.microsoft.com/office/powerpoint/2010/main" val="1932040961"/>
              </p:ext>
            </p:extLst>
          </p:nvPr>
        </p:nvGraphicFramePr>
        <p:xfrm>
          <a:off x="-18453" y="4411980"/>
          <a:ext cx="5361940" cy="24460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Tabla 6"/>
          <p:cNvGraphicFramePr>
            <a:graphicFrameLocks noGrp="1"/>
          </p:cNvGraphicFramePr>
          <p:nvPr>
            <p:extLst>
              <p:ext uri="{D42A27DB-BD31-4B8C-83A1-F6EECF244321}">
                <p14:modId xmlns:p14="http://schemas.microsoft.com/office/powerpoint/2010/main" val="3244150285"/>
              </p:ext>
            </p:extLst>
          </p:nvPr>
        </p:nvGraphicFramePr>
        <p:xfrm>
          <a:off x="5545191" y="4411980"/>
          <a:ext cx="5024196" cy="2103120"/>
        </p:xfrm>
        <a:graphic>
          <a:graphicData uri="http://schemas.openxmlformats.org/drawingml/2006/table">
            <a:tbl>
              <a:tblPr firstRow="1" bandRow="1">
                <a:tableStyleId>{5C22544A-7EE6-4342-B048-85BDC9FD1C3A}</a:tableStyleId>
              </a:tblPr>
              <a:tblGrid>
                <a:gridCol w="2512098"/>
                <a:gridCol w="2512098"/>
              </a:tblGrid>
              <a:tr h="160020">
                <a:tc>
                  <a:txBody>
                    <a:bodyPr/>
                    <a:lstStyle/>
                    <a:p>
                      <a:r>
                        <a:rPr lang="es-EC" dirty="0" smtClean="0"/>
                        <a:t>Año</a:t>
                      </a:r>
                      <a:endParaRPr lang="es-EC" dirty="0"/>
                    </a:p>
                  </a:txBody>
                  <a:tcPr/>
                </a:tc>
                <a:tc>
                  <a:txBody>
                    <a:bodyPr/>
                    <a:lstStyle/>
                    <a:p>
                      <a:r>
                        <a:rPr lang="es-EC" dirty="0" smtClean="0"/>
                        <a:t>NSE</a:t>
                      </a:r>
                      <a:endParaRPr lang="es-EC" dirty="0"/>
                    </a:p>
                  </a:txBody>
                  <a:tcPr/>
                </a:tc>
              </a:tr>
              <a:tr h="0">
                <a:tc>
                  <a:txBody>
                    <a:bodyPr/>
                    <a:lstStyle/>
                    <a:p>
                      <a:r>
                        <a:rPr lang="es-EC" dirty="0" smtClean="0"/>
                        <a:t>2000</a:t>
                      </a:r>
                      <a:endParaRPr lang="es-EC" dirty="0"/>
                    </a:p>
                  </a:txBody>
                  <a:tcPr/>
                </a:tc>
                <a:tc>
                  <a:txBody>
                    <a:bodyPr/>
                    <a:lstStyle/>
                    <a:p>
                      <a:r>
                        <a:rPr lang="es-EC" dirty="0" smtClean="0"/>
                        <a:t>0.710</a:t>
                      </a:r>
                      <a:endParaRPr lang="es-EC" dirty="0"/>
                    </a:p>
                  </a:txBody>
                  <a:tcPr/>
                </a:tc>
              </a:tr>
              <a:tr h="195598">
                <a:tc>
                  <a:txBody>
                    <a:bodyPr/>
                    <a:lstStyle/>
                    <a:p>
                      <a:r>
                        <a:rPr lang="es-EC" dirty="0" smtClean="0"/>
                        <a:t>2007</a:t>
                      </a:r>
                      <a:endParaRPr lang="es-EC" dirty="0"/>
                    </a:p>
                  </a:txBody>
                  <a:tcPr/>
                </a:tc>
                <a:tc>
                  <a:txBody>
                    <a:bodyPr/>
                    <a:lstStyle/>
                    <a:p>
                      <a:r>
                        <a:rPr lang="es-EC" dirty="0" smtClean="0"/>
                        <a:t>0.717</a:t>
                      </a:r>
                      <a:endParaRPr lang="es-EC" dirty="0"/>
                    </a:p>
                  </a:txBody>
                  <a:tcPr/>
                </a:tc>
              </a:tr>
              <a:tr h="0">
                <a:tc>
                  <a:txBody>
                    <a:bodyPr/>
                    <a:lstStyle/>
                    <a:p>
                      <a:r>
                        <a:rPr lang="es-EC" dirty="0" smtClean="0"/>
                        <a:t>2014</a:t>
                      </a:r>
                      <a:endParaRPr lang="es-EC" dirty="0"/>
                    </a:p>
                  </a:txBody>
                  <a:tcPr/>
                </a:tc>
                <a:tc>
                  <a:txBody>
                    <a:bodyPr/>
                    <a:lstStyle/>
                    <a:p>
                      <a:r>
                        <a:rPr lang="es-EC" dirty="0" smtClean="0"/>
                        <a:t>0.721</a:t>
                      </a:r>
                      <a:endParaRPr lang="es-EC" dirty="0"/>
                    </a:p>
                  </a:txBody>
                  <a:tcPr/>
                </a:tc>
              </a:tr>
              <a:tr h="439411">
                <a:tc gridSpan="2">
                  <a:txBody>
                    <a:bodyPr/>
                    <a:lstStyle/>
                    <a:p>
                      <a:r>
                        <a:rPr lang="es-EC" altLang="es-EC" cap="none" dirty="0" smtClean="0">
                          <a:latin typeface="Times New Roman" panose="02020603050405020304" pitchFamily="18" charset="0"/>
                          <a:ea typeface="Calibri" panose="020F0502020204030204" pitchFamily="34" charset="0"/>
                          <a:cs typeface="Times New Roman" panose="02020603050405020304" pitchFamily="18" charset="0"/>
                        </a:rPr>
                        <a:t>Según Van </a:t>
                      </a:r>
                      <a:r>
                        <a:rPr lang="es-EC" altLang="es-EC" cap="none" dirty="0" err="1" smtClean="0">
                          <a:latin typeface="Times New Roman" panose="02020603050405020304" pitchFamily="18" charset="0"/>
                          <a:ea typeface="Calibri" panose="020F0502020204030204" pitchFamily="34" charset="0"/>
                          <a:cs typeface="Times New Roman" panose="02020603050405020304" pitchFamily="18" charset="0"/>
                        </a:rPr>
                        <a:t>Liew</a:t>
                      </a:r>
                      <a:r>
                        <a:rPr lang="es-EC" altLang="es-EC" cap="none" dirty="0" smtClean="0">
                          <a:latin typeface="Times New Roman" panose="02020603050405020304" pitchFamily="18" charset="0"/>
                          <a:ea typeface="Calibri" panose="020F0502020204030204" pitchFamily="34" charset="0"/>
                          <a:cs typeface="Times New Roman" panose="02020603050405020304" pitchFamily="18" charset="0"/>
                        </a:rPr>
                        <a:t> </a:t>
                      </a:r>
                      <a:r>
                        <a:rPr lang="es-EC" altLang="es-EC" i="1" cap="none" dirty="0" smtClean="0">
                          <a:latin typeface="Times New Roman" panose="02020603050405020304" pitchFamily="18" charset="0"/>
                          <a:ea typeface="Calibri" panose="020F0502020204030204" pitchFamily="34" charset="0"/>
                          <a:cs typeface="Times New Roman" panose="02020603050405020304" pitchFamily="18" charset="0"/>
                        </a:rPr>
                        <a:t>et al., </a:t>
                      </a:r>
                      <a:r>
                        <a:rPr lang="es-EC" altLang="es-EC" cap="none" dirty="0" smtClean="0">
                          <a:latin typeface="Times New Roman" panose="02020603050405020304" pitchFamily="18" charset="0"/>
                          <a:ea typeface="Calibri" panose="020F0502020204030204" pitchFamily="34" charset="0"/>
                          <a:cs typeface="Times New Roman" panose="02020603050405020304" pitchFamily="18" charset="0"/>
                        </a:rPr>
                        <a:t>(2007),</a:t>
                      </a:r>
                      <a:r>
                        <a:rPr lang="es-EC" altLang="es-EC" cap="none" baseline="0" dirty="0" smtClean="0">
                          <a:latin typeface="Times New Roman" panose="02020603050405020304" pitchFamily="18" charset="0"/>
                          <a:ea typeface="Calibri" panose="020F0502020204030204" pitchFamily="34" charset="0"/>
                          <a:cs typeface="Times New Roman" panose="02020603050405020304" pitchFamily="18" charset="0"/>
                        </a:rPr>
                        <a:t> representa una simulación aceptable.</a:t>
                      </a:r>
                      <a:endParaRPr lang="es-EC" dirty="0"/>
                    </a:p>
                  </a:txBody>
                  <a:tcPr/>
                </a:tc>
                <a:tc hMerge="1">
                  <a:txBody>
                    <a:bodyPr/>
                    <a:lstStyle/>
                    <a:p>
                      <a:endParaRPr lang="es-EC" dirty="0"/>
                    </a:p>
                  </a:txBody>
                  <a:tcPr/>
                </a:tc>
              </a:tr>
            </a:tbl>
          </a:graphicData>
        </a:graphic>
      </p:graphicFrame>
    </p:spTree>
    <p:extLst>
      <p:ext uri="{BB962C8B-B14F-4D97-AF65-F5344CB8AC3E}">
        <p14:creationId xmlns:p14="http://schemas.microsoft.com/office/powerpoint/2010/main" val="114631340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618517"/>
            <a:ext cx="10364451" cy="1183389"/>
          </a:xfrm>
        </p:spPr>
        <p:txBody>
          <a:bodyPr/>
          <a:lstStyle/>
          <a:p>
            <a:r>
              <a:rPr lang="es-EC" b="1" dirty="0" smtClean="0"/>
              <a:t>Introducción</a:t>
            </a:r>
            <a:endParaRPr lang="es-EC" b="1" dirty="0"/>
          </a:p>
        </p:txBody>
      </p:sp>
      <p:graphicFrame>
        <p:nvGraphicFramePr>
          <p:cNvPr id="6" name="Marcador de contenido 3"/>
          <p:cNvGraphicFramePr>
            <a:graphicFrameLocks noGrp="1"/>
          </p:cNvGraphicFramePr>
          <p:nvPr>
            <p:ph sz="quarter" idx="13"/>
            <p:extLst>
              <p:ext uri="{D42A27DB-BD31-4B8C-83A1-F6EECF244321}">
                <p14:modId xmlns:p14="http://schemas.microsoft.com/office/powerpoint/2010/main" val="2642449683"/>
              </p:ext>
            </p:extLst>
          </p:nvPr>
        </p:nvGraphicFramePr>
        <p:xfrm>
          <a:off x="605118" y="1586753"/>
          <a:ext cx="11053482" cy="4204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0541802"/>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1844715290"/>
              </p:ext>
            </p:extLst>
          </p:nvPr>
        </p:nvGraphicFramePr>
        <p:xfrm>
          <a:off x="239784" y="2401344"/>
          <a:ext cx="11698144" cy="2049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a 5"/>
          <p:cNvGraphicFramePr/>
          <p:nvPr>
            <p:extLst>
              <p:ext uri="{D42A27DB-BD31-4B8C-83A1-F6EECF244321}">
                <p14:modId xmlns:p14="http://schemas.microsoft.com/office/powerpoint/2010/main" val="2043188080"/>
              </p:ext>
            </p:extLst>
          </p:nvPr>
        </p:nvGraphicFramePr>
        <p:xfrm>
          <a:off x="239784" y="4714239"/>
          <a:ext cx="11311240" cy="20496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a 6"/>
          <p:cNvGraphicFramePr/>
          <p:nvPr>
            <p:extLst>
              <p:ext uri="{D42A27DB-BD31-4B8C-83A1-F6EECF244321}">
                <p14:modId xmlns:p14="http://schemas.microsoft.com/office/powerpoint/2010/main" val="1579131726"/>
              </p:ext>
            </p:extLst>
          </p:nvPr>
        </p:nvGraphicFramePr>
        <p:xfrm>
          <a:off x="424377" y="30589"/>
          <a:ext cx="11444073" cy="229944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18902999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Análisis </a:t>
            </a:r>
            <a:r>
              <a:rPr lang="es-EC" dirty="0"/>
              <a:t>de la variabilidad hídrica de la cuenca ante la pérdida de bosque</a:t>
            </a:r>
          </a:p>
        </p:txBody>
      </p:sp>
      <p:graphicFrame>
        <p:nvGraphicFramePr>
          <p:cNvPr id="4" name="Marcador de contenido 3"/>
          <p:cNvGraphicFramePr>
            <a:graphicFrameLocks noGrp="1"/>
          </p:cNvGraphicFramePr>
          <p:nvPr>
            <p:ph sz="quarter" idx="13"/>
            <p:extLst>
              <p:ext uri="{D42A27DB-BD31-4B8C-83A1-F6EECF244321}">
                <p14:modId xmlns:p14="http://schemas.microsoft.com/office/powerpoint/2010/main" val="4067278192"/>
              </p:ext>
            </p:extLst>
          </p:nvPr>
        </p:nvGraphicFramePr>
        <p:xfrm>
          <a:off x="123732" y="2037143"/>
          <a:ext cx="5295433" cy="4772147"/>
        </p:xfrm>
        <a:graphic>
          <a:graphicData uri="http://schemas.openxmlformats.org/drawingml/2006/table">
            <a:tbl>
              <a:tblPr firstRow="1" firstCol="1" bandRow="1">
                <a:tableStyleId>{5C22544A-7EE6-4342-B048-85BDC9FD1C3A}</a:tableStyleId>
              </a:tblPr>
              <a:tblGrid>
                <a:gridCol w="1610939"/>
                <a:gridCol w="1607698"/>
                <a:gridCol w="2076796"/>
              </a:tblGrid>
              <a:tr h="401738">
                <a:tc gridSpan="3">
                  <a:txBody>
                    <a:bodyPr/>
                    <a:lstStyle/>
                    <a:p>
                      <a:pPr marL="0" marR="0" algn="ctr">
                        <a:lnSpc>
                          <a:spcPct val="100000"/>
                        </a:lnSpc>
                        <a:spcBef>
                          <a:spcPts val="0"/>
                        </a:spcBef>
                        <a:spcAft>
                          <a:spcPts val="0"/>
                        </a:spcAft>
                        <a:tabLst>
                          <a:tab pos="5715000" algn="l"/>
                        </a:tabLst>
                      </a:pPr>
                      <a:r>
                        <a:rPr lang="es-EC" sz="1800" dirty="0">
                          <a:effectLst/>
                        </a:rPr>
                        <a:t>Tasas de cambio</a:t>
                      </a:r>
                      <a:endParaRPr lang="es-EC" sz="2000" dirty="0">
                        <a:effectLst/>
                        <a:latin typeface="Times New Roman" panose="02020603050405020304" pitchFamily="18" charset="0"/>
                        <a:ea typeface="Calibri" panose="020F0502020204030204" pitchFamily="34" charset="0"/>
                      </a:endParaRPr>
                    </a:p>
                  </a:txBody>
                  <a:tcPr marL="44450" marR="44450" marT="0" marB="0" anchor="b"/>
                </a:tc>
                <a:tc hMerge="1">
                  <a:txBody>
                    <a:bodyPr/>
                    <a:lstStyle/>
                    <a:p>
                      <a:endParaRPr lang="es-EC"/>
                    </a:p>
                  </a:txBody>
                  <a:tcPr/>
                </a:tc>
                <a:tc hMerge="1">
                  <a:txBody>
                    <a:bodyPr/>
                    <a:lstStyle/>
                    <a:p>
                      <a:endParaRPr lang="es-EC"/>
                    </a:p>
                  </a:txBody>
                  <a:tcPr/>
                </a:tc>
              </a:tr>
              <a:tr h="465684">
                <a:tc>
                  <a:txBody>
                    <a:bodyPr/>
                    <a:lstStyle/>
                    <a:p>
                      <a:pPr marL="0" marR="0" algn="ctr">
                        <a:lnSpc>
                          <a:spcPct val="100000"/>
                        </a:lnSpc>
                        <a:spcBef>
                          <a:spcPts val="0"/>
                        </a:spcBef>
                        <a:spcAft>
                          <a:spcPts val="0"/>
                        </a:spcAft>
                        <a:tabLst>
                          <a:tab pos="5715000" algn="l"/>
                        </a:tabLst>
                      </a:pPr>
                      <a:r>
                        <a:rPr lang="es-EC" sz="1800" dirty="0">
                          <a:effectLst/>
                        </a:rPr>
                        <a:t>Período</a:t>
                      </a:r>
                      <a:endParaRPr lang="es-EC" sz="2000" dirty="0">
                        <a:effectLst/>
                        <a:latin typeface="Times New Roman" panose="02020603050405020304" pitchFamily="18" charset="0"/>
                        <a:ea typeface="Calibri" panose="020F0502020204030204" pitchFamily="34" charset="0"/>
                      </a:endParaRPr>
                    </a:p>
                  </a:txBody>
                  <a:tcPr marL="44450" marR="44450" marT="0" marB="0" anchor="b"/>
                </a:tc>
                <a:tc>
                  <a:txBody>
                    <a:bodyPr/>
                    <a:lstStyle/>
                    <a:p>
                      <a:pPr marL="0" marR="0" algn="ctr">
                        <a:lnSpc>
                          <a:spcPct val="100000"/>
                        </a:lnSpc>
                        <a:spcBef>
                          <a:spcPts val="0"/>
                        </a:spcBef>
                        <a:spcAft>
                          <a:spcPts val="0"/>
                        </a:spcAft>
                        <a:tabLst>
                          <a:tab pos="5715000" algn="l"/>
                        </a:tabLst>
                      </a:pPr>
                      <a:r>
                        <a:rPr lang="es-EC" sz="1800" dirty="0">
                          <a:effectLst/>
                        </a:rPr>
                        <a:t>Tasa de cambio del bosque</a:t>
                      </a:r>
                      <a:endParaRPr lang="es-EC" sz="2000" dirty="0">
                        <a:effectLst/>
                        <a:latin typeface="Times New Roman" panose="02020603050405020304" pitchFamily="18" charset="0"/>
                        <a:ea typeface="Calibri" panose="020F0502020204030204" pitchFamily="34" charset="0"/>
                      </a:endParaRPr>
                    </a:p>
                  </a:txBody>
                  <a:tcPr marL="44450" marR="44450" marT="0" marB="0" anchor="b"/>
                </a:tc>
                <a:tc>
                  <a:txBody>
                    <a:bodyPr/>
                    <a:lstStyle/>
                    <a:p>
                      <a:pPr marL="0" marR="0" algn="ctr">
                        <a:lnSpc>
                          <a:spcPct val="100000"/>
                        </a:lnSpc>
                        <a:spcBef>
                          <a:spcPts val="0"/>
                        </a:spcBef>
                        <a:spcAft>
                          <a:spcPts val="0"/>
                        </a:spcAft>
                        <a:tabLst>
                          <a:tab pos="5715000" algn="l"/>
                        </a:tabLst>
                      </a:pPr>
                      <a:r>
                        <a:rPr lang="es-EC" sz="1800">
                          <a:effectLst/>
                        </a:rPr>
                        <a:t>Tasa de cambio de caudal</a:t>
                      </a:r>
                      <a:endParaRPr lang="es-EC" sz="2000">
                        <a:effectLst/>
                        <a:latin typeface="Times New Roman" panose="02020603050405020304" pitchFamily="18" charset="0"/>
                        <a:ea typeface="Calibri" panose="020F0502020204030204" pitchFamily="34" charset="0"/>
                      </a:endParaRPr>
                    </a:p>
                  </a:txBody>
                  <a:tcPr marL="44450" marR="44450" marT="0" marB="0" anchor="b"/>
                </a:tc>
              </a:tr>
              <a:tr h="401738">
                <a:tc>
                  <a:txBody>
                    <a:bodyPr/>
                    <a:lstStyle/>
                    <a:p>
                      <a:pPr marL="0" marR="0" algn="ctr">
                        <a:lnSpc>
                          <a:spcPct val="100000"/>
                        </a:lnSpc>
                        <a:spcBef>
                          <a:spcPts val="0"/>
                        </a:spcBef>
                        <a:spcAft>
                          <a:spcPts val="0"/>
                        </a:spcAft>
                        <a:tabLst>
                          <a:tab pos="5715000" algn="l"/>
                        </a:tabLst>
                      </a:pPr>
                      <a:r>
                        <a:rPr lang="es-EC" sz="1800" dirty="0">
                          <a:effectLst/>
                        </a:rPr>
                        <a:t>2000/2007</a:t>
                      </a:r>
                      <a:endParaRPr lang="es-EC" sz="2000" dirty="0">
                        <a:effectLst/>
                        <a:latin typeface="Times New Roman" panose="02020603050405020304" pitchFamily="18" charset="0"/>
                        <a:ea typeface="Calibri" panose="020F0502020204030204" pitchFamily="34" charset="0"/>
                      </a:endParaRPr>
                    </a:p>
                  </a:txBody>
                  <a:tcPr marL="44450" marR="44450" marT="0" marB="0" anchor="b"/>
                </a:tc>
                <a:tc>
                  <a:txBody>
                    <a:bodyPr/>
                    <a:lstStyle/>
                    <a:p>
                      <a:pPr marL="0" marR="0" algn="ctr">
                        <a:lnSpc>
                          <a:spcPct val="100000"/>
                        </a:lnSpc>
                        <a:spcBef>
                          <a:spcPts val="0"/>
                        </a:spcBef>
                        <a:spcAft>
                          <a:spcPts val="0"/>
                        </a:spcAft>
                        <a:tabLst>
                          <a:tab pos="5715000" algn="l"/>
                        </a:tabLst>
                      </a:pPr>
                      <a:r>
                        <a:rPr lang="es-EC" sz="1800">
                          <a:effectLst/>
                        </a:rPr>
                        <a:t>-0.009</a:t>
                      </a:r>
                      <a:endParaRPr lang="es-EC" sz="2000">
                        <a:effectLst/>
                        <a:latin typeface="Times New Roman" panose="02020603050405020304" pitchFamily="18" charset="0"/>
                        <a:ea typeface="Calibri" panose="020F0502020204030204" pitchFamily="34" charset="0"/>
                      </a:endParaRPr>
                    </a:p>
                  </a:txBody>
                  <a:tcPr marL="44450" marR="44450" marT="0" marB="0" anchor="b"/>
                </a:tc>
                <a:tc>
                  <a:txBody>
                    <a:bodyPr/>
                    <a:lstStyle/>
                    <a:p>
                      <a:pPr marL="0" marR="0" algn="ctr">
                        <a:lnSpc>
                          <a:spcPct val="100000"/>
                        </a:lnSpc>
                        <a:spcBef>
                          <a:spcPts val="0"/>
                        </a:spcBef>
                        <a:spcAft>
                          <a:spcPts val="0"/>
                        </a:spcAft>
                        <a:tabLst>
                          <a:tab pos="5715000" algn="l"/>
                        </a:tabLst>
                      </a:pPr>
                      <a:r>
                        <a:rPr lang="es-EC" sz="1800">
                          <a:effectLst/>
                        </a:rPr>
                        <a:t>-0.024</a:t>
                      </a:r>
                      <a:endParaRPr lang="es-EC" sz="2000">
                        <a:effectLst/>
                        <a:latin typeface="Times New Roman" panose="02020603050405020304" pitchFamily="18" charset="0"/>
                        <a:ea typeface="Calibri" panose="020F0502020204030204" pitchFamily="34" charset="0"/>
                      </a:endParaRPr>
                    </a:p>
                  </a:txBody>
                  <a:tcPr marL="44450" marR="44450" marT="0" marB="0" anchor="b"/>
                </a:tc>
              </a:tr>
              <a:tr h="401738">
                <a:tc>
                  <a:txBody>
                    <a:bodyPr/>
                    <a:lstStyle/>
                    <a:p>
                      <a:pPr marL="0" marR="0" algn="ctr">
                        <a:lnSpc>
                          <a:spcPct val="100000"/>
                        </a:lnSpc>
                        <a:spcBef>
                          <a:spcPts val="0"/>
                        </a:spcBef>
                        <a:spcAft>
                          <a:spcPts val="0"/>
                        </a:spcAft>
                        <a:tabLst>
                          <a:tab pos="5715000" algn="l"/>
                        </a:tabLst>
                      </a:pPr>
                      <a:r>
                        <a:rPr lang="es-EC" sz="1800" dirty="0">
                          <a:effectLst/>
                        </a:rPr>
                        <a:t>2007/2014</a:t>
                      </a:r>
                      <a:endParaRPr lang="es-EC" sz="2000" dirty="0">
                        <a:effectLst/>
                        <a:latin typeface="Times New Roman" panose="02020603050405020304" pitchFamily="18" charset="0"/>
                        <a:ea typeface="Calibri" panose="020F0502020204030204" pitchFamily="34" charset="0"/>
                      </a:endParaRPr>
                    </a:p>
                  </a:txBody>
                  <a:tcPr marL="44450" marR="44450" marT="0" marB="0" anchor="b"/>
                </a:tc>
                <a:tc>
                  <a:txBody>
                    <a:bodyPr/>
                    <a:lstStyle/>
                    <a:p>
                      <a:pPr marL="0" marR="0" algn="ctr">
                        <a:lnSpc>
                          <a:spcPct val="100000"/>
                        </a:lnSpc>
                        <a:spcBef>
                          <a:spcPts val="0"/>
                        </a:spcBef>
                        <a:spcAft>
                          <a:spcPts val="0"/>
                        </a:spcAft>
                        <a:tabLst>
                          <a:tab pos="5715000" algn="l"/>
                        </a:tabLst>
                      </a:pPr>
                      <a:r>
                        <a:rPr lang="es-EC" sz="1800" dirty="0">
                          <a:effectLst/>
                        </a:rPr>
                        <a:t>0.004</a:t>
                      </a:r>
                      <a:endParaRPr lang="es-EC" sz="2000" dirty="0">
                        <a:effectLst/>
                        <a:latin typeface="Times New Roman" panose="02020603050405020304" pitchFamily="18" charset="0"/>
                        <a:ea typeface="Calibri" panose="020F0502020204030204" pitchFamily="34" charset="0"/>
                      </a:endParaRPr>
                    </a:p>
                  </a:txBody>
                  <a:tcPr marL="44450" marR="44450" marT="0" marB="0" anchor="b"/>
                </a:tc>
                <a:tc>
                  <a:txBody>
                    <a:bodyPr/>
                    <a:lstStyle/>
                    <a:p>
                      <a:pPr marL="0" marR="0" algn="ctr">
                        <a:lnSpc>
                          <a:spcPct val="100000"/>
                        </a:lnSpc>
                        <a:spcBef>
                          <a:spcPts val="0"/>
                        </a:spcBef>
                        <a:spcAft>
                          <a:spcPts val="0"/>
                        </a:spcAft>
                        <a:tabLst>
                          <a:tab pos="5715000" algn="l"/>
                        </a:tabLst>
                      </a:pPr>
                      <a:r>
                        <a:rPr lang="es-EC" sz="1800" dirty="0">
                          <a:effectLst/>
                        </a:rPr>
                        <a:t>0.000</a:t>
                      </a:r>
                      <a:endParaRPr lang="es-EC" sz="2000" dirty="0">
                        <a:effectLst/>
                        <a:latin typeface="Times New Roman" panose="02020603050405020304" pitchFamily="18" charset="0"/>
                        <a:ea typeface="Calibri" panose="020F0502020204030204" pitchFamily="34" charset="0"/>
                      </a:endParaRPr>
                    </a:p>
                  </a:txBody>
                  <a:tcPr marL="44450" marR="44450" marT="0" marB="0" anchor="b"/>
                </a:tc>
              </a:tr>
              <a:tr h="401738">
                <a:tc>
                  <a:txBody>
                    <a:bodyPr/>
                    <a:lstStyle/>
                    <a:p>
                      <a:pPr marL="0" marR="0" algn="ctr">
                        <a:lnSpc>
                          <a:spcPct val="100000"/>
                        </a:lnSpc>
                        <a:spcBef>
                          <a:spcPts val="0"/>
                        </a:spcBef>
                        <a:spcAft>
                          <a:spcPts val="0"/>
                        </a:spcAft>
                        <a:tabLst>
                          <a:tab pos="5715000" algn="l"/>
                        </a:tabLst>
                      </a:pPr>
                      <a:r>
                        <a:rPr lang="es-EC" sz="1800" dirty="0">
                          <a:effectLst/>
                        </a:rPr>
                        <a:t>2014/2017</a:t>
                      </a:r>
                      <a:endParaRPr lang="es-EC" sz="2000" dirty="0">
                        <a:effectLst/>
                        <a:latin typeface="Times New Roman" panose="02020603050405020304" pitchFamily="18" charset="0"/>
                        <a:ea typeface="Calibri" panose="020F0502020204030204" pitchFamily="34" charset="0"/>
                      </a:endParaRPr>
                    </a:p>
                  </a:txBody>
                  <a:tcPr marL="44450" marR="44450" marT="0" marB="0" anchor="b"/>
                </a:tc>
                <a:tc>
                  <a:txBody>
                    <a:bodyPr/>
                    <a:lstStyle/>
                    <a:p>
                      <a:pPr marL="0" marR="0" algn="ctr">
                        <a:lnSpc>
                          <a:spcPct val="100000"/>
                        </a:lnSpc>
                        <a:spcBef>
                          <a:spcPts val="0"/>
                        </a:spcBef>
                        <a:spcAft>
                          <a:spcPts val="0"/>
                        </a:spcAft>
                        <a:tabLst>
                          <a:tab pos="5715000" algn="l"/>
                        </a:tabLst>
                      </a:pPr>
                      <a:r>
                        <a:rPr lang="es-EC" sz="1800" dirty="0">
                          <a:effectLst/>
                        </a:rPr>
                        <a:t>-0.018</a:t>
                      </a:r>
                      <a:endParaRPr lang="es-EC" sz="2000" dirty="0">
                        <a:effectLst/>
                        <a:latin typeface="Times New Roman" panose="02020603050405020304" pitchFamily="18" charset="0"/>
                        <a:ea typeface="Calibri" panose="020F0502020204030204" pitchFamily="34" charset="0"/>
                      </a:endParaRPr>
                    </a:p>
                  </a:txBody>
                  <a:tcPr marL="44450" marR="44450" marT="0" marB="0" anchor="b"/>
                </a:tc>
                <a:tc>
                  <a:txBody>
                    <a:bodyPr/>
                    <a:lstStyle/>
                    <a:p>
                      <a:pPr marL="0" marR="0" algn="ctr">
                        <a:lnSpc>
                          <a:spcPct val="100000"/>
                        </a:lnSpc>
                        <a:spcBef>
                          <a:spcPts val="0"/>
                        </a:spcBef>
                        <a:spcAft>
                          <a:spcPts val="0"/>
                        </a:spcAft>
                        <a:tabLst>
                          <a:tab pos="5715000" algn="l"/>
                        </a:tabLst>
                      </a:pPr>
                      <a:r>
                        <a:rPr lang="es-EC" sz="1800">
                          <a:effectLst/>
                        </a:rPr>
                        <a:t>-0.039</a:t>
                      </a:r>
                      <a:endParaRPr lang="es-EC" sz="2000">
                        <a:effectLst/>
                        <a:latin typeface="Times New Roman" panose="02020603050405020304" pitchFamily="18" charset="0"/>
                        <a:ea typeface="Calibri" panose="020F0502020204030204" pitchFamily="34" charset="0"/>
                      </a:endParaRPr>
                    </a:p>
                  </a:txBody>
                  <a:tcPr marL="44450" marR="44450" marT="0" marB="0" anchor="b"/>
                </a:tc>
              </a:tr>
              <a:tr h="607865">
                <a:tc gridSpan="3">
                  <a:txBody>
                    <a:bodyPr/>
                    <a:lstStyle/>
                    <a:p>
                      <a:pPr marL="0" marR="0" algn="ctr">
                        <a:lnSpc>
                          <a:spcPct val="100000"/>
                        </a:lnSpc>
                        <a:spcBef>
                          <a:spcPts val="0"/>
                        </a:spcBef>
                        <a:spcAft>
                          <a:spcPts val="0"/>
                        </a:spcAft>
                        <a:tabLst>
                          <a:tab pos="5715000" algn="l"/>
                        </a:tabLst>
                      </a:pPr>
                      <a:r>
                        <a:rPr lang="es-EC" sz="1800" dirty="0">
                          <a:effectLst/>
                        </a:rPr>
                        <a:t>Hectáreas de bosque vs. Caudal m</a:t>
                      </a:r>
                      <a:r>
                        <a:rPr lang="es-EC" sz="1800" baseline="30000" dirty="0">
                          <a:effectLst/>
                        </a:rPr>
                        <a:t>3</a:t>
                      </a:r>
                      <a:r>
                        <a:rPr lang="es-EC" sz="1800" dirty="0">
                          <a:effectLst/>
                        </a:rPr>
                        <a:t>/s</a:t>
                      </a:r>
                      <a:endParaRPr lang="es-EC" sz="2000" dirty="0">
                        <a:effectLst/>
                        <a:latin typeface="Times New Roman" panose="02020603050405020304" pitchFamily="18" charset="0"/>
                        <a:ea typeface="Calibri" panose="020F0502020204030204" pitchFamily="34" charset="0"/>
                      </a:endParaRPr>
                    </a:p>
                  </a:txBody>
                  <a:tcPr marL="44450" marR="44450" marT="0" marB="0" anchor="b"/>
                </a:tc>
                <a:tc hMerge="1">
                  <a:txBody>
                    <a:bodyPr/>
                    <a:lstStyle/>
                    <a:p>
                      <a:endParaRPr lang="es-EC"/>
                    </a:p>
                  </a:txBody>
                  <a:tcPr/>
                </a:tc>
                <a:tc hMerge="1">
                  <a:txBody>
                    <a:bodyPr/>
                    <a:lstStyle/>
                    <a:p>
                      <a:endParaRPr lang="es-EC"/>
                    </a:p>
                  </a:txBody>
                  <a:tcPr/>
                </a:tc>
              </a:tr>
              <a:tr h="401738">
                <a:tc>
                  <a:txBody>
                    <a:bodyPr/>
                    <a:lstStyle/>
                    <a:p>
                      <a:pPr marL="0" marR="0" algn="ctr">
                        <a:lnSpc>
                          <a:spcPct val="100000"/>
                        </a:lnSpc>
                        <a:spcBef>
                          <a:spcPts val="0"/>
                        </a:spcBef>
                        <a:spcAft>
                          <a:spcPts val="0"/>
                        </a:spcAft>
                        <a:tabLst>
                          <a:tab pos="5715000" algn="l"/>
                        </a:tabLst>
                      </a:pPr>
                      <a:r>
                        <a:rPr lang="es-EC" sz="1800">
                          <a:effectLst/>
                        </a:rPr>
                        <a:t>Año</a:t>
                      </a:r>
                      <a:endParaRPr lang="es-EC" sz="2000">
                        <a:effectLst/>
                        <a:latin typeface="Times New Roman" panose="02020603050405020304" pitchFamily="18" charset="0"/>
                        <a:ea typeface="Calibri" panose="020F0502020204030204" pitchFamily="34" charset="0"/>
                      </a:endParaRPr>
                    </a:p>
                  </a:txBody>
                  <a:tcPr marL="44450" marR="44450" marT="0" marB="0" anchor="b"/>
                </a:tc>
                <a:tc>
                  <a:txBody>
                    <a:bodyPr/>
                    <a:lstStyle/>
                    <a:p>
                      <a:pPr marL="0" marR="0" algn="ctr">
                        <a:lnSpc>
                          <a:spcPct val="100000"/>
                        </a:lnSpc>
                        <a:spcBef>
                          <a:spcPts val="0"/>
                        </a:spcBef>
                        <a:spcAft>
                          <a:spcPts val="0"/>
                        </a:spcAft>
                        <a:tabLst>
                          <a:tab pos="5715000" algn="l"/>
                        </a:tabLst>
                      </a:pPr>
                      <a:r>
                        <a:rPr lang="es-EC" sz="1800" dirty="0">
                          <a:effectLst/>
                        </a:rPr>
                        <a:t>Superficie (ha)</a:t>
                      </a:r>
                      <a:endParaRPr lang="es-EC" sz="2000" dirty="0">
                        <a:effectLst/>
                        <a:latin typeface="Times New Roman" panose="02020603050405020304" pitchFamily="18" charset="0"/>
                        <a:ea typeface="Calibri" panose="020F0502020204030204" pitchFamily="34" charset="0"/>
                      </a:endParaRPr>
                    </a:p>
                  </a:txBody>
                  <a:tcPr marL="44450" marR="44450" marT="0" marB="0" anchor="b"/>
                </a:tc>
                <a:tc>
                  <a:txBody>
                    <a:bodyPr/>
                    <a:lstStyle/>
                    <a:p>
                      <a:pPr marL="0" marR="0" algn="ctr">
                        <a:lnSpc>
                          <a:spcPct val="100000"/>
                        </a:lnSpc>
                        <a:spcBef>
                          <a:spcPts val="0"/>
                        </a:spcBef>
                        <a:spcAft>
                          <a:spcPts val="0"/>
                        </a:spcAft>
                        <a:tabLst>
                          <a:tab pos="5715000" algn="l"/>
                        </a:tabLst>
                      </a:pPr>
                      <a:r>
                        <a:rPr lang="es-EC" sz="1800">
                          <a:effectLst/>
                        </a:rPr>
                        <a:t>Caudal (m</a:t>
                      </a:r>
                      <a:r>
                        <a:rPr lang="es-EC" sz="1800" baseline="30000">
                          <a:effectLst/>
                        </a:rPr>
                        <a:t>3</a:t>
                      </a:r>
                      <a:r>
                        <a:rPr lang="es-EC" sz="1800">
                          <a:effectLst/>
                        </a:rPr>
                        <a:t>/s)</a:t>
                      </a:r>
                      <a:endParaRPr lang="es-EC" sz="2000">
                        <a:effectLst/>
                        <a:latin typeface="Times New Roman" panose="02020603050405020304" pitchFamily="18" charset="0"/>
                        <a:ea typeface="Calibri" panose="020F0502020204030204" pitchFamily="34" charset="0"/>
                      </a:endParaRPr>
                    </a:p>
                  </a:txBody>
                  <a:tcPr marL="44450" marR="44450" marT="0" marB="0" anchor="b"/>
                </a:tc>
              </a:tr>
              <a:tr h="401738">
                <a:tc>
                  <a:txBody>
                    <a:bodyPr/>
                    <a:lstStyle/>
                    <a:p>
                      <a:pPr marL="0" marR="0" algn="ctr">
                        <a:lnSpc>
                          <a:spcPct val="100000"/>
                        </a:lnSpc>
                        <a:spcBef>
                          <a:spcPts val="0"/>
                        </a:spcBef>
                        <a:spcAft>
                          <a:spcPts val="0"/>
                        </a:spcAft>
                        <a:tabLst>
                          <a:tab pos="5715000" algn="l"/>
                        </a:tabLst>
                      </a:pPr>
                      <a:r>
                        <a:rPr lang="es-EC" sz="1800">
                          <a:effectLst/>
                        </a:rPr>
                        <a:t>2000</a:t>
                      </a:r>
                      <a:endParaRPr lang="es-EC" sz="2000">
                        <a:effectLst/>
                        <a:latin typeface="Times New Roman" panose="02020603050405020304" pitchFamily="18" charset="0"/>
                        <a:ea typeface="Calibri" panose="020F0502020204030204" pitchFamily="34" charset="0"/>
                      </a:endParaRPr>
                    </a:p>
                  </a:txBody>
                  <a:tcPr marL="44450" marR="44450" marT="0" marB="0" anchor="b"/>
                </a:tc>
                <a:tc>
                  <a:txBody>
                    <a:bodyPr/>
                    <a:lstStyle/>
                    <a:p>
                      <a:pPr marL="0" marR="0" algn="ctr">
                        <a:lnSpc>
                          <a:spcPct val="100000"/>
                        </a:lnSpc>
                        <a:spcBef>
                          <a:spcPts val="0"/>
                        </a:spcBef>
                        <a:spcAft>
                          <a:spcPts val="0"/>
                        </a:spcAft>
                        <a:tabLst>
                          <a:tab pos="5715000" algn="l"/>
                        </a:tabLst>
                      </a:pPr>
                      <a:r>
                        <a:rPr lang="es-EC" sz="1800" dirty="0">
                          <a:effectLst/>
                        </a:rPr>
                        <a:t>132322.75</a:t>
                      </a:r>
                      <a:endParaRPr lang="es-EC" sz="2000" dirty="0">
                        <a:effectLst/>
                        <a:latin typeface="Times New Roman" panose="02020603050405020304" pitchFamily="18" charset="0"/>
                        <a:ea typeface="Calibri" panose="020F0502020204030204" pitchFamily="34" charset="0"/>
                      </a:endParaRPr>
                    </a:p>
                  </a:txBody>
                  <a:tcPr marL="44450" marR="44450" marT="0" marB="0" anchor="b"/>
                </a:tc>
                <a:tc>
                  <a:txBody>
                    <a:bodyPr/>
                    <a:lstStyle/>
                    <a:p>
                      <a:pPr marL="0" marR="0" algn="ctr">
                        <a:lnSpc>
                          <a:spcPct val="100000"/>
                        </a:lnSpc>
                        <a:spcBef>
                          <a:spcPts val="0"/>
                        </a:spcBef>
                        <a:spcAft>
                          <a:spcPts val="0"/>
                        </a:spcAft>
                        <a:tabLst>
                          <a:tab pos="5715000" algn="l"/>
                        </a:tabLst>
                      </a:pPr>
                      <a:r>
                        <a:rPr lang="es-EC" sz="1800" dirty="0">
                          <a:effectLst/>
                        </a:rPr>
                        <a:t>145.15</a:t>
                      </a:r>
                      <a:endParaRPr lang="es-EC" sz="2000" dirty="0">
                        <a:effectLst/>
                        <a:latin typeface="Times New Roman" panose="02020603050405020304" pitchFamily="18" charset="0"/>
                        <a:ea typeface="Calibri" panose="020F0502020204030204" pitchFamily="34" charset="0"/>
                      </a:endParaRPr>
                    </a:p>
                  </a:txBody>
                  <a:tcPr marL="44450" marR="44450" marT="0" marB="0" anchor="b"/>
                </a:tc>
              </a:tr>
              <a:tr h="401738">
                <a:tc>
                  <a:txBody>
                    <a:bodyPr/>
                    <a:lstStyle/>
                    <a:p>
                      <a:pPr marL="0" marR="0" algn="ctr">
                        <a:lnSpc>
                          <a:spcPct val="100000"/>
                        </a:lnSpc>
                        <a:spcBef>
                          <a:spcPts val="0"/>
                        </a:spcBef>
                        <a:spcAft>
                          <a:spcPts val="0"/>
                        </a:spcAft>
                        <a:tabLst>
                          <a:tab pos="5715000" algn="l"/>
                        </a:tabLst>
                      </a:pPr>
                      <a:r>
                        <a:rPr lang="es-EC" sz="1800">
                          <a:effectLst/>
                        </a:rPr>
                        <a:t>2007</a:t>
                      </a:r>
                      <a:endParaRPr lang="es-EC" sz="2000">
                        <a:effectLst/>
                        <a:latin typeface="Times New Roman" panose="02020603050405020304" pitchFamily="18" charset="0"/>
                        <a:ea typeface="Calibri" panose="020F0502020204030204" pitchFamily="34" charset="0"/>
                      </a:endParaRPr>
                    </a:p>
                  </a:txBody>
                  <a:tcPr marL="44450" marR="44450" marT="0" marB="0" anchor="b"/>
                </a:tc>
                <a:tc>
                  <a:txBody>
                    <a:bodyPr/>
                    <a:lstStyle/>
                    <a:p>
                      <a:pPr marL="0" marR="0" algn="ctr">
                        <a:lnSpc>
                          <a:spcPct val="100000"/>
                        </a:lnSpc>
                        <a:spcBef>
                          <a:spcPts val="0"/>
                        </a:spcBef>
                        <a:spcAft>
                          <a:spcPts val="0"/>
                        </a:spcAft>
                        <a:tabLst>
                          <a:tab pos="5715000" algn="l"/>
                        </a:tabLst>
                      </a:pPr>
                      <a:r>
                        <a:rPr lang="es-EC" sz="1800" dirty="0">
                          <a:effectLst/>
                        </a:rPr>
                        <a:t>124503.13</a:t>
                      </a:r>
                      <a:endParaRPr lang="es-EC" sz="2000" dirty="0">
                        <a:effectLst/>
                        <a:latin typeface="Times New Roman" panose="02020603050405020304" pitchFamily="18" charset="0"/>
                        <a:ea typeface="Calibri" panose="020F0502020204030204" pitchFamily="34" charset="0"/>
                      </a:endParaRPr>
                    </a:p>
                  </a:txBody>
                  <a:tcPr marL="44450" marR="44450" marT="0" marB="0" anchor="b"/>
                </a:tc>
                <a:tc>
                  <a:txBody>
                    <a:bodyPr/>
                    <a:lstStyle/>
                    <a:p>
                      <a:pPr marL="0" marR="0" algn="ctr">
                        <a:lnSpc>
                          <a:spcPct val="100000"/>
                        </a:lnSpc>
                        <a:spcBef>
                          <a:spcPts val="0"/>
                        </a:spcBef>
                        <a:spcAft>
                          <a:spcPts val="0"/>
                        </a:spcAft>
                        <a:tabLst>
                          <a:tab pos="5715000" algn="l"/>
                        </a:tabLst>
                      </a:pPr>
                      <a:r>
                        <a:rPr lang="es-EC" sz="1800" dirty="0">
                          <a:effectLst/>
                        </a:rPr>
                        <a:t>122.34</a:t>
                      </a:r>
                      <a:endParaRPr lang="es-EC" sz="2000" dirty="0">
                        <a:effectLst/>
                        <a:latin typeface="Times New Roman" panose="02020603050405020304" pitchFamily="18" charset="0"/>
                        <a:ea typeface="Calibri" panose="020F0502020204030204" pitchFamily="34" charset="0"/>
                      </a:endParaRPr>
                    </a:p>
                  </a:txBody>
                  <a:tcPr marL="44450" marR="44450" marT="0" marB="0" anchor="b"/>
                </a:tc>
              </a:tr>
              <a:tr h="401738">
                <a:tc>
                  <a:txBody>
                    <a:bodyPr/>
                    <a:lstStyle/>
                    <a:p>
                      <a:pPr marL="0" marR="0" algn="ctr">
                        <a:lnSpc>
                          <a:spcPct val="100000"/>
                        </a:lnSpc>
                        <a:spcBef>
                          <a:spcPts val="0"/>
                        </a:spcBef>
                        <a:spcAft>
                          <a:spcPts val="0"/>
                        </a:spcAft>
                        <a:tabLst>
                          <a:tab pos="5715000" algn="l"/>
                        </a:tabLst>
                      </a:pPr>
                      <a:r>
                        <a:rPr lang="es-EC" sz="1800">
                          <a:effectLst/>
                        </a:rPr>
                        <a:t>2014</a:t>
                      </a:r>
                      <a:endParaRPr lang="es-EC" sz="2000">
                        <a:effectLst/>
                        <a:latin typeface="Times New Roman" panose="02020603050405020304" pitchFamily="18" charset="0"/>
                        <a:ea typeface="Calibri" panose="020F0502020204030204" pitchFamily="34" charset="0"/>
                      </a:endParaRPr>
                    </a:p>
                  </a:txBody>
                  <a:tcPr marL="44450" marR="44450" marT="0" marB="0" anchor="b"/>
                </a:tc>
                <a:tc>
                  <a:txBody>
                    <a:bodyPr/>
                    <a:lstStyle/>
                    <a:p>
                      <a:pPr marL="0" marR="0" algn="ctr">
                        <a:lnSpc>
                          <a:spcPct val="100000"/>
                        </a:lnSpc>
                        <a:spcBef>
                          <a:spcPts val="0"/>
                        </a:spcBef>
                        <a:spcAft>
                          <a:spcPts val="0"/>
                        </a:spcAft>
                        <a:tabLst>
                          <a:tab pos="5715000" algn="l"/>
                        </a:tabLst>
                      </a:pPr>
                      <a:r>
                        <a:rPr lang="es-EC" sz="1800" dirty="0">
                          <a:effectLst/>
                        </a:rPr>
                        <a:t>127633.52</a:t>
                      </a:r>
                      <a:endParaRPr lang="es-EC" sz="2000" dirty="0">
                        <a:effectLst/>
                        <a:latin typeface="Times New Roman" panose="02020603050405020304" pitchFamily="18" charset="0"/>
                        <a:ea typeface="Calibri" panose="020F0502020204030204" pitchFamily="34" charset="0"/>
                      </a:endParaRPr>
                    </a:p>
                  </a:txBody>
                  <a:tcPr marL="44450" marR="44450" marT="0" marB="0" anchor="b"/>
                </a:tc>
                <a:tc>
                  <a:txBody>
                    <a:bodyPr/>
                    <a:lstStyle/>
                    <a:p>
                      <a:pPr marL="0" marR="0" algn="ctr">
                        <a:lnSpc>
                          <a:spcPct val="100000"/>
                        </a:lnSpc>
                        <a:spcBef>
                          <a:spcPts val="0"/>
                        </a:spcBef>
                        <a:spcAft>
                          <a:spcPts val="0"/>
                        </a:spcAft>
                        <a:tabLst>
                          <a:tab pos="5715000" algn="l"/>
                        </a:tabLst>
                      </a:pPr>
                      <a:r>
                        <a:rPr lang="es-EC" sz="1800" dirty="0">
                          <a:effectLst/>
                        </a:rPr>
                        <a:t>122.61</a:t>
                      </a:r>
                      <a:endParaRPr lang="es-EC" sz="2000" dirty="0">
                        <a:effectLst/>
                        <a:latin typeface="Times New Roman" panose="02020603050405020304" pitchFamily="18" charset="0"/>
                        <a:ea typeface="Calibri" panose="020F0502020204030204" pitchFamily="34" charset="0"/>
                      </a:endParaRPr>
                    </a:p>
                  </a:txBody>
                  <a:tcPr marL="44450" marR="44450" marT="0" marB="0" anchor="b"/>
                </a:tc>
              </a:tr>
              <a:tr h="401738">
                <a:tc>
                  <a:txBody>
                    <a:bodyPr/>
                    <a:lstStyle/>
                    <a:p>
                      <a:pPr marL="0" marR="0" algn="ctr">
                        <a:lnSpc>
                          <a:spcPct val="100000"/>
                        </a:lnSpc>
                        <a:spcBef>
                          <a:spcPts val="0"/>
                        </a:spcBef>
                        <a:spcAft>
                          <a:spcPts val="0"/>
                        </a:spcAft>
                        <a:tabLst>
                          <a:tab pos="5715000" algn="l"/>
                        </a:tabLst>
                      </a:pPr>
                      <a:r>
                        <a:rPr lang="es-EC" sz="1800">
                          <a:effectLst/>
                        </a:rPr>
                        <a:t>2017</a:t>
                      </a:r>
                      <a:endParaRPr lang="es-EC" sz="2000">
                        <a:effectLst/>
                        <a:latin typeface="Times New Roman" panose="02020603050405020304" pitchFamily="18" charset="0"/>
                        <a:ea typeface="Calibri" panose="020F0502020204030204" pitchFamily="34" charset="0"/>
                      </a:endParaRPr>
                    </a:p>
                  </a:txBody>
                  <a:tcPr marL="44450" marR="44450" marT="0" marB="0" anchor="b"/>
                </a:tc>
                <a:tc>
                  <a:txBody>
                    <a:bodyPr/>
                    <a:lstStyle/>
                    <a:p>
                      <a:pPr marL="0" marR="0" algn="ctr">
                        <a:lnSpc>
                          <a:spcPct val="100000"/>
                        </a:lnSpc>
                        <a:spcBef>
                          <a:spcPts val="0"/>
                        </a:spcBef>
                        <a:spcAft>
                          <a:spcPts val="0"/>
                        </a:spcAft>
                        <a:tabLst>
                          <a:tab pos="5715000" algn="l"/>
                        </a:tabLst>
                      </a:pPr>
                      <a:r>
                        <a:rPr lang="es-EC" sz="1800">
                          <a:effectLst/>
                        </a:rPr>
                        <a:t>121015.05</a:t>
                      </a:r>
                      <a:endParaRPr lang="es-EC" sz="2000">
                        <a:effectLst/>
                        <a:latin typeface="Times New Roman" panose="02020603050405020304" pitchFamily="18" charset="0"/>
                        <a:ea typeface="Calibri" panose="020F0502020204030204" pitchFamily="34" charset="0"/>
                      </a:endParaRPr>
                    </a:p>
                  </a:txBody>
                  <a:tcPr marL="44450" marR="44450" marT="0" marB="0" anchor="b"/>
                </a:tc>
                <a:tc>
                  <a:txBody>
                    <a:bodyPr/>
                    <a:lstStyle/>
                    <a:p>
                      <a:pPr marL="0" marR="0" algn="ctr">
                        <a:lnSpc>
                          <a:spcPct val="100000"/>
                        </a:lnSpc>
                        <a:spcBef>
                          <a:spcPts val="0"/>
                        </a:spcBef>
                        <a:spcAft>
                          <a:spcPts val="0"/>
                        </a:spcAft>
                        <a:tabLst>
                          <a:tab pos="5715000" algn="l"/>
                        </a:tabLst>
                      </a:pPr>
                      <a:r>
                        <a:rPr lang="es-EC" sz="1800" dirty="0">
                          <a:effectLst/>
                        </a:rPr>
                        <a:t>108.85</a:t>
                      </a:r>
                      <a:endParaRPr lang="es-EC" sz="2000" dirty="0">
                        <a:effectLst/>
                        <a:latin typeface="Times New Roman" panose="02020603050405020304" pitchFamily="18" charset="0"/>
                        <a:ea typeface="Calibri" panose="020F0502020204030204" pitchFamily="34" charset="0"/>
                      </a:endParaRPr>
                    </a:p>
                  </a:txBody>
                  <a:tcPr marL="44450" marR="44450" marT="0" marB="0" anchor="b"/>
                </a:tc>
              </a:tr>
            </a:tbl>
          </a:graphicData>
        </a:graphic>
      </p:graphicFrame>
      <p:graphicFrame>
        <p:nvGraphicFramePr>
          <p:cNvPr id="5" name="Gráfico 4"/>
          <p:cNvGraphicFramePr/>
          <p:nvPr>
            <p:extLst>
              <p:ext uri="{D42A27DB-BD31-4B8C-83A1-F6EECF244321}">
                <p14:modId xmlns:p14="http://schemas.microsoft.com/office/powerpoint/2010/main" val="213216411"/>
              </p:ext>
            </p:extLst>
          </p:nvPr>
        </p:nvGraphicFramePr>
        <p:xfrm>
          <a:off x="5673440" y="2037143"/>
          <a:ext cx="5350510" cy="21986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p:cNvGraphicFramePr/>
          <p:nvPr>
            <p:extLst>
              <p:ext uri="{D42A27DB-BD31-4B8C-83A1-F6EECF244321}">
                <p14:modId xmlns:p14="http://schemas.microsoft.com/office/powerpoint/2010/main" val="2674031564"/>
              </p:ext>
            </p:extLst>
          </p:nvPr>
        </p:nvGraphicFramePr>
        <p:xfrm>
          <a:off x="5673440" y="4235824"/>
          <a:ext cx="5326380" cy="24835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8993285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4224201376"/>
              </p:ext>
            </p:extLst>
          </p:nvPr>
        </p:nvGraphicFramePr>
        <p:xfrm>
          <a:off x="392184" y="401020"/>
          <a:ext cx="11311240" cy="20496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a 4"/>
          <p:cNvGraphicFramePr/>
          <p:nvPr>
            <p:extLst>
              <p:ext uri="{D42A27DB-BD31-4B8C-83A1-F6EECF244321}">
                <p14:modId xmlns:p14="http://schemas.microsoft.com/office/powerpoint/2010/main" val="3938544566"/>
              </p:ext>
            </p:extLst>
          </p:nvPr>
        </p:nvGraphicFramePr>
        <p:xfrm>
          <a:off x="253230" y="4500282"/>
          <a:ext cx="11311240" cy="20496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Diagrama 5"/>
          <p:cNvGraphicFramePr/>
          <p:nvPr>
            <p:extLst>
              <p:ext uri="{D42A27DB-BD31-4B8C-83A1-F6EECF244321}">
                <p14:modId xmlns:p14="http://schemas.microsoft.com/office/powerpoint/2010/main" val="4238192921"/>
              </p:ext>
            </p:extLst>
          </p:nvPr>
        </p:nvGraphicFramePr>
        <p:xfrm>
          <a:off x="392184" y="2450651"/>
          <a:ext cx="11311240" cy="204963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192660908"/>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618517"/>
            <a:ext cx="10364451" cy="954789"/>
          </a:xfrm>
        </p:spPr>
        <p:txBody>
          <a:bodyPr/>
          <a:lstStyle/>
          <a:p>
            <a:r>
              <a:rPr lang="es-EC" dirty="0" smtClean="0"/>
              <a:t>Conclusiones</a:t>
            </a:r>
            <a:endParaRPr lang="es-EC" dirty="0"/>
          </a:p>
        </p:txBody>
      </p:sp>
      <p:sp>
        <p:nvSpPr>
          <p:cNvPr id="3" name="Marcador de contenido 2"/>
          <p:cNvSpPr>
            <a:spLocks noGrp="1"/>
          </p:cNvSpPr>
          <p:nvPr>
            <p:ph sz="quarter" idx="13"/>
          </p:nvPr>
        </p:nvSpPr>
        <p:spPr>
          <a:xfrm>
            <a:off x="913774" y="1680882"/>
            <a:ext cx="10363826" cy="4652683"/>
          </a:xfrm>
        </p:spPr>
        <p:txBody>
          <a:bodyPr>
            <a:normAutofit fontScale="62500" lnSpcReduction="20000"/>
          </a:bodyPr>
          <a:lstStyle/>
          <a:p>
            <a:pPr lvl="0"/>
            <a:r>
              <a:rPr lang="es-EC" sz="2500" cap="none" dirty="0" smtClean="0"/>
              <a:t>La tasa de cambio de -0.003 muestra una disminución del 0.3% anual en la cobertura de bosque del periodo 2000 – 2014. Esta disminución se debe principalmente a la tala indiscriminada del tiempo 2000 – 2007.</a:t>
            </a:r>
          </a:p>
          <a:p>
            <a:pPr lvl="0"/>
            <a:r>
              <a:rPr lang="es-EC" sz="2500" cap="none" dirty="0" smtClean="0"/>
              <a:t>A pesar de la perdida de bosque se han implementado estrategias y políticas nacionales de estado como socio bosque y reforestación con incentivos forestales para </a:t>
            </a:r>
            <a:r>
              <a:rPr lang="es-EC" sz="2500" cap="none" dirty="0"/>
              <a:t>fines comerciales </a:t>
            </a:r>
            <a:r>
              <a:rPr lang="es-EC" sz="2500" cap="none" dirty="0" smtClean="0"/>
              <a:t>. Estas políticas de estado han provisto una iniciativa de conservación de bosques nativos y disminución de la degradación de los ecosistemas naturales.</a:t>
            </a:r>
          </a:p>
          <a:p>
            <a:pPr lvl="0"/>
            <a:r>
              <a:rPr lang="es-EC" sz="2500" cap="none" dirty="0" smtClean="0"/>
              <a:t>Los datos obtenidos de los diferentes usos de suelo al ser validados en campo y aplicados a una matriz de confusión mostraron un kappa de 0.83 dando una interpretación casi perfecta respecto a lo existente en la superficie analizada.</a:t>
            </a:r>
          </a:p>
          <a:p>
            <a:pPr lvl="0"/>
            <a:r>
              <a:rPr lang="es-EC" sz="2500" cap="none" dirty="0" smtClean="0"/>
              <a:t>La eficiencia NSE es superior a 0.70 para las simulaciones de los años 2000, 2007 y 2014; es un NSE que proyecta datos aceptables para la simulación. Esto permite afinar que el modelo tiene una efectividad considerable para predecir caudales.  </a:t>
            </a:r>
          </a:p>
          <a:p>
            <a:pPr lvl="0"/>
            <a:r>
              <a:rPr lang="es-EC" sz="2500" cap="none" dirty="0" smtClean="0"/>
              <a:t>A pesar de tener un NSE inferior a 0.75, el modelo se asemeja a los datos aforados. Debido a lo mencionado se puede concluir que el modelo tiene alta eficiencia y versatilidad.</a:t>
            </a:r>
          </a:p>
          <a:p>
            <a:pPr lvl="0"/>
            <a:r>
              <a:rPr lang="es-EC" sz="2500" cap="none" dirty="0" smtClean="0"/>
              <a:t>El bosque es un ecosistema esencial en la cuenca para el mantenimiento del caudal. La deforestación en la cuenca afecta la producción de caudales teniendo una relación directamente proporcional a la extensión de bosque. Esto se debe a la gran cantidad de bosques de transición de paramos a partes bajas que aportan a la regulación hídrica y a la producción de agua, principalmente el bosque nublado.</a:t>
            </a:r>
          </a:p>
          <a:p>
            <a:endParaRPr lang="es-EC" dirty="0"/>
          </a:p>
        </p:txBody>
      </p:sp>
    </p:spTree>
    <p:extLst>
      <p:ext uri="{BB962C8B-B14F-4D97-AF65-F5344CB8AC3E}">
        <p14:creationId xmlns:p14="http://schemas.microsoft.com/office/powerpoint/2010/main" val="917643245"/>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618518"/>
            <a:ext cx="10364451" cy="1196836"/>
          </a:xfrm>
        </p:spPr>
        <p:txBody>
          <a:bodyPr/>
          <a:lstStyle/>
          <a:p>
            <a:r>
              <a:rPr lang="es-EC" dirty="0" smtClean="0"/>
              <a:t>Recomendaciones</a:t>
            </a:r>
            <a:endParaRPr lang="es-EC" dirty="0"/>
          </a:p>
        </p:txBody>
      </p:sp>
      <p:sp>
        <p:nvSpPr>
          <p:cNvPr id="3" name="Marcador de contenido 2"/>
          <p:cNvSpPr>
            <a:spLocks noGrp="1"/>
          </p:cNvSpPr>
          <p:nvPr>
            <p:ph sz="quarter" idx="13"/>
          </p:nvPr>
        </p:nvSpPr>
        <p:spPr>
          <a:xfrm>
            <a:off x="913775" y="1815354"/>
            <a:ext cx="10363826" cy="4262717"/>
          </a:xfrm>
        </p:spPr>
        <p:txBody>
          <a:bodyPr>
            <a:normAutofit fontScale="85000" lnSpcReduction="20000"/>
          </a:bodyPr>
          <a:lstStyle/>
          <a:p>
            <a:pPr lvl="0"/>
            <a:r>
              <a:rPr lang="es-EC" cap="none" dirty="0"/>
              <a:t>E</a:t>
            </a:r>
            <a:r>
              <a:rPr lang="es-EC" cap="none" dirty="0" smtClean="0"/>
              <a:t>n lo que a la clasificación supervisada concierne, a pesar de tener una alta confiabilidad en el coeficiente Kappa se recomienda realizar una observación detallada de la imagen ya que las coberturas naturales no están dispuestas en formas totalmente uniformes. </a:t>
            </a:r>
          </a:p>
          <a:p>
            <a:pPr lvl="0"/>
            <a:r>
              <a:rPr lang="es-EC" cap="none" dirty="0" smtClean="0"/>
              <a:t>La simulación tiene datos aceptables, sin embargo, es necesario generar una red de estaciones meteorológicas completas en diferentes zonas climáticas de la cuenca o en su defecto una estación por subcuenca. </a:t>
            </a:r>
          </a:p>
          <a:p>
            <a:pPr lvl="0"/>
            <a:r>
              <a:rPr lang="es-EC" cap="none" dirty="0" smtClean="0"/>
              <a:t>Se debe continuar con la investigación en modelamiento hidrológico ya que contrariamente de las limitaciones es posible lograr resultados positivos y de gran importancia.</a:t>
            </a:r>
          </a:p>
          <a:p>
            <a:pPr lvl="0"/>
            <a:r>
              <a:rPr lang="es-EC" cap="none" dirty="0" smtClean="0"/>
              <a:t>Se puede tener un éxito inmediato en la simulación, pero se debe realizar el análisis de la sensibilidad, la calibración y la validación del modelo aplicado. Esta recomendación se debe a que estas actividades permiten conocer la cercanía a la realidad.</a:t>
            </a:r>
          </a:p>
          <a:p>
            <a:pPr lvl="0"/>
            <a:r>
              <a:rPr lang="es-EC" cap="none" dirty="0" smtClean="0"/>
              <a:t>Conservar los diferentes ecosistemas forestales en la cuenca del río mira ayuda a incrementar y preservar el caudal debido que la cuenca cuenta con gran cantidad de precipitación horizontal</a:t>
            </a:r>
            <a:r>
              <a:rPr lang="es-EC" cap="none" dirty="0" smtClean="0"/>
              <a:t>.</a:t>
            </a:r>
          </a:p>
          <a:p>
            <a:pPr lvl="0"/>
            <a:r>
              <a:rPr lang="es-EC" cap="none" dirty="0" smtClean="0"/>
              <a:t>Realizar investigaciones similares en cuencas pequeñas del área de estudio.</a:t>
            </a:r>
            <a:endParaRPr lang="es-EC" dirty="0"/>
          </a:p>
        </p:txBody>
      </p:sp>
    </p:spTree>
    <p:extLst>
      <p:ext uri="{BB962C8B-B14F-4D97-AF65-F5344CB8AC3E}">
        <p14:creationId xmlns:p14="http://schemas.microsoft.com/office/powerpoint/2010/main" val="3044727690"/>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Resultado de imagen para bosque y agua mas hermos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913774" y="1715377"/>
            <a:ext cx="10364452" cy="3427245"/>
          </a:xfrm>
        </p:spPr>
        <p:txBody>
          <a:bodyPr>
            <a:normAutofit/>
          </a:bodyPr>
          <a:lstStyle/>
          <a:p>
            <a:r>
              <a:rPr lang="es-EC" sz="6600" dirty="0" smtClean="0">
                <a:solidFill>
                  <a:schemeClr val="accent1">
                    <a:lumMod val="60000"/>
                    <a:lumOff val="40000"/>
                  </a:schemeClr>
                </a:solidFill>
              </a:rPr>
              <a:t>Gracias por su atención!</a:t>
            </a:r>
            <a:endParaRPr lang="es-EC" sz="6600" dirty="0">
              <a:solidFill>
                <a:schemeClr val="accent1">
                  <a:lumMod val="60000"/>
                  <a:lumOff val="40000"/>
                </a:schemeClr>
              </a:solidFill>
            </a:endParaRPr>
          </a:p>
        </p:txBody>
      </p:sp>
    </p:spTree>
    <p:extLst>
      <p:ext uri="{BB962C8B-B14F-4D97-AF65-F5344CB8AC3E}">
        <p14:creationId xmlns:p14="http://schemas.microsoft.com/office/powerpoint/2010/main" val="381334447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 0 L 0 -0.07222 " pathEditMode="relative" rAng="0" ptsTypes="AA">
                                      <p:cBhvr>
                                        <p:cTn id="6" dur="1000" accel="50000" decel="50000" autoRev="1" fill="hold">
                                          <p:stCondLst>
                                            <p:cond delay="0"/>
                                          </p:stCondLst>
                                        </p:cTn>
                                        <p:tgtEl>
                                          <p:spTgt spid="2"/>
                                        </p:tgtEl>
                                        <p:attrNameLst>
                                          <p:attrName>ppt_x</p:attrName>
                                          <p:attrName>ppt_y</p:attrName>
                                        </p:attrNameLst>
                                      </p:cBhvr>
                                      <p:rCtr x="0" y="-3611"/>
                                    </p:animMotion>
                                    <p:animRot by="1500000">
                                      <p:cBhvr>
                                        <p:cTn id="7" dur="500" fill="hold">
                                          <p:stCondLst>
                                            <p:cond delay="0"/>
                                          </p:stCondLst>
                                        </p:cTn>
                                        <p:tgtEl>
                                          <p:spTgt spid="2"/>
                                        </p:tgtEl>
                                        <p:attrNameLst>
                                          <p:attrName>r</p:attrName>
                                        </p:attrNameLst>
                                      </p:cBhvr>
                                    </p:animRot>
                                    <p:animRot by="-1500000">
                                      <p:cBhvr>
                                        <p:cTn id="8" dur="500" fill="hold">
                                          <p:stCondLst>
                                            <p:cond delay="500"/>
                                          </p:stCondLst>
                                        </p:cTn>
                                        <p:tgtEl>
                                          <p:spTgt spid="2"/>
                                        </p:tgtEl>
                                        <p:attrNameLst>
                                          <p:attrName>r</p:attrName>
                                        </p:attrNameLst>
                                      </p:cBhvr>
                                    </p:animRot>
                                    <p:animRot by="-1500000">
                                      <p:cBhvr>
                                        <p:cTn id="9" dur="500" fill="hold">
                                          <p:stCondLst>
                                            <p:cond delay="1000"/>
                                          </p:stCondLst>
                                        </p:cTn>
                                        <p:tgtEl>
                                          <p:spTgt spid="2"/>
                                        </p:tgtEl>
                                        <p:attrNameLst>
                                          <p:attrName>r</p:attrName>
                                        </p:attrNameLst>
                                      </p:cBhvr>
                                    </p:animRot>
                                    <p:animRot by="1500000">
                                      <p:cBhvr>
                                        <p:cTn id="10" dur="500" fill="hold">
                                          <p:stCondLst>
                                            <p:cond delay="15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618517"/>
            <a:ext cx="10364451" cy="1156495"/>
          </a:xfrm>
        </p:spPr>
        <p:txBody>
          <a:bodyPr/>
          <a:lstStyle/>
          <a:p>
            <a:r>
              <a:rPr lang="es-EC" dirty="0" smtClean="0"/>
              <a:t>objetivos</a:t>
            </a:r>
            <a:endParaRPr lang="es-EC" dirty="0"/>
          </a:p>
        </p:txBody>
      </p:sp>
      <p:sp>
        <p:nvSpPr>
          <p:cNvPr id="3" name="Marcador de texto 2"/>
          <p:cNvSpPr>
            <a:spLocks noGrp="1"/>
          </p:cNvSpPr>
          <p:nvPr>
            <p:ph type="body" idx="1"/>
          </p:nvPr>
        </p:nvSpPr>
        <p:spPr>
          <a:xfrm>
            <a:off x="1222526" y="2146239"/>
            <a:ext cx="4873474" cy="679994"/>
          </a:xfrm>
        </p:spPr>
        <p:txBody>
          <a:bodyPr/>
          <a:lstStyle/>
          <a:p>
            <a:r>
              <a:rPr lang="es-EC" dirty="0" smtClean="0"/>
              <a:t>Objetivo general</a:t>
            </a:r>
            <a:endParaRPr lang="es-EC" dirty="0"/>
          </a:p>
        </p:txBody>
      </p:sp>
      <p:sp>
        <p:nvSpPr>
          <p:cNvPr id="4" name="Marcador de contenido 3"/>
          <p:cNvSpPr>
            <a:spLocks noGrp="1"/>
          </p:cNvSpPr>
          <p:nvPr>
            <p:ph sz="quarter" idx="13"/>
          </p:nvPr>
        </p:nvSpPr>
        <p:spPr/>
        <p:txBody>
          <a:bodyPr/>
          <a:lstStyle/>
          <a:p>
            <a:r>
              <a:rPr lang="es-EC" cap="none" dirty="0" smtClean="0"/>
              <a:t>Evaluar los efectos de la deforestación en el la producción de caudales de la cuenca media – alta del río Mira para el periodo 2000 – 2014. </a:t>
            </a:r>
            <a:endParaRPr lang="es-EC" cap="none" dirty="0"/>
          </a:p>
        </p:txBody>
      </p:sp>
      <p:sp>
        <p:nvSpPr>
          <p:cNvPr id="5" name="Marcador de texto 4"/>
          <p:cNvSpPr>
            <a:spLocks noGrp="1"/>
          </p:cNvSpPr>
          <p:nvPr>
            <p:ph type="body" sz="quarter" idx="3"/>
          </p:nvPr>
        </p:nvSpPr>
        <p:spPr>
          <a:xfrm>
            <a:off x="6395797" y="2073015"/>
            <a:ext cx="4881804" cy="679994"/>
          </a:xfrm>
        </p:spPr>
        <p:txBody>
          <a:bodyPr/>
          <a:lstStyle/>
          <a:p>
            <a:r>
              <a:rPr lang="es-EC" dirty="0" smtClean="0"/>
              <a:t>Objetivos específicos</a:t>
            </a:r>
            <a:endParaRPr lang="es-EC" dirty="0"/>
          </a:p>
        </p:txBody>
      </p:sp>
      <p:sp>
        <p:nvSpPr>
          <p:cNvPr id="6" name="Marcador de contenido 5"/>
          <p:cNvSpPr>
            <a:spLocks noGrp="1"/>
          </p:cNvSpPr>
          <p:nvPr>
            <p:ph sz="quarter" idx="14"/>
          </p:nvPr>
        </p:nvSpPr>
        <p:spPr/>
        <p:txBody>
          <a:bodyPr>
            <a:normAutofit fontScale="92500" lnSpcReduction="20000"/>
          </a:bodyPr>
          <a:lstStyle/>
          <a:p>
            <a:r>
              <a:rPr lang="es-EC" cap="none" dirty="0" smtClean="0"/>
              <a:t>Establecer la tasa de deforestación en la cuenca para el periodo 2000 – 2014. </a:t>
            </a:r>
          </a:p>
          <a:p>
            <a:r>
              <a:rPr lang="es-EC" cap="none" dirty="0" smtClean="0"/>
              <a:t>• Determinar la producción de caudales en la cuenca media-alta del río Mira para el periodo 2000-2014. </a:t>
            </a:r>
          </a:p>
          <a:p>
            <a:r>
              <a:rPr lang="es-EC" cap="none" dirty="0" smtClean="0"/>
              <a:t>• Analizar la variabilidad hídrica de la cuenca ante la pérdida de cobertura vegetal de bosque. </a:t>
            </a:r>
          </a:p>
          <a:p>
            <a:endParaRPr lang="es-EC" dirty="0"/>
          </a:p>
        </p:txBody>
      </p:sp>
    </p:spTree>
    <p:extLst>
      <p:ext uri="{BB962C8B-B14F-4D97-AF65-F5344CB8AC3E}">
        <p14:creationId xmlns:p14="http://schemas.microsoft.com/office/powerpoint/2010/main" val="2917599282"/>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Pregunta e hipótesis</a:t>
            </a:r>
            <a:endParaRPr lang="es-EC" dirty="0"/>
          </a:p>
        </p:txBody>
      </p:sp>
      <p:sp>
        <p:nvSpPr>
          <p:cNvPr id="3" name="Marcador de texto 2"/>
          <p:cNvSpPr>
            <a:spLocks noGrp="1"/>
          </p:cNvSpPr>
          <p:nvPr>
            <p:ph type="body" idx="1"/>
          </p:nvPr>
        </p:nvSpPr>
        <p:spPr/>
        <p:txBody>
          <a:bodyPr/>
          <a:lstStyle/>
          <a:p>
            <a:r>
              <a:rPr lang="es-EC" dirty="0" smtClean="0"/>
              <a:t>Pregunta directriz</a:t>
            </a:r>
            <a:endParaRPr lang="es-EC" dirty="0"/>
          </a:p>
        </p:txBody>
      </p:sp>
      <p:sp>
        <p:nvSpPr>
          <p:cNvPr id="4" name="Marcador de contenido 3"/>
          <p:cNvSpPr>
            <a:spLocks noGrp="1"/>
          </p:cNvSpPr>
          <p:nvPr>
            <p:ph sz="quarter" idx="13"/>
          </p:nvPr>
        </p:nvSpPr>
        <p:spPr/>
        <p:txBody>
          <a:bodyPr/>
          <a:lstStyle/>
          <a:p>
            <a:r>
              <a:rPr lang="es-EC" cap="none" dirty="0" smtClean="0"/>
              <a:t>¿Cómo afecta la deforestación en la producción de caudales en la cuenca media alta del río Mira?</a:t>
            </a:r>
            <a:endParaRPr lang="es-EC" cap="none" dirty="0"/>
          </a:p>
        </p:txBody>
      </p:sp>
      <p:sp>
        <p:nvSpPr>
          <p:cNvPr id="5" name="Marcador de texto 4"/>
          <p:cNvSpPr>
            <a:spLocks noGrp="1"/>
          </p:cNvSpPr>
          <p:nvPr>
            <p:ph type="body" sz="quarter" idx="3"/>
          </p:nvPr>
        </p:nvSpPr>
        <p:spPr/>
        <p:txBody>
          <a:bodyPr/>
          <a:lstStyle/>
          <a:p>
            <a:r>
              <a:rPr lang="es-EC" dirty="0" smtClean="0"/>
              <a:t>Hipótesis</a:t>
            </a:r>
            <a:endParaRPr lang="es-EC" dirty="0"/>
          </a:p>
        </p:txBody>
      </p:sp>
      <p:sp>
        <p:nvSpPr>
          <p:cNvPr id="6" name="Marcador de contenido 5"/>
          <p:cNvSpPr>
            <a:spLocks noGrp="1"/>
          </p:cNvSpPr>
          <p:nvPr>
            <p:ph sz="quarter" idx="14"/>
          </p:nvPr>
        </p:nvSpPr>
        <p:spPr/>
        <p:txBody>
          <a:bodyPr>
            <a:normAutofit fontScale="85000" lnSpcReduction="20000"/>
          </a:bodyPr>
          <a:lstStyle/>
          <a:p>
            <a:pPr marL="0" indent="0">
              <a:buNone/>
            </a:pPr>
            <a:r>
              <a:rPr lang="es-EC" b="1" cap="none" dirty="0" smtClean="0"/>
              <a:t>Hipótesis nula</a:t>
            </a:r>
            <a:endParaRPr lang="es-EC" cap="none" dirty="0" smtClean="0"/>
          </a:p>
          <a:p>
            <a:r>
              <a:rPr lang="es-EC" cap="none" dirty="0" smtClean="0"/>
              <a:t>     Ho = La deforestación no afecta la producción de caudales en la cuenca media alta del río Mira en el periodo de análisis.</a:t>
            </a:r>
          </a:p>
          <a:p>
            <a:pPr marL="0" indent="0">
              <a:buNone/>
            </a:pPr>
            <a:r>
              <a:rPr lang="es-EC" b="1" cap="none" dirty="0" smtClean="0"/>
              <a:t>Hipótesis alterna</a:t>
            </a:r>
            <a:endParaRPr lang="es-EC" cap="none" dirty="0" smtClean="0"/>
          </a:p>
          <a:p>
            <a:r>
              <a:rPr lang="es-EC" cap="none" dirty="0" smtClean="0"/>
              <a:t>     Ha = La deforestación afecta la producción de caudales en la cuenca media alta del río Mira en el periodo de análisis.</a:t>
            </a:r>
          </a:p>
          <a:p>
            <a:endParaRPr lang="es-EC" dirty="0"/>
          </a:p>
        </p:txBody>
      </p:sp>
    </p:spTree>
    <p:extLst>
      <p:ext uri="{BB962C8B-B14F-4D97-AF65-F5344CB8AC3E}">
        <p14:creationId xmlns:p14="http://schemas.microsoft.com/office/powerpoint/2010/main" val="1614424963"/>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618517"/>
            <a:ext cx="10364451" cy="833765"/>
          </a:xfrm>
        </p:spPr>
        <p:txBody>
          <a:bodyPr/>
          <a:lstStyle/>
          <a:p>
            <a:r>
              <a:rPr lang="es-EC" dirty="0" smtClean="0"/>
              <a:t>Materiales y métodos</a:t>
            </a:r>
            <a:endParaRPr lang="es-EC" dirty="0"/>
          </a:p>
        </p:txBody>
      </p:sp>
      <p:sp>
        <p:nvSpPr>
          <p:cNvPr id="3" name="Marcador de contenido 2"/>
          <p:cNvSpPr>
            <a:spLocks noGrp="1"/>
          </p:cNvSpPr>
          <p:nvPr>
            <p:ph sz="quarter" idx="13"/>
          </p:nvPr>
        </p:nvSpPr>
        <p:spPr>
          <a:xfrm>
            <a:off x="443754" y="1608606"/>
            <a:ext cx="4195482" cy="4953560"/>
          </a:xfrm>
        </p:spPr>
        <p:txBody>
          <a:bodyPr/>
          <a:lstStyle/>
          <a:p>
            <a:pPr marL="0" indent="0">
              <a:buNone/>
            </a:pPr>
            <a:r>
              <a:rPr lang="es-EC" b="1" dirty="0" smtClean="0"/>
              <a:t>Ubicación del área de estudio</a:t>
            </a:r>
          </a:p>
          <a:p>
            <a:r>
              <a:rPr lang="es-EC" cap="none" dirty="0" smtClean="0"/>
              <a:t>Es una cuenca binacional. Sin embargo, el estudio se limita al territorio ecuatoriano. El área de estudio tiene 5043.84 km</a:t>
            </a:r>
            <a:r>
              <a:rPr lang="es-EC" cap="none" baseline="30000" dirty="0" smtClean="0"/>
              <a:t>2</a:t>
            </a:r>
            <a:r>
              <a:rPr lang="es-EC" cap="none" dirty="0" smtClean="0"/>
              <a:t>.</a:t>
            </a:r>
          </a:p>
          <a:p>
            <a:endParaRPr lang="es-EC" cap="none" dirty="0" smtClean="0"/>
          </a:p>
        </p:txBody>
      </p:sp>
      <p:pic>
        <p:nvPicPr>
          <p:cNvPr id="5" name="Imagen 4" descr="C:\Users\Usuario\Documents\TESIS_DATOSFINALES\UBICACION_MB\MAPABASECRM.jpg"/>
          <p:cNvPicPr/>
          <p:nvPr/>
        </p:nvPicPr>
        <p:blipFill rotWithShape="1">
          <a:blip r:embed="rId2" cstate="print">
            <a:extLst>
              <a:ext uri="{28A0092B-C50C-407E-A947-70E740481C1C}">
                <a14:useLocalDpi xmlns:a14="http://schemas.microsoft.com/office/drawing/2010/main" val="0"/>
              </a:ext>
            </a:extLst>
          </a:blip>
          <a:srcRect l="864" t="1016" r="844" b="1620"/>
          <a:stretch/>
        </p:blipFill>
        <p:spPr bwMode="auto">
          <a:xfrm>
            <a:off x="4782670" y="1608605"/>
            <a:ext cx="7274859" cy="49535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10812243"/>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Users\Usuario\Documents\IMAGENES TESIS\Imagenes corregidas\Ubicación\Ecosistemas.jpg"/>
          <p:cNvPicPr/>
          <p:nvPr/>
        </p:nvPicPr>
        <p:blipFill rotWithShape="1">
          <a:blip r:embed="rId2" cstate="print">
            <a:extLst>
              <a:ext uri="{28A0092B-C50C-407E-A947-70E740481C1C}">
                <a14:useLocalDpi xmlns:a14="http://schemas.microsoft.com/office/drawing/2010/main" val="0"/>
              </a:ext>
            </a:extLst>
          </a:blip>
          <a:srcRect l="1093" r="1220" b="1549"/>
          <a:stretch/>
        </p:blipFill>
        <p:spPr bwMode="auto">
          <a:xfrm>
            <a:off x="0" y="0"/>
            <a:ext cx="12191999"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01450404"/>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Materiales, equipos y </a:t>
            </a:r>
            <a:r>
              <a:rPr lang="es-EC" dirty="0" err="1" smtClean="0"/>
              <a:t>software's</a:t>
            </a:r>
            <a:endParaRPr lang="es-EC" dirty="0"/>
          </a:p>
        </p:txBody>
      </p:sp>
      <p:graphicFrame>
        <p:nvGraphicFramePr>
          <p:cNvPr id="11" name="Marcador de contenido 10"/>
          <p:cNvGraphicFramePr>
            <a:graphicFrameLocks noGrp="1"/>
          </p:cNvGraphicFramePr>
          <p:nvPr>
            <p:ph sz="quarter" idx="13"/>
            <p:extLst>
              <p:ext uri="{D42A27DB-BD31-4B8C-83A1-F6EECF244321}">
                <p14:modId xmlns:p14="http://schemas.microsoft.com/office/powerpoint/2010/main" val="3586147288"/>
              </p:ext>
            </p:extLst>
          </p:nvPr>
        </p:nvGraphicFramePr>
        <p:xfrm>
          <a:off x="914400" y="1896035"/>
          <a:ext cx="10363200" cy="46795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06559795"/>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Resultado de imagen para rios y bosq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9638" y="2567424"/>
            <a:ext cx="4777973" cy="2986233"/>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p:txBody>
          <a:bodyPr/>
          <a:lstStyle/>
          <a:p>
            <a:r>
              <a:rPr lang="es-EC" dirty="0" smtClean="0"/>
              <a:t>Metodología</a:t>
            </a:r>
            <a:endParaRPr lang="es-EC" dirty="0"/>
          </a:p>
        </p:txBody>
      </p:sp>
      <p:sp>
        <p:nvSpPr>
          <p:cNvPr id="3" name="Marcador de contenido 2"/>
          <p:cNvSpPr>
            <a:spLocks noGrp="1"/>
          </p:cNvSpPr>
          <p:nvPr>
            <p:ph sz="quarter" idx="13"/>
          </p:nvPr>
        </p:nvSpPr>
        <p:spPr>
          <a:xfrm>
            <a:off x="913775" y="2043953"/>
            <a:ext cx="6065249" cy="4518211"/>
          </a:xfrm>
        </p:spPr>
        <p:txBody>
          <a:bodyPr>
            <a:normAutofit/>
          </a:bodyPr>
          <a:lstStyle/>
          <a:p>
            <a:pPr>
              <a:lnSpc>
                <a:spcPct val="100000"/>
              </a:lnSpc>
            </a:pPr>
            <a:r>
              <a:rPr lang="es-EC" cap="none" dirty="0" smtClean="0"/>
              <a:t>Etapa 1: Establecimiento de  la tasa de deforestación en la cuenca media-alta del río Mira para el período 2000 – 2014.</a:t>
            </a:r>
          </a:p>
          <a:p>
            <a:pPr>
              <a:lnSpc>
                <a:spcPct val="100000"/>
              </a:lnSpc>
            </a:pPr>
            <a:endParaRPr lang="es-EC" cap="none" dirty="0" smtClean="0"/>
          </a:p>
          <a:p>
            <a:pPr>
              <a:lnSpc>
                <a:spcPct val="100000"/>
              </a:lnSpc>
            </a:pPr>
            <a:r>
              <a:rPr lang="es-EC" cap="none" dirty="0" smtClean="0"/>
              <a:t>Etapa 2: Determinación la producción de caudales en la cuenca media-alta del río Mira para el período 2000-2014.</a:t>
            </a:r>
          </a:p>
          <a:p>
            <a:pPr>
              <a:lnSpc>
                <a:spcPct val="100000"/>
              </a:lnSpc>
            </a:pPr>
            <a:endParaRPr lang="es-EC" cap="none" dirty="0" smtClean="0"/>
          </a:p>
          <a:p>
            <a:pPr>
              <a:lnSpc>
                <a:spcPct val="100000"/>
              </a:lnSpc>
            </a:pPr>
            <a:r>
              <a:rPr lang="es-EC" cap="none" dirty="0" smtClean="0"/>
              <a:t>Etapa 3: Análisis de la variabilidad hídrica de la cuenca ante la pérdida de cobertura vegetal de bosque.</a:t>
            </a:r>
          </a:p>
          <a:p>
            <a:endParaRPr lang="es-EC" dirty="0"/>
          </a:p>
        </p:txBody>
      </p:sp>
      <p:pic>
        <p:nvPicPr>
          <p:cNvPr id="5122" name="Picture 2" descr="Resultado de imagen para deforesta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4754" y="823308"/>
            <a:ext cx="3455554" cy="225351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sultado de imagen para deforestaciÃ³n producciÃ³n de caud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9809" y="4731870"/>
            <a:ext cx="3677629" cy="2126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135792"/>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3775" y="618517"/>
            <a:ext cx="10364451" cy="1331307"/>
          </a:xfrm>
        </p:spPr>
        <p:txBody>
          <a:bodyPr>
            <a:normAutofit fontScale="90000"/>
          </a:bodyPr>
          <a:lstStyle/>
          <a:p>
            <a:r>
              <a:rPr lang="es-EC" dirty="0"/>
              <a:t>Etapa 1: Establecimiento de  la tasa de deforestación en la cuenca media-alta del río Mira para el período 2000 – 2014.</a:t>
            </a:r>
            <a:br>
              <a:rPr lang="es-EC" dirty="0"/>
            </a:br>
            <a:endParaRPr lang="es-EC" dirty="0"/>
          </a:p>
        </p:txBody>
      </p:sp>
      <p:pic>
        <p:nvPicPr>
          <p:cNvPr id="4" name="Marcador de contenido 3" descr="C:\Users\Usuario\Documents\Resul_O\Proceso delimitacion corregido.jpg"/>
          <p:cNvPicPr>
            <a:picLocks noGrp="1"/>
          </p:cNvPicPr>
          <p:nvPr>
            <p:ph sz="quarter" idx="13"/>
          </p:nvPr>
        </p:nvPicPr>
        <p:blipFill rotWithShape="1">
          <a:blip r:embed="rId2" cstate="print">
            <a:extLst>
              <a:ext uri="{28A0092B-C50C-407E-A947-70E740481C1C}">
                <a14:useLocalDpi xmlns:a14="http://schemas.microsoft.com/office/drawing/2010/main" val="0"/>
              </a:ext>
            </a:extLst>
          </a:blip>
          <a:srcRect l="804" t="4358" r="567" b="10362"/>
          <a:stretch/>
        </p:blipFill>
        <p:spPr bwMode="auto">
          <a:xfrm>
            <a:off x="1413192" y="1949824"/>
            <a:ext cx="9747867" cy="4787152"/>
          </a:xfrm>
          <a:prstGeom prst="rect">
            <a:avLst/>
          </a:prstGeom>
          <a:ln w="6350" cap="sq">
            <a:solidFill>
              <a:srgbClr val="000000"/>
            </a:solidFill>
            <a:miter lim="800000"/>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241250019"/>
      </p:ext>
    </p:extLst>
  </p:cSld>
  <p:clrMapOvr>
    <a:masterClrMapping/>
  </p:clrMapOvr>
  <mc:AlternateContent xmlns:mc="http://schemas.openxmlformats.org/markup-compatibility/2006" xmlns:p14="http://schemas.microsoft.com/office/powerpoint/2010/main">
    <mc:Choice Requires="p14">
      <p:transition spd="slow">
        <p14:vortex dir="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Gota">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docProps/app.xml><?xml version="1.0" encoding="utf-8"?>
<Properties xmlns="http://schemas.openxmlformats.org/officeDocument/2006/extended-properties" xmlns:vt="http://schemas.openxmlformats.org/officeDocument/2006/docPropsVTypes">
  <Template>TM04033925[[fn=Gota]]</Template>
  <TotalTime>2663</TotalTime>
  <Words>1895</Words>
  <Application>Microsoft Office PowerPoint</Application>
  <PresentationFormat>Panorámica</PresentationFormat>
  <Paragraphs>207</Paragraphs>
  <Slides>25</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25</vt:i4>
      </vt:variant>
    </vt:vector>
  </HeadingPairs>
  <TitlesOfParts>
    <vt:vector size="32" baseType="lpstr">
      <vt:lpstr>Arial</vt:lpstr>
      <vt:lpstr>Calibri</vt:lpstr>
      <vt:lpstr>Dosis Light</vt:lpstr>
      <vt:lpstr>Pontano Sans</vt:lpstr>
      <vt:lpstr>Times New Roman</vt:lpstr>
      <vt:lpstr>Tw Cen MT</vt:lpstr>
      <vt:lpstr>Gota</vt:lpstr>
      <vt:lpstr>UNIVERSIDAD TÉCNICA DEL NORTE</vt:lpstr>
      <vt:lpstr>Introducción</vt:lpstr>
      <vt:lpstr>objetivos</vt:lpstr>
      <vt:lpstr>Pregunta e hipótesis</vt:lpstr>
      <vt:lpstr>Materiales y métodos</vt:lpstr>
      <vt:lpstr>Presentación de PowerPoint</vt:lpstr>
      <vt:lpstr>Materiales, equipos y software's</vt:lpstr>
      <vt:lpstr>Metodología</vt:lpstr>
      <vt:lpstr>Etapa 1: Establecimiento de  la tasa de deforestación en la cuenca media-alta del río Mira para el período 2000 – 2014. </vt:lpstr>
      <vt:lpstr>Presentación de PowerPoint</vt:lpstr>
      <vt:lpstr>Presentación de PowerPoint</vt:lpstr>
      <vt:lpstr>Etapa 2: Determinación la producción de caudales en la cuenca media-alta del río Mira para el período 2000-2014.</vt:lpstr>
      <vt:lpstr>Valores referenciales de NSE Fuente: Van Liew et al., (2007). </vt:lpstr>
      <vt:lpstr>Etapa 3: Análisis de la variabilidad hídrica de la cuenca ante la pérdida de cobertura vegetal de bosque.</vt:lpstr>
      <vt:lpstr>Resultados  y  discusión </vt:lpstr>
      <vt:lpstr>Análisis de la tasa de deforestación en la cuenca del Rio Mira</vt:lpstr>
      <vt:lpstr>Presentación de PowerPoint</vt:lpstr>
      <vt:lpstr>Presentación de PowerPoint</vt:lpstr>
      <vt:lpstr>Producción de caudales en la cuenca media-alta del río Mira</vt:lpstr>
      <vt:lpstr>Presentación de PowerPoint</vt:lpstr>
      <vt:lpstr>Análisis de la variabilidad hídrica de la cuenca ante la pérdida de bosque</vt:lpstr>
      <vt:lpstr>Presentación de PowerPoint</vt:lpstr>
      <vt:lpstr>Conclusiones</vt:lpstr>
      <vt:lpstr>Recomendaciones</vt:lpstr>
      <vt:lpstr>Gracias por su atención!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TÉCNICA DEL NORTE</dc:title>
  <dc:creator>Usuario</dc:creator>
  <cp:lastModifiedBy>Usuario</cp:lastModifiedBy>
  <cp:revision>42</cp:revision>
  <dcterms:created xsi:type="dcterms:W3CDTF">2018-06-20T00:14:39Z</dcterms:created>
  <dcterms:modified xsi:type="dcterms:W3CDTF">2018-07-04T19:27:19Z</dcterms:modified>
</cp:coreProperties>
</file>