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sldIdLst>
    <p:sldId id="256" r:id="rId2"/>
    <p:sldId id="281" r:id="rId3"/>
    <p:sldId id="308" r:id="rId4"/>
    <p:sldId id="260" r:id="rId5"/>
    <p:sldId id="282" r:id="rId6"/>
    <p:sldId id="261" r:id="rId7"/>
    <p:sldId id="283" r:id="rId8"/>
    <p:sldId id="284" r:id="rId9"/>
    <p:sldId id="313" r:id="rId10"/>
    <p:sldId id="309" r:id="rId11"/>
    <p:sldId id="291" r:id="rId12"/>
    <p:sldId id="288" r:id="rId13"/>
    <p:sldId id="289" r:id="rId14"/>
    <p:sldId id="310" r:id="rId15"/>
    <p:sldId id="286" r:id="rId16"/>
    <p:sldId id="287" r:id="rId17"/>
    <p:sldId id="311" r:id="rId18"/>
    <p:sldId id="293" r:id="rId19"/>
    <p:sldId id="294" r:id="rId20"/>
    <p:sldId id="296" r:id="rId21"/>
    <p:sldId id="297" r:id="rId22"/>
    <p:sldId id="298" r:id="rId23"/>
    <p:sldId id="299" r:id="rId24"/>
    <p:sldId id="300" r:id="rId25"/>
    <p:sldId id="301" r:id="rId26"/>
    <p:sldId id="312" r:id="rId27"/>
    <p:sldId id="304" r:id="rId28"/>
    <p:sldId id="303" r:id="rId29"/>
    <p:sldId id="305" r:id="rId30"/>
    <p:sldId id="306" r:id="rId31"/>
    <p:sldId id="307" r:id="rId32"/>
    <p:sldId id="280" r:id="rId3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a:srgbClr val="565656"/>
    <a:srgbClr val="CCECFF"/>
    <a:srgbClr val="FFCCFF"/>
    <a:srgbClr val="FFFF66"/>
    <a:srgbClr val="99FF99"/>
    <a:srgbClr val="CC99FF"/>
    <a:srgbClr val="9999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9" autoAdjust="0"/>
    <p:restoredTop sz="94660"/>
  </p:normalViewPr>
  <p:slideViewPr>
    <p:cSldViewPr snapToGrid="0">
      <p:cViewPr varScale="1">
        <p:scale>
          <a:sx n="73" d="100"/>
          <a:sy n="73" d="100"/>
        </p:scale>
        <p:origin x="76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Numero de casos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Hoja1!$A$2:$A$3</c:f>
              <c:strCache>
                <c:ptCount val="2"/>
                <c:pt idx="0">
                  <c:v>Masculino </c:v>
                </c:pt>
                <c:pt idx="1">
                  <c:v>Femenino </c:v>
                </c:pt>
              </c:strCache>
            </c:strRef>
          </c:cat>
          <c:val>
            <c:numRef>
              <c:f>Hoja1!$B$2:$B$3</c:f>
              <c:numCache>
                <c:formatCode>General</c:formatCode>
                <c:ptCount val="2"/>
                <c:pt idx="0">
                  <c:v>29</c:v>
                </c:pt>
                <c:pt idx="1">
                  <c:v>78</c:v>
                </c:pt>
              </c:numCache>
            </c:numRef>
          </c:val>
          <c:extLst>
            <c:ext xmlns:c16="http://schemas.microsoft.com/office/drawing/2014/chart" uri="{C3380CC4-5D6E-409C-BE32-E72D297353CC}">
              <c16:uniqueId val="{00000000-647C-4EE5-9CD8-CDFB00E1ECE0}"/>
            </c:ext>
          </c:extLst>
        </c:ser>
        <c:dLbls>
          <c:showLegendKey val="0"/>
          <c:showVal val="0"/>
          <c:showCatName val="0"/>
          <c:showSerName val="0"/>
          <c:showPercent val="0"/>
          <c:showBubbleSize val="0"/>
        </c:dLbls>
        <c:gapWidth val="150"/>
        <c:axId val="424016544"/>
        <c:axId val="424014248"/>
      </c:barChart>
      <c:lineChart>
        <c:grouping val="standard"/>
        <c:varyColors val="0"/>
        <c:ser>
          <c:idx val="1"/>
          <c:order val="1"/>
          <c:tx>
            <c:strRef>
              <c:f>Hoja1!$C$1</c:f>
              <c:strCache>
                <c:ptCount val="1"/>
                <c:pt idx="0">
                  <c:v>Porcentaje </c:v>
                </c:pt>
              </c:strCache>
            </c:strRef>
          </c:tx>
          <c:spPr>
            <a:ln w="31750" cap="rnd">
              <a:solidFill>
                <a:schemeClr val="accent4"/>
              </a:solidFill>
              <a:round/>
            </a:ln>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2700">
                <a:solidFill>
                  <a:schemeClr val="lt2"/>
                </a:solidFill>
                <a:round/>
              </a:ln>
              <a:effectLst/>
            </c:spPr>
          </c:marker>
          <c:dPt>
            <c:idx val="0"/>
            <c:marker>
              <c:symbol val="circle"/>
              <c:size val="6"/>
              <c:spPr>
                <a:solidFill>
                  <a:srgbClr val="92D050"/>
                </a:solidFill>
                <a:ln w="12700">
                  <a:solidFill>
                    <a:schemeClr val="lt2"/>
                  </a:solidFill>
                  <a:round/>
                </a:ln>
                <a:effectLst/>
              </c:spPr>
            </c:marker>
            <c:bubble3D val="0"/>
            <c:extLst>
              <c:ext xmlns:c16="http://schemas.microsoft.com/office/drawing/2014/chart" uri="{C3380CC4-5D6E-409C-BE32-E72D297353CC}">
                <c16:uniqueId val="{00000001-647C-4EE5-9CD8-CDFB00E1ECE0}"/>
              </c:ext>
            </c:extLst>
          </c:dPt>
          <c:dPt>
            <c:idx val="1"/>
            <c:marker>
              <c:symbol val="circle"/>
              <c:size val="6"/>
              <c:spPr>
                <a:solidFill>
                  <a:schemeClr val="accent3"/>
                </a:solidFill>
                <a:ln w="12700">
                  <a:solidFill>
                    <a:schemeClr val="lt2"/>
                  </a:solidFill>
                  <a:round/>
                </a:ln>
                <a:effectLst/>
              </c:spPr>
            </c:marker>
            <c:bubble3D val="0"/>
            <c:spPr>
              <a:ln w="31750" cap="rnd">
                <a:solidFill>
                  <a:schemeClr val="accent3"/>
                </a:solidFill>
                <a:round/>
              </a:ln>
              <a:effectLst/>
            </c:spPr>
            <c:extLst>
              <c:ext xmlns:c16="http://schemas.microsoft.com/office/drawing/2014/chart" uri="{C3380CC4-5D6E-409C-BE32-E72D297353CC}">
                <c16:uniqueId val="{00000003-647C-4EE5-9CD8-CDFB00E1ECE0}"/>
              </c:ext>
            </c:extLst>
          </c:dPt>
          <c:cat>
            <c:strRef>
              <c:f>Hoja1!$A$2:$A$3</c:f>
              <c:strCache>
                <c:ptCount val="2"/>
                <c:pt idx="0">
                  <c:v>Masculino </c:v>
                </c:pt>
                <c:pt idx="1">
                  <c:v>Femenino </c:v>
                </c:pt>
              </c:strCache>
            </c:strRef>
          </c:cat>
          <c:val>
            <c:numRef>
              <c:f>Hoja1!$C$2:$C$3</c:f>
              <c:numCache>
                <c:formatCode>0%</c:formatCode>
                <c:ptCount val="2"/>
                <c:pt idx="0">
                  <c:v>0.27102803738317754</c:v>
                </c:pt>
                <c:pt idx="1">
                  <c:v>0.7289719626168224</c:v>
                </c:pt>
              </c:numCache>
            </c:numRef>
          </c:val>
          <c:smooth val="0"/>
          <c:extLst>
            <c:ext xmlns:c16="http://schemas.microsoft.com/office/drawing/2014/chart" uri="{C3380CC4-5D6E-409C-BE32-E72D297353CC}">
              <c16:uniqueId val="{00000004-647C-4EE5-9CD8-CDFB00E1ECE0}"/>
            </c:ext>
          </c:extLst>
        </c:ser>
        <c:dLbls>
          <c:showLegendKey val="0"/>
          <c:showVal val="0"/>
          <c:showCatName val="0"/>
          <c:showSerName val="0"/>
          <c:showPercent val="0"/>
          <c:showBubbleSize val="0"/>
        </c:dLbls>
        <c:marker val="1"/>
        <c:smooth val="0"/>
        <c:axId val="482925720"/>
        <c:axId val="482929984"/>
      </c:lineChart>
      <c:catAx>
        <c:axId val="424016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24014248"/>
        <c:crosses val="autoZero"/>
        <c:auto val="1"/>
        <c:lblAlgn val="ctr"/>
        <c:lblOffset val="100"/>
        <c:noMultiLvlLbl val="0"/>
      </c:catAx>
      <c:valAx>
        <c:axId val="4240142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24016544"/>
        <c:crosses val="autoZero"/>
        <c:crossBetween val="between"/>
      </c:valAx>
      <c:valAx>
        <c:axId val="4829299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482925720"/>
        <c:crosses val="max"/>
        <c:crossBetween val="between"/>
      </c:valAx>
      <c:catAx>
        <c:axId val="482925720"/>
        <c:scaling>
          <c:orientation val="minMax"/>
        </c:scaling>
        <c:delete val="1"/>
        <c:axPos val="b"/>
        <c:numFmt formatCode="General" sourceLinked="1"/>
        <c:majorTickMark val="out"/>
        <c:minorTickMark val="none"/>
        <c:tickLblPos val="nextTo"/>
        <c:crossAx val="482929984"/>
        <c:crosses val="autoZero"/>
        <c:auto val="1"/>
        <c:lblAlgn val="ctr"/>
        <c:lblOffset val="100"/>
        <c:noMultiLvlLbl val="0"/>
      </c:cat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Masculino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Hoja1!$A$2:$A$5</c:f>
              <c:strCache>
                <c:ptCount val="4"/>
                <c:pt idx="0">
                  <c:v>35-44</c:v>
                </c:pt>
                <c:pt idx="1">
                  <c:v>45-54</c:v>
                </c:pt>
                <c:pt idx="2">
                  <c:v>55-64</c:v>
                </c:pt>
                <c:pt idx="3">
                  <c:v>65-74</c:v>
                </c:pt>
              </c:strCache>
            </c:strRef>
          </c:cat>
          <c:val>
            <c:numRef>
              <c:f>Hoja1!$B$2:$B$5</c:f>
              <c:numCache>
                <c:formatCode>General</c:formatCode>
                <c:ptCount val="4"/>
                <c:pt idx="0">
                  <c:v>13</c:v>
                </c:pt>
                <c:pt idx="1">
                  <c:v>5</c:v>
                </c:pt>
                <c:pt idx="2">
                  <c:v>6</c:v>
                </c:pt>
                <c:pt idx="3">
                  <c:v>5</c:v>
                </c:pt>
              </c:numCache>
            </c:numRef>
          </c:val>
          <c:extLst>
            <c:ext xmlns:c16="http://schemas.microsoft.com/office/drawing/2014/chart" uri="{C3380CC4-5D6E-409C-BE32-E72D297353CC}">
              <c16:uniqueId val="{00000000-7A04-4A5E-BD77-C7C175D3A8A0}"/>
            </c:ext>
          </c:extLst>
        </c:ser>
        <c:ser>
          <c:idx val="1"/>
          <c:order val="1"/>
          <c:tx>
            <c:strRef>
              <c:f>Hoja1!$C$1</c:f>
              <c:strCache>
                <c:ptCount val="1"/>
                <c:pt idx="0">
                  <c:v>Femenino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Hoja1!$A$2:$A$5</c:f>
              <c:strCache>
                <c:ptCount val="4"/>
                <c:pt idx="0">
                  <c:v>35-44</c:v>
                </c:pt>
                <c:pt idx="1">
                  <c:v>45-54</c:v>
                </c:pt>
                <c:pt idx="2">
                  <c:v>55-64</c:v>
                </c:pt>
                <c:pt idx="3">
                  <c:v>65-74</c:v>
                </c:pt>
              </c:strCache>
            </c:strRef>
          </c:cat>
          <c:val>
            <c:numRef>
              <c:f>Hoja1!$C$2:$C$5</c:f>
              <c:numCache>
                <c:formatCode>General</c:formatCode>
                <c:ptCount val="4"/>
                <c:pt idx="0">
                  <c:v>40</c:v>
                </c:pt>
                <c:pt idx="1">
                  <c:v>19</c:v>
                </c:pt>
                <c:pt idx="2">
                  <c:v>14</c:v>
                </c:pt>
                <c:pt idx="3">
                  <c:v>5</c:v>
                </c:pt>
              </c:numCache>
            </c:numRef>
          </c:val>
          <c:extLst>
            <c:ext xmlns:c16="http://schemas.microsoft.com/office/drawing/2014/chart" uri="{C3380CC4-5D6E-409C-BE32-E72D297353CC}">
              <c16:uniqueId val="{00000001-7A04-4A5E-BD77-C7C175D3A8A0}"/>
            </c:ext>
          </c:extLst>
        </c:ser>
        <c:dLbls>
          <c:showLegendKey val="0"/>
          <c:showVal val="0"/>
          <c:showCatName val="0"/>
          <c:showSerName val="0"/>
          <c:showPercent val="0"/>
          <c:showBubbleSize val="0"/>
        </c:dLbls>
        <c:gapWidth val="150"/>
        <c:axId val="562558488"/>
        <c:axId val="562555208"/>
      </c:barChart>
      <c:lineChart>
        <c:grouping val="standard"/>
        <c:varyColors val="0"/>
        <c:ser>
          <c:idx val="2"/>
          <c:order val="2"/>
          <c:tx>
            <c:strRef>
              <c:f>Hoja1!$D$1</c:f>
              <c:strCache>
                <c:ptCount val="1"/>
                <c:pt idx="0">
                  <c:v>Porcentaje </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Hoja1!$A$2:$A$5</c:f>
              <c:strCache>
                <c:ptCount val="4"/>
                <c:pt idx="0">
                  <c:v>35-44</c:v>
                </c:pt>
                <c:pt idx="1">
                  <c:v>45-54</c:v>
                </c:pt>
                <c:pt idx="2">
                  <c:v>55-64</c:v>
                </c:pt>
                <c:pt idx="3">
                  <c:v>65-74</c:v>
                </c:pt>
              </c:strCache>
            </c:strRef>
          </c:cat>
          <c:val>
            <c:numRef>
              <c:f>Hoja1!$D$2:$D$5</c:f>
              <c:numCache>
                <c:formatCode>0%</c:formatCode>
                <c:ptCount val="4"/>
                <c:pt idx="0">
                  <c:v>0.49532710280373832</c:v>
                </c:pt>
                <c:pt idx="1">
                  <c:v>0.22429906542056074</c:v>
                </c:pt>
                <c:pt idx="2">
                  <c:v>0.18691588785046728</c:v>
                </c:pt>
                <c:pt idx="3">
                  <c:v>9.3457943925233641E-2</c:v>
                </c:pt>
              </c:numCache>
            </c:numRef>
          </c:val>
          <c:smooth val="0"/>
          <c:extLst>
            <c:ext xmlns:c16="http://schemas.microsoft.com/office/drawing/2014/chart" uri="{C3380CC4-5D6E-409C-BE32-E72D297353CC}">
              <c16:uniqueId val="{00000002-7A04-4A5E-BD77-C7C175D3A8A0}"/>
            </c:ext>
          </c:extLst>
        </c:ser>
        <c:dLbls>
          <c:showLegendKey val="0"/>
          <c:showVal val="0"/>
          <c:showCatName val="0"/>
          <c:showSerName val="0"/>
          <c:showPercent val="0"/>
          <c:showBubbleSize val="0"/>
        </c:dLbls>
        <c:marker val="1"/>
        <c:smooth val="0"/>
        <c:axId val="562545368"/>
        <c:axId val="562552256"/>
      </c:lineChart>
      <c:catAx>
        <c:axId val="56255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5208"/>
        <c:crosses val="autoZero"/>
        <c:auto val="1"/>
        <c:lblAlgn val="ctr"/>
        <c:lblOffset val="100"/>
        <c:noMultiLvlLbl val="0"/>
      </c:catAx>
      <c:valAx>
        <c:axId val="56255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8488"/>
        <c:crosses val="autoZero"/>
        <c:crossBetween val="between"/>
      </c:valAx>
      <c:valAx>
        <c:axId val="562552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45368"/>
        <c:crosses val="max"/>
        <c:crossBetween val="between"/>
      </c:valAx>
      <c:catAx>
        <c:axId val="562545368"/>
        <c:scaling>
          <c:orientation val="minMax"/>
        </c:scaling>
        <c:delete val="1"/>
        <c:axPos val="b"/>
        <c:numFmt formatCode="General" sourceLinked="1"/>
        <c:majorTickMark val="none"/>
        <c:minorTickMark val="none"/>
        <c:tickLblPos val="nextTo"/>
        <c:crossAx val="5625522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Masculino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Hoja1!$A$2:$A$3</c:f>
              <c:strCache>
                <c:ptCount val="2"/>
                <c:pt idx="0">
                  <c:v>Diabeticos </c:v>
                </c:pt>
                <c:pt idx="1">
                  <c:v>No diabeticos </c:v>
                </c:pt>
              </c:strCache>
            </c:strRef>
          </c:cat>
          <c:val>
            <c:numRef>
              <c:f>Hoja1!$B$2:$B$3</c:f>
              <c:numCache>
                <c:formatCode>General</c:formatCode>
                <c:ptCount val="2"/>
                <c:pt idx="0">
                  <c:v>3</c:v>
                </c:pt>
                <c:pt idx="1">
                  <c:v>26</c:v>
                </c:pt>
              </c:numCache>
            </c:numRef>
          </c:val>
          <c:extLst>
            <c:ext xmlns:c16="http://schemas.microsoft.com/office/drawing/2014/chart" uri="{C3380CC4-5D6E-409C-BE32-E72D297353CC}">
              <c16:uniqueId val="{00000000-733E-4508-87AC-50F6405F7800}"/>
            </c:ext>
          </c:extLst>
        </c:ser>
        <c:ser>
          <c:idx val="1"/>
          <c:order val="1"/>
          <c:tx>
            <c:strRef>
              <c:f>Hoja1!$C$1</c:f>
              <c:strCache>
                <c:ptCount val="1"/>
                <c:pt idx="0">
                  <c:v>Femenino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Hoja1!$A$2:$A$3</c:f>
              <c:strCache>
                <c:ptCount val="2"/>
                <c:pt idx="0">
                  <c:v>Diabeticos </c:v>
                </c:pt>
                <c:pt idx="1">
                  <c:v>No diabeticos </c:v>
                </c:pt>
              </c:strCache>
            </c:strRef>
          </c:cat>
          <c:val>
            <c:numRef>
              <c:f>Hoja1!$C$2:$C$3</c:f>
              <c:numCache>
                <c:formatCode>General</c:formatCode>
                <c:ptCount val="2"/>
                <c:pt idx="0">
                  <c:v>4</c:v>
                </c:pt>
                <c:pt idx="1">
                  <c:v>74</c:v>
                </c:pt>
              </c:numCache>
            </c:numRef>
          </c:val>
          <c:extLst>
            <c:ext xmlns:c16="http://schemas.microsoft.com/office/drawing/2014/chart" uri="{C3380CC4-5D6E-409C-BE32-E72D297353CC}">
              <c16:uniqueId val="{00000001-733E-4508-87AC-50F6405F7800}"/>
            </c:ext>
          </c:extLst>
        </c:ser>
        <c:dLbls>
          <c:showLegendKey val="0"/>
          <c:showVal val="0"/>
          <c:showCatName val="0"/>
          <c:showSerName val="0"/>
          <c:showPercent val="0"/>
          <c:showBubbleSize val="0"/>
        </c:dLbls>
        <c:gapWidth val="150"/>
        <c:axId val="562558488"/>
        <c:axId val="562555208"/>
      </c:barChart>
      <c:lineChart>
        <c:grouping val="standard"/>
        <c:varyColors val="0"/>
        <c:ser>
          <c:idx val="2"/>
          <c:order val="2"/>
          <c:tx>
            <c:strRef>
              <c:f>Hoja1!$D$1</c:f>
              <c:strCache>
                <c:ptCount val="1"/>
                <c:pt idx="0">
                  <c:v>Porcentaje </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Hoja1!$A$2:$A$3</c:f>
              <c:strCache>
                <c:ptCount val="2"/>
                <c:pt idx="0">
                  <c:v>Diabeticos </c:v>
                </c:pt>
                <c:pt idx="1">
                  <c:v>No diabeticos </c:v>
                </c:pt>
              </c:strCache>
            </c:strRef>
          </c:cat>
          <c:val>
            <c:numRef>
              <c:f>Hoja1!$D$2:$D$3</c:f>
              <c:numCache>
                <c:formatCode>0%</c:formatCode>
                <c:ptCount val="2"/>
                <c:pt idx="0">
                  <c:v>6.5420560747663545E-2</c:v>
                </c:pt>
                <c:pt idx="1">
                  <c:v>0.93457943925233644</c:v>
                </c:pt>
              </c:numCache>
            </c:numRef>
          </c:val>
          <c:smooth val="0"/>
          <c:extLst>
            <c:ext xmlns:c16="http://schemas.microsoft.com/office/drawing/2014/chart" uri="{C3380CC4-5D6E-409C-BE32-E72D297353CC}">
              <c16:uniqueId val="{00000002-733E-4508-87AC-50F6405F7800}"/>
            </c:ext>
          </c:extLst>
        </c:ser>
        <c:dLbls>
          <c:showLegendKey val="0"/>
          <c:showVal val="0"/>
          <c:showCatName val="0"/>
          <c:showSerName val="0"/>
          <c:showPercent val="0"/>
          <c:showBubbleSize val="0"/>
        </c:dLbls>
        <c:marker val="1"/>
        <c:smooth val="0"/>
        <c:axId val="562545368"/>
        <c:axId val="562552256"/>
      </c:lineChart>
      <c:catAx>
        <c:axId val="56255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5208"/>
        <c:crosses val="autoZero"/>
        <c:auto val="1"/>
        <c:lblAlgn val="ctr"/>
        <c:lblOffset val="100"/>
        <c:noMultiLvlLbl val="0"/>
      </c:catAx>
      <c:valAx>
        <c:axId val="56255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8488"/>
        <c:crosses val="autoZero"/>
        <c:crossBetween val="between"/>
      </c:valAx>
      <c:valAx>
        <c:axId val="562552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45368"/>
        <c:crosses val="max"/>
        <c:crossBetween val="between"/>
      </c:valAx>
      <c:catAx>
        <c:axId val="562545368"/>
        <c:scaling>
          <c:orientation val="minMax"/>
        </c:scaling>
        <c:delete val="1"/>
        <c:axPos val="b"/>
        <c:numFmt formatCode="General" sourceLinked="1"/>
        <c:majorTickMark val="none"/>
        <c:minorTickMark val="none"/>
        <c:tickLblPos val="nextTo"/>
        <c:crossAx val="5625522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Masculino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Hoja1!$A$2:$A$3</c:f>
              <c:strCache>
                <c:ptCount val="2"/>
                <c:pt idx="0">
                  <c:v>Hipetensos </c:v>
                </c:pt>
                <c:pt idx="1">
                  <c:v>No Hipertensos </c:v>
                </c:pt>
              </c:strCache>
            </c:strRef>
          </c:cat>
          <c:val>
            <c:numRef>
              <c:f>Hoja1!$B$2:$B$3</c:f>
              <c:numCache>
                <c:formatCode>General</c:formatCode>
                <c:ptCount val="2"/>
                <c:pt idx="0">
                  <c:v>2</c:v>
                </c:pt>
                <c:pt idx="1">
                  <c:v>27</c:v>
                </c:pt>
              </c:numCache>
            </c:numRef>
          </c:val>
          <c:extLst>
            <c:ext xmlns:c16="http://schemas.microsoft.com/office/drawing/2014/chart" uri="{C3380CC4-5D6E-409C-BE32-E72D297353CC}">
              <c16:uniqueId val="{00000000-9292-4421-B37A-A81E05F0F2C8}"/>
            </c:ext>
          </c:extLst>
        </c:ser>
        <c:ser>
          <c:idx val="1"/>
          <c:order val="1"/>
          <c:tx>
            <c:strRef>
              <c:f>Hoja1!$C$1</c:f>
              <c:strCache>
                <c:ptCount val="1"/>
                <c:pt idx="0">
                  <c:v>Femenino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Hoja1!$A$2:$A$3</c:f>
              <c:strCache>
                <c:ptCount val="2"/>
                <c:pt idx="0">
                  <c:v>Hipetensos </c:v>
                </c:pt>
                <c:pt idx="1">
                  <c:v>No Hipertensos </c:v>
                </c:pt>
              </c:strCache>
            </c:strRef>
          </c:cat>
          <c:val>
            <c:numRef>
              <c:f>Hoja1!$C$2:$C$3</c:f>
              <c:numCache>
                <c:formatCode>General</c:formatCode>
                <c:ptCount val="2"/>
                <c:pt idx="0">
                  <c:v>11</c:v>
                </c:pt>
                <c:pt idx="1">
                  <c:v>67</c:v>
                </c:pt>
              </c:numCache>
            </c:numRef>
          </c:val>
          <c:extLst>
            <c:ext xmlns:c16="http://schemas.microsoft.com/office/drawing/2014/chart" uri="{C3380CC4-5D6E-409C-BE32-E72D297353CC}">
              <c16:uniqueId val="{00000001-9292-4421-B37A-A81E05F0F2C8}"/>
            </c:ext>
          </c:extLst>
        </c:ser>
        <c:dLbls>
          <c:showLegendKey val="0"/>
          <c:showVal val="0"/>
          <c:showCatName val="0"/>
          <c:showSerName val="0"/>
          <c:showPercent val="0"/>
          <c:showBubbleSize val="0"/>
        </c:dLbls>
        <c:gapWidth val="150"/>
        <c:axId val="562558488"/>
        <c:axId val="562555208"/>
      </c:barChart>
      <c:lineChart>
        <c:grouping val="standard"/>
        <c:varyColors val="0"/>
        <c:ser>
          <c:idx val="2"/>
          <c:order val="2"/>
          <c:tx>
            <c:strRef>
              <c:f>Hoja1!$D$1</c:f>
              <c:strCache>
                <c:ptCount val="1"/>
                <c:pt idx="0">
                  <c:v>Porcentaje </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Hoja1!$A$2:$A$3</c:f>
              <c:strCache>
                <c:ptCount val="2"/>
                <c:pt idx="0">
                  <c:v>Hipetensos </c:v>
                </c:pt>
                <c:pt idx="1">
                  <c:v>No Hipertensos </c:v>
                </c:pt>
              </c:strCache>
            </c:strRef>
          </c:cat>
          <c:val>
            <c:numRef>
              <c:f>Hoja1!$D$2:$D$3</c:f>
              <c:numCache>
                <c:formatCode>0%</c:formatCode>
                <c:ptCount val="2"/>
                <c:pt idx="0">
                  <c:v>0.12149532710280374</c:v>
                </c:pt>
                <c:pt idx="1">
                  <c:v>0.87850467289719625</c:v>
                </c:pt>
              </c:numCache>
            </c:numRef>
          </c:val>
          <c:smooth val="0"/>
          <c:extLst>
            <c:ext xmlns:c16="http://schemas.microsoft.com/office/drawing/2014/chart" uri="{C3380CC4-5D6E-409C-BE32-E72D297353CC}">
              <c16:uniqueId val="{00000002-9292-4421-B37A-A81E05F0F2C8}"/>
            </c:ext>
          </c:extLst>
        </c:ser>
        <c:dLbls>
          <c:showLegendKey val="0"/>
          <c:showVal val="0"/>
          <c:showCatName val="0"/>
          <c:showSerName val="0"/>
          <c:showPercent val="0"/>
          <c:showBubbleSize val="0"/>
        </c:dLbls>
        <c:marker val="1"/>
        <c:smooth val="0"/>
        <c:axId val="562545368"/>
        <c:axId val="562552256"/>
      </c:lineChart>
      <c:catAx>
        <c:axId val="56255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5208"/>
        <c:crosses val="autoZero"/>
        <c:auto val="1"/>
        <c:lblAlgn val="ctr"/>
        <c:lblOffset val="100"/>
        <c:noMultiLvlLbl val="0"/>
      </c:catAx>
      <c:valAx>
        <c:axId val="56255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8488"/>
        <c:crosses val="autoZero"/>
        <c:crossBetween val="between"/>
      </c:valAx>
      <c:valAx>
        <c:axId val="562552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45368"/>
        <c:crosses val="max"/>
        <c:crossBetween val="between"/>
      </c:valAx>
      <c:catAx>
        <c:axId val="562545368"/>
        <c:scaling>
          <c:orientation val="minMax"/>
        </c:scaling>
        <c:delete val="1"/>
        <c:axPos val="b"/>
        <c:numFmt formatCode="General" sourceLinked="1"/>
        <c:majorTickMark val="none"/>
        <c:minorTickMark val="none"/>
        <c:tickLblPos val="nextTo"/>
        <c:crossAx val="5625522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Masculino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Hoja1!$A$2:$A$3</c:f>
              <c:strCache>
                <c:ptCount val="2"/>
                <c:pt idx="0">
                  <c:v>Fumador/a</c:v>
                </c:pt>
                <c:pt idx="1">
                  <c:v>No fumador/a</c:v>
                </c:pt>
              </c:strCache>
            </c:strRef>
          </c:cat>
          <c:val>
            <c:numRef>
              <c:f>Hoja1!$B$2:$B$3</c:f>
              <c:numCache>
                <c:formatCode>General</c:formatCode>
                <c:ptCount val="2"/>
                <c:pt idx="0">
                  <c:v>26</c:v>
                </c:pt>
                <c:pt idx="1">
                  <c:v>3</c:v>
                </c:pt>
              </c:numCache>
            </c:numRef>
          </c:val>
          <c:extLst>
            <c:ext xmlns:c16="http://schemas.microsoft.com/office/drawing/2014/chart" uri="{C3380CC4-5D6E-409C-BE32-E72D297353CC}">
              <c16:uniqueId val="{00000000-0A1F-4617-A151-41A1AE2DF5FF}"/>
            </c:ext>
          </c:extLst>
        </c:ser>
        <c:ser>
          <c:idx val="1"/>
          <c:order val="1"/>
          <c:tx>
            <c:strRef>
              <c:f>Hoja1!$C$1</c:f>
              <c:strCache>
                <c:ptCount val="1"/>
                <c:pt idx="0">
                  <c:v>Femenino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Hoja1!$A$2:$A$3</c:f>
              <c:strCache>
                <c:ptCount val="2"/>
                <c:pt idx="0">
                  <c:v>Fumador/a</c:v>
                </c:pt>
                <c:pt idx="1">
                  <c:v>No fumador/a</c:v>
                </c:pt>
              </c:strCache>
            </c:strRef>
          </c:cat>
          <c:val>
            <c:numRef>
              <c:f>Hoja1!$C$2:$C$3</c:f>
              <c:numCache>
                <c:formatCode>General</c:formatCode>
                <c:ptCount val="2"/>
                <c:pt idx="0">
                  <c:v>55</c:v>
                </c:pt>
                <c:pt idx="1">
                  <c:v>23</c:v>
                </c:pt>
              </c:numCache>
            </c:numRef>
          </c:val>
          <c:extLst>
            <c:ext xmlns:c16="http://schemas.microsoft.com/office/drawing/2014/chart" uri="{C3380CC4-5D6E-409C-BE32-E72D297353CC}">
              <c16:uniqueId val="{00000001-0A1F-4617-A151-41A1AE2DF5FF}"/>
            </c:ext>
          </c:extLst>
        </c:ser>
        <c:dLbls>
          <c:showLegendKey val="0"/>
          <c:showVal val="0"/>
          <c:showCatName val="0"/>
          <c:showSerName val="0"/>
          <c:showPercent val="0"/>
          <c:showBubbleSize val="0"/>
        </c:dLbls>
        <c:gapWidth val="150"/>
        <c:axId val="562558488"/>
        <c:axId val="562555208"/>
      </c:barChart>
      <c:lineChart>
        <c:grouping val="standard"/>
        <c:varyColors val="0"/>
        <c:ser>
          <c:idx val="2"/>
          <c:order val="2"/>
          <c:tx>
            <c:strRef>
              <c:f>Hoja1!$D$1</c:f>
              <c:strCache>
                <c:ptCount val="1"/>
                <c:pt idx="0">
                  <c:v>Porcentaje </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Hoja1!$A$2:$A$3</c:f>
              <c:strCache>
                <c:ptCount val="2"/>
                <c:pt idx="0">
                  <c:v>Fumador/a</c:v>
                </c:pt>
                <c:pt idx="1">
                  <c:v>No fumador/a</c:v>
                </c:pt>
              </c:strCache>
            </c:strRef>
          </c:cat>
          <c:val>
            <c:numRef>
              <c:f>Hoja1!$D$2:$D$3</c:f>
              <c:numCache>
                <c:formatCode>0%</c:formatCode>
                <c:ptCount val="2"/>
                <c:pt idx="0">
                  <c:v>0.7570093457943925</c:v>
                </c:pt>
                <c:pt idx="1">
                  <c:v>0.24299065420560748</c:v>
                </c:pt>
              </c:numCache>
            </c:numRef>
          </c:val>
          <c:smooth val="0"/>
          <c:extLst>
            <c:ext xmlns:c16="http://schemas.microsoft.com/office/drawing/2014/chart" uri="{C3380CC4-5D6E-409C-BE32-E72D297353CC}">
              <c16:uniqueId val="{00000002-0A1F-4617-A151-41A1AE2DF5FF}"/>
            </c:ext>
          </c:extLst>
        </c:ser>
        <c:dLbls>
          <c:showLegendKey val="0"/>
          <c:showVal val="0"/>
          <c:showCatName val="0"/>
          <c:showSerName val="0"/>
          <c:showPercent val="0"/>
          <c:showBubbleSize val="0"/>
        </c:dLbls>
        <c:marker val="1"/>
        <c:smooth val="0"/>
        <c:axId val="562545368"/>
        <c:axId val="562552256"/>
      </c:lineChart>
      <c:catAx>
        <c:axId val="56255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5208"/>
        <c:crosses val="autoZero"/>
        <c:auto val="1"/>
        <c:lblAlgn val="ctr"/>
        <c:lblOffset val="100"/>
        <c:noMultiLvlLbl val="0"/>
      </c:catAx>
      <c:valAx>
        <c:axId val="56255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8488"/>
        <c:crosses val="autoZero"/>
        <c:crossBetween val="between"/>
      </c:valAx>
      <c:valAx>
        <c:axId val="562552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45368"/>
        <c:crosses val="max"/>
        <c:crossBetween val="between"/>
      </c:valAx>
      <c:catAx>
        <c:axId val="562545368"/>
        <c:scaling>
          <c:orientation val="minMax"/>
        </c:scaling>
        <c:delete val="1"/>
        <c:axPos val="b"/>
        <c:numFmt formatCode="General" sourceLinked="1"/>
        <c:majorTickMark val="none"/>
        <c:minorTickMark val="none"/>
        <c:tickLblPos val="nextTo"/>
        <c:crossAx val="5625522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Masculino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Hoja1!$A$2:$A$4</c:f>
              <c:strCache>
                <c:ptCount val="3"/>
                <c:pt idx="0">
                  <c:v>&gt; 40 </c:v>
                </c:pt>
                <c:pt idx="1">
                  <c:v>40-59 </c:v>
                </c:pt>
                <c:pt idx="2">
                  <c:v>&gt;60 </c:v>
                </c:pt>
              </c:strCache>
            </c:strRef>
          </c:cat>
          <c:val>
            <c:numRef>
              <c:f>Hoja1!$B$2:$B$4</c:f>
              <c:numCache>
                <c:formatCode>General</c:formatCode>
                <c:ptCount val="3"/>
                <c:pt idx="0">
                  <c:v>8</c:v>
                </c:pt>
                <c:pt idx="1">
                  <c:v>20</c:v>
                </c:pt>
                <c:pt idx="2">
                  <c:v>1</c:v>
                </c:pt>
              </c:numCache>
            </c:numRef>
          </c:val>
          <c:extLst>
            <c:ext xmlns:c16="http://schemas.microsoft.com/office/drawing/2014/chart" uri="{C3380CC4-5D6E-409C-BE32-E72D297353CC}">
              <c16:uniqueId val="{00000000-0531-48E1-94EC-41B679608E23}"/>
            </c:ext>
          </c:extLst>
        </c:ser>
        <c:ser>
          <c:idx val="1"/>
          <c:order val="1"/>
          <c:tx>
            <c:strRef>
              <c:f>Hoja1!$C$1</c:f>
              <c:strCache>
                <c:ptCount val="1"/>
                <c:pt idx="0">
                  <c:v>Femenino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Hoja1!$A$2:$A$4</c:f>
              <c:strCache>
                <c:ptCount val="3"/>
                <c:pt idx="0">
                  <c:v>&gt; 40 </c:v>
                </c:pt>
                <c:pt idx="1">
                  <c:v>40-59 </c:v>
                </c:pt>
                <c:pt idx="2">
                  <c:v>&gt;60 </c:v>
                </c:pt>
              </c:strCache>
            </c:strRef>
          </c:cat>
          <c:val>
            <c:numRef>
              <c:f>Hoja1!$C$2:$C$4</c:f>
              <c:numCache>
                <c:formatCode>General</c:formatCode>
                <c:ptCount val="3"/>
                <c:pt idx="0">
                  <c:v>17</c:v>
                </c:pt>
                <c:pt idx="1">
                  <c:v>57</c:v>
                </c:pt>
                <c:pt idx="2">
                  <c:v>4</c:v>
                </c:pt>
              </c:numCache>
            </c:numRef>
          </c:val>
          <c:extLst>
            <c:ext xmlns:c16="http://schemas.microsoft.com/office/drawing/2014/chart" uri="{C3380CC4-5D6E-409C-BE32-E72D297353CC}">
              <c16:uniqueId val="{00000001-0531-48E1-94EC-41B679608E23}"/>
            </c:ext>
          </c:extLst>
        </c:ser>
        <c:dLbls>
          <c:showLegendKey val="0"/>
          <c:showVal val="0"/>
          <c:showCatName val="0"/>
          <c:showSerName val="0"/>
          <c:showPercent val="0"/>
          <c:showBubbleSize val="0"/>
        </c:dLbls>
        <c:gapWidth val="150"/>
        <c:axId val="562558488"/>
        <c:axId val="562555208"/>
      </c:barChart>
      <c:lineChart>
        <c:grouping val="standard"/>
        <c:varyColors val="0"/>
        <c:ser>
          <c:idx val="2"/>
          <c:order val="2"/>
          <c:tx>
            <c:strRef>
              <c:f>Hoja1!$D$1</c:f>
              <c:strCache>
                <c:ptCount val="1"/>
                <c:pt idx="0">
                  <c:v>Porcentaje </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Hoja1!$A$2:$A$4</c:f>
              <c:strCache>
                <c:ptCount val="3"/>
                <c:pt idx="0">
                  <c:v>&gt; 40 </c:v>
                </c:pt>
                <c:pt idx="1">
                  <c:v>40-59 </c:v>
                </c:pt>
                <c:pt idx="2">
                  <c:v>&gt;60 </c:v>
                </c:pt>
              </c:strCache>
            </c:strRef>
          </c:cat>
          <c:val>
            <c:numRef>
              <c:f>Hoja1!$D$2:$D$4</c:f>
              <c:numCache>
                <c:formatCode>0%</c:formatCode>
                <c:ptCount val="3"/>
                <c:pt idx="0">
                  <c:v>0.23364485981308411</c:v>
                </c:pt>
                <c:pt idx="1">
                  <c:v>0.71962616822429903</c:v>
                </c:pt>
                <c:pt idx="2">
                  <c:v>4.6728971962616821E-2</c:v>
                </c:pt>
              </c:numCache>
            </c:numRef>
          </c:val>
          <c:smooth val="0"/>
          <c:extLst>
            <c:ext xmlns:c16="http://schemas.microsoft.com/office/drawing/2014/chart" uri="{C3380CC4-5D6E-409C-BE32-E72D297353CC}">
              <c16:uniqueId val="{00000002-0531-48E1-94EC-41B679608E23}"/>
            </c:ext>
          </c:extLst>
        </c:ser>
        <c:dLbls>
          <c:showLegendKey val="0"/>
          <c:showVal val="0"/>
          <c:showCatName val="0"/>
          <c:showSerName val="0"/>
          <c:showPercent val="0"/>
          <c:showBubbleSize val="0"/>
        </c:dLbls>
        <c:marker val="1"/>
        <c:smooth val="0"/>
        <c:axId val="562545368"/>
        <c:axId val="562552256"/>
      </c:lineChart>
      <c:catAx>
        <c:axId val="56255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562555208"/>
        <c:crosses val="autoZero"/>
        <c:auto val="1"/>
        <c:lblAlgn val="ctr"/>
        <c:lblOffset val="100"/>
        <c:noMultiLvlLbl val="0"/>
      </c:catAx>
      <c:valAx>
        <c:axId val="56255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562558488"/>
        <c:crosses val="autoZero"/>
        <c:crossBetween val="between"/>
      </c:valAx>
      <c:valAx>
        <c:axId val="562552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crossAx val="562545368"/>
        <c:crosses val="max"/>
        <c:crossBetween val="between"/>
      </c:valAx>
      <c:catAx>
        <c:axId val="562545368"/>
        <c:scaling>
          <c:orientation val="minMax"/>
        </c:scaling>
        <c:delete val="1"/>
        <c:axPos val="b"/>
        <c:numFmt formatCode="General" sourceLinked="1"/>
        <c:majorTickMark val="none"/>
        <c:minorTickMark val="none"/>
        <c:tickLblPos val="nextTo"/>
        <c:crossAx val="5625522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Masculino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Hoja1!$A$2:$A$5</c:f>
              <c:strCache>
                <c:ptCount val="4"/>
                <c:pt idx="0">
                  <c:v>&lt;160-180</c:v>
                </c:pt>
                <c:pt idx="1">
                  <c:v>180-200</c:v>
                </c:pt>
                <c:pt idx="2">
                  <c:v>200-239</c:v>
                </c:pt>
                <c:pt idx="3">
                  <c:v>&gt;240 </c:v>
                </c:pt>
              </c:strCache>
            </c:strRef>
          </c:cat>
          <c:val>
            <c:numRef>
              <c:f>Hoja1!$B$2:$B$5</c:f>
              <c:numCache>
                <c:formatCode>General</c:formatCode>
                <c:ptCount val="4"/>
                <c:pt idx="0">
                  <c:v>11</c:v>
                </c:pt>
                <c:pt idx="1">
                  <c:v>3</c:v>
                </c:pt>
                <c:pt idx="2">
                  <c:v>7</c:v>
                </c:pt>
                <c:pt idx="3">
                  <c:v>8</c:v>
                </c:pt>
              </c:numCache>
            </c:numRef>
          </c:val>
          <c:extLst>
            <c:ext xmlns:c16="http://schemas.microsoft.com/office/drawing/2014/chart" uri="{C3380CC4-5D6E-409C-BE32-E72D297353CC}">
              <c16:uniqueId val="{00000000-DA62-479F-9117-664BF4316F5E}"/>
            </c:ext>
          </c:extLst>
        </c:ser>
        <c:ser>
          <c:idx val="1"/>
          <c:order val="1"/>
          <c:tx>
            <c:strRef>
              <c:f>Hoja1!$C$1</c:f>
              <c:strCache>
                <c:ptCount val="1"/>
                <c:pt idx="0">
                  <c:v>Femenino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Hoja1!$A$2:$A$5</c:f>
              <c:strCache>
                <c:ptCount val="4"/>
                <c:pt idx="0">
                  <c:v>&lt;160-180</c:v>
                </c:pt>
                <c:pt idx="1">
                  <c:v>180-200</c:v>
                </c:pt>
                <c:pt idx="2">
                  <c:v>200-239</c:v>
                </c:pt>
                <c:pt idx="3">
                  <c:v>&gt;240 </c:v>
                </c:pt>
              </c:strCache>
            </c:strRef>
          </c:cat>
          <c:val>
            <c:numRef>
              <c:f>Hoja1!$C$2:$C$5</c:f>
              <c:numCache>
                <c:formatCode>General</c:formatCode>
                <c:ptCount val="4"/>
                <c:pt idx="0">
                  <c:v>15</c:v>
                </c:pt>
                <c:pt idx="1">
                  <c:v>26</c:v>
                </c:pt>
                <c:pt idx="2">
                  <c:v>22</c:v>
                </c:pt>
                <c:pt idx="3">
                  <c:v>15</c:v>
                </c:pt>
              </c:numCache>
            </c:numRef>
          </c:val>
          <c:extLst>
            <c:ext xmlns:c16="http://schemas.microsoft.com/office/drawing/2014/chart" uri="{C3380CC4-5D6E-409C-BE32-E72D297353CC}">
              <c16:uniqueId val="{00000001-DA62-479F-9117-664BF4316F5E}"/>
            </c:ext>
          </c:extLst>
        </c:ser>
        <c:dLbls>
          <c:showLegendKey val="0"/>
          <c:showVal val="0"/>
          <c:showCatName val="0"/>
          <c:showSerName val="0"/>
          <c:showPercent val="0"/>
          <c:showBubbleSize val="0"/>
        </c:dLbls>
        <c:gapWidth val="150"/>
        <c:axId val="562558488"/>
        <c:axId val="562555208"/>
      </c:barChart>
      <c:lineChart>
        <c:grouping val="standard"/>
        <c:varyColors val="0"/>
        <c:ser>
          <c:idx val="2"/>
          <c:order val="2"/>
          <c:tx>
            <c:strRef>
              <c:f>Hoja1!$D$1</c:f>
              <c:strCache>
                <c:ptCount val="1"/>
                <c:pt idx="0">
                  <c:v>Porcentaje </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Hoja1!$A$2:$A$5</c:f>
              <c:strCache>
                <c:ptCount val="4"/>
                <c:pt idx="0">
                  <c:v>&lt;160-180</c:v>
                </c:pt>
                <c:pt idx="1">
                  <c:v>180-200</c:v>
                </c:pt>
                <c:pt idx="2">
                  <c:v>200-239</c:v>
                </c:pt>
                <c:pt idx="3">
                  <c:v>&gt;240 </c:v>
                </c:pt>
              </c:strCache>
            </c:strRef>
          </c:cat>
          <c:val>
            <c:numRef>
              <c:f>Hoja1!$D$2:$D$5</c:f>
              <c:numCache>
                <c:formatCode>0%</c:formatCode>
                <c:ptCount val="4"/>
                <c:pt idx="0">
                  <c:v>0.24299065420560748</c:v>
                </c:pt>
                <c:pt idx="1">
                  <c:v>0.27102803738317754</c:v>
                </c:pt>
                <c:pt idx="2">
                  <c:v>0.27102803738317754</c:v>
                </c:pt>
                <c:pt idx="3">
                  <c:v>0.21495327102803738</c:v>
                </c:pt>
              </c:numCache>
            </c:numRef>
          </c:val>
          <c:smooth val="0"/>
          <c:extLst>
            <c:ext xmlns:c16="http://schemas.microsoft.com/office/drawing/2014/chart" uri="{C3380CC4-5D6E-409C-BE32-E72D297353CC}">
              <c16:uniqueId val="{00000002-DA62-479F-9117-664BF4316F5E}"/>
            </c:ext>
          </c:extLst>
        </c:ser>
        <c:dLbls>
          <c:showLegendKey val="0"/>
          <c:showVal val="0"/>
          <c:showCatName val="0"/>
          <c:showSerName val="0"/>
          <c:showPercent val="0"/>
          <c:showBubbleSize val="0"/>
        </c:dLbls>
        <c:marker val="1"/>
        <c:smooth val="0"/>
        <c:axId val="562545368"/>
        <c:axId val="562552256"/>
      </c:lineChart>
      <c:catAx>
        <c:axId val="56255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5208"/>
        <c:crosses val="autoZero"/>
        <c:auto val="1"/>
        <c:lblAlgn val="ctr"/>
        <c:lblOffset val="100"/>
        <c:noMultiLvlLbl val="0"/>
      </c:catAx>
      <c:valAx>
        <c:axId val="56255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8488"/>
        <c:crosses val="autoZero"/>
        <c:crossBetween val="between"/>
      </c:valAx>
      <c:valAx>
        <c:axId val="562552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45368"/>
        <c:crosses val="max"/>
        <c:crossBetween val="between"/>
      </c:valAx>
      <c:catAx>
        <c:axId val="562545368"/>
        <c:scaling>
          <c:orientation val="minMax"/>
        </c:scaling>
        <c:delete val="1"/>
        <c:axPos val="b"/>
        <c:numFmt formatCode="General" sourceLinked="1"/>
        <c:majorTickMark val="none"/>
        <c:minorTickMark val="none"/>
        <c:tickLblPos val="nextTo"/>
        <c:crossAx val="5625522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Masculino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Hoja1!$A$2:$A$5</c:f>
              <c:strCache>
                <c:ptCount val="4"/>
                <c:pt idx="0">
                  <c:v>&lt;5 %</c:v>
                </c:pt>
                <c:pt idx="1">
                  <c:v>5-9 %</c:v>
                </c:pt>
                <c:pt idx="2">
                  <c:v>10-19 %</c:v>
                </c:pt>
                <c:pt idx="3">
                  <c:v>&gt;20 %</c:v>
                </c:pt>
              </c:strCache>
            </c:strRef>
          </c:cat>
          <c:val>
            <c:numRef>
              <c:f>Hoja1!$B$2:$B$5</c:f>
              <c:numCache>
                <c:formatCode>General</c:formatCode>
                <c:ptCount val="4"/>
                <c:pt idx="0">
                  <c:v>19</c:v>
                </c:pt>
                <c:pt idx="1">
                  <c:v>4</c:v>
                </c:pt>
                <c:pt idx="2">
                  <c:v>3</c:v>
                </c:pt>
                <c:pt idx="3">
                  <c:v>3</c:v>
                </c:pt>
              </c:numCache>
            </c:numRef>
          </c:val>
          <c:extLst>
            <c:ext xmlns:c16="http://schemas.microsoft.com/office/drawing/2014/chart" uri="{C3380CC4-5D6E-409C-BE32-E72D297353CC}">
              <c16:uniqueId val="{00000000-0839-4AB8-AE4D-04BB76DD87FF}"/>
            </c:ext>
          </c:extLst>
        </c:ser>
        <c:ser>
          <c:idx val="1"/>
          <c:order val="1"/>
          <c:tx>
            <c:strRef>
              <c:f>Hoja1!$C$1</c:f>
              <c:strCache>
                <c:ptCount val="1"/>
                <c:pt idx="0">
                  <c:v>Femenino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Hoja1!$A$2:$A$5</c:f>
              <c:strCache>
                <c:ptCount val="4"/>
                <c:pt idx="0">
                  <c:v>&lt;5 %</c:v>
                </c:pt>
                <c:pt idx="1">
                  <c:v>5-9 %</c:v>
                </c:pt>
                <c:pt idx="2">
                  <c:v>10-19 %</c:v>
                </c:pt>
                <c:pt idx="3">
                  <c:v>&gt;20 %</c:v>
                </c:pt>
              </c:strCache>
            </c:strRef>
          </c:cat>
          <c:val>
            <c:numRef>
              <c:f>Hoja1!$C$2:$C$5</c:f>
              <c:numCache>
                <c:formatCode>General</c:formatCode>
                <c:ptCount val="4"/>
                <c:pt idx="0">
                  <c:v>74</c:v>
                </c:pt>
                <c:pt idx="1">
                  <c:v>4</c:v>
                </c:pt>
                <c:pt idx="2">
                  <c:v>0</c:v>
                </c:pt>
                <c:pt idx="3">
                  <c:v>0</c:v>
                </c:pt>
              </c:numCache>
            </c:numRef>
          </c:val>
          <c:extLst>
            <c:ext xmlns:c16="http://schemas.microsoft.com/office/drawing/2014/chart" uri="{C3380CC4-5D6E-409C-BE32-E72D297353CC}">
              <c16:uniqueId val="{00000001-0839-4AB8-AE4D-04BB76DD87FF}"/>
            </c:ext>
          </c:extLst>
        </c:ser>
        <c:dLbls>
          <c:showLegendKey val="0"/>
          <c:showVal val="0"/>
          <c:showCatName val="0"/>
          <c:showSerName val="0"/>
          <c:showPercent val="0"/>
          <c:showBubbleSize val="0"/>
        </c:dLbls>
        <c:gapWidth val="150"/>
        <c:axId val="562558488"/>
        <c:axId val="562555208"/>
      </c:barChart>
      <c:lineChart>
        <c:grouping val="standard"/>
        <c:varyColors val="0"/>
        <c:ser>
          <c:idx val="2"/>
          <c:order val="2"/>
          <c:tx>
            <c:strRef>
              <c:f>Hoja1!$D$1</c:f>
              <c:strCache>
                <c:ptCount val="1"/>
                <c:pt idx="0">
                  <c:v>Porcentaje </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Hoja1!$A$2:$A$5</c:f>
              <c:strCache>
                <c:ptCount val="4"/>
                <c:pt idx="0">
                  <c:v>&lt;5 %</c:v>
                </c:pt>
                <c:pt idx="1">
                  <c:v>5-9 %</c:v>
                </c:pt>
                <c:pt idx="2">
                  <c:v>10-19 %</c:v>
                </c:pt>
                <c:pt idx="3">
                  <c:v>&gt;20 %</c:v>
                </c:pt>
              </c:strCache>
            </c:strRef>
          </c:cat>
          <c:val>
            <c:numRef>
              <c:f>Hoja1!$D$2:$D$5</c:f>
              <c:numCache>
                <c:formatCode>0%</c:formatCode>
                <c:ptCount val="4"/>
                <c:pt idx="0">
                  <c:v>0.86915887850467288</c:v>
                </c:pt>
                <c:pt idx="1">
                  <c:v>7.476635514018691E-2</c:v>
                </c:pt>
                <c:pt idx="2">
                  <c:v>2.8037383177570093E-2</c:v>
                </c:pt>
                <c:pt idx="3">
                  <c:v>2.8037383177570093E-2</c:v>
                </c:pt>
              </c:numCache>
            </c:numRef>
          </c:val>
          <c:smooth val="0"/>
          <c:extLst>
            <c:ext xmlns:c16="http://schemas.microsoft.com/office/drawing/2014/chart" uri="{C3380CC4-5D6E-409C-BE32-E72D297353CC}">
              <c16:uniqueId val="{00000002-0839-4AB8-AE4D-04BB76DD87FF}"/>
            </c:ext>
          </c:extLst>
        </c:ser>
        <c:dLbls>
          <c:showLegendKey val="0"/>
          <c:showVal val="0"/>
          <c:showCatName val="0"/>
          <c:showSerName val="0"/>
          <c:showPercent val="0"/>
          <c:showBubbleSize val="0"/>
        </c:dLbls>
        <c:marker val="1"/>
        <c:smooth val="0"/>
        <c:axId val="562545368"/>
        <c:axId val="562552256"/>
      </c:lineChart>
      <c:catAx>
        <c:axId val="56255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5208"/>
        <c:crosses val="autoZero"/>
        <c:auto val="1"/>
        <c:lblAlgn val="ctr"/>
        <c:lblOffset val="100"/>
        <c:noMultiLvlLbl val="0"/>
      </c:catAx>
      <c:valAx>
        <c:axId val="562555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58488"/>
        <c:crosses val="autoZero"/>
        <c:crossBetween val="between"/>
      </c:valAx>
      <c:valAx>
        <c:axId val="5625522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562545368"/>
        <c:crosses val="max"/>
        <c:crossBetween val="between"/>
      </c:valAx>
      <c:catAx>
        <c:axId val="562545368"/>
        <c:scaling>
          <c:orientation val="minMax"/>
        </c:scaling>
        <c:delete val="1"/>
        <c:axPos val="b"/>
        <c:numFmt formatCode="General" sourceLinked="1"/>
        <c:majorTickMark val="none"/>
        <c:minorTickMark val="none"/>
        <c:tickLblPos val="nextTo"/>
        <c:crossAx val="5625522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dTable>
      <c:spPr>
        <a:noFill/>
        <a:ln>
          <a:noFill/>
        </a:ln>
        <a:effectLst/>
      </c:spPr>
    </c:plotArea>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F5168-3CCC-47B4-9E19-74B0B7A72235}" type="doc">
      <dgm:prSet loTypeId="urn:microsoft.com/office/officeart/2005/8/layout/hProcess9" loCatId="process" qsTypeId="urn:microsoft.com/office/officeart/2005/8/quickstyle/simple3" qsCatId="simple" csTypeId="urn:microsoft.com/office/officeart/2005/8/colors/colorful1" csCatId="colorful" phldr="1"/>
      <dgm:spPr/>
      <dgm:t>
        <a:bodyPr/>
        <a:lstStyle/>
        <a:p>
          <a:endParaRPr lang="es-EC"/>
        </a:p>
      </dgm:t>
    </dgm:pt>
    <dgm:pt modelId="{2ACF21D7-A9B2-4DE8-A8EC-FD841A2956B1}">
      <dgm:prSet phldrT="[Texto]"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es-ES" sz="1800" dirty="0" smtClean="0">
              <a:solidFill>
                <a:schemeClr val="tx1"/>
              </a:solidFill>
              <a:latin typeface="Times New Roman" panose="02020603050405020304" pitchFamily="18" charset="0"/>
              <a:cs typeface="Times New Roman" panose="02020603050405020304" pitchFamily="18" charset="0"/>
            </a:rPr>
            <a:t>Las enfermedades cardiovasculares son la principal causa de muerte en todo el mundo. Cada año mueren más personas por ECV que por cualquier otra causa. </a:t>
          </a:r>
          <a:endParaRPr lang="es-EC" sz="1800" dirty="0">
            <a:latin typeface="Times New Roman" panose="02020603050405020304" pitchFamily="18" charset="0"/>
            <a:cs typeface="Times New Roman" panose="02020603050405020304" pitchFamily="18" charset="0"/>
          </a:endParaRPr>
        </a:p>
      </dgm:t>
    </dgm:pt>
    <dgm:pt modelId="{907A0A80-987D-4570-A388-1B5586A09F27}" type="parTrans" cxnId="{A6A5E38A-B35F-45FE-8508-814CF8DCC94F}">
      <dgm:prSet/>
      <dgm:spPr/>
      <dgm:t>
        <a:bodyPr/>
        <a:lstStyle/>
        <a:p>
          <a:endParaRPr lang="es-EC"/>
        </a:p>
      </dgm:t>
    </dgm:pt>
    <dgm:pt modelId="{8169EB82-C7C6-43DF-848A-3030DAB0ADA2}" type="sibTrans" cxnId="{A6A5E38A-B35F-45FE-8508-814CF8DCC94F}">
      <dgm:prSet/>
      <dgm:spPr/>
      <dgm:t>
        <a:bodyPr/>
        <a:lstStyle/>
        <a:p>
          <a:endParaRPr lang="es-EC"/>
        </a:p>
      </dgm:t>
    </dgm:pt>
    <dgm:pt modelId="{580ECDFF-A898-4DFE-83B1-EE9499102B34}">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just"/>
          <a:r>
            <a:rPr lang="es-ES" sz="1800" dirty="0" smtClean="0">
              <a:solidFill>
                <a:schemeClr val="tx1"/>
              </a:solidFill>
              <a:latin typeface="Times New Roman" panose="02020603050405020304" pitchFamily="18" charset="0"/>
              <a:cs typeface="Times New Roman" panose="02020603050405020304" pitchFamily="18" charset="0"/>
            </a:rPr>
            <a:t>Según el INEC en Ecuador las enfermedades cardiovasculares representan la primera causa de muerte. En el  año 2012 estas representaron el 20,3 % de las muertes totales registradas. </a:t>
          </a:r>
          <a:endParaRPr lang="es-EC" sz="1800" dirty="0">
            <a:latin typeface="Times New Roman" panose="02020603050405020304" pitchFamily="18" charset="0"/>
            <a:cs typeface="Times New Roman" panose="02020603050405020304" pitchFamily="18" charset="0"/>
          </a:endParaRPr>
        </a:p>
      </dgm:t>
    </dgm:pt>
    <dgm:pt modelId="{40EEF2E4-E7FC-4EC0-A440-9B49B2279485}" type="parTrans" cxnId="{F39F7695-0C2C-49CB-A4C9-DC70923D82F7}">
      <dgm:prSet/>
      <dgm:spPr/>
      <dgm:t>
        <a:bodyPr/>
        <a:lstStyle/>
        <a:p>
          <a:endParaRPr lang="es-EC"/>
        </a:p>
      </dgm:t>
    </dgm:pt>
    <dgm:pt modelId="{CC62AEEE-ABF2-48D7-BBA4-C9A42F61BD56}" type="sibTrans" cxnId="{F39F7695-0C2C-49CB-A4C9-DC70923D82F7}">
      <dgm:prSet/>
      <dgm:spPr/>
      <dgm:t>
        <a:bodyPr/>
        <a:lstStyle/>
        <a:p>
          <a:endParaRPr lang="es-EC"/>
        </a:p>
      </dgm:t>
    </dgm:pt>
    <dgm:pt modelId="{A4ED0F5B-902A-4480-A262-555DA929EFA1}">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algn="just"/>
          <a:r>
            <a:rPr lang="es-EC" sz="1800" dirty="0" smtClean="0">
              <a:solidFill>
                <a:schemeClr val="tx1"/>
              </a:solidFill>
              <a:latin typeface="Times New Roman" panose="02020603050405020304" pitchFamily="18" charset="0"/>
              <a:cs typeface="Times New Roman" panose="02020603050405020304" pitchFamily="18" charset="0"/>
            </a:rPr>
            <a:t>Según cifras de la </a:t>
          </a:r>
          <a:r>
            <a:rPr lang="es-EC" sz="1800" b="0" dirty="0" smtClean="0">
              <a:solidFill>
                <a:schemeClr val="tx1"/>
              </a:solidFill>
              <a:latin typeface="Times New Roman" panose="02020603050405020304" pitchFamily="18" charset="0"/>
              <a:cs typeface="Times New Roman" panose="02020603050405020304" pitchFamily="18" charset="0"/>
            </a:rPr>
            <a:t>OMS</a:t>
          </a:r>
          <a:r>
            <a:rPr lang="es-EC" sz="1800" dirty="0" smtClean="0">
              <a:solidFill>
                <a:schemeClr val="tx1"/>
              </a:solidFill>
              <a:latin typeface="Times New Roman" panose="02020603050405020304" pitchFamily="18" charset="0"/>
              <a:cs typeface="Times New Roman" panose="02020603050405020304" pitchFamily="18" charset="0"/>
            </a:rPr>
            <a:t> en el </a:t>
          </a:r>
          <a:r>
            <a:rPr lang="es-ES" sz="1800" dirty="0" smtClean="0">
              <a:solidFill>
                <a:schemeClr val="tx1"/>
              </a:solidFill>
              <a:latin typeface="Times New Roman" panose="02020603050405020304" pitchFamily="18" charset="0"/>
              <a:cs typeface="Times New Roman" panose="02020603050405020304" pitchFamily="18" charset="0"/>
            </a:rPr>
            <a:t>año 2012 murieron por esta causa 17,5 millones de personas, lo cual representa un 31% de todas las muertes registradas en el mundo. </a:t>
          </a:r>
          <a:endParaRPr lang="es-EC" sz="1800" dirty="0">
            <a:latin typeface="Times New Roman" panose="02020603050405020304" pitchFamily="18" charset="0"/>
            <a:cs typeface="Times New Roman" panose="02020603050405020304" pitchFamily="18" charset="0"/>
          </a:endParaRPr>
        </a:p>
      </dgm:t>
    </dgm:pt>
    <dgm:pt modelId="{6D0B4141-1253-4310-8358-35D888CA0693}" type="parTrans" cxnId="{B9386D67-BF76-4C9D-A92A-7B875A70B8E8}">
      <dgm:prSet/>
      <dgm:spPr/>
      <dgm:t>
        <a:bodyPr/>
        <a:lstStyle/>
        <a:p>
          <a:endParaRPr lang="es-EC"/>
        </a:p>
      </dgm:t>
    </dgm:pt>
    <dgm:pt modelId="{578D756A-F6FC-4F15-84BD-64E5AE1C9D40}" type="sibTrans" cxnId="{B9386D67-BF76-4C9D-A92A-7B875A70B8E8}">
      <dgm:prSet/>
      <dgm:spPr/>
      <dgm:t>
        <a:bodyPr/>
        <a:lstStyle/>
        <a:p>
          <a:endParaRPr lang="es-EC"/>
        </a:p>
      </dgm:t>
    </dgm:pt>
    <dgm:pt modelId="{ED58150B-A40D-4021-8DE1-BEB79A7DA09A}" type="pres">
      <dgm:prSet presAssocID="{0E3F5168-3CCC-47B4-9E19-74B0B7A72235}" presName="CompostProcess" presStyleCnt="0">
        <dgm:presLayoutVars>
          <dgm:dir/>
          <dgm:resizeHandles val="exact"/>
        </dgm:presLayoutVars>
      </dgm:prSet>
      <dgm:spPr/>
      <dgm:t>
        <a:bodyPr/>
        <a:lstStyle/>
        <a:p>
          <a:endParaRPr lang="es-CO"/>
        </a:p>
      </dgm:t>
    </dgm:pt>
    <dgm:pt modelId="{CCC0FA7F-2FF9-4E2B-8A93-7C171077A089}" type="pres">
      <dgm:prSet presAssocID="{0E3F5168-3CCC-47B4-9E19-74B0B7A72235}" presName="arrow" presStyleLbl="bgShp" presStyleIdx="0" presStyleCnt="1">
        <dgm:style>
          <a:lnRef idx="1">
            <a:schemeClr val="accent4"/>
          </a:lnRef>
          <a:fillRef idx="2">
            <a:schemeClr val="accent4"/>
          </a:fillRef>
          <a:effectRef idx="1">
            <a:schemeClr val="accent4"/>
          </a:effectRef>
          <a:fontRef idx="minor">
            <a:schemeClr val="dk1"/>
          </a:fontRef>
        </dgm:style>
      </dgm:prSet>
      <dgm:spPr/>
      <dgm:t>
        <a:bodyPr/>
        <a:lstStyle/>
        <a:p>
          <a:endParaRPr lang="es-ES"/>
        </a:p>
      </dgm:t>
    </dgm:pt>
    <dgm:pt modelId="{3C7DFD44-E7FB-49EB-AF2E-C8EA46747BFF}" type="pres">
      <dgm:prSet presAssocID="{0E3F5168-3CCC-47B4-9E19-74B0B7A72235}" presName="linearProcess" presStyleCnt="0"/>
      <dgm:spPr/>
      <dgm:t>
        <a:bodyPr/>
        <a:lstStyle/>
        <a:p>
          <a:endParaRPr lang="es-ES"/>
        </a:p>
      </dgm:t>
    </dgm:pt>
    <dgm:pt modelId="{607E2AA4-34B7-4D89-B42D-0F3473C669B1}" type="pres">
      <dgm:prSet presAssocID="{2ACF21D7-A9B2-4DE8-A8EC-FD841A2956B1}" presName="textNode" presStyleLbl="node1" presStyleIdx="0" presStyleCnt="3">
        <dgm:presLayoutVars>
          <dgm:bulletEnabled val="1"/>
        </dgm:presLayoutVars>
      </dgm:prSet>
      <dgm:spPr/>
      <dgm:t>
        <a:bodyPr/>
        <a:lstStyle/>
        <a:p>
          <a:endParaRPr lang="es-CO"/>
        </a:p>
      </dgm:t>
    </dgm:pt>
    <dgm:pt modelId="{632BFB28-7225-495E-9C18-06F778722FBB}" type="pres">
      <dgm:prSet presAssocID="{8169EB82-C7C6-43DF-848A-3030DAB0ADA2}" presName="sibTrans" presStyleCnt="0"/>
      <dgm:spPr/>
      <dgm:t>
        <a:bodyPr/>
        <a:lstStyle/>
        <a:p>
          <a:endParaRPr lang="es-ES"/>
        </a:p>
      </dgm:t>
    </dgm:pt>
    <dgm:pt modelId="{762A92A2-8D0B-4B77-AECB-25A585F46C3A}" type="pres">
      <dgm:prSet presAssocID="{580ECDFF-A898-4DFE-83B1-EE9499102B34}" presName="textNode" presStyleLbl="node1" presStyleIdx="1" presStyleCnt="3" custScaleX="103161" custLinFactX="94993" custLinFactNeighborX="100000">
        <dgm:presLayoutVars>
          <dgm:bulletEnabled val="1"/>
        </dgm:presLayoutVars>
      </dgm:prSet>
      <dgm:spPr/>
      <dgm:t>
        <a:bodyPr/>
        <a:lstStyle/>
        <a:p>
          <a:endParaRPr lang="es-CO"/>
        </a:p>
      </dgm:t>
    </dgm:pt>
    <dgm:pt modelId="{682EFA26-5A9F-424B-AFA0-FCF7375B19AD}" type="pres">
      <dgm:prSet presAssocID="{CC62AEEE-ABF2-48D7-BBA4-C9A42F61BD56}" presName="sibTrans" presStyleCnt="0"/>
      <dgm:spPr/>
      <dgm:t>
        <a:bodyPr/>
        <a:lstStyle/>
        <a:p>
          <a:endParaRPr lang="es-ES"/>
        </a:p>
      </dgm:t>
    </dgm:pt>
    <dgm:pt modelId="{9B69C135-EEEB-4DED-BF64-3473F6D2AA7F}" type="pres">
      <dgm:prSet presAssocID="{A4ED0F5B-902A-4480-A262-555DA929EFA1}" presName="textNode" presStyleLbl="node1" presStyleIdx="2" presStyleCnt="3" custLinFactX="-100000" custLinFactNeighborX="-135449" custLinFactNeighborY="1219">
        <dgm:presLayoutVars>
          <dgm:bulletEnabled val="1"/>
        </dgm:presLayoutVars>
      </dgm:prSet>
      <dgm:spPr/>
      <dgm:t>
        <a:bodyPr/>
        <a:lstStyle/>
        <a:p>
          <a:endParaRPr lang="es-CO"/>
        </a:p>
      </dgm:t>
    </dgm:pt>
  </dgm:ptLst>
  <dgm:cxnLst>
    <dgm:cxn modelId="{569A93F1-2ED8-4ADD-9501-6169BA6CD945}" type="presOf" srcId="{A4ED0F5B-902A-4480-A262-555DA929EFA1}" destId="{9B69C135-EEEB-4DED-BF64-3473F6D2AA7F}" srcOrd="0" destOrd="0" presId="urn:microsoft.com/office/officeart/2005/8/layout/hProcess9"/>
    <dgm:cxn modelId="{A6A5E38A-B35F-45FE-8508-814CF8DCC94F}" srcId="{0E3F5168-3CCC-47B4-9E19-74B0B7A72235}" destId="{2ACF21D7-A9B2-4DE8-A8EC-FD841A2956B1}" srcOrd="0" destOrd="0" parTransId="{907A0A80-987D-4570-A388-1B5586A09F27}" sibTransId="{8169EB82-C7C6-43DF-848A-3030DAB0ADA2}"/>
    <dgm:cxn modelId="{F39F7695-0C2C-49CB-A4C9-DC70923D82F7}" srcId="{0E3F5168-3CCC-47B4-9E19-74B0B7A72235}" destId="{580ECDFF-A898-4DFE-83B1-EE9499102B34}" srcOrd="1" destOrd="0" parTransId="{40EEF2E4-E7FC-4EC0-A440-9B49B2279485}" sibTransId="{CC62AEEE-ABF2-48D7-BBA4-C9A42F61BD56}"/>
    <dgm:cxn modelId="{51A12AEC-48EE-47EA-A917-9D87B85793A7}" type="presOf" srcId="{580ECDFF-A898-4DFE-83B1-EE9499102B34}" destId="{762A92A2-8D0B-4B77-AECB-25A585F46C3A}" srcOrd="0" destOrd="0" presId="urn:microsoft.com/office/officeart/2005/8/layout/hProcess9"/>
    <dgm:cxn modelId="{B9386D67-BF76-4C9D-A92A-7B875A70B8E8}" srcId="{0E3F5168-3CCC-47B4-9E19-74B0B7A72235}" destId="{A4ED0F5B-902A-4480-A262-555DA929EFA1}" srcOrd="2" destOrd="0" parTransId="{6D0B4141-1253-4310-8358-35D888CA0693}" sibTransId="{578D756A-F6FC-4F15-84BD-64E5AE1C9D40}"/>
    <dgm:cxn modelId="{E7F3ABD6-DEC8-43E4-A123-012117911EDA}" type="presOf" srcId="{0E3F5168-3CCC-47B4-9E19-74B0B7A72235}" destId="{ED58150B-A40D-4021-8DE1-BEB79A7DA09A}" srcOrd="0" destOrd="0" presId="urn:microsoft.com/office/officeart/2005/8/layout/hProcess9"/>
    <dgm:cxn modelId="{B6D72BA0-3429-483F-9E99-DCE2995F04BF}" type="presOf" srcId="{2ACF21D7-A9B2-4DE8-A8EC-FD841A2956B1}" destId="{607E2AA4-34B7-4D89-B42D-0F3473C669B1}" srcOrd="0" destOrd="0" presId="urn:microsoft.com/office/officeart/2005/8/layout/hProcess9"/>
    <dgm:cxn modelId="{BE3E42C4-CD74-42A8-A0BE-952401F6C77B}" type="presParOf" srcId="{ED58150B-A40D-4021-8DE1-BEB79A7DA09A}" destId="{CCC0FA7F-2FF9-4E2B-8A93-7C171077A089}" srcOrd="0" destOrd="0" presId="urn:microsoft.com/office/officeart/2005/8/layout/hProcess9"/>
    <dgm:cxn modelId="{04F77363-8880-457B-8793-D72400EECACF}" type="presParOf" srcId="{ED58150B-A40D-4021-8DE1-BEB79A7DA09A}" destId="{3C7DFD44-E7FB-49EB-AF2E-C8EA46747BFF}" srcOrd="1" destOrd="0" presId="urn:microsoft.com/office/officeart/2005/8/layout/hProcess9"/>
    <dgm:cxn modelId="{BFFA21F7-8531-45D7-9F16-6E2512974465}" type="presParOf" srcId="{3C7DFD44-E7FB-49EB-AF2E-C8EA46747BFF}" destId="{607E2AA4-34B7-4D89-B42D-0F3473C669B1}" srcOrd="0" destOrd="0" presId="urn:microsoft.com/office/officeart/2005/8/layout/hProcess9"/>
    <dgm:cxn modelId="{0B273CD6-B951-4C1E-810B-75EADE33AE3F}" type="presParOf" srcId="{3C7DFD44-E7FB-49EB-AF2E-C8EA46747BFF}" destId="{632BFB28-7225-495E-9C18-06F778722FBB}" srcOrd="1" destOrd="0" presId="urn:microsoft.com/office/officeart/2005/8/layout/hProcess9"/>
    <dgm:cxn modelId="{8138C53C-BCCD-4960-AE58-5A2E0328129C}" type="presParOf" srcId="{3C7DFD44-E7FB-49EB-AF2E-C8EA46747BFF}" destId="{762A92A2-8D0B-4B77-AECB-25A585F46C3A}" srcOrd="2" destOrd="0" presId="urn:microsoft.com/office/officeart/2005/8/layout/hProcess9"/>
    <dgm:cxn modelId="{A8A1CC87-F210-45BE-AB54-913B97AAE2C9}" type="presParOf" srcId="{3C7DFD44-E7FB-49EB-AF2E-C8EA46747BFF}" destId="{682EFA26-5A9F-424B-AFA0-FCF7375B19AD}" srcOrd="3" destOrd="0" presId="urn:microsoft.com/office/officeart/2005/8/layout/hProcess9"/>
    <dgm:cxn modelId="{52DFC525-E80A-45F9-ABA5-CA9EB4632F4A}" type="presParOf" srcId="{3C7DFD44-E7FB-49EB-AF2E-C8EA46747BFF}" destId="{9B69C135-EEEB-4DED-BF64-3473F6D2AA7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685EFA-53E2-42A7-A3B6-FAC4CF119A1E}"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s-EC"/>
        </a:p>
      </dgm:t>
    </dgm:pt>
    <dgm:pt modelId="{79D0509D-3A38-4F21-ACE5-683F2FA44FFD}">
      <dgm:prSet phldrT="[Texto]"/>
      <dgm:spPr/>
      <dgm:t>
        <a:bodyPr/>
        <a:lstStyle/>
        <a:p>
          <a:r>
            <a:rPr lang="es-EC" dirty="0" smtClean="0"/>
            <a:t>.</a:t>
          </a:r>
          <a:endParaRPr lang="es-EC" dirty="0"/>
        </a:p>
      </dgm:t>
    </dgm:pt>
    <dgm:pt modelId="{1656DD1F-3848-40BF-A6CE-BAC6075BD5CA}" type="parTrans" cxnId="{8314E214-A6E4-45EB-B356-5C5924D6227F}">
      <dgm:prSet/>
      <dgm:spPr/>
      <dgm:t>
        <a:bodyPr/>
        <a:lstStyle/>
        <a:p>
          <a:endParaRPr lang="es-EC"/>
        </a:p>
      </dgm:t>
    </dgm:pt>
    <dgm:pt modelId="{59DEAE1A-117C-42DE-876D-CA7E3ACDA4A2}" type="sibTrans" cxnId="{8314E214-A6E4-45EB-B356-5C5924D6227F}">
      <dgm:prSet/>
      <dgm:spPr/>
      <dgm:t>
        <a:bodyPr/>
        <a:lstStyle/>
        <a:p>
          <a:endParaRPr lang="es-EC"/>
        </a:p>
      </dgm:t>
    </dgm:pt>
    <dgm:pt modelId="{CB744FBD-44BC-41C9-90D7-CAADEA369A9A}">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Al Hospital Esmeraldas Sur, a través del departamento de salud ocupacional debe dar continuidad a la investigación y desarrollar programas de prevención y control en este tipo de patologías a todos los trabajadores de esta casa de salud, y de esta forma aumentar el nivel de conocimiento sobre las enfermedades crónicas no transmisibles, logrando mejorar los estilos de vida de esta población, disminuyendo los factores de riesgo y prevenir así complicaciones cardiovasculares. </a:t>
          </a:r>
          <a:endParaRPr lang="es-EC" sz="2000" dirty="0">
            <a:latin typeface="Times New Roman" panose="02020603050405020304" pitchFamily="18" charset="0"/>
            <a:cs typeface="Times New Roman" panose="02020603050405020304" pitchFamily="18" charset="0"/>
          </a:endParaRPr>
        </a:p>
      </dgm:t>
    </dgm:pt>
    <dgm:pt modelId="{F48381BC-085B-47BD-B0B1-BAC6E9AAE9C5}" type="parTrans" cxnId="{DA28D0E0-F32B-4052-B1D1-7F6994FA1627}">
      <dgm:prSet/>
      <dgm:spPr/>
      <dgm:t>
        <a:bodyPr/>
        <a:lstStyle/>
        <a:p>
          <a:endParaRPr lang="es-EC"/>
        </a:p>
      </dgm:t>
    </dgm:pt>
    <dgm:pt modelId="{EE3E81B2-EE1B-43D9-B418-CEA49584032C}" type="sibTrans" cxnId="{DA28D0E0-F32B-4052-B1D1-7F6994FA1627}">
      <dgm:prSet/>
      <dgm:spPr/>
      <dgm:t>
        <a:bodyPr/>
        <a:lstStyle/>
        <a:p>
          <a:endParaRPr lang="es-EC"/>
        </a:p>
      </dgm:t>
    </dgm:pt>
    <dgm:pt modelId="{24783B7F-A9BF-42B5-A618-54D3513C194F}">
      <dgm:prSet phldrT="[Texto]"/>
      <dgm:spPr/>
      <dgm:t>
        <a:bodyPr/>
        <a:lstStyle/>
        <a:p>
          <a:r>
            <a:rPr lang="es-EC" dirty="0" smtClean="0"/>
            <a:t>.</a:t>
          </a:r>
          <a:endParaRPr lang="es-EC" dirty="0"/>
        </a:p>
      </dgm:t>
    </dgm:pt>
    <dgm:pt modelId="{06AB27E9-F456-4A17-ABBA-25C9E413981E}" type="parTrans" cxnId="{D8338AFE-606C-45DE-98E4-67C36700FBAF}">
      <dgm:prSet/>
      <dgm:spPr/>
      <dgm:t>
        <a:bodyPr/>
        <a:lstStyle/>
        <a:p>
          <a:endParaRPr lang="es-EC"/>
        </a:p>
      </dgm:t>
    </dgm:pt>
    <dgm:pt modelId="{8210A58E-A571-4BF4-B8F3-B19BFD71BC5E}" type="sibTrans" cxnId="{D8338AFE-606C-45DE-98E4-67C36700FBAF}">
      <dgm:prSet/>
      <dgm:spPr/>
      <dgm:t>
        <a:bodyPr/>
        <a:lstStyle/>
        <a:p>
          <a:endParaRPr lang="es-EC"/>
        </a:p>
      </dgm:t>
    </dgm:pt>
    <dgm:pt modelId="{0D257EE4-40DC-4F2C-9BDD-6B3217975B2D}">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Se recomienda a los trabajadores de esta Institución, seguir con el estilo de vida saludable que tienen hasta el momento, para así evitar posibles riesgos cardiovasculares a futuro.</a:t>
          </a:r>
          <a:endParaRPr lang="es-EC" sz="2000" dirty="0">
            <a:latin typeface="Times New Roman" panose="02020603050405020304" pitchFamily="18" charset="0"/>
            <a:cs typeface="Times New Roman" panose="02020603050405020304" pitchFamily="18" charset="0"/>
          </a:endParaRPr>
        </a:p>
      </dgm:t>
    </dgm:pt>
    <dgm:pt modelId="{C2C548DB-DFF2-4144-A8CE-36BB6996DFBE}" type="parTrans" cxnId="{5F357101-2A5A-467B-86E2-C54D0DB03C74}">
      <dgm:prSet/>
      <dgm:spPr/>
      <dgm:t>
        <a:bodyPr/>
        <a:lstStyle/>
        <a:p>
          <a:endParaRPr lang="es-EC"/>
        </a:p>
      </dgm:t>
    </dgm:pt>
    <dgm:pt modelId="{6990561D-D2FD-4702-BA10-FD8BD9484E00}" type="sibTrans" cxnId="{5F357101-2A5A-467B-86E2-C54D0DB03C74}">
      <dgm:prSet/>
      <dgm:spPr/>
      <dgm:t>
        <a:bodyPr/>
        <a:lstStyle/>
        <a:p>
          <a:endParaRPr lang="es-EC"/>
        </a:p>
      </dgm:t>
    </dgm:pt>
    <dgm:pt modelId="{02C4BAAE-4CEB-4F7A-95D0-709DD6205594}">
      <dgm:prSet phldrT="[Texto]"/>
      <dgm:spPr/>
      <dgm:t>
        <a:bodyPr/>
        <a:lstStyle/>
        <a:p>
          <a:endParaRPr lang="es-EC" dirty="0"/>
        </a:p>
      </dgm:t>
    </dgm:pt>
    <dgm:pt modelId="{4539936D-CC76-483B-8F7D-404A7C71013B}" type="parTrans" cxnId="{1D7A1DBB-462D-4F1E-8F11-DAB786F05202}">
      <dgm:prSet/>
      <dgm:spPr/>
      <dgm:t>
        <a:bodyPr/>
        <a:lstStyle/>
        <a:p>
          <a:endParaRPr lang="es-EC"/>
        </a:p>
      </dgm:t>
    </dgm:pt>
    <dgm:pt modelId="{EFA2E95C-25BC-4EC4-AA8E-7F3F1413A75E}" type="sibTrans" cxnId="{1D7A1DBB-462D-4F1E-8F11-DAB786F05202}">
      <dgm:prSet/>
      <dgm:spPr/>
      <dgm:t>
        <a:bodyPr/>
        <a:lstStyle/>
        <a:p>
          <a:endParaRPr lang="es-EC"/>
        </a:p>
      </dgm:t>
    </dgm:pt>
    <dgm:pt modelId="{CD35A1C5-FC01-4827-8AB6-FD8866526B90}">
      <dgm:prSet custT="1"/>
      <dgm:spPr/>
      <dgm:t>
        <a:bodyPr/>
        <a:lstStyle/>
        <a:p>
          <a:pPr algn="just"/>
          <a:r>
            <a:rPr lang="es-EC" sz="2000" dirty="0" smtClean="0">
              <a:latin typeface="Times New Roman" panose="02020603050405020304" pitchFamily="18" charset="0"/>
              <a:cs typeface="Times New Roman" panose="02020603050405020304" pitchFamily="18" charset="0"/>
            </a:rPr>
            <a:t>Socializar los resultados obtenidos en nuestra investigación a las autoridades del Hospital Esmeraldas Sur para que de esta manera se pueda dar una verdadera utilidad al proyecto realizado por la Universidad Técnica del Norte y así colaborar con el mejoramiento en la calidad de vida de los trabajadores de la institución.</a:t>
          </a:r>
          <a:endParaRPr lang="es-EC" sz="2000" dirty="0">
            <a:latin typeface="Times New Roman" panose="02020603050405020304" pitchFamily="18" charset="0"/>
            <a:cs typeface="Times New Roman" panose="02020603050405020304" pitchFamily="18" charset="0"/>
          </a:endParaRPr>
        </a:p>
      </dgm:t>
    </dgm:pt>
    <dgm:pt modelId="{59D48EBB-F5D7-4022-89C9-5E2B6F8DA771}" type="parTrans" cxnId="{01726383-8609-4E6F-A955-8D6F4FBD397E}">
      <dgm:prSet/>
      <dgm:spPr/>
      <dgm:t>
        <a:bodyPr/>
        <a:lstStyle/>
        <a:p>
          <a:endParaRPr lang="es-EC"/>
        </a:p>
      </dgm:t>
    </dgm:pt>
    <dgm:pt modelId="{C25F6AD8-A7B4-435D-9B48-F1837A755FFF}" type="sibTrans" cxnId="{01726383-8609-4E6F-A955-8D6F4FBD397E}">
      <dgm:prSet/>
      <dgm:spPr/>
      <dgm:t>
        <a:bodyPr/>
        <a:lstStyle/>
        <a:p>
          <a:endParaRPr lang="es-EC"/>
        </a:p>
      </dgm:t>
    </dgm:pt>
    <dgm:pt modelId="{734369C7-5268-41A8-AC59-FC6BF51B3E46}" type="pres">
      <dgm:prSet presAssocID="{DA685EFA-53E2-42A7-A3B6-FAC4CF119A1E}" presName="linear" presStyleCnt="0">
        <dgm:presLayoutVars>
          <dgm:dir/>
          <dgm:animLvl val="lvl"/>
          <dgm:resizeHandles val="exact"/>
        </dgm:presLayoutVars>
      </dgm:prSet>
      <dgm:spPr/>
      <dgm:t>
        <a:bodyPr/>
        <a:lstStyle/>
        <a:p>
          <a:endParaRPr lang="es-EC"/>
        </a:p>
      </dgm:t>
    </dgm:pt>
    <dgm:pt modelId="{0403CF9B-E060-4752-8CDE-A49E247F5A4D}" type="pres">
      <dgm:prSet presAssocID="{79D0509D-3A38-4F21-ACE5-683F2FA44FFD}" presName="parentLin" presStyleCnt="0"/>
      <dgm:spPr/>
    </dgm:pt>
    <dgm:pt modelId="{5CCBD8A0-B768-41C9-92AA-2453EFEE2A90}" type="pres">
      <dgm:prSet presAssocID="{79D0509D-3A38-4F21-ACE5-683F2FA44FFD}" presName="parentLeftMargin" presStyleLbl="node1" presStyleIdx="0" presStyleCnt="3"/>
      <dgm:spPr/>
      <dgm:t>
        <a:bodyPr/>
        <a:lstStyle/>
        <a:p>
          <a:endParaRPr lang="es-EC"/>
        </a:p>
      </dgm:t>
    </dgm:pt>
    <dgm:pt modelId="{D8DF71EF-AA6D-4182-A310-D2F45040E8AD}" type="pres">
      <dgm:prSet presAssocID="{79D0509D-3A38-4F21-ACE5-683F2FA44FFD}" presName="parentText" presStyleLbl="node1" presStyleIdx="0" presStyleCnt="3">
        <dgm:presLayoutVars>
          <dgm:chMax val="0"/>
          <dgm:bulletEnabled val="1"/>
        </dgm:presLayoutVars>
      </dgm:prSet>
      <dgm:spPr/>
      <dgm:t>
        <a:bodyPr/>
        <a:lstStyle/>
        <a:p>
          <a:endParaRPr lang="es-EC"/>
        </a:p>
      </dgm:t>
    </dgm:pt>
    <dgm:pt modelId="{C3E95057-EAE1-4453-A7DB-103A43FAB487}" type="pres">
      <dgm:prSet presAssocID="{79D0509D-3A38-4F21-ACE5-683F2FA44FFD}" presName="negativeSpace" presStyleCnt="0"/>
      <dgm:spPr/>
    </dgm:pt>
    <dgm:pt modelId="{4DAD5E1A-ECF7-451F-AAA2-7F59D255AACB}" type="pres">
      <dgm:prSet presAssocID="{79D0509D-3A38-4F21-ACE5-683F2FA44FFD}" presName="childText" presStyleLbl="conFgAcc1" presStyleIdx="0" presStyleCnt="3">
        <dgm:presLayoutVars>
          <dgm:bulletEnabled val="1"/>
        </dgm:presLayoutVars>
      </dgm:prSet>
      <dgm:spPr/>
      <dgm:t>
        <a:bodyPr/>
        <a:lstStyle/>
        <a:p>
          <a:endParaRPr lang="es-EC"/>
        </a:p>
      </dgm:t>
    </dgm:pt>
    <dgm:pt modelId="{B98E6EE6-48CA-4E4F-8190-84D62E99DDD7}" type="pres">
      <dgm:prSet presAssocID="{59DEAE1A-117C-42DE-876D-CA7E3ACDA4A2}" presName="spaceBetweenRectangles" presStyleCnt="0"/>
      <dgm:spPr/>
    </dgm:pt>
    <dgm:pt modelId="{EC3C1CBD-E9DC-44C0-963D-D8B7C39BDDF7}" type="pres">
      <dgm:prSet presAssocID="{24783B7F-A9BF-42B5-A618-54D3513C194F}" presName="parentLin" presStyleCnt="0"/>
      <dgm:spPr/>
    </dgm:pt>
    <dgm:pt modelId="{9BF5EC54-BD5B-4D1D-B92A-C573AAC57FD4}" type="pres">
      <dgm:prSet presAssocID="{24783B7F-A9BF-42B5-A618-54D3513C194F}" presName="parentLeftMargin" presStyleLbl="node1" presStyleIdx="0" presStyleCnt="3"/>
      <dgm:spPr/>
      <dgm:t>
        <a:bodyPr/>
        <a:lstStyle/>
        <a:p>
          <a:endParaRPr lang="es-EC"/>
        </a:p>
      </dgm:t>
    </dgm:pt>
    <dgm:pt modelId="{97949C0D-1AE1-45B3-AEF6-92A791102166}" type="pres">
      <dgm:prSet presAssocID="{24783B7F-A9BF-42B5-A618-54D3513C194F}" presName="parentText" presStyleLbl="node1" presStyleIdx="1" presStyleCnt="3">
        <dgm:presLayoutVars>
          <dgm:chMax val="0"/>
          <dgm:bulletEnabled val="1"/>
        </dgm:presLayoutVars>
      </dgm:prSet>
      <dgm:spPr/>
      <dgm:t>
        <a:bodyPr/>
        <a:lstStyle/>
        <a:p>
          <a:endParaRPr lang="es-EC"/>
        </a:p>
      </dgm:t>
    </dgm:pt>
    <dgm:pt modelId="{928B50BA-267B-4954-A6D9-E108499CE465}" type="pres">
      <dgm:prSet presAssocID="{24783B7F-A9BF-42B5-A618-54D3513C194F}" presName="negativeSpace" presStyleCnt="0"/>
      <dgm:spPr/>
    </dgm:pt>
    <dgm:pt modelId="{30A52114-5ED6-47CA-A8DC-04587C40C706}" type="pres">
      <dgm:prSet presAssocID="{24783B7F-A9BF-42B5-A618-54D3513C194F}" presName="childText" presStyleLbl="conFgAcc1" presStyleIdx="1" presStyleCnt="3">
        <dgm:presLayoutVars>
          <dgm:bulletEnabled val="1"/>
        </dgm:presLayoutVars>
      </dgm:prSet>
      <dgm:spPr/>
      <dgm:t>
        <a:bodyPr/>
        <a:lstStyle/>
        <a:p>
          <a:endParaRPr lang="es-EC"/>
        </a:p>
      </dgm:t>
    </dgm:pt>
    <dgm:pt modelId="{898550B4-7FF0-4603-B491-DFDC1D3C10DF}" type="pres">
      <dgm:prSet presAssocID="{8210A58E-A571-4BF4-B8F3-B19BFD71BC5E}" presName="spaceBetweenRectangles" presStyleCnt="0"/>
      <dgm:spPr/>
    </dgm:pt>
    <dgm:pt modelId="{46AFE8EE-FFC4-4DED-B82D-F2530C84C399}" type="pres">
      <dgm:prSet presAssocID="{02C4BAAE-4CEB-4F7A-95D0-709DD6205594}" presName="parentLin" presStyleCnt="0"/>
      <dgm:spPr/>
    </dgm:pt>
    <dgm:pt modelId="{8966F2D3-1EFE-4EF9-839C-6BA369DF0022}" type="pres">
      <dgm:prSet presAssocID="{02C4BAAE-4CEB-4F7A-95D0-709DD6205594}" presName="parentLeftMargin" presStyleLbl="node1" presStyleIdx="1" presStyleCnt="3"/>
      <dgm:spPr/>
      <dgm:t>
        <a:bodyPr/>
        <a:lstStyle/>
        <a:p>
          <a:endParaRPr lang="es-EC"/>
        </a:p>
      </dgm:t>
    </dgm:pt>
    <dgm:pt modelId="{FEA006A6-F83F-4DBA-9EC9-8D60B69FB61A}" type="pres">
      <dgm:prSet presAssocID="{02C4BAAE-4CEB-4F7A-95D0-709DD6205594}" presName="parentText" presStyleLbl="node1" presStyleIdx="2" presStyleCnt="3">
        <dgm:presLayoutVars>
          <dgm:chMax val="0"/>
          <dgm:bulletEnabled val="1"/>
        </dgm:presLayoutVars>
      </dgm:prSet>
      <dgm:spPr/>
      <dgm:t>
        <a:bodyPr/>
        <a:lstStyle/>
        <a:p>
          <a:endParaRPr lang="es-EC"/>
        </a:p>
      </dgm:t>
    </dgm:pt>
    <dgm:pt modelId="{D312FD42-5796-446F-80EB-B12F5246D299}" type="pres">
      <dgm:prSet presAssocID="{02C4BAAE-4CEB-4F7A-95D0-709DD6205594}" presName="negativeSpace" presStyleCnt="0"/>
      <dgm:spPr/>
    </dgm:pt>
    <dgm:pt modelId="{D611F0DF-725A-4065-8C85-DCB3A4A07940}" type="pres">
      <dgm:prSet presAssocID="{02C4BAAE-4CEB-4F7A-95D0-709DD6205594}" presName="childText" presStyleLbl="conFgAcc1" presStyleIdx="2" presStyleCnt="3">
        <dgm:presLayoutVars>
          <dgm:bulletEnabled val="1"/>
        </dgm:presLayoutVars>
      </dgm:prSet>
      <dgm:spPr/>
      <dgm:t>
        <a:bodyPr/>
        <a:lstStyle/>
        <a:p>
          <a:endParaRPr lang="es-EC"/>
        </a:p>
      </dgm:t>
    </dgm:pt>
  </dgm:ptLst>
  <dgm:cxnLst>
    <dgm:cxn modelId="{FA6CEB11-26F6-4407-8A7D-1242DEBC8D36}" type="presOf" srcId="{02C4BAAE-4CEB-4F7A-95D0-709DD6205594}" destId="{FEA006A6-F83F-4DBA-9EC9-8D60B69FB61A}" srcOrd="1" destOrd="0" presId="urn:microsoft.com/office/officeart/2005/8/layout/list1"/>
    <dgm:cxn modelId="{5F357101-2A5A-467B-86E2-C54D0DB03C74}" srcId="{02C4BAAE-4CEB-4F7A-95D0-709DD6205594}" destId="{0D257EE4-40DC-4F2C-9BDD-6B3217975B2D}" srcOrd="0" destOrd="0" parTransId="{C2C548DB-DFF2-4144-A8CE-36BB6996DFBE}" sibTransId="{6990561D-D2FD-4702-BA10-FD8BD9484E00}"/>
    <dgm:cxn modelId="{7061075D-4D8E-425B-B7DE-8CFF83751FB5}" type="presOf" srcId="{79D0509D-3A38-4F21-ACE5-683F2FA44FFD}" destId="{5CCBD8A0-B768-41C9-92AA-2453EFEE2A90}" srcOrd="0" destOrd="0" presId="urn:microsoft.com/office/officeart/2005/8/layout/list1"/>
    <dgm:cxn modelId="{9151D032-F11E-42B1-B70F-80AC3873C856}" type="presOf" srcId="{DA685EFA-53E2-42A7-A3B6-FAC4CF119A1E}" destId="{734369C7-5268-41A8-AC59-FC6BF51B3E46}" srcOrd="0" destOrd="0" presId="urn:microsoft.com/office/officeart/2005/8/layout/list1"/>
    <dgm:cxn modelId="{D8338AFE-606C-45DE-98E4-67C36700FBAF}" srcId="{DA685EFA-53E2-42A7-A3B6-FAC4CF119A1E}" destId="{24783B7F-A9BF-42B5-A618-54D3513C194F}" srcOrd="1" destOrd="0" parTransId="{06AB27E9-F456-4A17-ABBA-25C9E413981E}" sibTransId="{8210A58E-A571-4BF4-B8F3-B19BFD71BC5E}"/>
    <dgm:cxn modelId="{A64F969B-22DB-4942-8813-FD32E6B56B8F}" type="presOf" srcId="{CD35A1C5-FC01-4827-8AB6-FD8866526B90}" destId="{30A52114-5ED6-47CA-A8DC-04587C40C706}" srcOrd="0" destOrd="0" presId="urn:microsoft.com/office/officeart/2005/8/layout/list1"/>
    <dgm:cxn modelId="{8314E214-A6E4-45EB-B356-5C5924D6227F}" srcId="{DA685EFA-53E2-42A7-A3B6-FAC4CF119A1E}" destId="{79D0509D-3A38-4F21-ACE5-683F2FA44FFD}" srcOrd="0" destOrd="0" parTransId="{1656DD1F-3848-40BF-A6CE-BAC6075BD5CA}" sibTransId="{59DEAE1A-117C-42DE-876D-CA7E3ACDA4A2}"/>
    <dgm:cxn modelId="{0D17D41A-69B0-44E5-8D56-AC36CBAD92DA}" type="presOf" srcId="{24783B7F-A9BF-42B5-A618-54D3513C194F}" destId="{9BF5EC54-BD5B-4D1D-B92A-C573AAC57FD4}" srcOrd="0" destOrd="0" presId="urn:microsoft.com/office/officeart/2005/8/layout/list1"/>
    <dgm:cxn modelId="{DA28D0E0-F32B-4052-B1D1-7F6994FA1627}" srcId="{79D0509D-3A38-4F21-ACE5-683F2FA44FFD}" destId="{CB744FBD-44BC-41C9-90D7-CAADEA369A9A}" srcOrd="0" destOrd="0" parTransId="{F48381BC-085B-47BD-B0B1-BAC6E9AAE9C5}" sibTransId="{EE3E81B2-EE1B-43D9-B418-CEA49584032C}"/>
    <dgm:cxn modelId="{87AB7189-0FFC-4D2E-9FC6-0FDD34B45B30}" type="presOf" srcId="{79D0509D-3A38-4F21-ACE5-683F2FA44FFD}" destId="{D8DF71EF-AA6D-4182-A310-D2F45040E8AD}" srcOrd="1" destOrd="0" presId="urn:microsoft.com/office/officeart/2005/8/layout/list1"/>
    <dgm:cxn modelId="{46981BA8-1801-49DD-9D49-9F6A5FD54AEB}" type="presOf" srcId="{CB744FBD-44BC-41C9-90D7-CAADEA369A9A}" destId="{4DAD5E1A-ECF7-451F-AAA2-7F59D255AACB}" srcOrd="0" destOrd="0" presId="urn:microsoft.com/office/officeart/2005/8/layout/list1"/>
    <dgm:cxn modelId="{37F89A5B-E879-4863-8682-4E2C4A5DCB87}" type="presOf" srcId="{0D257EE4-40DC-4F2C-9BDD-6B3217975B2D}" destId="{D611F0DF-725A-4065-8C85-DCB3A4A07940}" srcOrd="0" destOrd="0" presId="urn:microsoft.com/office/officeart/2005/8/layout/list1"/>
    <dgm:cxn modelId="{7955BB32-5165-41AC-9ECE-1EC52090F955}" type="presOf" srcId="{24783B7F-A9BF-42B5-A618-54D3513C194F}" destId="{97949C0D-1AE1-45B3-AEF6-92A791102166}" srcOrd="1" destOrd="0" presId="urn:microsoft.com/office/officeart/2005/8/layout/list1"/>
    <dgm:cxn modelId="{01726383-8609-4E6F-A955-8D6F4FBD397E}" srcId="{24783B7F-A9BF-42B5-A618-54D3513C194F}" destId="{CD35A1C5-FC01-4827-8AB6-FD8866526B90}" srcOrd="0" destOrd="0" parTransId="{59D48EBB-F5D7-4022-89C9-5E2B6F8DA771}" sibTransId="{C25F6AD8-A7B4-435D-9B48-F1837A755FFF}"/>
    <dgm:cxn modelId="{1D7A1DBB-462D-4F1E-8F11-DAB786F05202}" srcId="{DA685EFA-53E2-42A7-A3B6-FAC4CF119A1E}" destId="{02C4BAAE-4CEB-4F7A-95D0-709DD6205594}" srcOrd="2" destOrd="0" parTransId="{4539936D-CC76-483B-8F7D-404A7C71013B}" sibTransId="{EFA2E95C-25BC-4EC4-AA8E-7F3F1413A75E}"/>
    <dgm:cxn modelId="{C0FB741F-9B6B-4910-8CDE-1FCA773BB744}" type="presOf" srcId="{02C4BAAE-4CEB-4F7A-95D0-709DD6205594}" destId="{8966F2D3-1EFE-4EF9-839C-6BA369DF0022}" srcOrd="0" destOrd="0" presId="urn:microsoft.com/office/officeart/2005/8/layout/list1"/>
    <dgm:cxn modelId="{0BBD494A-91A6-4012-BA0F-EF6AE811244D}" type="presParOf" srcId="{734369C7-5268-41A8-AC59-FC6BF51B3E46}" destId="{0403CF9B-E060-4752-8CDE-A49E247F5A4D}" srcOrd="0" destOrd="0" presId="urn:microsoft.com/office/officeart/2005/8/layout/list1"/>
    <dgm:cxn modelId="{4E1BE991-7DBB-4C6A-81AE-4AA23078086E}" type="presParOf" srcId="{0403CF9B-E060-4752-8CDE-A49E247F5A4D}" destId="{5CCBD8A0-B768-41C9-92AA-2453EFEE2A90}" srcOrd="0" destOrd="0" presId="urn:microsoft.com/office/officeart/2005/8/layout/list1"/>
    <dgm:cxn modelId="{563DD4CA-5B80-4E33-B1F6-126637FA84D7}" type="presParOf" srcId="{0403CF9B-E060-4752-8CDE-A49E247F5A4D}" destId="{D8DF71EF-AA6D-4182-A310-D2F45040E8AD}" srcOrd="1" destOrd="0" presId="urn:microsoft.com/office/officeart/2005/8/layout/list1"/>
    <dgm:cxn modelId="{73F1647C-8043-47F2-ADDA-2C0B492EE978}" type="presParOf" srcId="{734369C7-5268-41A8-AC59-FC6BF51B3E46}" destId="{C3E95057-EAE1-4453-A7DB-103A43FAB487}" srcOrd="1" destOrd="0" presId="urn:microsoft.com/office/officeart/2005/8/layout/list1"/>
    <dgm:cxn modelId="{AA0F0E0D-D3FD-4BCC-A1A5-9862BD5C366D}" type="presParOf" srcId="{734369C7-5268-41A8-AC59-FC6BF51B3E46}" destId="{4DAD5E1A-ECF7-451F-AAA2-7F59D255AACB}" srcOrd="2" destOrd="0" presId="urn:microsoft.com/office/officeart/2005/8/layout/list1"/>
    <dgm:cxn modelId="{11B23F3A-7BEA-490B-B9EA-4D919F2AA6BB}" type="presParOf" srcId="{734369C7-5268-41A8-AC59-FC6BF51B3E46}" destId="{B98E6EE6-48CA-4E4F-8190-84D62E99DDD7}" srcOrd="3" destOrd="0" presId="urn:microsoft.com/office/officeart/2005/8/layout/list1"/>
    <dgm:cxn modelId="{760CA889-24B8-471A-BBEF-D0CEAFADB889}" type="presParOf" srcId="{734369C7-5268-41A8-AC59-FC6BF51B3E46}" destId="{EC3C1CBD-E9DC-44C0-963D-D8B7C39BDDF7}" srcOrd="4" destOrd="0" presId="urn:microsoft.com/office/officeart/2005/8/layout/list1"/>
    <dgm:cxn modelId="{DC336D72-3CAE-46EE-B9BE-83F3EFFD47A7}" type="presParOf" srcId="{EC3C1CBD-E9DC-44C0-963D-D8B7C39BDDF7}" destId="{9BF5EC54-BD5B-4D1D-B92A-C573AAC57FD4}" srcOrd="0" destOrd="0" presId="urn:microsoft.com/office/officeart/2005/8/layout/list1"/>
    <dgm:cxn modelId="{AFF33FE3-92FD-48A8-A8E2-F4B7110B18E1}" type="presParOf" srcId="{EC3C1CBD-E9DC-44C0-963D-D8B7C39BDDF7}" destId="{97949C0D-1AE1-45B3-AEF6-92A791102166}" srcOrd="1" destOrd="0" presId="urn:microsoft.com/office/officeart/2005/8/layout/list1"/>
    <dgm:cxn modelId="{3FE6EBF2-BAD4-44C9-97E1-4861BF3A8711}" type="presParOf" srcId="{734369C7-5268-41A8-AC59-FC6BF51B3E46}" destId="{928B50BA-267B-4954-A6D9-E108499CE465}" srcOrd="5" destOrd="0" presId="urn:microsoft.com/office/officeart/2005/8/layout/list1"/>
    <dgm:cxn modelId="{1076A7AE-007D-4B3D-9A84-392BFFA1ED6C}" type="presParOf" srcId="{734369C7-5268-41A8-AC59-FC6BF51B3E46}" destId="{30A52114-5ED6-47CA-A8DC-04587C40C706}" srcOrd="6" destOrd="0" presId="urn:microsoft.com/office/officeart/2005/8/layout/list1"/>
    <dgm:cxn modelId="{57113F72-9DB1-424D-871B-8CA91C95D1AB}" type="presParOf" srcId="{734369C7-5268-41A8-AC59-FC6BF51B3E46}" destId="{898550B4-7FF0-4603-B491-DFDC1D3C10DF}" srcOrd="7" destOrd="0" presId="urn:microsoft.com/office/officeart/2005/8/layout/list1"/>
    <dgm:cxn modelId="{CEF13BE2-B682-4F20-99A3-C12FE65B259B}" type="presParOf" srcId="{734369C7-5268-41A8-AC59-FC6BF51B3E46}" destId="{46AFE8EE-FFC4-4DED-B82D-F2530C84C399}" srcOrd="8" destOrd="0" presId="urn:microsoft.com/office/officeart/2005/8/layout/list1"/>
    <dgm:cxn modelId="{EF1D16A7-B71D-4BDF-BA02-DBF1ED8634E5}" type="presParOf" srcId="{46AFE8EE-FFC4-4DED-B82D-F2530C84C399}" destId="{8966F2D3-1EFE-4EF9-839C-6BA369DF0022}" srcOrd="0" destOrd="0" presId="urn:microsoft.com/office/officeart/2005/8/layout/list1"/>
    <dgm:cxn modelId="{B5BDD599-A66D-4AD6-98AC-4D03C96EF95F}" type="presParOf" srcId="{46AFE8EE-FFC4-4DED-B82D-F2530C84C399}" destId="{FEA006A6-F83F-4DBA-9EC9-8D60B69FB61A}" srcOrd="1" destOrd="0" presId="urn:microsoft.com/office/officeart/2005/8/layout/list1"/>
    <dgm:cxn modelId="{AD071DD2-EA2F-4189-9954-79736DFA9A56}" type="presParOf" srcId="{734369C7-5268-41A8-AC59-FC6BF51B3E46}" destId="{D312FD42-5796-446F-80EB-B12F5246D299}" srcOrd="9" destOrd="0" presId="urn:microsoft.com/office/officeart/2005/8/layout/list1"/>
    <dgm:cxn modelId="{B5A95343-715B-4119-B44F-C7CA9CE10D58}" type="presParOf" srcId="{734369C7-5268-41A8-AC59-FC6BF51B3E46}" destId="{D611F0DF-725A-4065-8C85-DCB3A4A0794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F5168-3CCC-47B4-9E19-74B0B7A72235}" type="doc">
      <dgm:prSet loTypeId="urn:microsoft.com/office/officeart/2005/8/layout/hProcess9" loCatId="process" qsTypeId="urn:microsoft.com/office/officeart/2005/8/quickstyle/simple3" qsCatId="simple" csTypeId="urn:microsoft.com/office/officeart/2005/8/colors/colorful1" csCatId="colorful" phldr="1"/>
      <dgm:spPr/>
      <dgm:t>
        <a:bodyPr/>
        <a:lstStyle/>
        <a:p>
          <a:endParaRPr lang="es-EC"/>
        </a:p>
      </dgm:t>
    </dgm:pt>
    <dgm:pt modelId="{2ACF21D7-A9B2-4DE8-A8EC-FD841A2956B1}">
      <dgm:prSet phldrT="[Texto]"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es-ES" sz="1800" dirty="0" smtClean="0">
              <a:solidFill>
                <a:schemeClr val="tx1"/>
              </a:solidFill>
              <a:latin typeface="Times New Roman" panose="02020603050405020304" pitchFamily="18" charset="0"/>
              <a:cs typeface="Times New Roman" panose="02020603050405020304" pitchFamily="18" charset="0"/>
            </a:rPr>
            <a:t>En Ecuador dichas patologías  contribuyen una problemática creciente para el sistema salud por su elevado costo de atención.  </a:t>
          </a:r>
          <a:endParaRPr lang="es-EC" sz="1800" dirty="0">
            <a:latin typeface="Times New Roman" panose="02020603050405020304" pitchFamily="18" charset="0"/>
            <a:cs typeface="Times New Roman" panose="02020603050405020304" pitchFamily="18" charset="0"/>
          </a:endParaRPr>
        </a:p>
      </dgm:t>
    </dgm:pt>
    <dgm:pt modelId="{907A0A80-987D-4570-A388-1B5586A09F27}" type="parTrans" cxnId="{A6A5E38A-B35F-45FE-8508-814CF8DCC94F}">
      <dgm:prSet/>
      <dgm:spPr/>
      <dgm:t>
        <a:bodyPr/>
        <a:lstStyle/>
        <a:p>
          <a:endParaRPr lang="es-EC"/>
        </a:p>
      </dgm:t>
    </dgm:pt>
    <dgm:pt modelId="{8169EB82-C7C6-43DF-848A-3030DAB0ADA2}" type="sibTrans" cxnId="{A6A5E38A-B35F-45FE-8508-814CF8DCC94F}">
      <dgm:prSet/>
      <dgm:spPr/>
      <dgm:t>
        <a:bodyPr/>
        <a:lstStyle/>
        <a:p>
          <a:endParaRPr lang="es-EC"/>
        </a:p>
      </dgm:t>
    </dgm:pt>
    <dgm:pt modelId="{580ECDFF-A898-4DFE-83B1-EE9499102B34}">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just"/>
          <a:r>
            <a:rPr lang="es-ES" sz="1800" dirty="0" smtClean="0">
              <a:solidFill>
                <a:schemeClr val="tx1"/>
              </a:solidFill>
              <a:latin typeface="Times New Roman" panose="02020603050405020304" pitchFamily="18" charset="0"/>
              <a:cs typeface="Times New Roman" panose="02020603050405020304" pitchFamily="18" charset="0"/>
            </a:rPr>
            <a:t>La ulitizaciònde la escala de Framingham es un soporte de apoyo para la valoración de un posible riesgo  aun tiempo determinado y con ello  disminuir complicaciones a futuro.   </a:t>
          </a:r>
          <a:endParaRPr lang="es-EC" sz="1800" dirty="0">
            <a:latin typeface="Times New Roman" panose="02020603050405020304" pitchFamily="18" charset="0"/>
            <a:cs typeface="Times New Roman" panose="02020603050405020304" pitchFamily="18" charset="0"/>
          </a:endParaRPr>
        </a:p>
      </dgm:t>
    </dgm:pt>
    <dgm:pt modelId="{40EEF2E4-E7FC-4EC0-A440-9B49B2279485}" type="parTrans" cxnId="{F39F7695-0C2C-49CB-A4C9-DC70923D82F7}">
      <dgm:prSet/>
      <dgm:spPr/>
      <dgm:t>
        <a:bodyPr/>
        <a:lstStyle/>
        <a:p>
          <a:endParaRPr lang="es-EC"/>
        </a:p>
      </dgm:t>
    </dgm:pt>
    <dgm:pt modelId="{CC62AEEE-ABF2-48D7-BBA4-C9A42F61BD56}" type="sibTrans" cxnId="{F39F7695-0C2C-49CB-A4C9-DC70923D82F7}">
      <dgm:prSet/>
      <dgm:spPr/>
      <dgm:t>
        <a:bodyPr/>
        <a:lstStyle/>
        <a:p>
          <a:endParaRPr lang="es-EC"/>
        </a:p>
      </dgm:t>
    </dgm:pt>
    <dgm:pt modelId="{A4ED0F5B-902A-4480-A262-555DA929EFA1}">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algn="just"/>
          <a:r>
            <a:rPr lang="es-ES" sz="1800" dirty="0" smtClean="0">
              <a:solidFill>
                <a:schemeClr val="tx1"/>
              </a:solidFill>
              <a:latin typeface="Times New Roman" panose="02020603050405020304" pitchFamily="18" charset="0"/>
              <a:cs typeface="Times New Roman" panose="02020603050405020304" pitchFamily="18" charset="0"/>
            </a:rPr>
            <a:t>La atención primaria de estas enfermedades se centran principalmente en el control de los factores de riesgo, por ende  el personal de salud constituye en el ente principal para la prevención y promoción de las mismas. </a:t>
          </a:r>
          <a:endParaRPr lang="es-EC" sz="1800" dirty="0">
            <a:latin typeface="Times New Roman" panose="02020603050405020304" pitchFamily="18" charset="0"/>
            <a:cs typeface="Times New Roman" panose="02020603050405020304" pitchFamily="18" charset="0"/>
          </a:endParaRPr>
        </a:p>
      </dgm:t>
    </dgm:pt>
    <dgm:pt modelId="{6D0B4141-1253-4310-8358-35D888CA0693}" type="parTrans" cxnId="{B9386D67-BF76-4C9D-A92A-7B875A70B8E8}">
      <dgm:prSet/>
      <dgm:spPr/>
      <dgm:t>
        <a:bodyPr/>
        <a:lstStyle/>
        <a:p>
          <a:endParaRPr lang="es-EC"/>
        </a:p>
      </dgm:t>
    </dgm:pt>
    <dgm:pt modelId="{578D756A-F6FC-4F15-84BD-64E5AE1C9D40}" type="sibTrans" cxnId="{B9386D67-BF76-4C9D-A92A-7B875A70B8E8}">
      <dgm:prSet/>
      <dgm:spPr/>
      <dgm:t>
        <a:bodyPr/>
        <a:lstStyle/>
        <a:p>
          <a:endParaRPr lang="es-EC"/>
        </a:p>
      </dgm:t>
    </dgm:pt>
    <dgm:pt modelId="{ED58150B-A40D-4021-8DE1-BEB79A7DA09A}" type="pres">
      <dgm:prSet presAssocID="{0E3F5168-3CCC-47B4-9E19-74B0B7A72235}" presName="CompostProcess" presStyleCnt="0">
        <dgm:presLayoutVars>
          <dgm:dir/>
          <dgm:resizeHandles val="exact"/>
        </dgm:presLayoutVars>
      </dgm:prSet>
      <dgm:spPr/>
      <dgm:t>
        <a:bodyPr/>
        <a:lstStyle/>
        <a:p>
          <a:endParaRPr lang="es-CO"/>
        </a:p>
      </dgm:t>
    </dgm:pt>
    <dgm:pt modelId="{CCC0FA7F-2FF9-4E2B-8A93-7C171077A089}" type="pres">
      <dgm:prSet presAssocID="{0E3F5168-3CCC-47B4-9E19-74B0B7A72235}" presName="arrow" presStyleLbl="bgShp" presStyleIdx="0" presStyleCnt="1">
        <dgm:style>
          <a:lnRef idx="1">
            <a:schemeClr val="accent4"/>
          </a:lnRef>
          <a:fillRef idx="2">
            <a:schemeClr val="accent4"/>
          </a:fillRef>
          <a:effectRef idx="1">
            <a:schemeClr val="accent4"/>
          </a:effectRef>
          <a:fontRef idx="minor">
            <a:schemeClr val="dk1"/>
          </a:fontRef>
        </dgm:style>
      </dgm:prSet>
      <dgm:spPr/>
      <dgm:t>
        <a:bodyPr/>
        <a:lstStyle/>
        <a:p>
          <a:endParaRPr lang="es-ES"/>
        </a:p>
      </dgm:t>
    </dgm:pt>
    <dgm:pt modelId="{3C7DFD44-E7FB-49EB-AF2E-C8EA46747BFF}" type="pres">
      <dgm:prSet presAssocID="{0E3F5168-3CCC-47B4-9E19-74B0B7A72235}" presName="linearProcess" presStyleCnt="0"/>
      <dgm:spPr/>
      <dgm:t>
        <a:bodyPr/>
        <a:lstStyle/>
        <a:p>
          <a:endParaRPr lang="es-ES"/>
        </a:p>
      </dgm:t>
    </dgm:pt>
    <dgm:pt modelId="{607E2AA4-34B7-4D89-B42D-0F3473C669B1}" type="pres">
      <dgm:prSet presAssocID="{2ACF21D7-A9B2-4DE8-A8EC-FD841A2956B1}" presName="textNode" presStyleLbl="node1" presStyleIdx="0" presStyleCnt="3" custScaleX="131072">
        <dgm:presLayoutVars>
          <dgm:bulletEnabled val="1"/>
        </dgm:presLayoutVars>
      </dgm:prSet>
      <dgm:spPr/>
      <dgm:t>
        <a:bodyPr/>
        <a:lstStyle/>
        <a:p>
          <a:endParaRPr lang="es-CO"/>
        </a:p>
      </dgm:t>
    </dgm:pt>
    <dgm:pt modelId="{632BFB28-7225-495E-9C18-06F778722FBB}" type="pres">
      <dgm:prSet presAssocID="{8169EB82-C7C6-43DF-848A-3030DAB0ADA2}" presName="sibTrans" presStyleCnt="0"/>
      <dgm:spPr/>
      <dgm:t>
        <a:bodyPr/>
        <a:lstStyle/>
        <a:p>
          <a:endParaRPr lang="es-ES"/>
        </a:p>
      </dgm:t>
    </dgm:pt>
    <dgm:pt modelId="{762A92A2-8D0B-4B77-AECB-25A585F46C3A}" type="pres">
      <dgm:prSet presAssocID="{580ECDFF-A898-4DFE-83B1-EE9499102B34}" presName="textNode" presStyleLbl="node1" presStyleIdx="1" presStyleCnt="3" custScaleX="122466" custLinFactX="106771" custLinFactNeighborX="200000">
        <dgm:presLayoutVars>
          <dgm:bulletEnabled val="1"/>
        </dgm:presLayoutVars>
      </dgm:prSet>
      <dgm:spPr/>
      <dgm:t>
        <a:bodyPr/>
        <a:lstStyle/>
        <a:p>
          <a:endParaRPr lang="es-CO"/>
        </a:p>
      </dgm:t>
    </dgm:pt>
    <dgm:pt modelId="{682EFA26-5A9F-424B-AFA0-FCF7375B19AD}" type="pres">
      <dgm:prSet presAssocID="{CC62AEEE-ABF2-48D7-BBA4-C9A42F61BD56}" presName="sibTrans" presStyleCnt="0"/>
      <dgm:spPr/>
      <dgm:t>
        <a:bodyPr/>
        <a:lstStyle/>
        <a:p>
          <a:endParaRPr lang="es-ES"/>
        </a:p>
      </dgm:t>
    </dgm:pt>
    <dgm:pt modelId="{9B69C135-EEEB-4DED-BF64-3473F6D2AA7F}" type="pres">
      <dgm:prSet presAssocID="{A4ED0F5B-902A-4480-A262-555DA929EFA1}" presName="textNode" presStyleLbl="node1" presStyleIdx="2" presStyleCnt="3" custScaleX="129073" custLinFactX="-114460" custLinFactNeighborX="-200000" custLinFactNeighborY="1219">
        <dgm:presLayoutVars>
          <dgm:bulletEnabled val="1"/>
        </dgm:presLayoutVars>
      </dgm:prSet>
      <dgm:spPr/>
      <dgm:t>
        <a:bodyPr/>
        <a:lstStyle/>
        <a:p>
          <a:endParaRPr lang="es-CO"/>
        </a:p>
      </dgm:t>
    </dgm:pt>
  </dgm:ptLst>
  <dgm:cxnLst>
    <dgm:cxn modelId="{569A93F1-2ED8-4ADD-9501-6169BA6CD945}" type="presOf" srcId="{A4ED0F5B-902A-4480-A262-555DA929EFA1}" destId="{9B69C135-EEEB-4DED-BF64-3473F6D2AA7F}" srcOrd="0" destOrd="0" presId="urn:microsoft.com/office/officeart/2005/8/layout/hProcess9"/>
    <dgm:cxn modelId="{A6A5E38A-B35F-45FE-8508-814CF8DCC94F}" srcId="{0E3F5168-3CCC-47B4-9E19-74B0B7A72235}" destId="{2ACF21D7-A9B2-4DE8-A8EC-FD841A2956B1}" srcOrd="0" destOrd="0" parTransId="{907A0A80-987D-4570-A388-1B5586A09F27}" sibTransId="{8169EB82-C7C6-43DF-848A-3030DAB0ADA2}"/>
    <dgm:cxn modelId="{F39F7695-0C2C-49CB-A4C9-DC70923D82F7}" srcId="{0E3F5168-3CCC-47B4-9E19-74B0B7A72235}" destId="{580ECDFF-A898-4DFE-83B1-EE9499102B34}" srcOrd="1" destOrd="0" parTransId="{40EEF2E4-E7FC-4EC0-A440-9B49B2279485}" sibTransId="{CC62AEEE-ABF2-48D7-BBA4-C9A42F61BD56}"/>
    <dgm:cxn modelId="{51A12AEC-48EE-47EA-A917-9D87B85793A7}" type="presOf" srcId="{580ECDFF-A898-4DFE-83B1-EE9499102B34}" destId="{762A92A2-8D0B-4B77-AECB-25A585F46C3A}" srcOrd="0" destOrd="0" presId="urn:microsoft.com/office/officeart/2005/8/layout/hProcess9"/>
    <dgm:cxn modelId="{B9386D67-BF76-4C9D-A92A-7B875A70B8E8}" srcId="{0E3F5168-3CCC-47B4-9E19-74B0B7A72235}" destId="{A4ED0F5B-902A-4480-A262-555DA929EFA1}" srcOrd="2" destOrd="0" parTransId="{6D0B4141-1253-4310-8358-35D888CA0693}" sibTransId="{578D756A-F6FC-4F15-84BD-64E5AE1C9D40}"/>
    <dgm:cxn modelId="{E7F3ABD6-DEC8-43E4-A123-012117911EDA}" type="presOf" srcId="{0E3F5168-3CCC-47B4-9E19-74B0B7A72235}" destId="{ED58150B-A40D-4021-8DE1-BEB79A7DA09A}" srcOrd="0" destOrd="0" presId="urn:microsoft.com/office/officeart/2005/8/layout/hProcess9"/>
    <dgm:cxn modelId="{B6D72BA0-3429-483F-9E99-DCE2995F04BF}" type="presOf" srcId="{2ACF21D7-A9B2-4DE8-A8EC-FD841A2956B1}" destId="{607E2AA4-34B7-4D89-B42D-0F3473C669B1}" srcOrd="0" destOrd="0" presId="urn:microsoft.com/office/officeart/2005/8/layout/hProcess9"/>
    <dgm:cxn modelId="{BE3E42C4-CD74-42A8-A0BE-952401F6C77B}" type="presParOf" srcId="{ED58150B-A40D-4021-8DE1-BEB79A7DA09A}" destId="{CCC0FA7F-2FF9-4E2B-8A93-7C171077A089}" srcOrd="0" destOrd="0" presId="urn:microsoft.com/office/officeart/2005/8/layout/hProcess9"/>
    <dgm:cxn modelId="{04F77363-8880-457B-8793-D72400EECACF}" type="presParOf" srcId="{ED58150B-A40D-4021-8DE1-BEB79A7DA09A}" destId="{3C7DFD44-E7FB-49EB-AF2E-C8EA46747BFF}" srcOrd="1" destOrd="0" presId="urn:microsoft.com/office/officeart/2005/8/layout/hProcess9"/>
    <dgm:cxn modelId="{BFFA21F7-8531-45D7-9F16-6E2512974465}" type="presParOf" srcId="{3C7DFD44-E7FB-49EB-AF2E-C8EA46747BFF}" destId="{607E2AA4-34B7-4D89-B42D-0F3473C669B1}" srcOrd="0" destOrd="0" presId="urn:microsoft.com/office/officeart/2005/8/layout/hProcess9"/>
    <dgm:cxn modelId="{0B273CD6-B951-4C1E-810B-75EADE33AE3F}" type="presParOf" srcId="{3C7DFD44-E7FB-49EB-AF2E-C8EA46747BFF}" destId="{632BFB28-7225-495E-9C18-06F778722FBB}" srcOrd="1" destOrd="0" presId="urn:microsoft.com/office/officeart/2005/8/layout/hProcess9"/>
    <dgm:cxn modelId="{8138C53C-BCCD-4960-AE58-5A2E0328129C}" type="presParOf" srcId="{3C7DFD44-E7FB-49EB-AF2E-C8EA46747BFF}" destId="{762A92A2-8D0B-4B77-AECB-25A585F46C3A}" srcOrd="2" destOrd="0" presId="urn:microsoft.com/office/officeart/2005/8/layout/hProcess9"/>
    <dgm:cxn modelId="{A8A1CC87-F210-45BE-AB54-913B97AAE2C9}" type="presParOf" srcId="{3C7DFD44-E7FB-49EB-AF2E-C8EA46747BFF}" destId="{682EFA26-5A9F-424B-AFA0-FCF7375B19AD}" srcOrd="3" destOrd="0" presId="urn:microsoft.com/office/officeart/2005/8/layout/hProcess9"/>
    <dgm:cxn modelId="{52DFC525-E80A-45F9-ABA5-CA9EB4632F4A}" type="presParOf" srcId="{3C7DFD44-E7FB-49EB-AF2E-C8EA46747BFF}" destId="{9B69C135-EEEB-4DED-BF64-3473F6D2AA7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E9197A-2CE1-4525-A317-8FA75E85AF28}"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s-ES"/>
        </a:p>
      </dgm:t>
    </dgm:pt>
    <dgm:pt modelId="{0714C869-020F-4D94-86FF-60650A32A940}">
      <dgm:prSet phldrT="[Texto]" custT="1"/>
      <dgm:spPr>
        <a:effectLst>
          <a:glow rad="139700">
            <a:schemeClr val="accent2">
              <a:satMod val="175000"/>
              <a:alpha val="40000"/>
            </a:schemeClr>
          </a:glow>
        </a:effectLst>
      </dgm:spPr>
      <dgm:t>
        <a:bodyPr/>
        <a:lstStyle/>
        <a:p>
          <a:pPr algn="just"/>
          <a:r>
            <a:rPr lang="es-EC" sz="2000" dirty="0" smtClean="0">
              <a:solidFill>
                <a:schemeClr val="tx1"/>
              </a:solidFill>
              <a:latin typeface="Times New Roman" panose="02020603050405020304" pitchFamily="18" charset="0"/>
              <a:cs typeface="Times New Roman" panose="02020603050405020304" pitchFamily="18" charset="0"/>
            </a:rPr>
            <a:t>En el Ecuador las muertes por enfermedades cardiovasculares cada año van en aumento, generando un problema tanto para el afectado como para la economía del país dentro del  sistema de salud. </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7A28E730-8B73-4872-9D6F-6A1335831518}" type="parTrans" cxnId="{A9C6F793-23C5-44F1-B52F-6B2B09AD1584}">
      <dgm:prSet/>
      <dgm:spPr/>
      <dgm:t>
        <a:bodyPr/>
        <a:lstStyle/>
        <a:p>
          <a:endParaRPr lang="es-EC" sz="2400" b="0">
            <a:solidFill>
              <a:schemeClr val="tx1"/>
            </a:solidFill>
            <a:latin typeface="Times New Roman" panose="02020603050405020304" pitchFamily="18" charset="0"/>
            <a:cs typeface="Times New Roman" panose="02020603050405020304" pitchFamily="18" charset="0"/>
          </a:endParaRPr>
        </a:p>
      </dgm:t>
    </dgm:pt>
    <dgm:pt modelId="{EE8FF1DC-C0F3-40A4-BAB6-EE7E5E8FE215}" type="sibTrans" cxnId="{A9C6F793-23C5-44F1-B52F-6B2B09AD1584}">
      <dgm:prSet/>
      <dgm:spPr/>
      <dgm:t>
        <a:bodyPr/>
        <a:lstStyle/>
        <a:p>
          <a:endParaRPr lang="es-EC" sz="2400" b="0">
            <a:solidFill>
              <a:schemeClr val="tx1"/>
            </a:solidFill>
            <a:latin typeface="Times New Roman" panose="02020603050405020304" pitchFamily="18" charset="0"/>
            <a:cs typeface="Times New Roman" panose="02020603050405020304" pitchFamily="18" charset="0"/>
          </a:endParaRPr>
        </a:p>
      </dgm:t>
    </dgm:pt>
    <dgm:pt modelId="{88580CCD-3D4A-457E-B57C-AE8C4C4F5BCD}">
      <dgm:prSet phldrT="[Texto]" custT="1"/>
      <dgm:spPr>
        <a:effectLst>
          <a:glow rad="139700">
            <a:schemeClr val="accent3">
              <a:satMod val="175000"/>
              <a:alpha val="40000"/>
            </a:schemeClr>
          </a:glow>
        </a:effectLst>
      </dgm:spPr>
      <dgm:t>
        <a:bodyPr/>
        <a:lstStyle/>
        <a:p>
          <a:pPr algn="just"/>
          <a:r>
            <a:rPr lang="es-EC" sz="2000" b="0" dirty="0" smtClean="0">
              <a:solidFill>
                <a:schemeClr val="tx1"/>
              </a:solidFill>
              <a:latin typeface="Times New Roman" panose="02020603050405020304" pitchFamily="18" charset="0"/>
              <a:cs typeface="Times New Roman" panose="02020603050405020304" pitchFamily="18" charset="0"/>
            </a:rPr>
            <a:t>La tabla de Framingham ayuda en la toma de decisiones relacionadas con la prevención primaria de estas patologías dado que, la clave para el control de los factores de riesgo comportamentales es la promoción en salud a cargo del profesional enfermera/o, las cuales disminuyen considerablemente las complicaciones a futuro.</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89E42E6F-D320-4C32-9A21-67C265030E39}" type="parTrans" cxnId="{BEE1D2EA-4DA3-4C77-B9C4-6C79CBDA76F2}">
      <dgm:prSet/>
      <dgm:spPr/>
      <dgm:t>
        <a:bodyPr/>
        <a:lstStyle/>
        <a:p>
          <a:endParaRPr lang="es-EC" sz="2400" b="0">
            <a:solidFill>
              <a:schemeClr val="tx1"/>
            </a:solidFill>
            <a:latin typeface="Times New Roman" panose="02020603050405020304" pitchFamily="18" charset="0"/>
            <a:cs typeface="Times New Roman" panose="02020603050405020304" pitchFamily="18" charset="0"/>
          </a:endParaRPr>
        </a:p>
      </dgm:t>
    </dgm:pt>
    <dgm:pt modelId="{1A5EA330-484B-4DD5-AAD4-5FCE7741D8AF}" type="sibTrans" cxnId="{BEE1D2EA-4DA3-4C77-B9C4-6C79CBDA76F2}">
      <dgm:prSet/>
      <dgm:spPr/>
      <dgm:t>
        <a:bodyPr/>
        <a:lstStyle/>
        <a:p>
          <a:endParaRPr lang="es-EC" sz="2400" b="0">
            <a:solidFill>
              <a:schemeClr val="tx1"/>
            </a:solidFill>
            <a:latin typeface="Times New Roman" panose="02020603050405020304" pitchFamily="18" charset="0"/>
            <a:cs typeface="Times New Roman" panose="02020603050405020304" pitchFamily="18" charset="0"/>
          </a:endParaRPr>
        </a:p>
      </dgm:t>
    </dgm:pt>
    <dgm:pt modelId="{98336F87-4593-419D-82AE-47B19A4759AD}">
      <dgm:prSet phldrT="[Texto]" custT="1"/>
      <dgm:spPr>
        <a:effectLst>
          <a:glow rad="139700">
            <a:schemeClr val="accent4">
              <a:satMod val="175000"/>
              <a:alpha val="40000"/>
            </a:schemeClr>
          </a:glow>
        </a:effectLst>
      </dgm:spPr>
      <dgm:t>
        <a:bodyPr/>
        <a:lstStyle/>
        <a:p>
          <a:pPr algn="ctr"/>
          <a:r>
            <a:rPr lang="es-EC" sz="2000" b="1" dirty="0" smtClean="0">
              <a:solidFill>
                <a:schemeClr val="tx1"/>
              </a:solidFill>
              <a:latin typeface="Times New Roman" panose="02020603050405020304" pitchFamily="18" charset="0"/>
              <a:cs typeface="Times New Roman" panose="02020603050405020304" pitchFamily="18" charset="0"/>
            </a:rPr>
            <a:t>Factibilidad y viabilidad</a:t>
          </a:r>
        </a:p>
        <a:p>
          <a:pPr algn="ctr"/>
          <a:r>
            <a:rPr lang="es-ES" sz="2000" dirty="0" smtClean="0">
              <a:solidFill>
                <a:schemeClr val="tx1"/>
              </a:solidFill>
              <a:latin typeface="Times New Roman" panose="02020603050405020304" pitchFamily="18" charset="0"/>
              <a:cs typeface="Times New Roman" panose="02020603050405020304" pitchFamily="18" charset="0"/>
            </a:rPr>
            <a:t>Posee medios físicos, tecnológicos, económicos y bases teóricas para la investigación.</a:t>
          </a:r>
        </a:p>
        <a:p>
          <a:pPr algn="ctr"/>
          <a:endParaRPr lang="es-EC" sz="2000" dirty="0" smtClean="0">
            <a:solidFill>
              <a:schemeClr val="tx1"/>
            </a:solidFill>
            <a:latin typeface="Times New Roman" panose="02020603050405020304" pitchFamily="18" charset="0"/>
            <a:cs typeface="Times New Roman" panose="02020603050405020304" pitchFamily="18" charset="0"/>
          </a:endParaRPr>
        </a:p>
        <a:p>
          <a:pPr algn="ctr"/>
          <a:r>
            <a:rPr lang="es-EC" sz="2000" dirty="0" smtClean="0">
              <a:solidFill>
                <a:schemeClr val="tx1"/>
              </a:solidFill>
              <a:latin typeface="Times New Roman" panose="02020603050405020304" pitchFamily="18" charset="0"/>
              <a:cs typeface="Times New Roman" panose="02020603050405020304" pitchFamily="18" charset="0"/>
            </a:rPr>
            <a:t>Cuenta con disponibilidad y accesibilidad  para el investigador.</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0683332A-4617-4652-8245-6408896C282A}" type="parTrans" cxnId="{1DDD1165-9197-43C5-917E-D58FC4490844}">
      <dgm:prSet/>
      <dgm:spPr/>
      <dgm:t>
        <a:bodyPr/>
        <a:lstStyle/>
        <a:p>
          <a:endParaRPr lang="es-EC" sz="2400" b="0">
            <a:solidFill>
              <a:schemeClr val="tx1"/>
            </a:solidFill>
            <a:latin typeface="Times New Roman" panose="02020603050405020304" pitchFamily="18" charset="0"/>
            <a:cs typeface="Times New Roman" panose="02020603050405020304" pitchFamily="18" charset="0"/>
          </a:endParaRPr>
        </a:p>
      </dgm:t>
    </dgm:pt>
    <dgm:pt modelId="{BC84B28B-670A-43B9-96A7-E010E4D8ED0F}" type="sibTrans" cxnId="{1DDD1165-9197-43C5-917E-D58FC4490844}">
      <dgm:prSet/>
      <dgm:spPr/>
      <dgm:t>
        <a:bodyPr/>
        <a:lstStyle/>
        <a:p>
          <a:endParaRPr lang="es-EC" sz="2400" b="0">
            <a:solidFill>
              <a:schemeClr val="tx1"/>
            </a:solidFill>
            <a:latin typeface="Times New Roman" panose="02020603050405020304" pitchFamily="18" charset="0"/>
            <a:cs typeface="Times New Roman" panose="02020603050405020304" pitchFamily="18" charset="0"/>
          </a:endParaRPr>
        </a:p>
      </dgm:t>
    </dgm:pt>
    <dgm:pt modelId="{BEA74DEF-FA85-4A98-AD9C-B973A1EC3E12}">
      <dgm:prSet custT="1"/>
      <dgm:spPr>
        <a:effectLst>
          <a:glow rad="139700">
            <a:schemeClr val="accent5">
              <a:satMod val="175000"/>
              <a:alpha val="40000"/>
            </a:schemeClr>
          </a:glow>
        </a:effectLst>
      </dgm:spPr>
      <dgm:t>
        <a:bodyPr/>
        <a:lstStyle/>
        <a:p>
          <a:r>
            <a:rPr lang="es-EC" sz="2000" b="1" kern="1200" dirty="0" smtClean="0">
              <a:solidFill>
                <a:schemeClr val="tx1"/>
              </a:solidFill>
              <a:latin typeface="Times New Roman" panose="02020603050405020304" pitchFamily="18" charset="0"/>
              <a:ea typeface="+mn-ea"/>
              <a:cs typeface="Times New Roman" panose="02020603050405020304" pitchFamily="18" charset="0"/>
            </a:rPr>
            <a:t>Beneficiarios</a:t>
          </a:r>
        </a:p>
        <a:p>
          <a:r>
            <a:rPr lang="es-EC" sz="2000" b="1" kern="1200" dirty="0" smtClean="0">
              <a:solidFill>
                <a:schemeClr val="tx1"/>
              </a:solidFill>
              <a:latin typeface="Times New Roman" panose="02020603050405020304" pitchFamily="18" charset="0"/>
              <a:ea typeface="+mn-ea"/>
              <a:cs typeface="Times New Roman" panose="02020603050405020304" pitchFamily="18" charset="0"/>
            </a:rPr>
            <a:t>Directos:</a:t>
          </a:r>
          <a:r>
            <a:rPr lang="es-EC" sz="2000" b="0" kern="1200" dirty="0" smtClean="0">
              <a:solidFill>
                <a:schemeClr val="tx1"/>
              </a:solidFill>
              <a:latin typeface="Times New Roman" panose="02020603050405020304" pitchFamily="18" charset="0"/>
              <a:ea typeface="+mn-ea"/>
              <a:cs typeface="Times New Roman" panose="02020603050405020304" pitchFamily="18" charset="0"/>
            </a:rPr>
            <a:t> Trabajadores del hospital </a:t>
          </a:r>
        </a:p>
        <a:p>
          <a:r>
            <a:rPr lang="es-EC" sz="2000" b="1" kern="1200" dirty="0" smtClean="0">
              <a:solidFill>
                <a:schemeClr val="tx1"/>
              </a:solidFill>
              <a:latin typeface="Times New Roman" panose="02020603050405020304" pitchFamily="18" charset="0"/>
              <a:ea typeface="+mn-ea"/>
              <a:cs typeface="Times New Roman" panose="02020603050405020304" pitchFamily="18" charset="0"/>
            </a:rPr>
            <a:t>Indirectos: </a:t>
          </a:r>
          <a:r>
            <a:rPr lang="es-EC" sz="2000" b="0" kern="1200" dirty="0" smtClean="0">
              <a:solidFill>
                <a:schemeClr val="tx1"/>
              </a:solidFill>
              <a:latin typeface="Times New Roman" panose="02020603050405020304" pitchFamily="18" charset="0"/>
              <a:ea typeface="+mn-ea"/>
              <a:cs typeface="Times New Roman" panose="02020603050405020304" pitchFamily="18" charset="0"/>
            </a:rPr>
            <a:t>Investigador, Universidad Técnica del Norte</a:t>
          </a:r>
          <a:endParaRPr lang="es-ES" sz="2000" b="0" kern="1200" dirty="0">
            <a:solidFill>
              <a:schemeClr val="tx1"/>
            </a:solidFill>
            <a:latin typeface="Times New Roman" panose="02020603050405020304" pitchFamily="18" charset="0"/>
            <a:ea typeface="+mn-ea"/>
            <a:cs typeface="Times New Roman" panose="02020603050405020304" pitchFamily="18" charset="0"/>
          </a:endParaRPr>
        </a:p>
      </dgm:t>
    </dgm:pt>
    <dgm:pt modelId="{3F74D64C-DED4-4908-8C95-C1F207CC1875}" type="parTrans" cxnId="{98E787C9-A6FF-44A4-8482-140466353CF2}">
      <dgm:prSet/>
      <dgm:spPr/>
      <dgm:t>
        <a:bodyPr/>
        <a:lstStyle/>
        <a:p>
          <a:endParaRPr lang="es-ES" sz="2000">
            <a:solidFill>
              <a:schemeClr val="tx1"/>
            </a:solidFill>
          </a:endParaRPr>
        </a:p>
      </dgm:t>
    </dgm:pt>
    <dgm:pt modelId="{AB4E7C79-1DE0-4CF8-B504-868E620B7BBF}" type="sibTrans" cxnId="{98E787C9-A6FF-44A4-8482-140466353CF2}">
      <dgm:prSet/>
      <dgm:spPr/>
      <dgm:t>
        <a:bodyPr/>
        <a:lstStyle/>
        <a:p>
          <a:endParaRPr lang="es-ES" sz="2000">
            <a:solidFill>
              <a:schemeClr val="tx1"/>
            </a:solidFill>
          </a:endParaRPr>
        </a:p>
      </dgm:t>
    </dgm:pt>
    <dgm:pt modelId="{62BC5C5B-BC34-4BF0-86B5-7871383DC8FE}" type="pres">
      <dgm:prSet presAssocID="{F4E9197A-2CE1-4525-A317-8FA75E85AF28}" presName="Name0" presStyleCnt="0">
        <dgm:presLayoutVars>
          <dgm:dir/>
          <dgm:resizeHandles val="exact"/>
        </dgm:presLayoutVars>
      </dgm:prSet>
      <dgm:spPr/>
      <dgm:t>
        <a:bodyPr/>
        <a:lstStyle/>
        <a:p>
          <a:endParaRPr lang="es-EC"/>
        </a:p>
      </dgm:t>
    </dgm:pt>
    <dgm:pt modelId="{37D84C81-336E-4E7C-B898-2A20FD46D814}" type="pres">
      <dgm:prSet presAssocID="{0714C869-020F-4D94-86FF-60650A32A940}" presName="node" presStyleLbl="node1" presStyleIdx="0" presStyleCnt="4">
        <dgm:presLayoutVars>
          <dgm:bulletEnabled val="1"/>
        </dgm:presLayoutVars>
      </dgm:prSet>
      <dgm:spPr/>
      <dgm:t>
        <a:bodyPr/>
        <a:lstStyle/>
        <a:p>
          <a:endParaRPr lang="es-EC"/>
        </a:p>
      </dgm:t>
    </dgm:pt>
    <dgm:pt modelId="{CA516527-C83C-4F45-A714-B0A19B2D9FCE}" type="pres">
      <dgm:prSet presAssocID="{EE8FF1DC-C0F3-40A4-BAB6-EE7E5E8FE215}" presName="sibTrans" presStyleCnt="0"/>
      <dgm:spPr/>
      <dgm:t>
        <a:bodyPr/>
        <a:lstStyle/>
        <a:p>
          <a:endParaRPr lang="es-EC"/>
        </a:p>
      </dgm:t>
    </dgm:pt>
    <dgm:pt modelId="{50E04748-35F7-453A-9E0E-C20C3327854D}" type="pres">
      <dgm:prSet presAssocID="{88580CCD-3D4A-457E-B57C-AE8C4C4F5BCD}" presName="node" presStyleLbl="node1" presStyleIdx="1" presStyleCnt="4" custScaleX="115556">
        <dgm:presLayoutVars>
          <dgm:bulletEnabled val="1"/>
        </dgm:presLayoutVars>
      </dgm:prSet>
      <dgm:spPr/>
      <dgm:t>
        <a:bodyPr/>
        <a:lstStyle/>
        <a:p>
          <a:endParaRPr lang="es-EC"/>
        </a:p>
      </dgm:t>
    </dgm:pt>
    <dgm:pt modelId="{360DD5FD-6E52-47DB-AC04-5EB51FAE82C7}" type="pres">
      <dgm:prSet presAssocID="{1A5EA330-484B-4DD5-AAD4-5FCE7741D8AF}" presName="sibTrans" presStyleCnt="0"/>
      <dgm:spPr/>
      <dgm:t>
        <a:bodyPr/>
        <a:lstStyle/>
        <a:p>
          <a:endParaRPr lang="es-EC"/>
        </a:p>
      </dgm:t>
    </dgm:pt>
    <dgm:pt modelId="{D9C6AB2E-ABD0-43AE-8405-9A535BFEB7ED}" type="pres">
      <dgm:prSet presAssocID="{98336F87-4593-419D-82AE-47B19A4759AD}" presName="node" presStyleLbl="node1" presStyleIdx="2" presStyleCnt="4">
        <dgm:presLayoutVars>
          <dgm:bulletEnabled val="1"/>
        </dgm:presLayoutVars>
      </dgm:prSet>
      <dgm:spPr/>
      <dgm:t>
        <a:bodyPr/>
        <a:lstStyle/>
        <a:p>
          <a:endParaRPr lang="es-EC"/>
        </a:p>
      </dgm:t>
    </dgm:pt>
    <dgm:pt modelId="{FA3C56B7-EE92-459A-A33D-93E597B02A6A}" type="pres">
      <dgm:prSet presAssocID="{BC84B28B-670A-43B9-96A7-E010E4D8ED0F}" presName="sibTrans" presStyleCnt="0"/>
      <dgm:spPr/>
      <dgm:t>
        <a:bodyPr/>
        <a:lstStyle/>
        <a:p>
          <a:endParaRPr lang="es-EC"/>
        </a:p>
      </dgm:t>
    </dgm:pt>
    <dgm:pt modelId="{27334905-D209-4FC3-B107-02D34151DFBD}" type="pres">
      <dgm:prSet presAssocID="{BEA74DEF-FA85-4A98-AD9C-B973A1EC3E12}" presName="node" presStyleLbl="node1" presStyleIdx="3" presStyleCnt="4">
        <dgm:presLayoutVars>
          <dgm:bulletEnabled val="1"/>
        </dgm:presLayoutVars>
      </dgm:prSet>
      <dgm:spPr/>
      <dgm:t>
        <a:bodyPr/>
        <a:lstStyle/>
        <a:p>
          <a:endParaRPr lang="es-EC"/>
        </a:p>
      </dgm:t>
    </dgm:pt>
  </dgm:ptLst>
  <dgm:cxnLst>
    <dgm:cxn modelId="{1DDD1165-9197-43C5-917E-D58FC4490844}" srcId="{F4E9197A-2CE1-4525-A317-8FA75E85AF28}" destId="{98336F87-4593-419D-82AE-47B19A4759AD}" srcOrd="2" destOrd="0" parTransId="{0683332A-4617-4652-8245-6408896C282A}" sibTransId="{BC84B28B-670A-43B9-96A7-E010E4D8ED0F}"/>
    <dgm:cxn modelId="{2B069A52-177B-4EBE-8DAC-88EADDAECDDD}" type="presOf" srcId="{BEA74DEF-FA85-4A98-AD9C-B973A1EC3E12}" destId="{27334905-D209-4FC3-B107-02D34151DFBD}" srcOrd="0" destOrd="0" presId="urn:microsoft.com/office/officeart/2005/8/layout/hList6"/>
    <dgm:cxn modelId="{5881D883-9C98-4A27-9706-BCFB99E7A63D}" type="presOf" srcId="{88580CCD-3D4A-457E-B57C-AE8C4C4F5BCD}" destId="{50E04748-35F7-453A-9E0E-C20C3327854D}" srcOrd="0" destOrd="0" presId="urn:microsoft.com/office/officeart/2005/8/layout/hList6"/>
    <dgm:cxn modelId="{68B1DB4F-FEE2-45F9-8CE8-699C122BA7E6}" type="presOf" srcId="{F4E9197A-2CE1-4525-A317-8FA75E85AF28}" destId="{62BC5C5B-BC34-4BF0-86B5-7871383DC8FE}" srcOrd="0" destOrd="0" presId="urn:microsoft.com/office/officeart/2005/8/layout/hList6"/>
    <dgm:cxn modelId="{16FB3D9B-342B-4D6E-8056-0048487FB5F1}" type="presOf" srcId="{0714C869-020F-4D94-86FF-60650A32A940}" destId="{37D84C81-336E-4E7C-B898-2A20FD46D814}" srcOrd="0" destOrd="0" presId="urn:microsoft.com/office/officeart/2005/8/layout/hList6"/>
    <dgm:cxn modelId="{98E787C9-A6FF-44A4-8482-140466353CF2}" srcId="{F4E9197A-2CE1-4525-A317-8FA75E85AF28}" destId="{BEA74DEF-FA85-4A98-AD9C-B973A1EC3E12}" srcOrd="3" destOrd="0" parTransId="{3F74D64C-DED4-4908-8C95-C1F207CC1875}" sibTransId="{AB4E7C79-1DE0-4CF8-B504-868E620B7BBF}"/>
    <dgm:cxn modelId="{A9C6F793-23C5-44F1-B52F-6B2B09AD1584}" srcId="{F4E9197A-2CE1-4525-A317-8FA75E85AF28}" destId="{0714C869-020F-4D94-86FF-60650A32A940}" srcOrd="0" destOrd="0" parTransId="{7A28E730-8B73-4872-9D6F-6A1335831518}" sibTransId="{EE8FF1DC-C0F3-40A4-BAB6-EE7E5E8FE215}"/>
    <dgm:cxn modelId="{BEE1D2EA-4DA3-4C77-B9C4-6C79CBDA76F2}" srcId="{F4E9197A-2CE1-4525-A317-8FA75E85AF28}" destId="{88580CCD-3D4A-457E-B57C-AE8C4C4F5BCD}" srcOrd="1" destOrd="0" parTransId="{89E42E6F-D320-4C32-9A21-67C265030E39}" sibTransId="{1A5EA330-484B-4DD5-AAD4-5FCE7741D8AF}"/>
    <dgm:cxn modelId="{5F48CD15-2DEC-43C7-8F36-2F8E9ACED3AB}" type="presOf" srcId="{98336F87-4593-419D-82AE-47B19A4759AD}" destId="{D9C6AB2E-ABD0-43AE-8405-9A535BFEB7ED}" srcOrd="0" destOrd="0" presId="urn:microsoft.com/office/officeart/2005/8/layout/hList6"/>
    <dgm:cxn modelId="{26E75DAE-4916-4A58-8F33-902AE94361D6}" type="presParOf" srcId="{62BC5C5B-BC34-4BF0-86B5-7871383DC8FE}" destId="{37D84C81-336E-4E7C-B898-2A20FD46D814}" srcOrd="0" destOrd="0" presId="urn:microsoft.com/office/officeart/2005/8/layout/hList6"/>
    <dgm:cxn modelId="{47A843A7-E716-4507-96CB-7F1766A10C08}" type="presParOf" srcId="{62BC5C5B-BC34-4BF0-86B5-7871383DC8FE}" destId="{CA516527-C83C-4F45-A714-B0A19B2D9FCE}" srcOrd="1" destOrd="0" presId="urn:microsoft.com/office/officeart/2005/8/layout/hList6"/>
    <dgm:cxn modelId="{056F9C25-A102-445C-B729-BA2DF4880023}" type="presParOf" srcId="{62BC5C5B-BC34-4BF0-86B5-7871383DC8FE}" destId="{50E04748-35F7-453A-9E0E-C20C3327854D}" srcOrd="2" destOrd="0" presId="urn:microsoft.com/office/officeart/2005/8/layout/hList6"/>
    <dgm:cxn modelId="{2F1CD8B1-C218-4D64-8E3E-9C6BB92E605E}" type="presParOf" srcId="{62BC5C5B-BC34-4BF0-86B5-7871383DC8FE}" destId="{360DD5FD-6E52-47DB-AC04-5EB51FAE82C7}" srcOrd="3" destOrd="0" presId="urn:microsoft.com/office/officeart/2005/8/layout/hList6"/>
    <dgm:cxn modelId="{9247696D-D891-4544-A0B6-FC99B64A355A}" type="presParOf" srcId="{62BC5C5B-BC34-4BF0-86B5-7871383DC8FE}" destId="{D9C6AB2E-ABD0-43AE-8405-9A535BFEB7ED}" srcOrd="4" destOrd="0" presId="urn:microsoft.com/office/officeart/2005/8/layout/hList6"/>
    <dgm:cxn modelId="{EA1B165D-E3C1-41C9-87FD-DB4F3B7DC482}" type="presParOf" srcId="{62BC5C5B-BC34-4BF0-86B5-7871383DC8FE}" destId="{FA3C56B7-EE92-459A-A33D-93E597B02A6A}" srcOrd="5" destOrd="0" presId="urn:microsoft.com/office/officeart/2005/8/layout/hList6"/>
    <dgm:cxn modelId="{26D745F6-3ECB-4AB8-AF9E-3E1EA979DBBF}" type="presParOf" srcId="{62BC5C5B-BC34-4BF0-86B5-7871383DC8FE}" destId="{27334905-D209-4FC3-B107-02D34151DFBD}"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A1E87-A927-40AE-A27B-D85D2F0B05EE}"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es-EC"/>
        </a:p>
      </dgm:t>
    </dgm:pt>
    <dgm:pt modelId="{EA242817-5589-4468-B814-FAE4C468FDE3}">
      <dgm:prSet phldrT="[Texto]" custT="1">
        <dgm:style>
          <a:lnRef idx="2">
            <a:schemeClr val="dk1">
              <a:shade val="50000"/>
            </a:schemeClr>
          </a:lnRef>
          <a:fillRef idx="1">
            <a:schemeClr val="dk1"/>
          </a:fillRef>
          <a:effectRef idx="0">
            <a:schemeClr val="dk1"/>
          </a:effectRef>
          <a:fontRef idx="minor">
            <a:schemeClr val="lt1"/>
          </a:fontRef>
        </dgm:style>
      </dgm:prSet>
      <dgm:spPr>
        <a:effectLst>
          <a:glow rad="139700">
            <a:schemeClr val="accent2">
              <a:satMod val="175000"/>
              <a:alpha val="40000"/>
            </a:schemeClr>
          </a:glow>
        </a:effectLst>
      </dgm:spPr>
      <dgm:t>
        <a:bodyPr/>
        <a:lstStyle/>
        <a:p>
          <a:r>
            <a:rPr lang="es-EC" sz="2000" b="1" dirty="0">
              <a:latin typeface="Times New Roman" panose="02020603050405020304" pitchFamily="18" charset="0"/>
              <a:cs typeface="Times New Roman" panose="02020603050405020304" pitchFamily="18" charset="0"/>
            </a:rPr>
            <a:t>GENERAL</a:t>
          </a:r>
          <a:r>
            <a:rPr lang="es-EC" sz="2000" dirty="0">
              <a:latin typeface="Times New Roman" panose="02020603050405020304" pitchFamily="18" charset="0"/>
              <a:cs typeface="Times New Roman" panose="02020603050405020304" pitchFamily="18" charset="0"/>
            </a:rPr>
            <a:t> </a:t>
          </a:r>
        </a:p>
      </dgm:t>
    </dgm:pt>
    <dgm:pt modelId="{A9A3A55E-DC8D-4AFF-946A-C3F91955A08D}" type="parTrans" cxnId="{5248AD3A-D963-4EE5-81D7-CEB95D7C1085}">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44438665-8E95-4B9F-A63B-E6D0183B6F07}" type="sibTrans" cxnId="{5248AD3A-D963-4EE5-81D7-CEB95D7C1085}">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BF7866E-C3F2-4F60-A837-076CFB82F242}" type="asst">
      <dgm:prSet phldrT="[Texto]" custT="1">
        <dgm:style>
          <a:lnRef idx="2">
            <a:schemeClr val="accent2">
              <a:shade val="50000"/>
            </a:schemeClr>
          </a:lnRef>
          <a:fillRef idx="1">
            <a:schemeClr val="accent2"/>
          </a:fillRef>
          <a:effectRef idx="0">
            <a:schemeClr val="accent2"/>
          </a:effectRef>
          <a:fontRef idx="minor">
            <a:schemeClr val="lt1"/>
          </a:fontRef>
        </dgm:style>
      </dgm:prSet>
      <dgm:spPr>
        <a:effectLst>
          <a:glow rad="139700">
            <a:schemeClr val="accent2">
              <a:satMod val="175000"/>
              <a:alpha val="40000"/>
            </a:schemeClr>
          </a:glow>
        </a:effectLst>
      </dgm:spPr>
      <dgm:t>
        <a:bodyPr lIns="108000" rIns="108000"/>
        <a:lstStyle/>
        <a:p>
          <a:pPr algn="just"/>
          <a:r>
            <a:rPr lang="es-EC" sz="2200" dirty="0" smtClean="0">
              <a:solidFill>
                <a:schemeClr val="tx1"/>
              </a:solidFill>
              <a:latin typeface="Times New Roman" panose="02020603050405020304" pitchFamily="18" charset="0"/>
              <a:cs typeface="Times New Roman" panose="02020603050405020304" pitchFamily="18" charset="0"/>
            </a:rPr>
            <a:t>Establecer la utilidad de la escala de Framingham como predictor de riesgo cardiovascular en los trabajadores del Hospital Esmeraldas Sur, 2019. </a:t>
          </a:r>
          <a:endParaRPr lang="es-EC" sz="2200" dirty="0">
            <a:solidFill>
              <a:schemeClr val="tx1"/>
            </a:solidFill>
            <a:latin typeface="Times New Roman" panose="02020603050405020304" pitchFamily="18" charset="0"/>
            <a:cs typeface="Times New Roman" panose="02020603050405020304" pitchFamily="18" charset="0"/>
          </a:endParaRPr>
        </a:p>
      </dgm:t>
    </dgm:pt>
    <dgm:pt modelId="{E0285EC4-B56A-41ED-8DD6-CFB357C6934D}" type="parTrans" cxnId="{726AE64E-2370-463C-BD90-E95ED020D1C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B92F7A8-E27D-47D5-AAF4-2F82261CF12F}" type="sibTrans" cxnId="{726AE64E-2370-463C-BD90-E95ED020D1C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F6C4C55-EA4B-4CB9-BB79-59E57467F1CB}">
      <dgm:prSet phldrT="[Texto]" custT="1">
        <dgm:style>
          <a:lnRef idx="2">
            <a:schemeClr val="accent3">
              <a:shade val="50000"/>
            </a:schemeClr>
          </a:lnRef>
          <a:fillRef idx="1">
            <a:schemeClr val="accent3"/>
          </a:fillRef>
          <a:effectRef idx="0">
            <a:schemeClr val="accent3"/>
          </a:effectRef>
          <a:fontRef idx="minor">
            <a:schemeClr val="lt1"/>
          </a:fontRef>
        </dgm:style>
      </dgm:prSet>
      <dgm:spPr>
        <a:effectLst>
          <a:glow rad="139700">
            <a:schemeClr val="accent3">
              <a:satMod val="175000"/>
              <a:alpha val="40000"/>
            </a:schemeClr>
          </a:glow>
        </a:effectLst>
      </dgm:spPr>
      <dgm:t>
        <a:bodyPr/>
        <a:lstStyle/>
        <a:p>
          <a:pPr algn="ctr"/>
          <a:r>
            <a:rPr lang="es-ES" sz="2200" dirty="0" smtClean="0">
              <a:solidFill>
                <a:schemeClr val="tx1"/>
              </a:solidFill>
              <a:latin typeface="Times New Roman" panose="02020603050405020304" pitchFamily="18" charset="0"/>
              <a:cs typeface="Times New Roman" panose="02020603050405020304" pitchFamily="18" charset="0"/>
            </a:rPr>
            <a:t>Describir las características sociodemográficas de la población en estudio. </a:t>
          </a:r>
          <a:endParaRPr lang="es-EC" sz="2200" dirty="0">
            <a:solidFill>
              <a:schemeClr val="tx1"/>
            </a:solidFill>
            <a:latin typeface="Times New Roman" panose="02020603050405020304" pitchFamily="18" charset="0"/>
            <a:cs typeface="Times New Roman" panose="02020603050405020304" pitchFamily="18" charset="0"/>
          </a:endParaRPr>
        </a:p>
      </dgm:t>
    </dgm:pt>
    <dgm:pt modelId="{C9F03EBA-D931-4316-8C2A-477E8A945383}" type="parTrans" cxnId="{9832CE9C-C7EC-4847-9CD2-F72FC28C450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89EBB52-D1D0-47B7-8CC5-0581E3A60A53}" type="sibTrans" cxnId="{9832CE9C-C7EC-4847-9CD2-F72FC28C450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3D9864A2-4FCD-4D6A-8F9E-6DFEBE3BBA9C}">
      <dgm:prSet phldrT="[Texto]" custT="1">
        <dgm:style>
          <a:lnRef idx="2">
            <a:schemeClr val="accent4">
              <a:shade val="50000"/>
            </a:schemeClr>
          </a:lnRef>
          <a:fillRef idx="1">
            <a:schemeClr val="accent4"/>
          </a:fillRef>
          <a:effectRef idx="0">
            <a:schemeClr val="accent4"/>
          </a:effectRef>
          <a:fontRef idx="minor">
            <a:schemeClr val="lt1"/>
          </a:fontRef>
        </dgm:style>
      </dgm:prSet>
      <dgm:spPr>
        <a:effectLst>
          <a:glow rad="139700">
            <a:schemeClr val="accent4">
              <a:satMod val="175000"/>
              <a:alpha val="40000"/>
            </a:schemeClr>
          </a:glow>
        </a:effectLst>
      </dgm:spPr>
      <dgm:t>
        <a:bodyPr/>
        <a:lstStyle/>
        <a:p>
          <a:pPr algn="ctr"/>
          <a:r>
            <a:rPr lang="es-ES" sz="2200" dirty="0" smtClean="0">
              <a:solidFill>
                <a:schemeClr val="tx1"/>
              </a:solidFill>
              <a:latin typeface="Times New Roman" panose="02020603050405020304" pitchFamily="18" charset="0"/>
              <a:cs typeface="Times New Roman" panose="02020603050405020304" pitchFamily="18" charset="0"/>
            </a:rPr>
            <a:t>Aplicar la escala de Framinghan para determinar los factores de riesgo cardiovascular de la población en estudio.</a:t>
          </a:r>
          <a:endParaRPr lang="es-EC" sz="2200" dirty="0">
            <a:solidFill>
              <a:schemeClr val="tx1"/>
            </a:solidFill>
            <a:latin typeface="Times New Roman" panose="02020603050405020304" pitchFamily="18" charset="0"/>
            <a:cs typeface="Times New Roman" panose="02020603050405020304" pitchFamily="18" charset="0"/>
          </a:endParaRPr>
        </a:p>
      </dgm:t>
    </dgm:pt>
    <dgm:pt modelId="{E2FF2C7B-8E67-4027-8402-EC799F97B346}" type="parTrans" cxnId="{93F49CC0-5596-4E75-9296-199CE0C3594E}">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478192B7-8341-46C4-A71C-9D6CD8FFCF90}" type="sibTrans" cxnId="{93F49CC0-5596-4E75-9296-199CE0C3594E}">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CE89CD92-70E7-4569-9E7D-6BEFF7F2A9C5}">
      <dgm:prSet phldrT="[Texto]" custT="1">
        <dgm:style>
          <a:lnRef idx="2">
            <a:schemeClr val="accent5">
              <a:shade val="50000"/>
            </a:schemeClr>
          </a:lnRef>
          <a:fillRef idx="1">
            <a:schemeClr val="accent5"/>
          </a:fillRef>
          <a:effectRef idx="0">
            <a:schemeClr val="accent5"/>
          </a:effectRef>
          <a:fontRef idx="minor">
            <a:schemeClr val="lt1"/>
          </a:fontRef>
        </dgm:style>
      </dgm:prSet>
      <dgm:spPr>
        <a:effectLst>
          <a:glow rad="139700">
            <a:schemeClr val="accent5">
              <a:satMod val="175000"/>
              <a:alpha val="40000"/>
            </a:schemeClr>
          </a:glow>
        </a:effectLst>
      </dgm:spPr>
      <dgm:t>
        <a:bodyPr/>
        <a:lstStyle/>
        <a:p>
          <a:pPr algn="ctr"/>
          <a:r>
            <a:rPr lang="es-EC" sz="2200" dirty="0" smtClean="0">
              <a:solidFill>
                <a:schemeClr val="tx1"/>
              </a:solidFill>
              <a:latin typeface="Times New Roman" panose="02020603050405020304" pitchFamily="18" charset="0"/>
              <a:cs typeface="Times New Roman" panose="02020603050405020304" pitchFamily="18" charset="0"/>
            </a:rPr>
            <a:t>Clasificar el riesgo cardiovascular posterior a la aplicación de la escala de Framingham</a:t>
          </a:r>
          <a:endParaRPr lang="es-EC" sz="2200" dirty="0">
            <a:solidFill>
              <a:schemeClr val="tx1"/>
            </a:solidFill>
            <a:latin typeface="Times New Roman" panose="02020603050405020304" pitchFamily="18" charset="0"/>
            <a:cs typeface="Times New Roman" panose="02020603050405020304" pitchFamily="18" charset="0"/>
          </a:endParaRPr>
        </a:p>
      </dgm:t>
    </dgm:pt>
    <dgm:pt modelId="{4042BC2C-0A5E-46C5-BD99-9CFED7900597}" type="parTrans" cxnId="{1DB11C65-6E89-45B7-A48E-84A7AEA99C73}">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EF33FB8-72F1-47A2-A137-461733537692}" type="sibTrans" cxnId="{1DB11C65-6E89-45B7-A48E-84A7AEA99C73}">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BA1E62ED-30FF-4FCA-99E8-89276983F972}">
      <dgm:prSet custT="1"/>
      <dgm:spPr>
        <a:effectLst>
          <a:glow rad="139700">
            <a:schemeClr val="accent6">
              <a:satMod val="175000"/>
              <a:alpha val="40000"/>
            </a:schemeClr>
          </a:glow>
        </a:effectLst>
      </dgm:spPr>
      <dgm:t>
        <a:bodyPr/>
        <a:lstStyle/>
        <a:p>
          <a:endParaRPr lang="es-ES" sz="2000" dirty="0" smtClean="0">
            <a:solidFill>
              <a:schemeClr val="tx1"/>
            </a:solidFill>
            <a:latin typeface="Times New Roman" panose="02020603050405020304" pitchFamily="18" charset="0"/>
            <a:cs typeface="Times New Roman" panose="02020603050405020304" pitchFamily="18" charset="0"/>
          </a:endParaRPr>
        </a:p>
        <a:p>
          <a:r>
            <a:rPr lang="es-ES" sz="2000" dirty="0" smtClean="0">
              <a:solidFill>
                <a:schemeClr val="tx1"/>
              </a:solidFill>
              <a:latin typeface="Times New Roman" panose="02020603050405020304" pitchFamily="18" charset="0"/>
              <a:cs typeface="Times New Roman" panose="02020603050405020304" pitchFamily="18" charset="0"/>
            </a:rPr>
            <a:t>Realizar una guía de prevención de enfermedades cardiovasculares para los trabajadores del Hospital Esmeraldas Sur. </a:t>
          </a:r>
        </a:p>
        <a:p>
          <a:endParaRPr lang="es-ES" sz="2200" dirty="0">
            <a:solidFill>
              <a:schemeClr val="tx1"/>
            </a:solidFill>
            <a:latin typeface="Times New Roman" panose="02020603050405020304" pitchFamily="18" charset="0"/>
            <a:cs typeface="Times New Roman" panose="02020603050405020304" pitchFamily="18" charset="0"/>
          </a:endParaRPr>
        </a:p>
      </dgm:t>
    </dgm:pt>
    <dgm:pt modelId="{6FB24831-EB6C-49AE-AC61-D8C1D30C9D9E}" type="parTrans" cxnId="{73DFF5A6-CF19-4787-A815-2624D1A76E7D}">
      <dgm:prSet/>
      <dgm:spPr/>
      <dgm:t>
        <a:bodyPr/>
        <a:lstStyle/>
        <a:p>
          <a:endParaRPr lang="es-ES" sz="2000"/>
        </a:p>
      </dgm:t>
    </dgm:pt>
    <dgm:pt modelId="{038D0780-06B2-4054-ADE7-2A6F93685198}" type="sibTrans" cxnId="{73DFF5A6-CF19-4787-A815-2624D1A76E7D}">
      <dgm:prSet/>
      <dgm:spPr/>
      <dgm:t>
        <a:bodyPr/>
        <a:lstStyle/>
        <a:p>
          <a:endParaRPr lang="es-ES" sz="2000"/>
        </a:p>
      </dgm:t>
    </dgm:pt>
    <dgm:pt modelId="{B13E924D-B11B-4EED-9F73-E0C0D16B6746}" type="pres">
      <dgm:prSet presAssocID="{4F0A1E87-A927-40AE-A27B-D85D2F0B05EE}" presName="hierChild1" presStyleCnt="0">
        <dgm:presLayoutVars>
          <dgm:orgChart val="1"/>
          <dgm:chPref val="1"/>
          <dgm:dir/>
          <dgm:animOne val="branch"/>
          <dgm:animLvl val="lvl"/>
          <dgm:resizeHandles/>
        </dgm:presLayoutVars>
      </dgm:prSet>
      <dgm:spPr/>
      <dgm:t>
        <a:bodyPr/>
        <a:lstStyle/>
        <a:p>
          <a:endParaRPr lang="es-ES"/>
        </a:p>
      </dgm:t>
    </dgm:pt>
    <dgm:pt modelId="{044DC62E-5CA8-4407-88FF-7B7B11A1CA83}" type="pres">
      <dgm:prSet presAssocID="{EA242817-5589-4468-B814-FAE4C468FDE3}" presName="hierRoot1" presStyleCnt="0">
        <dgm:presLayoutVars>
          <dgm:hierBranch val="init"/>
        </dgm:presLayoutVars>
      </dgm:prSet>
      <dgm:spPr/>
      <dgm:t>
        <a:bodyPr/>
        <a:lstStyle/>
        <a:p>
          <a:endParaRPr lang="es-ES"/>
        </a:p>
      </dgm:t>
    </dgm:pt>
    <dgm:pt modelId="{888319F9-6EB7-49A5-89F7-9D9B620564AA}" type="pres">
      <dgm:prSet presAssocID="{EA242817-5589-4468-B814-FAE4C468FDE3}" presName="rootComposite1" presStyleCnt="0"/>
      <dgm:spPr/>
      <dgm:t>
        <a:bodyPr/>
        <a:lstStyle/>
        <a:p>
          <a:endParaRPr lang="es-ES"/>
        </a:p>
      </dgm:t>
    </dgm:pt>
    <dgm:pt modelId="{FA3F0407-B5F4-452B-873F-895F55D7F50E}" type="pres">
      <dgm:prSet presAssocID="{EA242817-5589-4468-B814-FAE4C468FDE3}" presName="rootText1" presStyleLbl="node0" presStyleIdx="0" presStyleCnt="1" custScaleX="124467" custScaleY="59336" custLinFactNeighborX="-105" custLinFactNeighborY="-56835">
        <dgm:presLayoutVars>
          <dgm:chPref val="3"/>
        </dgm:presLayoutVars>
      </dgm:prSet>
      <dgm:spPr/>
      <dgm:t>
        <a:bodyPr/>
        <a:lstStyle/>
        <a:p>
          <a:endParaRPr lang="es-ES"/>
        </a:p>
      </dgm:t>
    </dgm:pt>
    <dgm:pt modelId="{3C319917-5619-466F-92DA-70A3060220B1}" type="pres">
      <dgm:prSet presAssocID="{EA242817-5589-4468-B814-FAE4C468FDE3}" presName="rootConnector1" presStyleLbl="node1" presStyleIdx="0" presStyleCnt="0"/>
      <dgm:spPr/>
      <dgm:t>
        <a:bodyPr/>
        <a:lstStyle/>
        <a:p>
          <a:endParaRPr lang="es-ES"/>
        </a:p>
      </dgm:t>
    </dgm:pt>
    <dgm:pt modelId="{E28EA5C7-66CE-482F-8CBA-B578C73AFE61}" type="pres">
      <dgm:prSet presAssocID="{EA242817-5589-4468-B814-FAE4C468FDE3}" presName="hierChild2" presStyleCnt="0"/>
      <dgm:spPr/>
      <dgm:t>
        <a:bodyPr/>
        <a:lstStyle/>
        <a:p>
          <a:endParaRPr lang="es-ES"/>
        </a:p>
      </dgm:t>
    </dgm:pt>
    <dgm:pt modelId="{C9BD224A-0F58-4C81-95FC-80F74BD5A36A}" type="pres">
      <dgm:prSet presAssocID="{C9F03EBA-D931-4316-8C2A-477E8A945383}" presName="Name37" presStyleLbl="parChTrans1D2" presStyleIdx="0" presStyleCnt="5"/>
      <dgm:spPr/>
      <dgm:t>
        <a:bodyPr/>
        <a:lstStyle/>
        <a:p>
          <a:endParaRPr lang="es-ES"/>
        </a:p>
      </dgm:t>
    </dgm:pt>
    <dgm:pt modelId="{4F3D52AC-1798-4FB0-9F85-4666EE02E46E}" type="pres">
      <dgm:prSet presAssocID="{7F6C4C55-EA4B-4CB9-BB79-59E57467F1CB}" presName="hierRoot2" presStyleCnt="0">
        <dgm:presLayoutVars>
          <dgm:hierBranch val="init"/>
        </dgm:presLayoutVars>
      </dgm:prSet>
      <dgm:spPr/>
      <dgm:t>
        <a:bodyPr/>
        <a:lstStyle/>
        <a:p>
          <a:endParaRPr lang="es-ES"/>
        </a:p>
      </dgm:t>
    </dgm:pt>
    <dgm:pt modelId="{ABCE07FC-E856-41DD-8D93-235F4222B4CA}" type="pres">
      <dgm:prSet presAssocID="{7F6C4C55-EA4B-4CB9-BB79-59E57467F1CB}" presName="rootComposite" presStyleCnt="0"/>
      <dgm:spPr/>
      <dgm:t>
        <a:bodyPr/>
        <a:lstStyle/>
        <a:p>
          <a:endParaRPr lang="es-ES"/>
        </a:p>
      </dgm:t>
    </dgm:pt>
    <dgm:pt modelId="{112D89E7-7AC8-42AD-9AB8-5724EC6D58B5}" type="pres">
      <dgm:prSet presAssocID="{7F6C4C55-EA4B-4CB9-BB79-59E57467F1CB}" presName="rootText" presStyleLbl="node2" presStyleIdx="0" presStyleCnt="4" custScaleX="136818" custScaleY="232357" custLinFactNeighborX="-20669" custLinFactNeighborY="-9986">
        <dgm:presLayoutVars>
          <dgm:chPref val="3"/>
        </dgm:presLayoutVars>
      </dgm:prSet>
      <dgm:spPr/>
      <dgm:t>
        <a:bodyPr/>
        <a:lstStyle/>
        <a:p>
          <a:endParaRPr lang="es-ES"/>
        </a:p>
      </dgm:t>
    </dgm:pt>
    <dgm:pt modelId="{D4808F03-E7E6-4BC0-978F-B287FFE600DA}" type="pres">
      <dgm:prSet presAssocID="{7F6C4C55-EA4B-4CB9-BB79-59E57467F1CB}" presName="rootConnector" presStyleLbl="node2" presStyleIdx="0" presStyleCnt="4"/>
      <dgm:spPr/>
      <dgm:t>
        <a:bodyPr/>
        <a:lstStyle/>
        <a:p>
          <a:endParaRPr lang="es-ES"/>
        </a:p>
      </dgm:t>
    </dgm:pt>
    <dgm:pt modelId="{5BB1F9F3-F411-445F-A519-E6B017887719}" type="pres">
      <dgm:prSet presAssocID="{7F6C4C55-EA4B-4CB9-BB79-59E57467F1CB}" presName="hierChild4" presStyleCnt="0"/>
      <dgm:spPr/>
      <dgm:t>
        <a:bodyPr/>
        <a:lstStyle/>
        <a:p>
          <a:endParaRPr lang="es-ES"/>
        </a:p>
      </dgm:t>
    </dgm:pt>
    <dgm:pt modelId="{6C155816-8DCB-4E21-B12C-F6F063A02FFC}" type="pres">
      <dgm:prSet presAssocID="{7F6C4C55-EA4B-4CB9-BB79-59E57467F1CB}" presName="hierChild5" presStyleCnt="0"/>
      <dgm:spPr/>
      <dgm:t>
        <a:bodyPr/>
        <a:lstStyle/>
        <a:p>
          <a:endParaRPr lang="es-ES"/>
        </a:p>
      </dgm:t>
    </dgm:pt>
    <dgm:pt modelId="{FAB4AD3C-19D2-45C9-B83A-CD666F917BE6}" type="pres">
      <dgm:prSet presAssocID="{E2FF2C7B-8E67-4027-8402-EC799F97B346}" presName="Name37" presStyleLbl="parChTrans1D2" presStyleIdx="1" presStyleCnt="5"/>
      <dgm:spPr/>
      <dgm:t>
        <a:bodyPr/>
        <a:lstStyle/>
        <a:p>
          <a:endParaRPr lang="es-ES"/>
        </a:p>
      </dgm:t>
    </dgm:pt>
    <dgm:pt modelId="{62D759CE-7B35-48DD-8637-E511594BD959}" type="pres">
      <dgm:prSet presAssocID="{3D9864A2-4FCD-4D6A-8F9E-6DFEBE3BBA9C}" presName="hierRoot2" presStyleCnt="0">
        <dgm:presLayoutVars>
          <dgm:hierBranch val="init"/>
        </dgm:presLayoutVars>
      </dgm:prSet>
      <dgm:spPr/>
      <dgm:t>
        <a:bodyPr/>
        <a:lstStyle/>
        <a:p>
          <a:endParaRPr lang="es-ES"/>
        </a:p>
      </dgm:t>
    </dgm:pt>
    <dgm:pt modelId="{19E36048-7ABA-4C98-B41F-3B92B518097B}" type="pres">
      <dgm:prSet presAssocID="{3D9864A2-4FCD-4D6A-8F9E-6DFEBE3BBA9C}" presName="rootComposite" presStyleCnt="0"/>
      <dgm:spPr/>
      <dgm:t>
        <a:bodyPr/>
        <a:lstStyle/>
        <a:p>
          <a:endParaRPr lang="es-ES"/>
        </a:p>
      </dgm:t>
    </dgm:pt>
    <dgm:pt modelId="{EB57D49D-AF63-4CD5-ADD4-2B3F3D7F5079}" type="pres">
      <dgm:prSet presAssocID="{3D9864A2-4FCD-4D6A-8F9E-6DFEBE3BBA9C}" presName="rootText" presStyleLbl="node2" presStyleIdx="1" presStyleCnt="4" custScaleX="144565" custScaleY="234076" custLinFactNeighborX="-4549" custLinFactNeighborY="-9839">
        <dgm:presLayoutVars>
          <dgm:chPref val="3"/>
        </dgm:presLayoutVars>
      </dgm:prSet>
      <dgm:spPr/>
      <dgm:t>
        <a:bodyPr/>
        <a:lstStyle/>
        <a:p>
          <a:endParaRPr lang="es-ES"/>
        </a:p>
      </dgm:t>
    </dgm:pt>
    <dgm:pt modelId="{5C5D520D-6C4A-4BD8-86BD-09EE29788DD9}" type="pres">
      <dgm:prSet presAssocID="{3D9864A2-4FCD-4D6A-8F9E-6DFEBE3BBA9C}" presName="rootConnector" presStyleLbl="node2" presStyleIdx="1" presStyleCnt="4"/>
      <dgm:spPr/>
      <dgm:t>
        <a:bodyPr/>
        <a:lstStyle/>
        <a:p>
          <a:endParaRPr lang="es-ES"/>
        </a:p>
      </dgm:t>
    </dgm:pt>
    <dgm:pt modelId="{8C2B1F5E-1EBD-4012-8055-FBB2D8D94C79}" type="pres">
      <dgm:prSet presAssocID="{3D9864A2-4FCD-4D6A-8F9E-6DFEBE3BBA9C}" presName="hierChild4" presStyleCnt="0"/>
      <dgm:spPr/>
      <dgm:t>
        <a:bodyPr/>
        <a:lstStyle/>
        <a:p>
          <a:endParaRPr lang="es-ES"/>
        </a:p>
      </dgm:t>
    </dgm:pt>
    <dgm:pt modelId="{D5441100-1F62-4921-9E96-BF9DF37A2E4E}" type="pres">
      <dgm:prSet presAssocID="{3D9864A2-4FCD-4D6A-8F9E-6DFEBE3BBA9C}" presName="hierChild5" presStyleCnt="0"/>
      <dgm:spPr/>
      <dgm:t>
        <a:bodyPr/>
        <a:lstStyle/>
        <a:p>
          <a:endParaRPr lang="es-ES"/>
        </a:p>
      </dgm:t>
    </dgm:pt>
    <dgm:pt modelId="{2DB4305E-30DB-48DB-B392-AACCAAEB9334}" type="pres">
      <dgm:prSet presAssocID="{4042BC2C-0A5E-46C5-BD99-9CFED7900597}" presName="Name37" presStyleLbl="parChTrans1D2" presStyleIdx="2" presStyleCnt="5"/>
      <dgm:spPr/>
      <dgm:t>
        <a:bodyPr/>
        <a:lstStyle/>
        <a:p>
          <a:endParaRPr lang="es-ES"/>
        </a:p>
      </dgm:t>
    </dgm:pt>
    <dgm:pt modelId="{F08271DF-806C-486D-90B9-1358B9C82E3B}" type="pres">
      <dgm:prSet presAssocID="{CE89CD92-70E7-4569-9E7D-6BEFF7F2A9C5}" presName="hierRoot2" presStyleCnt="0">
        <dgm:presLayoutVars>
          <dgm:hierBranch val="init"/>
        </dgm:presLayoutVars>
      </dgm:prSet>
      <dgm:spPr/>
      <dgm:t>
        <a:bodyPr/>
        <a:lstStyle/>
        <a:p>
          <a:endParaRPr lang="es-ES"/>
        </a:p>
      </dgm:t>
    </dgm:pt>
    <dgm:pt modelId="{7A94BF26-EF3A-4AB7-B077-FADC9B687514}" type="pres">
      <dgm:prSet presAssocID="{CE89CD92-70E7-4569-9E7D-6BEFF7F2A9C5}" presName="rootComposite" presStyleCnt="0"/>
      <dgm:spPr/>
      <dgm:t>
        <a:bodyPr/>
        <a:lstStyle/>
        <a:p>
          <a:endParaRPr lang="es-ES"/>
        </a:p>
      </dgm:t>
    </dgm:pt>
    <dgm:pt modelId="{472A7903-0BB1-47AD-B5ED-96B693CE2044}" type="pres">
      <dgm:prSet presAssocID="{CE89CD92-70E7-4569-9E7D-6BEFF7F2A9C5}" presName="rootText" presStyleLbl="node2" presStyleIdx="2" presStyleCnt="4" custScaleX="140965" custScaleY="235460" custLinFactNeighborX="-7166" custLinFactNeighborY="-9504">
        <dgm:presLayoutVars>
          <dgm:chPref val="3"/>
        </dgm:presLayoutVars>
      </dgm:prSet>
      <dgm:spPr/>
      <dgm:t>
        <a:bodyPr/>
        <a:lstStyle/>
        <a:p>
          <a:endParaRPr lang="es-ES"/>
        </a:p>
      </dgm:t>
    </dgm:pt>
    <dgm:pt modelId="{EC960B99-CB83-4A0D-B8C3-35A7E1D5CD9A}" type="pres">
      <dgm:prSet presAssocID="{CE89CD92-70E7-4569-9E7D-6BEFF7F2A9C5}" presName="rootConnector" presStyleLbl="node2" presStyleIdx="2" presStyleCnt="4"/>
      <dgm:spPr/>
      <dgm:t>
        <a:bodyPr/>
        <a:lstStyle/>
        <a:p>
          <a:endParaRPr lang="es-ES"/>
        </a:p>
      </dgm:t>
    </dgm:pt>
    <dgm:pt modelId="{395B12C7-A929-41F3-B705-E8EEC8006EED}" type="pres">
      <dgm:prSet presAssocID="{CE89CD92-70E7-4569-9E7D-6BEFF7F2A9C5}" presName="hierChild4" presStyleCnt="0"/>
      <dgm:spPr/>
      <dgm:t>
        <a:bodyPr/>
        <a:lstStyle/>
        <a:p>
          <a:endParaRPr lang="es-ES"/>
        </a:p>
      </dgm:t>
    </dgm:pt>
    <dgm:pt modelId="{7F80923D-9DC8-457F-BD16-C968ECE4BAE8}" type="pres">
      <dgm:prSet presAssocID="{CE89CD92-70E7-4569-9E7D-6BEFF7F2A9C5}" presName="hierChild5" presStyleCnt="0"/>
      <dgm:spPr/>
      <dgm:t>
        <a:bodyPr/>
        <a:lstStyle/>
        <a:p>
          <a:endParaRPr lang="es-ES"/>
        </a:p>
      </dgm:t>
    </dgm:pt>
    <dgm:pt modelId="{023339A2-6839-4359-AD59-F38AE3982DF9}" type="pres">
      <dgm:prSet presAssocID="{6FB24831-EB6C-49AE-AC61-D8C1D30C9D9E}" presName="Name37" presStyleLbl="parChTrans1D2" presStyleIdx="3" presStyleCnt="5"/>
      <dgm:spPr/>
      <dgm:t>
        <a:bodyPr/>
        <a:lstStyle/>
        <a:p>
          <a:endParaRPr lang="es-ES"/>
        </a:p>
      </dgm:t>
    </dgm:pt>
    <dgm:pt modelId="{34806E5F-F58A-4737-B32E-5F5C05B65863}" type="pres">
      <dgm:prSet presAssocID="{BA1E62ED-30FF-4FCA-99E8-89276983F972}" presName="hierRoot2" presStyleCnt="0">
        <dgm:presLayoutVars>
          <dgm:hierBranch val="init"/>
        </dgm:presLayoutVars>
      </dgm:prSet>
      <dgm:spPr/>
    </dgm:pt>
    <dgm:pt modelId="{ADD0E846-31D8-4F87-AF26-00BC0B47F702}" type="pres">
      <dgm:prSet presAssocID="{BA1E62ED-30FF-4FCA-99E8-89276983F972}" presName="rootComposite" presStyleCnt="0"/>
      <dgm:spPr/>
    </dgm:pt>
    <dgm:pt modelId="{3CDF7D2C-66A1-4484-B8EA-F180D0EE78C3}" type="pres">
      <dgm:prSet presAssocID="{BA1E62ED-30FF-4FCA-99E8-89276983F972}" presName="rootText" presStyleLbl="node2" presStyleIdx="3" presStyleCnt="4" custScaleX="145001" custScaleY="235650" custLinFactNeighborX="-8107" custLinFactNeighborY="-9332">
        <dgm:presLayoutVars>
          <dgm:chPref val="3"/>
        </dgm:presLayoutVars>
      </dgm:prSet>
      <dgm:spPr/>
      <dgm:t>
        <a:bodyPr/>
        <a:lstStyle/>
        <a:p>
          <a:endParaRPr lang="es-ES"/>
        </a:p>
      </dgm:t>
    </dgm:pt>
    <dgm:pt modelId="{78AFE803-8CB0-44FD-AA49-FAB993537219}" type="pres">
      <dgm:prSet presAssocID="{BA1E62ED-30FF-4FCA-99E8-89276983F972}" presName="rootConnector" presStyleLbl="node2" presStyleIdx="3" presStyleCnt="4"/>
      <dgm:spPr/>
      <dgm:t>
        <a:bodyPr/>
        <a:lstStyle/>
        <a:p>
          <a:endParaRPr lang="es-ES"/>
        </a:p>
      </dgm:t>
    </dgm:pt>
    <dgm:pt modelId="{DD832E3C-1882-4910-84A1-76F156CE88CA}" type="pres">
      <dgm:prSet presAssocID="{BA1E62ED-30FF-4FCA-99E8-89276983F972}" presName="hierChild4" presStyleCnt="0"/>
      <dgm:spPr/>
    </dgm:pt>
    <dgm:pt modelId="{06B35F36-CC9F-4AED-825E-4FAE8417BC24}" type="pres">
      <dgm:prSet presAssocID="{BA1E62ED-30FF-4FCA-99E8-89276983F972}" presName="hierChild5" presStyleCnt="0"/>
      <dgm:spPr/>
    </dgm:pt>
    <dgm:pt modelId="{9A980F33-61F1-47F5-B43E-FEE90C2B7152}" type="pres">
      <dgm:prSet presAssocID="{EA242817-5589-4468-B814-FAE4C468FDE3}" presName="hierChild3" presStyleCnt="0"/>
      <dgm:spPr/>
      <dgm:t>
        <a:bodyPr/>
        <a:lstStyle/>
        <a:p>
          <a:endParaRPr lang="es-ES"/>
        </a:p>
      </dgm:t>
    </dgm:pt>
    <dgm:pt modelId="{A2A95211-EFCD-4CEF-B7D8-C432BFBBA2FF}" type="pres">
      <dgm:prSet presAssocID="{E0285EC4-B56A-41ED-8DD6-CFB357C6934D}" presName="Name111" presStyleLbl="parChTrans1D2" presStyleIdx="4" presStyleCnt="5"/>
      <dgm:spPr/>
      <dgm:t>
        <a:bodyPr/>
        <a:lstStyle/>
        <a:p>
          <a:endParaRPr lang="es-ES"/>
        </a:p>
      </dgm:t>
    </dgm:pt>
    <dgm:pt modelId="{2AEB7FD1-2EF3-4427-B5A2-0A9F9B9AE99A}" type="pres">
      <dgm:prSet presAssocID="{6BF7866E-C3F2-4F60-A837-076CFB82F242}" presName="hierRoot3" presStyleCnt="0">
        <dgm:presLayoutVars>
          <dgm:hierBranch val="init"/>
        </dgm:presLayoutVars>
      </dgm:prSet>
      <dgm:spPr/>
      <dgm:t>
        <a:bodyPr/>
        <a:lstStyle/>
        <a:p>
          <a:endParaRPr lang="es-ES"/>
        </a:p>
      </dgm:t>
    </dgm:pt>
    <dgm:pt modelId="{19764228-5D67-4F65-A8CA-124C42261702}" type="pres">
      <dgm:prSet presAssocID="{6BF7866E-C3F2-4F60-A837-076CFB82F242}" presName="rootComposite3" presStyleCnt="0"/>
      <dgm:spPr/>
      <dgm:t>
        <a:bodyPr/>
        <a:lstStyle/>
        <a:p>
          <a:endParaRPr lang="es-ES"/>
        </a:p>
      </dgm:t>
    </dgm:pt>
    <dgm:pt modelId="{E2F73C76-F3FF-4929-9378-28405AA5AEDA}" type="pres">
      <dgm:prSet presAssocID="{6BF7866E-C3F2-4F60-A837-076CFB82F242}" presName="rootText3" presStyleLbl="asst1" presStyleIdx="0" presStyleCnt="1" custScaleX="257886" custScaleY="136303" custLinFactNeighborX="-26054" custLinFactNeighborY="-77571">
        <dgm:presLayoutVars>
          <dgm:chPref val="3"/>
        </dgm:presLayoutVars>
      </dgm:prSet>
      <dgm:spPr/>
      <dgm:t>
        <a:bodyPr/>
        <a:lstStyle/>
        <a:p>
          <a:endParaRPr lang="es-ES"/>
        </a:p>
      </dgm:t>
    </dgm:pt>
    <dgm:pt modelId="{3D819552-1DC5-4531-B6ED-8794451ADA98}" type="pres">
      <dgm:prSet presAssocID="{6BF7866E-C3F2-4F60-A837-076CFB82F242}" presName="rootConnector3" presStyleLbl="asst1" presStyleIdx="0" presStyleCnt="1"/>
      <dgm:spPr/>
      <dgm:t>
        <a:bodyPr/>
        <a:lstStyle/>
        <a:p>
          <a:endParaRPr lang="es-ES"/>
        </a:p>
      </dgm:t>
    </dgm:pt>
    <dgm:pt modelId="{FE1AF5E2-E198-4CBB-BF1F-98B2E57855CE}" type="pres">
      <dgm:prSet presAssocID="{6BF7866E-C3F2-4F60-A837-076CFB82F242}" presName="hierChild6" presStyleCnt="0"/>
      <dgm:spPr/>
      <dgm:t>
        <a:bodyPr/>
        <a:lstStyle/>
        <a:p>
          <a:endParaRPr lang="es-ES"/>
        </a:p>
      </dgm:t>
    </dgm:pt>
    <dgm:pt modelId="{2EA5C9DE-BBB3-4D1C-A94B-99E1C27ED55C}" type="pres">
      <dgm:prSet presAssocID="{6BF7866E-C3F2-4F60-A837-076CFB82F242}" presName="hierChild7" presStyleCnt="0"/>
      <dgm:spPr/>
      <dgm:t>
        <a:bodyPr/>
        <a:lstStyle/>
        <a:p>
          <a:endParaRPr lang="es-ES"/>
        </a:p>
      </dgm:t>
    </dgm:pt>
  </dgm:ptLst>
  <dgm:cxnLst>
    <dgm:cxn modelId="{2E78D0A9-1EBB-4643-8372-AB96A70AA1C9}" type="presOf" srcId="{BA1E62ED-30FF-4FCA-99E8-89276983F972}" destId="{78AFE803-8CB0-44FD-AA49-FAB993537219}" srcOrd="1" destOrd="0" presId="urn:microsoft.com/office/officeart/2005/8/layout/orgChart1"/>
    <dgm:cxn modelId="{726AE64E-2370-463C-BD90-E95ED020D1CA}" srcId="{EA242817-5589-4468-B814-FAE4C468FDE3}" destId="{6BF7866E-C3F2-4F60-A837-076CFB82F242}" srcOrd="0" destOrd="0" parTransId="{E0285EC4-B56A-41ED-8DD6-CFB357C6934D}" sibTransId="{6B92F7A8-E27D-47D5-AAF4-2F82261CF12F}"/>
    <dgm:cxn modelId="{01FF09D3-1AAB-4985-9038-37D18B9DBF71}" type="presOf" srcId="{6FB24831-EB6C-49AE-AC61-D8C1D30C9D9E}" destId="{023339A2-6839-4359-AD59-F38AE3982DF9}" srcOrd="0" destOrd="0" presId="urn:microsoft.com/office/officeart/2005/8/layout/orgChart1"/>
    <dgm:cxn modelId="{CF982F04-7E54-4439-9DEB-0AFCFD627512}" type="presOf" srcId="{E2FF2C7B-8E67-4027-8402-EC799F97B346}" destId="{FAB4AD3C-19D2-45C9-B83A-CD666F917BE6}" srcOrd="0" destOrd="0" presId="urn:microsoft.com/office/officeart/2005/8/layout/orgChart1"/>
    <dgm:cxn modelId="{5CC908B5-025C-4BA0-83DA-5DDC402CC344}" type="presOf" srcId="{BA1E62ED-30FF-4FCA-99E8-89276983F972}" destId="{3CDF7D2C-66A1-4484-B8EA-F180D0EE78C3}" srcOrd="0" destOrd="0" presId="urn:microsoft.com/office/officeart/2005/8/layout/orgChart1"/>
    <dgm:cxn modelId="{413AFB6A-852D-4769-9F36-F532B6EF80A9}" type="presOf" srcId="{4042BC2C-0A5E-46C5-BD99-9CFED7900597}" destId="{2DB4305E-30DB-48DB-B392-AACCAAEB9334}" srcOrd="0" destOrd="0" presId="urn:microsoft.com/office/officeart/2005/8/layout/orgChart1"/>
    <dgm:cxn modelId="{ECE5CC05-5FED-4047-89C5-8EB09C06EB62}" type="presOf" srcId="{3D9864A2-4FCD-4D6A-8F9E-6DFEBE3BBA9C}" destId="{5C5D520D-6C4A-4BD8-86BD-09EE29788DD9}" srcOrd="1" destOrd="0" presId="urn:microsoft.com/office/officeart/2005/8/layout/orgChart1"/>
    <dgm:cxn modelId="{73DFF5A6-CF19-4787-A815-2624D1A76E7D}" srcId="{EA242817-5589-4468-B814-FAE4C468FDE3}" destId="{BA1E62ED-30FF-4FCA-99E8-89276983F972}" srcOrd="4" destOrd="0" parTransId="{6FB24831-EB6C-49AE-AC61-D8C1D30C9D9E}" sibTransId="{038D0780-06B2-4054-ADE7-2A6F93685198}"/>
    <dgm:cxn modelId="{1B4BAEFA-CF26-4AD0-BA96-0CF0128C1AF4}" type="presOf" srcId="{4F0A1E87-A927-40AE-A27B-D85D2F0B05EE}" destId="{B13E924D-B11B-4EED-9F73-E0C0D16B6746}" srcOrd="0" destOrd="0" presId="urn:microsoft.com/office/officeart/2005/8/layout/orgChart1"/>
    <dgm:cxn modelId="{3D79F1A0-5634-4FE0-9CD0-A89137CD92E9}" type="presOf" srcId="{6BF7866E-C3F2-4F60-A837-076CFB82F242}" destId="{3D819552-1DC5-4531-B6ED-8794451ADA98}" srcOrd="1" destOrd="0" presId="urn:microsoft.com/office/officeart/2005/8/layout/orgChart1"/>
    <dgm:cxn modelId="{1E1B1A80-1CFE-4FB2-AF03-E1BD62FCB2B8}" type="presOf" srcId="{EA242817-5589-4468-B814-FAE4C468FDE3}" destId="{FA3F0407-B5F4-452B-873F-895F55D7F50E}" srcOrd="0" destOrd="0" presId="urn:microsoft.com/office/officeart/2005/8/layout/orgChart1"/>
    <dgm:cxn modelId="{9832CE9C-C7EC-4847-9CD2-F72FC28C4506}" srcId="{EA242817-5589-4468-B814-FAE4C468FDE3}" destId="{7F6C4C55-EA4B-4CB9-BB79-59E57467F1CB}" srcOrd="1" destOrd="0" parTransId="{C9F03EBA-D931-4316-8C2A-477E8A945383}" sibTransId="{589EBB52-D1D0-47B7-8CC5-0581E3A60A53}"/>
    <dgm:cxn modelId="{765F6E62-2233-47E1-BB9E-8DDE908F9FDE}" type="presOf" srcId="{7F6C4C55-EA4B-4CB9-BB79-59E57467F1CB}" destId="{112D89E7-7AC8-42AD-9AB8-5724EC6D58B5}" srcOrd="0" destOrd="0" presId="urn:microsoft.com/office/officeart/2005/8/layout/orgChart1"/>
    <dgm:cxn modelId="{B02489E1-978D-42FC-9F0F-88545FBA149A}" type="presOf" srcId="{CE89CD92-70E7-4569-9E7D-6BEFF7F2A9C5}" destId="{472A7903-0BB1-47AD-B5ED-96B693CE2044}" srcOrd="0" destOrd="0" presId="urn:microsoft.com/office/officeart/2005/8/layout/orgChart1"/>
    <dgm:cxn modelId="{3F927E24-08A4-4652-ABE7-45C870BDD745}" type="presOf" srcId="{CE89CD92-70E7-4569-9E7D-6BEFF7F2A9C5}" destId="{EC960B99-CB83-4A0D-B8C3-35A7E1D5CD9A}" srcOrd="1" destOrd="0" presId="urn:microsoft.com/office/officeart/2005/8/layout/orgChart1"/>
    <dgm:cxn modelId="{1DB11C65-6E89-45B7-A48E-84A7AEA99C73}" srcId="{EA242817-5589-4468-B814-FAE4C468FDE3}" destId="{CE89CD92-70E7-4569-9E7D-6BEFF7F2A9C5}" srcOrd="3" destOrd="0" parTransId="{4042BC2C-0A5E-46C5-BD99-9CFED7900597}" sibTransId="{7EF33FB8-72F1-47A2-A137-461733537692}"/>
    <dgm:cxn modelId="{93F49CC0-5596-4E75-9296-199CE0C3594E}" srcId="{EA242817-5589-4468-B814-FAE4C468FDE3}" destId="{3D9864A2-4FCD-4D6A-8F9E-6DFEBE3BBA9C}" srcOrd="2" destOrd="0" parTransId="{E2FF2C7B-8E67-4027-8402-EC799F97B346}" sibTransId="{478192B7-8341-46C4-A71C-9D6CD8FFCF90}"/>
    <dgm:cxn modelId="{74D7E007-797C-40C8-96B1-1BC7F747A6CD}" type="presOf" srcId="{EA242817-5589-4468-B814-FAE4C468FDE3}" destId="{3C319917-5619-466F-92DA-70A3060220B1}" srcOrd="1" destOrd="0" presId="urn:microsoft.com/office/officeart/2005/8/layout/orgChart1"/>
    <dgm:cxn modelId="{5248AD3A-D963-4EE5-81D7-CEB95D7C1085}" srcId="{4F0A1E87-A927-40AE-A27B-D85D2F0B05EE}" destId="{EA242817-5589-4468-B814-FAE4C468FDE3}" srcOrd="0" destOrd="0" parTransId="{A9A3A55E-DC8D-4AFF-946A-C3F91955A08D}" sibTransId="{44438665-8E95-4B9F-A63B-E6D0183B6F07}"/>
    <dgm:cxn modelId="{97914831-B372-4DEE-928E-CEBC2C582D83}" type="presOf" srcId="{7F6C4C55-EA4B-4CB9-BB79-59E57467F1CB}" destId="{D4808F03-E7E6-4BC0-978F-B287FFE600DA}" srcOrd="1" destOrd="0" presId="urn:microsoft.com/office/officeart/2005/8/layout/orgChart1"/>
    <dgm:cxn modelId="{BF6B5A38-9E6A-4A23-985A-3189E7DC2A7E}" type="presOf" srcId="{C9F03EBA-D931-4316-8C2A-477E8A945383}" destId="{C9BD224A-0F58-4C81-95FC-80F74BD5A36A}" srcOrd="0" destOrd="0" presId="urn:microsoft.com/office/officeart/2005/8/layout/orgChart1"/>
    <dgm:cxn modelId="{0E13B006-281A-4A95-AEF4-831638BCDA6B}" type="presOf" srcId="{E0285EC4-B56A-41ED-8DD6-CFB357C6934D}" destId="{A2A95211-EFCD-4CEF-B7D8-C432BFBBA2FF}" srcOrd="0" destOrd="0" presId="urn:microsoft.com/office/officeart/2005/8/layout/orgChart1"/>
    <dgm:cxn modelId="{9F3AD9E1-0861-4A46-850B-B00513453F8F}" type="presOf" srcId="{3D9864A2-4FCD-4D6A-8F9E-6DFEBE3BBA9C}" destId="{EB57D49D-AF63-4CD5-ADD4-2B3F3D7F5079}" srcOrd="0" destOrd="0" presId="urn:microsoft.com/office/officeart/2005/8/layout/orgChart1"/>
    <dgm:cxn modelId="{4E760E39-1EA6-462A-9DC7-CF1003D13F8B}" type="presOf" srcId="{6BF7866E-C3F2-4F60-A837-076CFB82F242}" destId="{E2F73C76-F3FF-4929-9378-28405AA5AEDA}" srcOrd="0" destOrd="0" presId="urn:microsoft.com/office/officeart/2005/8/layout/orgChart1"/>
    <dgm:cxn modelId="{68B9BC35-C844-43AC-AFA5-FA1A97810AE0}" type="presParOf" srcId="{B13E924D-B11B-4EED-9F73-E0C0D16B6746}" destId="{044DC62E-5CA8-4407-88FF-7B7B11A1CA83}" srcOrd="0" destOrd="0" presId="urn:microsoft.com/office/officeart/2005/8/layout/orgChart1"/>
    <dgm:cxn modelId="{F339C562-BE30-4299-AC03-AD610F0738FF}" type="presParOf" srcId="{044DC62E-5CA8-4407-88FF-7B7B11A1CA83}" destId="{888319F9-6EB7-49A5-89F7-9D9B620564AA}" srcOrd="0" destOrd="0" presId="urn:microsoft.com/office/officeart/2005/8/layout/orgChart1"/>
    <dgm:cxn modelId="{42C050B8-3D72-4D4F-AC31-C65A06BAA46D}" type="presParOf" srcId="{888319F9-6EB7-49A5-89F7-9D9B620564AA}" destId="{FA3F0407-B5F4-452B-873F-895F55D7F50E}" srcOrd="0" destOrd="0" presId="urn:microsoft.com/office/officeart/2005/8/layout/orgChart1"/>
    <dgm:cxn modelId="{552C8D03-055A-41B0-87B8-A20551976539}" type="presParOf" srcId="{888319F9-6EB7-49A5-89F7-9D9B620564AA}" destId="{3C319917-5619-466F-92DA-70A3060220B1}" srcOrd="1" destOrd="0" presId="urn:microsoft.com/office/officeart/2005/8/layout/orgChart1"/>
    <dgm:cxn modelId="{92726E5B-4D57-4B82-8D9A-88150314DF6C}" type="presParOf" srcId="{044DC62E-5CA8-4407-88FF-7B7B11A1CA83}" destId="{E28EA5C7-66CE-482F-8CBA-B578C73AFE61}" srcOrd="1" destOrd="0" presId="urn:microsoft.com/office/officeart/2005/8/layout/orgChart1"/>
    <dgm:cxn modelId="{D58CEB19-DA3D-4819-9F91-0A4162F9BC50}" type="presParOf" srcId="{E28EA5C7-66CE-482F-8CBA-B578C73AFE61}" destId="{C9BD224A-0F58-4C81-95FC-80F74BD5A36A}" srcOrd="0" destOrd="0" presId="urn:microsoft.com/office/officeart/2005/8/layout/orgChart1"/>
    <dgm:cxn modelId="{E8657C54-EA51-4374-80E3-D548765A7F85}" type="presParOf" srcId="{E28EA5C7-66CE-482F-8CBA-B578C73AFE61}" destId="{4F3D52AC-1798-4FB0-9F85-4666EE02E46E}" srcOrd="1" destOrd="0" presId="urn:microsoft.com/office/officeart/2005/8/layout/orgChart1"/>
    <dgm:cxn modelId="{64EC059E-7C0C-4B30-B212-78D0FF89BA3F}" type="presParOf" srcId="{4F3D52AC-1798-4FB0-9F85-4666EE02E46E}" destId="{ABCE07FC-E856-41DD-8D93-235F4222B4CA}" srcOrd="0" destOrd="0" presId="urn:microsoft.com/office/officeart/2005/8/layout/orgChart1"/>
    <dgm:cxn modelId="{BBBD27F5-C948-4639-9591-BC87F6280647}" type="presParOf" srcId="{ABCE07FC-E856-41DD-8D93-235F4222B4CA}" destId="{112D89E7-7AC8-42AD-9AB8-5724EC6D58B5}" srcOrd="0" destOrd="0" presId="urn:microsoft.com/office/officeart/2005/8/layout/orgChart1"/>
    <dgm:cxn modelId="{C3C4A332-D2A6-482D-9765-CF6BE78408A2}" type="presParOf" srcId="{ABCE07FC-E856-41DD-8D93-235F4222B4CA}" destId="{D4808F03-E7E6-4BC0-978F-B287FFE600DA}" srcOrd="1" destOrd="0" presId="urn:microsoft.com/office/officeart/2005/8/layout/orgChart1"/>
    <dgm:cxn modelId="{2D7BC862-3035-4EF3-A2AD-2D7E7F380753}" type="presParOf" srcId="{4F3D52AC-1798-4FB0-9F85-4666EE02E46E}" destId="{5BB1F9F3-F411-445F-A519-E6B017887719}" srcOrd="1" destOrd="0" presId="urn:microsoft.com/office/officeart/2005/8/layout/orgChart1"/>
    <dgm:cxn modelId="{0DD846ED-D6BC-413A-BADB-683CC9CCB8D8}" type="presParOf" srcId="{4F3D52AC-1798-4FB0-9F85-4666EE02E46E}" destId="{6C155816-8DCB-4E21-B12C-F6F063A02FFC}" srcOrd="2" destOrd="0" presId="urn:microsoft.com/office/officeart/2005/8/layout/orgChart1"/>
    <dgm:cxn modelId="{85537A63-5820-40F4-9B58-D7676048DECA}" type="presParOf" srcId="{E28EA5C7-66CE-482F-8CBA-B578C73AFE61}" destId="{FAB4AD3C-19D2-45C9-B83A-CD666F917BE6}" srcOrd="2" destOrd="0" presId="urn:microsoft.com/office/officeart/2005/8/layout/orgChart1"/>
    <dgm:cxn modelId="{70EFAF21-9CFF-4DD0-AD80-007D2DEDB332}" type="presParOf" srcId="{E28EA5C7-66CE-482F-8CBA-B578C73AFE61}" destId="{62D759CE-7B35-48DD-8637-E511594BD959}" srcOrd="3" destOrd="0" presId="urn:microsoft.com/office/officeart/2005/8/layout/orgChart1"/>
    <dgm:cxn modelId="{E2EE5FDC-A090-4708-99DA-4A8EDA8912F7}" type="presParOf" srcId="{62D759CE-7B35-48DD-8637-E511594BD959}" destId="{19E36048-7ABA-4C98-B41F-3B92B518097B}" srcOrd="0" destOrd="0" presId="urn:microsoft.com/office/officeart/2005/8/layout/orgChart1"/>
    <dgm:cxn modelId="{C5103044-42A6-495C-ABF0-76EAFEE46EAF}" type="presParOf" srcId="{19E36048-7ABA-4C98-B41F-3B92B518097B}" destId="{EB57D49D-AF63-4CD5-ADD4-2B3F3D7F5079}" srcOrd="0" destOrd="0" presId="urn:microsoft.com/office/officeart/2005/8/layout/orgChart1"/>
    <dgm:cxn modelId="{83AF7DF8-519E-4EE9-8760-83C44907DDEA}" type="presParOf" srcId="{19E36048-7ABA-4C98-B41F-3B92B518097B}" destId="{5C5D520D-6C4A-4BD8-86BD-09EE29788DD9}" srcOrd="1" destOrd="0" presId="urn:microsoft.com/office/officeart/2005/8/layout/orgChart1"/>
    <dgm:cxn modelId="{BD655815-7F54-4347-816F-B541F84E4D37}" type="presParOf" srcId="{62D759CE-7B35-48DD-8637-E511594BD959}" destId="{8C2B1F5E-1EBD-4012-8055-FBB2D8D94C79}" srcOrd="1" destOrd="0" presId="urn:microsoft.com/office/officeart/2005/8/layout/orgChart1"/>
    <dgm:cxn modelId="{88BC1015-E276-4010-8DDD-645464B3405B}" type="presParOf" srcId="{62D759CE-7B35-48DD-8637-E511594BD959}" destId="{D5441100-1F62-4921-9E96-BF9DF37A2E4E}" srcOrd="2" destOrd="0" presId="urn:microsoft.com/office/officeart/2005/8/layout/orgChart1"/>
    <dgm:cxn modelId="{7588FEE5-706D-4776-8232-BB78AE8E8537}" type="presParOf" srcId="{E28EA5C7-66CE-482F-8CBA-B578C73AFE61}" destId="{2DB4305E-30DB-48DB-B392-AACCAAEB9334}" srcOrd="4" destOrd="0" presId="urn:microsoft.com/office/officeart/2005/8/layout/orgChart1"/>
    <dgm:cxn modelId="{107953EC-0DF4-4729-B99E-F0B5B100A39E}" type="presParOf" srcId="{E28EA5C7-66CE-482F-8CBA-B578C73AFE61}" destId="{F08271DF-806C-486D-90B9-1358B9C82E3B}" srcOrd="5" destOrd="0" presId="urn:microsoft.com/office/officeart/2005/8/layout/orgChart1"/>
    <dgm:cxn modelId="{93518CCB-E3CF-4D40-BFD6-0AB60A9BBE58}" type="presParOf" srcId="{F08271DF-806C-486D-90B9-1358B9C82E3B}" destId="{7A94BF26-EF3A-4AB7-B077-FADC9B687514}" srcOrd="0" destOrd="0" presId="urn:microsoft.com/office/officeart/2005/8/layout/orgChart1"/>
    <dgm:cxn modelId="{C5F535B6-070A-4A2B-92F6-FDD8A8EE492A}" type="presParOf" srcId="{7A94BF26-EF3A-4AB7-B077-FADC9B687514}" destId="{472A7903-0BB1-47AD-B5ED-96B693CE2044}" srcOrd="0" destOrd="0" presId="urn:microsoft.com/office/officeart/2005/8/layout/orgChart1"/>
    <dgm:cxn modelId="{D84705E6-B1EA-497C-A9DB-20C91E268D37}" type="presParOf" srcId="{7A94BF26-EF3A-4AB7-B077-FADC9B687514}" destId="{EC960B99-CB83-4A0D-B8C3-35A7E1D5CD9A}" srcOrd="1" destOrd="0" presId="urn:microsoft.com/office/officeart/2005/8/layout/orgChart1"/>
    <dgm:cxn modelId="{F7981719-4221-4EA9-BE1F-7C81CBC24679}" type="presParOf" srcId="{F08271DF-806C-486D-90B9-1358B9C82E3B}" destId="{395B12C7-A929-41F3-B705-E8EEC8006EED}" srcOrd="1" destOrd="0" presId="urn:microsoft.com/office/officeart/2005/8/layout/orgChart1"/>
    <dgm:cxn modelId="{F18A176E-6B99-4D2D-907C-4C94E70BB31C}" type="presParOf" srcId="{F08271DF-806C-486D-90B9-1358B9C82E3B}" destId="{7F80923D-9DC8-457F-BD16-C968ECE4BAE8}" srcOrd="2" destOrd="0" presId="urn:microsoft.com/office/officeart/2005/8/layout/orgChart1"/>
    <dgm:cxn modelId="{844D2726-B621-44D4-ADAA-57E28F6F0C93}" type="presParOf" srcId="{E28EA5C7-66CE-482F-8CBA-B578C73AFE61}" destId="{023339A2-6839-4359-AD59-F38AE3982DF9}" srcOrd="6" destOrd="0" presId="urn:microsoft.com/office/officeart/2005/8/layout/orgChart1"/>
    <dgm:cxn modelId="{AE3B2DEC-92E8-4DC6-873C-FFB56630B907}" type="presParOf" srcId="{E28EA5C7-66CE-482F-8CBA-B578C73AFE61}" destId="{34806E5F-F58A-4737-B32E-5F5C05B65863}" srcOrd="7" destOrd="0" presId="urn:microsoft.com/office/officeart/2005/8/layout/orgChart1"/>
    <dgm:cxn modelId="{CC16DFC0-EC4F-4F39-AF73-79226EBB6259}" type="presParOf" srcId="{34806E5F-F58A-4737-B32E-5F5C05B65863}" destId="{ADD0E846-31D8-4F87-AF26-00BC0B47F702}" srcOrd="0" destOrd="0" presId="urn:microsoft.com/office/officeart/2005/8/layout/orgChart1"/>
    <dgm:cxn modelId="{AD21D9A2-B8ED-41D0-A669-69A1F6DA0499}" type="presParOf" srcId="{ADD0E846-31D8-4F87-AF26-00BC0B47F702}" destId="{3CDF7D2C-66A1-4484-B8EA-F180D0EE78C3}" srcOrd="0" destOrd="0" presId="urn:microsoft.com/office/officeart/2005/8/layout/orgChart1"/>
    <dgm:cxn modelId="{4A005E0E-DE01-4CDD-AE07-B633B69B01BC}" type="presParOf" srcId="{ADD0E846-31D8-4F87-AF26-00BC0B47F702}" destId="{78AFE803-8CB0-44FD-AA49-FAB993537219}" srcOrd="1" destOrd="0" presId="urn:microsoft.com/office/officeart/2005/8/layout/orgChart1"/>
    <dgm:cxn modelId="{E6465D13-E75D-4088-A535-8F9CC73B8BD6}" type="presParOf" srcId="{34806E5F-F58A-4737-B32E-5F5C05B65863}" destId="{DD832E3C-1882-4910-84A1-76F156CE88CA}" srcOrd="1" destOrd="0" presId="urn:microsoft.com/office/officeart/2005/8/layout/orgChart1"/>
    <dgm:cxn modelId="{6D335A28-EC3E-4370-946F-43442248466F}" type="presParOf" srcId="{34806E5F-F58A-4737-B32E-5F5C05B65863}" destId="{06B35F36-CC9F-4AED-825E-4FAE8417BC24}" srcOrd="2" destOrd="0" presId="urn:microsoft.com/office/officeart/2005/8/layout/orgChart1"/>
    <dgm:cxn modelId="{C85DC245-4B81-4456-BE59-D593B07EF1F0}" type="presParOf" srcId="{044DC62E-5CA8-4407-88FF-7B7B11A1CA83}" destId="{9A980F33-61F1-47F5-B43E-FEE90C2B7152}" srcOrd="2" destOrd="0" presId="urn:microsoft.com/office/officeart/2005/8/layout/orgChart1"/>
    <dgm:cxn modelId="{D186588B-C69B-4843-9C0E-F57F2954FF68}" type="presParOf" srcId="{9A980F33-61F1-47F5-B43E-FEE90C2B7152}" destId="{A2A95211-EFCD-4CEF-B7D8-C432BFBBA2FF}" srcOrd="0" destOrd="0" presId="urn:microsoft.com/office/officeart/2005/8/layout/orgChart1"/>
    <dgm:cxn modelId="{F5AC07BE-FBFE-4C77-BBF3-3C3746B4F2DA}" type="presParOf" srcId="{9A980F33-61F1-47F5-B43E-FEE90C2B7152}" destId="{2AEB7FD1-2EF3-4427-B5A2-0A9F9B9AE99A}" srcOrd="1" destOrd="0" presId="urn:microsoft.com/office/officeart/2005/8/layout/orgChart1"/>
    <dgm:cxn modelId="{E4846DE2-7570-48DB-BC81-5A76D88ED370}" type="presParOf" srcId="{2AEB7FD1-2EF3-4427-B5A2-0A9F9B9AE99A}" destId="{19764228-5D67-4F65-A8CA-124C42261702}" srcOrd="0" destOrd="0" presId="urn:microsoft.com/office/officeart/2005/8/layout/orgChart1"/>
    <dgm:cxn modelId="{AC9AA64B-8318-44F9-B4D4-5E1FEAFE56D2}" type="presParOf" srcId="{19764228-5D67-4F65-A8CA-124C42261702}" destId="{E2F73C76-F3FF-4929-9378-28405AA5AEDA}" srcOrd="0" destOrd="0" presId="urn:microsoft.com/office/officeart/2005/8/layout/orgChart1"/>
    <dgm:cxn modelId="{C8FE8EE6-C4DF-4DC9-914F-5DAE47DD6B29}" type="presParOf" srcId="{19764228-5D67-4F65-A8CA-124C42261702}" destId="{3D819552-1DC5-4531-B6ED-8794451ADA98}" srcOrd="1" destOrd="0" presId="urn:microsoft.com/office/officeart/2005/8/layout/orgChart1"/>
    <dgm:cxn modelId="{CE11B22D-00AC-4D1D-AC18-C583F0DA052B}" type="presParOf" srcId="{2AEB7FD1-2EF3-4427-B5A2-0A9F9B9AE99A}" destId="{FE1AF5E2-E198-4CBB-BF1F-98B2E57855CE}" srcOrd="1" destOrd="0" presId="urn:microsoft.com/office/officeart/2005/8/layout/orgChart1"/>
    <dgm:cxn modelId="{7A5DC426-6348-4E58-89E4-C652FFCE549F}" type="presParOf" srcId="{2AEB7FD1-2EF3-4427-B5A2-0A9F9B9AE99A}" destId="{2EA5C9DE-BBB3-4D1C-A94B-99E1C27ED55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685EFA-53E2-42A7-A3B6-FAC4CF119A1E}" type="doc">
      <dgm:prSet loTypeId="urn:microsoft.com/office/officeart/2005/8/layout/chevron2" loCatId="list" qsTypeId="urn:microsoft.com/office/officeart/2005/8/quickstyle/3d2" qsCatId="3D" csTypeId="urn:microsoft.com/office/officeart/2005/8/colors/colorful2" csCatId="colorful" phldr="1"/>
      <dgm:spPr/>
      <dgm:t>
        <a:bodyPr/>
        <a:lstStyle/>
        <a:p>
          <a:endParaRPr lang="es-EC"/>
        </a:p>
      </dgm:t>
    </dgm:pt>
    <dgm:pt modelId="{79D0509D-3A38-4F21-ACE5-683F2FA44FFD}">
      <dgm:prSet phldrT="[Texto]"/>
      <dgm:spPr>
        <a:xfrm rot="5400000">
          <a:off x="-233849" y="241880"/>
          <a:ext cx="1558998" cy="1091298"/>
        </a:xfrm>
        <a:prstGeom prst="chevron">
          <a:avLst/>
        </a:prstGeom>
        <a:gradFill rotWithShape="0">
          <a:gsLst>
            <a:gs pos="0">
              <a:srgbClr val="C830CC">
                <a:hueOff val="0"/>
                <a:satOff val="0"/>
                <a:lumOff val="0"/>
                <a:alphaOff val="0"/>
                <a:satMod val="103000"/>
                <a:lumMod val="102000"/>
                <a:tint val="94000"/>
              </a:srgbClr>
            </a:gs>
            <a:gs pos="50000">
              <a:srgbClr val="C830CC">
                <a:hueOff val="0"/>
                <a:satOff val="0"/>
                <a:lumOff val="0"/>
                <a:alphaOff val="0"/>
                <a:satMod val="110000"/>
                <a:lumMod val="100000"/>
                <a:shade val="100000"/>
              </a:srgbClr>
            </a:gs>
            <a:gs pos="100000">
              <a:srgbClr val="C830CC">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es-EC" dirty="0">
            <a:solidFill>
              <a:sysClr val="window" lastClr="FFFFFF"/>
            </a:solidFill>
            <a:latin typeface="Calibri" panose="020F0502020204030204"/>
            <a:ea typeface="+mn-ea"/>
            <a:cs typeface="+mn-cs"/>
          </a:endParaRPr>
        </a:p>
      </dgm:t>
    </dgm:pt>
    <dgm:pt modelId="{1656DD1F-3848-40BF-A6CE-BAC6075BD5CA}" type="parTrans" cxnId="{8314E214-A6E4-45EB-B356-5C5924D6227F}">
      <dgm:prSet/>
      <dgm:spPr/>
      <dgm:t>
        <a:bodyPr/>
        <a:lstStyle/>
        <a:p>
          <a:endParaRPr lang="es-EC"/>
        </a:p>
      </dgm:t>
    </dgm:pt>
    <dgm:pt modelId="{59DEAE1A-117C-42DE-876D-CA7E3ACDA4A2}" type="sibTrans" cxnId="{8314E214-A6E4-45EB-B356-5C5924D6227F}">
      <dgm:prSet/>
      <dgm:spPr/>
      <dgm:t>
        <a:bodyPr/>
        <a:lstStyle/>
        <a:p>
          <a:endParaRPr lang="es-EC"/>
        </a:p>
      </dgm:t>
    </dgm:pt>
    <dgm:pt modelId="{CB744FBD-44BC-41C9-90D7-CAADEA369A9A}">
      <dgm:prSet phldrT="[Texto]" custT="1"/>
      <dgm:spPr>
        <a:xfrm rot="5400000">
          <a:off x="5956597" y="-4857267"/>
          <a:ext cx="1013348" cy="10743946"/>
        </a:xfrm>
        <a:prstGeom prst="round2SameRect">
          <a:avLst/>
        </a:prstGeom>
        <a:solidFill>
          <a:sysClr val="window" lastClr="FFFFFF">
            <a:alpha val="90000"/>
            <a:hueOff val="0"/>
            <a:satOff val="0"/>
            <a:lumOff val="0"/>
            <a:alphaOff val="0"/>
          </a:sysClr>
        </a:solidFill>
        <a:ln w="6350" cap="flat" cmpd="sng" algn="ctr">
          <a:solidFill>
            <a:srgbClr val="C830CC">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pPr algn="just"/>
          <a:endParaRPr lang="es-EC" sz="1800" dirty="0">
            <a:solidFill>
              <a:sysClr val="windowText" lastClr="000000">
                <a:hueOff val="0"/>
                <a:satOff val="0"/>
                <a:lumOff val="0"/>
                <a:alphaOff val="0"/>
              </a:sysClr>
            </a:solidFill>
            <a:latin typeface="Calibri" panose="020F0502020204030204"/>
            <a:ea typeface="+mn-ea"/>
            <a:cs typeface="+mn-cs"/>
          </a:endParaRPr>
        </a:p>
      </dgm:t>
    </dgm:pt>
    <dgm:pt modelId="{F48381BC-085B-47BD-B0B1-BAC6E9AAE9C5}" type="parTrans" cxnId="{DA28D0E0-F32B-4052-B1D1-7F6994FA1627}">
      <dgm:prSet/>
      <dgm:spPr/>
      <dgm:t>
        <a:bodyPr/>
        <a:lstStyle/>
        <a:p>
          <a:endParaRPr lang="es-EC"/>
        </a:p>
      </dgm:t>
    </dgm:pt>
    <dgm:pt modelId="{EE3E81B2-EE1B-43D9-B418-CEA49584032C}" type="sibTrans" cxnId="{DA28D0E0-F32B-4052-B1D1-7F6994FA1627}">
      <dgm:prSet/>
      <dgm:spPr/>
      <dgm:t>
        <a:bodyPr/>
        <a:lstStyle/>
        <a:p>
          <a:endParaRPr lang="es-EC"/>
        </a:p>
      </dgm:t>
    </dgm:pt>
    <dgm:pt modelId="{2364119C-0C76-4378-A6AB-281B481B639B}">
      <dgm:prSet phldrT="[Texto]"/>
      <dgm:spPr>
        <a:xfrm rot="5400000">
          <a:off x="-233849" y="1664737"/>
          <a:ext cx="1558998" cy="1091298"/>
        </a:xfrm>
        <a:prstGeom prst="chevron">
          <a:avLst/>
        </a:prstGeom>
        <a:gradFill rotWithShape="0">
          <a:gsLst>
            <a:gs pos="0">
              <a:srgbClr val="C830CC">
                <a:hueOff val="-1912890"/>
                <a:satOff val="1692"/>
                <a:lumOff val="3007"/>
                <a:alphaOff val="0"/>
                <a:satMod val="103000"/>
                <a:lumMod val="102000"/>
                <a:tint val="94000"/>
              </a:srgbClr>
            </a:gs>
            <a:gs pos="50000">
              <a:srgbClr val="C830CC">
                <a:hueOff val="-1912890"/>
                <a:satOff val="1692"/>
                <a:lumOff val="3007"/>
                <a:alphaOff val="0"/>
                <a:satMod val="110000"/>
                <a:lumMod val="100000"/>
                <a:shade val="100000"/>
              </a:srgbClr>
            </a:gs>
            <a:gs pos="100000">
              <a:srgbClr val="C830CC">
                <a:hueOff val="-1912890"/>
                <a:satOff val="1692"/>
                <a:lumOff val="3007"/>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es-EC">
            <a:solidFill>
              <a:sysClr val="window" lastClr="FFFFFF"/>
            </a:solidFill>
            <a:latin typeface="Calibri" panose="020F0502020204030204"/>
            <a:ea typeface="+mn-ea"/>
            <a:cs typeface="+mn-cs"/>
          </a:endParaRPr>
        </a:p>
      </dgm:t>
    </dgm:pt>
    <dgm:pt modelId="{B5541907-C2A0-4866-8E6A-981F1DDEB88B}" type="parTrans" cxnId="{0B38CBD2-61F9-4ADE-881B-9FDAF8A1ABE8}">
      <dgm:prSet/>
      <dgm:spPr/>
      <dgm:t>
        <a:bodyPr/>
        <a:lstStyle/>
        <a:p>
          <a:endParaRPr lang="es-EC"/>
        </a:p>
      </dgm:t>
    </dgm:pt>
    <dgm:pt modelId="{2E80FC6A-3794-46F6-8855-C697F8FC06B5}" type="sibTrans" cxnId="{0B38CBD2-61F9-4ADE-881B-9FDAF8A1ABE8}">
      <dgm:prSet/>
      <dgm:spPr/>
      <dgm:t>
        <a:bodyPr/>
        <a:lstStyle/>
        <a:p>
          <a:endParaRPr lang="es-EC"/>
        </a:p>
      </dgm:t>
    </dgm:pt>
    <dgm:pt modelId="{A1B9A351-F433-4361-B987-FD5621FD3FE3}">
      <dgm:prSet phldrT="[Texto]" custT="1"/>
      <dgm:spPr>
        <a:xfrm rot="5400000">
          <a:off x="5956597" y="-3434410"/>
          <a:ext cx="1013348" cy="10743946"/>
        </a:xfrm>
        <a:prstGeom prst="round2SameRect">
          <a:avLst/>
        </a:prstGeom>
        <a:solidFill>
          <a:sysClr val="window" lastClr="FFFFFF">
            <a:alpha val="90000"/>
            <a:hueOff val="0"/>
            <a:satOff val="0"/>
            <a:lumOff val="0"/>
            <a:alphaOff val="0"/>
          </a:sysClr>
        </a:solidFill>
        <a:ln w="6350" cap="flat" cmpd="sng" algn="ctr">
          <a:solidFill>
            <a:srgbClr val="C830CC">
              <a:hueOff val="-1912890"/>
              <a:satOff val="1692"/>
              <a:lumOff val="3007"/>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pPr algn="just"/>
          <a:endParaRPr lang="es-EC"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29CEAFFB-5F3E-4122-A86A-23153309EECB}" type="parTrans" cxnId="{B5CAB825-B84C-4DB7-B016-EAA50AEB0CE3}">
      <dgm:prSet/>
      <dgm:spPr/>
      <dgm:t>
        <a:bodyPr/>
        <a:lstStyle/>
        <a:p>
          <a:endParaRPr lang="es-EC"/>
        </a:p>
      </dgm:t>
    </dgm:pt>
    <dgm:pt modelId="{76BAE9B5-6525-4AA2-8F79-B3F5A1BD4C7E}" type="sibTrans" cxnId="{B5CAB825-B84C-4DB7-B016-EAA50AEB0CE3}">
      <dgm:prSet/>
      <dgm:spPr/>
      <dgm:t>
        <a:bodyPr/>
        <a:lstStyle/>
        <a:p>
          <a:endParaRPr lang="es-EC"/>
        </a:p>
      </dgm:t>
    </dgm:pt>
    <dgm:pt modelId="{24783B7F-A9BF-42B5-A618-54D3513C194F}">
      <dgm:prSet phldrT="[Texto]"/>
      <dgm:spPr>
        <a:xfrm rot="5400000">
          <a:off x="-233849" y="3271031"/>
          <a:ext cx="1558998" cy="1091298"/>
        </a:xfrm>
        <a:prstGeom prst="chevron">
          <a:avLst/>
        </a:prstGeom>
        <a:gradFill rotWithShape="0">
          <a:gsLst>
            <a:gs pos="0">
              <a:srgbClr val="C830CC">
                <a:hueOff val="-3825781"/>
                <a:satOff val="3385"/>
                <a:lumOff val="6013"/>
                <a:alphaOff val="0"/>
                <a:satMod val="103000"/>
                <a:lumMod val="102000"/>
                <a:tint val="94000"/>
              </a:srgbClr>
            </a:gs>
            <a:gs pos="50000">
              <a:srgbClr val="C830CC">
                <a:hueOff val="-3825781"/>
                <a:satOff val="3385"/>
                <a:lumOff val="6013"/>
                <a:alphaOff val="0"/>
                <a:satMod val="110000"/>
                <a:lumMod val="100000"/>
                <a:shade val="100000"/>
              </a:srgbClr>
            </a:gs>
            <a:gs pos="100000">
              <a:srgbClr val="C830CC">
                <a:hueOff val="-3825781"/>
                <a:satOff val="3385"/>
                <a:lumOff val="601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es-EC" dirty="0">
            <a:solidFill>
              <a:sysClr val="window" lastClr="FFFFFF"/>
            </a:solidFill>
            <a:latin typeface="Calibri" panose="020F0502020204030204"/>
            <a:ea typeface="+mn-ea"/>
            <a:cs typeface="+mn-cs"/>
          </a:endParaRPr>
        </a:p>
      </dgm:t>
    </dgm:pt>
    <dgm:pt modelId="{06AB27E9-F456-4A17-ABBA-25C9E413981E}" type="parTrans" cxnId="{D8338AFE-606C-45DE-98E4-67C36700FBAF}">
      <dgm:prSet/>
      <dgm:spPr/>
      <dgm:t>
        <a:bodyPr/>
        <a:lstStyle/>
        <a:p>
          <a:endParaRPr lang="es-EC"/>
        </a:p>
      </dgm:t>
    </dgm:pt>
    <dgm:pt modelId="{8210A58E-A571-4BF4-B8F3-B19BFD71BC5E}" type="sibTrans" cxnId="{D8338AFE-606C-45DE-98E4-67C36700FBAF}">
      <dgm:prSet/>
      <dgm:spPr/>
      <dgm:t>
        <a:bodyPr/>
        <a:lstStyle/>
        <a:p>
          <a:endParaRPr lang="es-EC"/>
        </a:p>
      </dgm:t>
    </dgm:pt>
    <dgm:pt modelId="{0D257EE4-40DC-4F2C-9BDD-6B3217975B2D}">
      <dgm:prSet phldrT="[Texto]" custT="1"/>
      <dgm:spPr>
        <a:xfrm rot="5400000">
          <a:off x="5849405" y="-298067"/>
          <a:ext cx="1227732" cy="10743946"/>
        </a:xfrm>
        <a:prstGeom prst="round2SameRect">
          <a:avLst/>
        </a:prstGeom>
        <a:solidFill>
          <a:sysClr val="window" lastClr="FFFFFF">
            <a:alpha val="90000"/>
            <a:hueOff val="0"/>
            <a:satOff val="0"/>
            <a:lumOff val="0"/>
            <a:alphaOff val="0"/>
          </a:sysClr>
        </a:solidFill>
        <a:ln w="6350" cap="flat" cmpd="sng" algn="ctr">
          <a:solidFill>
            <a:srgbClr val="C830CC">
              <a:hueOff val="-5738671"/>
              <a:satOff val="5077"/>
              <a:lumOff val="902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endParaRPr lang="es-EC" sz="1800" dirty="0">
            <a:solidFill>
              <a:sysClr val="windowText" lastClr="000000">
                <a:hueOff val="0"/>
                <a:satOff val="0"/>
                <a:lumOff val="0"/>
                <a:alphaOff val="0"/>
              </a:sysClr>
            </a:solidFill>
            <a:latin typeface="Calibri" panose="020F0502020204030204"/>
            <a:ea typeface="+mn-ea"/>
            <a:cs typeface="+mn-cs"/>
          </a:endParaRPr>
        </a:p>
      </dgm:t>
    </dgm:pt>
    <dgm:pt modelId="{C2C548DB-DFF2-4144-A8CE-36BB6996DFBE}" type="parTrans" cxnId="{5F357101-2A5A-467B-86E2-C54D0DB03C74}">
      <dgm:prSet/>
      <dgm:spPr/>
      <dgm:t>
        <a:bodyPr/>
        <a:lstStyle/>
        <a:p>
          <a:endParaRPr lang="es-EC"/>
        </a:p>
      </dgm:t>
    </dgm:pt>
    <dgm:pt modelId="{6990561D-D2FD-4702-BA10-FD8BD9484E00}" type="sibTrans" cxnId="{5F357101-2A5A-467B-86E2-C54D0DB03C74}">
      <dgm:prSet/>
      <dgm:spPr/>
      <dgm:t>
        <a:bodyPr/>
        <a:lstStyle/>
        <a:p>
          <a:endParaRPr lang="es-EC"/>
        </a:p>
      </dgm:t>
    </dgm:pt>
    <dgm:pt modelId="{02C4BAAE-4CEB-4F7A-95D0-709DD6205594}">
      <dgm:prSet phldrT="[Texto]"/>
      <dgm:spPr>
        <a:xfrm rot="5400000">
          <a:off x="-233849" y="4801080"/>
          <a:ext cx="1558998" cy="1091298"/>
        </a:xfrm>
        <a:prstGeom prst="chevron">
          <a:avLst/>
        </a:prstGeom>
        <a:gradFill rotWithShape="0">
          <a:gsLst>
            <a:gs pos="0">
              <a:srgbClr val="C830CC">
                <a:hueOff val="-5738671"/>
                <a:satOff val="5077"/>
                <a:lumOff val="9020"/>
                <a:alphaOff val="0"/>
                <a:satMod val="103000"/>
                <a:lumMod val="102000"/>
                <a:tint val="94000"/>
              </a:srgbClr>
            </a:gs>
            <a:gs pos="50000">
              <a:srgbClr val="C830CC">
                <a:hueOff val="-5738671"/>
                <a:satOff val="5077"/>
                <a:lumOff val="9020"/>
                <a:alphaOff val="0"/>
                <a:satMod val="110000"/>
                <a:lumMod val="100000"/>
                <a:shade val="100000"/>
              </a:srgbClr>
            </a:gs>
            <a:gs pos="100000">
              <a:srgbClr val="C830CC">
                <a:hueOff val="-5738671"/>
                <a:satOff val="5077"/>
                <a:lumOff val="902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es-EC" dirty="0">
            <a:solidFill>
              <a:sysClr val="window" lastClr="FFFFFF"/>
            </a:solidFill>
            <a:latin typeface="Calibri" panose="020F0502020204030204"/>
            <a:ea typeface="+mn-ea"/>
            <a:cs typeface="+mn-cs"/>
          </a:endParaRPr>
        </a:p>
      </dgm:t>
    </dgm:pt>
    <dgm:pt modelId="{4539936D-CC76-483B-8F7D-404A7C71013B}" type="parTrans" cxnId="{1D7A1DBB-462D-4F1E-8F11-DAB786F05202}">
      <dgm:prSet/>
      <dgm:spPr/>
      <dgm:t>
        <a:bodyPr/>
        <a:lstStyle/>
        <a:p>
          <a:endParaRPr lang="es-EC"/>
        </a:p>
      </dgm:t>
    </dgm:pt>
    <dgm:pt modelId="{EFA2E95C-25BC-4EC4-AA8E-7F3F1413A75E}" type="sibTrans" cxnId="{1D7A1DBB-462D-4F1E-8F11-DAB786F05202}">
      <dgm:prSet/>
      <dgm:spPr/>
      <dgm:t>
        <a:bodyPr/>
        <a:lstStyle/>
        <a:p>
          <a:endParaRPr lang="es-EC"/>
        </a:p>
      </dgm:t>
    </dgm:pt>
    <dgm:pt modelId="{CD35A1C5-FC01-4827-8AB6-FD8866526B90}">
      <dgm:prSet custT="1"/>
      <dgm:spPr>
        <a:xfrm rot="5400000">
          <a:off x="5773161" y="-1828116"/>
          <a:ext cx="1380221" cy="10743946"/>
        </a:xfrm>
        <a:prstGeom prst="round2SameRect">
          <a:avLst/>
        </a:prstGeom>
        <a:solidFill>
          <a:sysClr val="window" lastClr="FFFFFF">
            <a:alpha val="90000"/>
            <a:hueOff val="0"/>
            <a:satOff val="0"/>
            <a:lumOff val="0"/>
            <a:alphaOff val="0"/>
          </a:sysClr>
        </a:solidFill>
        <a:ln w="6350" cap="flat" cmpd="sng" algn="ctr">
          <a:solidFill>
            <a:srgbClr val="C830CC">
              <a:hueOff val="-3825781"/>
              <a:satOff val="3385"/>
              <a:lumOff val="6013"/>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pPr algn="just"/>
          <a:endParaRPr lang="es-EC" sz="18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59D48EBB-F5D7-4022-89C9-5E2B6F8DA771}" type="parTrans" cxnId="{01726383-8609-4E6F-A955-8D6F4FBD397E}">
      <dgm:prSet/>
      <dgm:spPr/>
      <dgm:t>
        <a:bodyPr/>
        <a:lstStyle/>
        <a:p>
          <a:endParaRPr lang="es-EC"/>
        </a:p>
      </dgm:t>
    </dgm:pt>
    <dgm:pt modelId="{C25F6AD8-A7B4-435D-9B48-F1837A755FFF}" type="sibTrans" cxnId="{01726383-8609-4E6F-A955-8D6F4FBD397E}">
      <dgm:prSet/>
      <dgm:spPr/>
      <dgm:t>
        <a:bodyPr/>
        <a:lstStyle/>
        <a:p>
          <a:endParaRPr lang="es-EC"/>
        </a:p>
      </dgm:t>
    </dgm:pt>
    <dgm:pt modelId="{9550E81A-B1A7-4F64-8158-AA1129904204}">
      <dgm:prSet phldrT="[Texto]" custT="1"/>
      <dgm:spPr>
        <a:xfrm rot="5400000">
          <a:off x="5956597" y="-4857267"/>
          <a:ext cx="1013348" cy="10743946"/>
        </a:xfrm>
        <a:solidFill>
          <a:sysClr val="window" lastClr="FFFFFF">
            <a:alpha val="90000"/>
            <a:hueOff val="0"/>
            <a:satOff val="0"/>
            <a:lumOff val="0"/>
            <a:alphaOff val="0"/>
          </a:sysClr>
        </a:solidFill>
        <a:ln w="6350" cap="flat" cmpd="sng" algn="ctr">
          <a:solidFill>
            <a:srgbClr val="C830CC">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gm:spPr>
      <dgm:t>
        <a:bodyPr/>
        <a:lstStyle/>
        <a:p>
          <a:pPr algn="just"/>
          <a:endParaRPr lang="es-EC" sz="1800" dirty="0">
            <a:solidFill>
              <a:sysClr val="windowText" lastClr="000000">
                <a:hueOff val="0"/>
                <a:satOff val="0"/>
                <a:lumOff val="0"/>
                <a:alphaOff val="0"/>
              </a:sysClr>
            </a:solidFill>
            <a:latin typeface="Calibri" panose="020F0502020204030204"/>
            <a:ea typeface="+mn-ea"/>
            <a:cs typeface="+mn-cs"/>
          </a:endParaRPr>
        </a:p>
      </dgm:t>
    </dgm:pt>
    <dgm:pt modelId="{4E0FFD3C-0F3D-4212-87A3-A75ABEC23633}" type="parTrans" cxnId="{06E88AD0-BB65-42DE-B725-E8AE2112F158}">
      <dgm:prSet/>
      <dgm:spPr/>
      <dgm:t>
        <a:bodyPr/>
        <a:lstStyle/>
        <a:p>
          <a:endParaRPr lang="es-ES"/>
        </a:p>
      </dgm:t>
    </dgm:pt>
    <dgm:pt modelId="{7E08448E-CEAE-45C1-97A9-BF474770C14A}" type="sibTrans" cxnId="{06E88AD0-BB65-42DE-B725-E8AE2112F158}">
      <dgm:prSet/>
      <dgm:spPr/>
      <dgm:t>
        <a:bodyPr/>
        <a:lstStyle/>
        <a:p>
          <a:endParaRPr lang="es-ES"/>
        </a:p>
      </dgm:t>
    </dgm:pt>
    <dgm:pt modelId="{7881B5A0-2811-4F6B-9C60-99B15D7031AE}">
      <dgm:prSet/>
      <dgm:spPr/>
      <dgm:t>
        <a:bodyPr/>
        <a:lstStyle/>
        <a:p>
          <a:endParaRPr lang="es-ES"/>
        </a:p>
      </dgm:t>
    </dgm:pt>
    <dgm:pt modelId="{DB4C701D-DFE6-4E4A-9321-8BFC35EB249A}" type="parTrans" cxnId="{592B75ED-1F40-40B4-BF42-C7709835D3EA}">
      <dgm:prSet/>
      <dgm:spPr/>
      <dgm:t>
        <a:bodyPr/>
        <a:lstStyle/>
        <a:p>
          <a:endParaRPr lang="es-ES"/>
        </a:p>
      </dgm:t>
    </dgm:pt>
    <dgm:pt modelId="{E3A24287-F08A-4340-9874-B4F078462A3D}" type="sibTrans" cxnId="{592B75ED-1F40-40B4-BF42-C7709835D3EA}">
      <dgm:prSet/>
      <dgm:spPr/>
      <dgm:t>
        <a:bodyPr/>
        <a:lstStyle/>
        <a:p>
          <a:endParaRPr lang="es-ES"/>
        </a:p>
      </dgm:t>
    </dgm:pt>
    <dgm:pt modelId="{50EE9896-3FC5-4FED-8A93-5FD8C4A2EADC}" type="pres">
      <dgm:prSet presAssocID="{DA685EFA-53E2-42A7-A3B6-FAC4CF119A1E}" presName="linearFlow" presStyleCnt="0">
        <dgm:presLayoutVars>
          <dgm:dir/>
          <dgm:animLvl val="lvl"/>
          <dgm:resizeHandles val="exact"/>
        </dgm:presLayoutVars>
      </dgm:prSet>
      <dgm:spPr/>
      <dgm:t>
        <a:bodyPr/>
        <a:lstStyle/>
        <a:p>
          <a:endParaRPr lang="es-EC"/>
        </a:p>
      </dgm:t>
    </dgm:pt>
    <dgm:pt modelId="{78014A42-A359-40E1-AA89-22081EF7BC1A}" type="pres">
      <dgm:prSet presAssocID="{79D0509D-3A38-4F21-ACE5-683F2FA44FFD}" presName="composite" presStyleCnt="0"/>
      <dgm:spPr/>
    </dgm:pt>
    <dgm:pt modelId="{D6185547-9950-4027-B26A-B89BE858BB90}" type="pres">
      <dgm:prSet presAssocID="{79D0509D-3A38-4F21-ACE5-683F2FA44FFD}" presName="parentText" presStyleLbl="alignNode1" presStyleIdx="0" presStyleCnt="5" custScaleX="67055">
        <dgm:presLayoutVars>
          <dgm:chMax val="1"/>
          <dgm:bulletEnabled val="1"/>
        </dgm:presLayoutVars>
      </dgm:prSet>
      <dgm:spPr/>
      <dgm:t>
        <a:bodyPr/>
        <a:lstStyle/>
        <a:p>
          <a:endParaRPr lang="es-EC"/>
        </a:p>
      </dgm:t>
    </dgm:pt>
    <dgm:pt modelId="{8C49AE8E-2F4F-4E82-AFDB-92D7135D6EC3}" type="pres">
      <dgm:prSet presAssocID="{79D0509D-3A38-4F21-ACE5-683F2FA44FFD}" presName="descendantText" presStyleLbl="alignAcc1" presStyleIdx="0" presStyleCnt="5" custScaleX="99724" custScaleY="127871" custLinFactNeighborX="-1575" custLinFactNeighborY="366">
        <dgm:presLayoutVars>
          <dgm:bulletEnabled val="1"/>
        </dgm:presLayoutVars>
      </dgm:prSet>
      <dgm:spPr>
        <a:prstGeom prst="round2SameRect">
          <a:avLst/>
        </a:prstGeom>
      </dgm:spPr>
      <dgm:t>
        <a:bodyPr/>
        <a:lstStyle/>
        <a:p>
          <a:endParaRPr lang="es-EC"/>
        </a:p>
      </dgm:t>
    </dgm:pt>
    <dgm:pt modelId="{3B12223B-603E-4542-B26B-6ACCBC67358B}" type="pres">
      <dgm:prSet presAssocID="{59DEAE1A-117C-42DE-876D-CA7E3ACDA4A2}" presName="sp" presStyleCnt="0"/>
      <dgm:spPr/>
    </dgm:pt>
    <dgm:pt modelId="{FBAF04AE-4E48-4D5D-9799-9A062B46C754}" type="pres">
      <dgm:prSet presAssocID="{2364119C-0C76-4378-A6AB-281B481B639B}" presName="composite" presStyleCnt="0"/>
      <dgm:spPr/>
    </dgm:pt>
    <dgm:pt modelId="{086E754E-FEE1-4516-9382-EC27EC7BBDCB}" type="pres">
      <dgm:prSet presAssocID="{2364119C-0C76-4378-A6AB-281B481B639B}" presName="parentText" presStyleLbl="alignNode1" presStyleIdx="1" presStyleCnt="5" custScaleX="67055">
        <dgm:presLayoutVars>
          <dgm:chMax val="1"/>
          <dgm:bulletEnabled val="1"/>
        </dgm:presLayoutVars>
      </dgm:prSet>
      <dgm:spPr/>
      <dgm:t>
        <a:bodyPr/>
        <a:lstStyle/>
        <a:p>
          <a:endParaRPr lang="es-EC"/>
        </a:p>
      </dgm:t>
    </dgm:pt>
    <dgm:pt modelId="{878131C8-C7DA-4563-9A8D-ABC2AF3D9A78}" type="pres">
      <dgm:prSet presAssocID="{2364119C-0C76-4378-A6AB-281B481B639B}" presName="descendantText" presStyleLbl="alignAcc1" presStyleIdx="1" presStyleCnt="5" custScaleY="132788" custLinFactNeighborX="-1832" custLinFactNeighborY="-993">
        <dgm:presLayoutVars>
          <dgm:bulletEnabled val="1"/>
        </dgm:presLayoutVars>
      </dgm:prSet>
      <dgm:spPr/>
      <dgm:t>
        <a:bodyPr/>
        <a:lstStyle/>
        <a:p>
          <a:endParaRPr lang="es-EC"/>
        </a:p>
      </dgm:t>
    </dgm:pt>
    <dgm:pt modelId="{F6083F03-5481-4AA2-B677-F08EAAACA935}" type="pres">
      <dgm:prSet presAssocID="{2E80FC6A-3794-46F6-8855-C697F8FC06B5}" presName="sp" presStyleCnt="0"/>
      <dgm:spPr/>
    </dgm:pt>
    <dgm:pt modelId="{CB4A78AA-A6E1-491D-B3C2-15F6FC8FA2CF}" type="pres">
      <dgm:prSet presAssocID="{24783B7F-A9BF-42B5-A618-54D3513C194F}" presName="composite" presStyleCnt="0"/>
      <dgm:spPr/>
    </dgm:pt>
    <dgm:pt modelId="{71735E1B-1442-4522-8561-63C41F60E7C9}" type="pres">
      <dgm:prSet presAssocID="{24783B7F-A9BF-42B5-A618-54D3513C194F}" presName="parentText" presStyleLbl="alignNode1" presStyleIdx="2" presStyleCnt="5" custScaleX="67055">
        <dgm:presLayoutVars>
          <dgm:chMax val="1"/>
          <dgm:bulletEnabled val="1"/>
        </dgm:presLayoutVars>
      </dgm:prSet>
      <dgm:spPr/>
      <dgm:t>
        <a:bodyPr/>
        <a:lstStyle/>
        <a:p>
          <a:endParaRPr lang="es-EC"/>
        </a:p>
      </dgm:t>
    </dgm:pt>
    <dgm:pt modelId="{39749B9D-3151-4434-8133-CFDFBBAA2BFC}" type="pres">
      <dgm:prSet presAssocID="{24783B7F-A9BF-42B5-A618-54D3513C194F}" presName="descendantText" presStyleLbl="alignAcc1" presStyleIdx="2" presStyleCnt="5" custScaleY="165327" custLinFactNeighborX="-1955" custLinFactNeighborY="4835">
        <dgm:presLayoutVars>
          <dgm:bulletEnabled val="1"/>
        </dgm:presLayoutVars>
      </dgm:prSet>
      <dgm:spPr/>
      <dgm:t>
        <a:bodyPr/>
        <a:lstStyle/>
        <a:p>
          <a:endParaRPr lang="es-EC"/>
        </a:p>
      </dgm:t>
    </dgm:pt>
    <dgm:pt modelId="{2EC3D0D4-E20B-4D89-80B2-4DBA6F8624BA}" type="pres">
      <dgm:prSet presAssocID="{8210A58E-A571-4BF4-B8F3-B19BFD71BC5E}" presName="sp" presStyleCnt="0"/>
      <dgm:spPr/>
    </dgm:pt>
    <dgm:pt modelId="{A08BEC61-CD3C-4DB0-839C-1B3F329CE079}" type="pres">
      <dgm:prSet presAssocID="{02C4BAAE-4CEB-4F7A-95D0-709DD6205594}" presName="composite" presStyleCnt="0"/>
      <dgm:spPr/>
    </dgm:pt>
    <dgm:pt modelId="{E6E71EB2-50EF-4913-8B01-1B42CC6C30E6}" type="pres">
      <dgm:prSet presAssocID="{02C4BAAE-4CEB-4F7A-95D0-709DD6205594}" presName="parentText" presStyleLbl="alignNode1" presStyleIdx="3" presStyleCnt="5" custScaleX="67055">
        <dgm:presLayoutVars>
          <dgm:chMax val="1"/>
          <dgm:bulletEnabled val="1"/>
        </dgm:presLayoutVars>
      </dgm:prSet>
      <dgm:spPr/>
      <dgm:t>
        <a:bodyPr/>
        <a:lstStyle/>
        <a:p>
          <a:endParaRPr lang="es-EC"/>
        </a:p>
      </dgm:t>
    </dgm:pt>
    <dgm:pt modelId="{CADFAA21-CA5A-4AB8-8210-AC51EB899DAE}" type="pres">
      <dgm:prSet presAssocID="{02C4BAAE-4CEB-4F7A-95D0-709DD6205594}" presName="descendantText" presStyleLbl="alignAcc1" presStyleIdx="3" presStyleCnt="5" custScaleY="181644" custLinFactNeighborX="-1955" custLinFactNeighborY="10823">
        <dgm:presLayoutVars>
          <dgm:bulletEnabled val="1"/>
        </dgm:presLayoutVars>
      </dgm:prSet>
      <dgm:spPr/>
      <dgm:t>
        <a:bodyPr/>
        <a:lstStyle/>
        <a:p>
          <a:endParaRPr lang="es-EC"/>
        </a:p>
      </dgm:t>
    </dgm:pt>
    <dgm:pt modelId="{2DD1E039-B7B5-4C3E-BA83-BAE88E623305}" type="pres">
      <dgm:prSet presAssocID="{EFA2E95C-25BC-4EC4-AA8E-7F3F1413A75E}" presName="sp" presStyleCnt="0"/>
      <dgm:spPr/>
    </dgm:pt>
    <dgm:pt modelId="{D35CCA93-71BD-4711-9A08-DCA5D098A7DB}" type="pres">
      <dgm:prSet presAssocID="{7881B5A0-2811-4F6B-9C60-99B15D7031AE}" presName="composite" presStyleCnt="0"/>
      <dgm:spPr/>
    </dgm:pt>
    <dgm:pt modelId="{387CF328-A740-4123-BF1E-5274DF36C8AD}" type="pres">
      <dgm:prSet presAssocID="{7881B5A0-2811-4F6B-9C60-99B15D7031AE}" presName="parentText" presStyleLbl="alignNode1" presStyleIdx="4" presStyleCnt="5" custScaleX="67055">
        <dgm:presLayoutVars>
          <dgm:chMax val="1"/>
          <dgm:bulletEnabled val="1"/>
        </dgm:presLayoutVars>
      </dgm:prSet>
      <dgm:spPr/>
      <dgm:t>
        <a:bodyPr/>
        <a:lstStyle/>
        <a:p>
          <a:endParaRPr lang="es-ES"/>
        </a:p>
      </dgm:t>
    </dgm:pt>
    <dgm:pt modelId="{B6C313DF-3D2D-47F1-9FAC-ACE2761F9017}" type="pres">
      <dgm:prSet presAssocID="{7881B5A0-2811-4F6B-9C60-99B15D7031AE}" presName="descendantText" presStyleLbl="alignAcc1" presStyleIdx="4" presStyleCnt="5" custScaleY="137075" custLinFactNeighborX="-1832" custLinFactNeighborY="18141">
        <dgm:presLayoutVars>
          <dgm:bulletEnabled val="1"/>
        </dgm:presLayoutVars>
      </dgm:prSet>
      <dgm:spPr/>
    </dgm:pt>
  </dgm:ptLst>
  <dgm:cxnLst>
    <dgm:cxn modelId="{5F357101-2A5A-467B-86E2-C54D0DB03C74}" srcId="{02C4BAAE-4CEB-4F7A-95D0-709DD6205594}" destId="{0D257EE4-40DC-4F2C-9BDD-6B3217975B2D}" srcOrd="0" destOrd="0" parTransId="{C2C548DB-DFF2-4144-A8CE-36BB6996DFBE}" sibTransId="{6990561D-D2FD-4702-BA10-FD8BD9484E00}"/>
    <dgm:cxn modelId="{D8338AFE-606C-45DE-98E4-67C36700FBAF}" srcId="{DA685EFA-53E2-42A7-A3B6-FAC4CF119A1E}" destId="{24783B7F-A9BF-42B5-A618-54D3513C194F}" srcOrd="2" destOrd="0" parTransId="{06AB27E9-F456-4A17-ABBA-25C9E413981E}" sibTransId="{8210A58E-A571-4BF4-B8F3-B19BFD71BC5E}"/>
    <dgm:cxn modelId="{E3B7FD2D-7398-4A73-8A04-3B680DE6BA18}" type="presOf" srcId="{CB744FBD-44BC-41C9-90D7-CAADEA369A9A}" destId="{8C49AE8E-2F4F-4E82-AFDB-92D7135D6EC3}" srcOrd="0" destOrd="0" presId="urn:microsoft.com/office/officeart/2005/8/layout/chevron2"/>
    <dgm:cxn modelId="{7C02DE90-7094-43B3-84FC-3381404EEE35}" type="presOf" srcId="{CD35A1C5-FC01-4827-8AB6-FD8866526B90}" destId="{39749B9D-3151-4434-8133-CFDFBBAA2BFC}" srcOrd="0" destOrd="0" presId="urn:microsoft.com/office/officeart/2005/8/layout/chevron2"/>
    <dgm:cxn modelId="{F2C33516-05DC-4389-AA94-5573B25D6A2F}" type="presOf" srcId="{9550E81A-B1A7-4F64-8158-AA1129904204}" destId="{8C49AE8E-2F4F-4E82-AFDB-92D7135D6EC3}" srcOrd="0" destOrd="1" presId="urn:microsoft.com/office/officeart/2005/8/layout/chevron2"/>
    <dgm:cxn modelId="{97EE201A-4C6C-41F2-A225-F84CF78FE906}" type="presOf" srcId="{02C4BAAE-4CEB-4F7A-95D0-709DD6205594}" destId="{E6E71EB2-50EF-4913-8B01-1B42CC6C30E6}" srcOrd="0" destOrd="0" presId="urn:microsoft.com/office/officeart/2005/8/layout/chevron2"/>
    <dgm:cxn modelId="{E21553B2-7EE8-4E4C-B57D-CB72ADBDE4B7}" type="presOf" srcId="{DA685EFA-53E2-42A7-A3B6-FAC4CF119A1E}" destId="{50EE9896-3FC5-4FED-8A93-5FD8C4A2EADC}" srcOrd="0" destOrd="0" presId="urn:microsoft.com/office/officeart/2005/8/layout/chevron2"/>
    <dgm:cxn modelId="{7D19B215-A2A0-4E65-9D86-28F2F0BF1E84}" type="presOf" srcId="{79D0509D-3A38-4F21-ACE5-683F2FA44FFD}" destId="{D6185547-9950-4027-B26A-B89BE858BB90}" srcOrd="0" destOrd="0" presId="urn:microsoft.com/office/officeart/2005/8/layout/chevron2"/>
    <dgm:cxn modelId="{FBDF428F-8724-4483-A269-B259E933A27C}" type="presOf" srcId="{2364119C-0C76-4378-A6AB-281B481B639B}" destId="{086E754E-FEE1-4516-9382-EC27EC7BBDCB}" srcOrd="0" destOrd="0" presId="urn:microsoft.com/office/officeart/2005/8/layout/chevron2"/>
    <dgm:cxn modelId="{07E6830D-1D43-4C1B-99C9-846D1F941C47}" type="presOf" srcId="{A1B9A351-F433-4361-B987-FD5621FD3FE3}" destId="{878131C8-C7DA-4563-9A8D-ABC2AF3D9A78}" srcOrd="0" destOrd="0" presId="urn:microsoft.com/office/officeart/2005/8/layout/chevron2"/>
    <dgm:cxn modelId="{F7141BF7-935D-41ED-B48C-B9C5158B71D9}" type="presOf" srcId="{7881B5A0-2811-4F6B-9C60-99B15D7031AE}" destId="{387CF328-A740-4123-BF1E-5274DF36C8AD}" srcOrd="0" destOrd="0" presId="urn:microsoft.com/office/officeart/2005/8/layout/chevron2"/>
    <dgm:cxn modelId="{B5CAB825-B84C-4DB7-B016-EAA50AEB0CE3}" srcId="{2364119C-0C76-4378-A6AB-281B481B639B}" destId="{A1B9A351-F433-4361-B987-FD5621FD3FE3}" srcOrd="0" destOrd="0" parTransId="{29CEAFFB-5F3E-4122-A86A-23153309EECB}" sibTransId="{76BAE9B5-6525-4AA2-8F79-B3F5A1BD4C7E}"/>
    <dgm:cxn modelId="{8314E214-A6E4-45EB-B356-5C5924D6227F}" srcId="{DA685EFA-53E2-42A7-A3B6-FAC4CF119A1E}" destId="{79D0509D-3A38-4F21-ACE5-683F2FA44FFD}" srcOrd="0" destOrd="0" parTransId="{1656DD1F-3848-40BF-A6CE-BAC6075BD5CA}" sibTransId="{59DEAE1A-117C-42DE-876D-CA7E3ACDA4A2}"/>
    <dgm:cxn modelId="{592B75ED-1F40-40B4-BF42-C7709835D3EA}" srcId="{DA685EFA-53E2-42A7-A3B6-FAC4CF119A1E}" destId="{7881B5A0-2811-4F6B-9C60-99B15D7031AE}" srcOrd="4" destOrd="0" parTransId="{DB4C701D-DFE6-4E4A-9321-8BFC35EB249A}" sibTransId="{E3A24287-F08A-4340-9874-B4F078462A3D}"/>
    <dgm:cxn modelId="{0B38CBD2-61F9-4ADE-881B-9FDAF8A1ABE8}" srcId="{DA685EFA-53E2-42A7-A3B6-FAC4CF119A1E}" destId="{2364119C-0C76-4378-A6AB-281B481B639B}" srcOrd="1" destOrd="0" parTransId="{B5541907-C2A0-4866-8E6A-981F1DDEB88B}" sibTransId="{2E80FC6A-3794-46F6-8855-C697F8FC06B5}"/>
    <dgm:cxn modelId="{DA28D0E0-F32B-4052-B1D1-7F6994FA1627}" srcId="{79D0509D-3A38-4F21-ACE5-683F2FA44FFD}" destId="{CB744FBD-44BC-41C9-90D7-CAADEA369A9A}" srcOrd="0" destOrd="0" parTransId="{F48381BC-085B-47BD-B0B1-BAC6E9AAE9C5}" sibTransId="{EE3E81B2-EE1B-43D9-B418-CEA49584032C}"/>
    <dgm:cxn modelId="{439322B3-4458-4835-B7FF-B75D15DC298C}" type="presOf" srcId="{24783B7F-A9BF-42B5-A618-54D3513C194F}" destId="{71735E1B-1442-4522-8561-63C41F60E7C9}" srcOrd="0" destOrd="0" presId="urn:microsoft.com/office/officeart/2005/8/layout/chevron2"/>
    <dgm:cxn modelId="{BE40DBEA-7FEA-4AD4-B4B7-38CA9CA690B7}" type="presOf" srcId="{0D257EE4-40DC-4F2C-9BDD-6B3217975B2D}" destId="{CADFAA21-CA5A-4AB8-8210-AC51EB899DAE}" srcOrd="0" destOrd="0" presId="urn:microsoft.com/office/officeart/2005/8/layout/chevron2"/>
    <dgm:cxn modelId="{01726383-8609-4E6F-A955-8D6F4FBD397E}" srcId="{24783B7F-A9BF-42B5-A618-54D3513C194F}" destId="{CD35A1C5-FC01-4827-8AB6-FD8866526B90}" srcOrd="0" destOrd="0" parTransId="{59D48EBB-F5D7-4022-89C9-5E2B6F8DA771}" sibTransId="{C25F6AD8-A7B4-435D-9B48-F1837A755FFF}"/>
    <dgm:cxn modelId="{06E88AD0-BB65-42DE-B725-E8AE2112F158}" srcId="{79D0509D-3A38-4F21-ACE5-683F2FA44FFD}" destId="{9550E81A-B1A7-4F64-8158-AA1129904204}" srcOrd="1" destOrd="0" parTransId="{4E0FFD3C-0F3D-4212-87A3-A75ABEC23633}" sibTransId="{7E08448E-CEAE-45C1-97A9-BF474770C14A}"/>
    <dgm:cxn modelId="{1D7A1DBB-462D-4F1E-8F11-DAB786F05202}" srcId="{DA685EFA-53E2-42A7-A3B6-FAC4CF119A1E}" destId="{02C4BAAE-4CEB-4F7A-95D0-709DD6205594}" srcOrd="3" destOrd="0" parTransId="{4539936D-CC76-483B-8F7D-404A7C71013B}" sibTransId="{EFA2E95C-25BC-4EC4-AA8E-7F3F1413A75E}"/>
    <dgm:cxn modelId="{0325934B-D23A-42BD-A65C-6E23825C67C6}" type="presParOf" srcId="{50EE9896-3FC5-4FED-8A93-5FD8C4A2EADC}" destId="{78014A42-A359-40E1-AA89-22081EF7BC1A}" srcOrd="0" destOrd="0" presId="urn:microsoft.com/office/officeart/2005/8/layout/chevron2"/>
    <dgm:cxn modelId="{87B72995-E15C-49F7-86F3-A7BEC4FE2B4E}" type="presParOf" srcId="{78014A42-A359-40E1-AA89-22081EF7BC1A}" destId="{D6185547-9950-4027-B26A-B89BE858BB90}" srcOrd="0" destOrd="0" presId="urn:microsoft.com/office/officeart/2005/8/layout/chevron2"/>
    <dgm:cxn modelId="{FB663EE0-BC11-4AEF-B881-3A2A5DA828B5}" type="presParOf" srcId="{78014A42-A359-40E1-AA89-22081EF7BC1A}" destId="{8C49AE8E-2F4F-4E82-AFDB-92D7135D6EC3}" srcOrd="1" destOrd="0" presId="urn:microsoft.com/office/officeart/2005/8/layout/chevron2"/>
    <dgm:cxn modelId="{A60A1424-FA64-4215-9215-9AC2BA67CA3C}" type="presParOf" srcId="{50EE9896-3FC5-4FED-8A93-5FD8C4A2EADC}" destId="{3B12223B-603E-4542-B26B-6ACCBC67358B}" srcOrd="1" destOrd="0" presId="urn:microsoft.com/office/officeart/2005/8/layout/chevron2"/>
    <dgm:cxn modelId="{D8FF9CF2-80E3-45D2-BB03-F31CA1C353C9}" type="presParOf" srcId="{50EE9896-3FC5-4FED-8A93-5FD8C4A2EADC}" destId="{FBAF04AE-4E48-4D5D-9799-9A062B46C754}" srcOrd="2" destOrd="0" presId="urn:microsoft.com/office/officeart/2005/8/layout/chevron2"/>
    <dgm:cxn modelId="{7C44D27D-DED9-46AB-82E4-6B04EB7FB879}" type="presParOf" srcId="{FBAF04AE-4E48-4D5D-9799-9A062B46C754}" destId="{086E754E-FEE1-4516-9382-EC27EC7BBDCB}" srcOrd="0" destOrd="0" presId="urn:microsoft.com/office/officeart/2005/8/layout/chevron2"/>
    <dgm:cxn modelId="{6B6A4AAB-96BB-4868-B12D-E3BA619F14D7}" type="presParOf" srcId="{FBAF04AE-4E48-4D5D-9799-9A062B46C754}" destId="{878131C8-C7DA-4563-9A8D-ABC2AF3D9A78}" srcOrd="1" destOrd="0" presId="urn:microsoft.com/office/officeart/2005/8/layout/chevron2"/>
    <dgm:cxn modelId="{2BC29A8A-ED50-4BC6-A107-0CF60FD5EEE9}" type="presParOf" srcId="{50EE9896-3FC5-4FED-8A93-5FD8C4A2EADC}" destId="{F6083F03-5481-4AA2-B677-F08EAAACA935}" srcOrd="3" destOrd="0" presId="urn:microsoft.com/office/officeart/2005/8/layout/chevron2"/>
    <dgm:cxn modelId="{527A7EF7-1550-4542-B160-DE8D5BC99107}" type="presParOf" srcId="{50EE9896-3FC5-4FED-8A93-5FD8C4A2EADC}" destId="{CB4A78AA-A6E1-491D-B3C2-15F6FC8FA2CF}" srcOrd="4" destOrd="0" presId="urn:microsoft.com/office/officeart/2005/8/layout/chevron2"/>
    <dgm:cxn modelId="{BA04966B-5FA4-471C-8F42-26F29D1D7476}" type="presParOf" srcId="{CB4A78AA-A6E1-491D-B3C2-15F6FC8FA2CF}" destId="{71735E1B-1442-4522-8561-63C41F60E7C9}" srcOrd="0" destOrd="0" presId="urn:microsoft.com/office/officeart/2005/8/layout/chevron2"/>
    <dgm:cxn modelId="{94AC081B-0931-4C52-BDBA-98A98851EE08}" type="presParOf" srcId="{CB4A78AA-A6E1-491D-B3C2-15F6FC8FA2CF}" destId="{39749B9D-3151-4434-8133-CFDFBBAA2BFC}" srcOrd="1" destOrd="0" presId="urn:microsoft.com/office/officeart/2005/8/layout/chevron2"/>
    <dgm:cxn modelId="{81205426-BB40-477C-AE38-7FEC003B0F4E}" type="presParOf" srcId="{50EE9896-3FC5-4FED-8A93-5FD8C4A2EADC}" destId="{2EC3D0D4-E20B-4D89-80B2-4DBA6F8624BA}" srcOrd="5" destOrd="0" presId="urn:microsoft.com/office/officeart/2005/8/layout/chevron2"/>
    <dgm:cxn modelId="{F89C5EAA-8773-48B2-AC99-F06EC57462E6}" type="presParOf" srcId="{50EE9896-3FC5-4FED-8A93-5FD8C4A2EADC}" destId="{A08BEC61-CD3C-4DB0-839C-1B3F329CE079}" srcOrd="6" destOrd="0" presId="urn:microsoft.com/office/officeart/2005/8/layout/chevron2"/>
    <dgm:cxn modelId="{C11FED42-7E59-4519-87DA-36ECC4EA93F3}" type="presParOf" srcId="{A08BEC61-CD3C-4DB0-839C-1B3F329CE079}" destId="{E6E71EB2-50EF-4913-8B01-1B42CC6C30E6}" srcOrd="0" destOrd="0" presId="urn:microsoft.com/office/officeart/2005/8/layout/chevron2"/>
    <dgm:cxn modelId="{1F64AD6D-7E4C-4289-80FC-426EAA251A3E}" type="presParOf" srcId="{A08BEC61-CD3C-4DB0-839C-1B3F329CE079}" destId="{CADFAA21-CA5A-4AB8-8210-AC51EB899DAE}" srcOrd="1" destOrd="0" presId="urn:microsoft.com/office/officeart/2005/8/layout/chevron2"/>
    <dgm:cxn modelId="{B45BFEB1-E2A9-4BCC-9404-24389793FDD5}" type="presParOf" srcId="{50EE9896-3FC5-4FED-8A93-5FD8C4A2EADC}" destId="{2DD1E039-B7B5-4C3E-BA83-BAE88E623305}" srcOrd="7" destOrd="0" presId="urn:microsoft.com/office/officeart/2005/8/layout/chevron2"/>
    <dgm:cxn modelId="{B8F84651-B1FA-4C45-9F12-DD746D90A159}" type="presParOf" srcId="{50EE9896-3FC5-4FED-8A93-5FD8C4A2EADC}" destId="{D35CCA93-71BD-4711-9A08-DCA5D098A7DB}" srcOrd="8" destOrd="0" presId="urn:microsoft.com/office/officeart/2005/8/layout/chevron2"/>
    <dgm:cxn modelId="{A6446919-BA2E-4801-A195-DFDEB0289C3B}" type="presParOf" srcId="{D35CCA93-71BD-4711-9A08-DCA5D098A7DB}" destId="{387CF328-A740-4123-BF1E-5274DF36C8AD}" srcOrd="0" destOrd="0" presId="urn:microsoft.com/office/officeart/2005/8/layout/chevron2"/>
    <dgm:cxn modelId="{D0762FE4-FF2B-4A4F-9267-6363F5B450A9}" type="presParOf" srcId="{D35CCA93-71BD-4711-9A08-DCA5D098A7DB}" destId="{B6C313DF-3D2D-47F1-9FAC-ACE2761F901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C11536-F1DA-4686-A1B1-443B5F048C7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4AFF7F48-9CDA-4C1E-9D56-7EA14DA2DF37}">
      <dgm:prSet phldrT="[Texto]" custT="1"/>
      <dgm:spPr/>
      <dgm:t>
        <a:bodyPr/>
        <a:lstStyle/>
        <a:p>
          <a:r>
            <a:rPr lang="es-ES" sz="2400" smtClean="0">
              <a:solidFill>
                <a:schemeClr val="tx1"/>
              </a:solidFill>
              <a:latin typeface="Times New Roman" panose="02020603050405020304" pitchFamily="18" charset="0"/>
              <a:cs typeface="Times New Roman" panose="02020603050405020304" pitchFamily="18" charset="0"/>
            </a:rPr>
            <a:t>Teoría del Autocuidado (Dorotean Oren)</a:t>
          </a:r>
          <a:endParaRPr lang="es-ES" sz="2400" dirty="0">
            <a:solidFill>
              <a:schemeClr val="tx1"/>
            </a:solidFill>
            <a:latin typeface="Times New Roman" panose="02020603050405020304" pitchFamily="18" charset="0"/>
            <a:cs typeface="Times New Roman" panose="02020603050405020304" pitchFamily="18" charset="0"/>
          </a:endParaRPr>
        </a:p>
      </dgm:t>
    </dgm:pt>
    <dgm:pt modelId="{41B01DFA-C3DF-4D07-B0DB-3F3FD389FF9F}" type="parTrans" cxnId="{FA0C5EA8-49EB-4B95-898D-A7EF6DEF9752}">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93D07383-0A7F-42CD-B15B-46248DEEEAB7}" type="sibTrans" cxnId="{FA0C5EA8-49EB-4B95-898D-A7EF6DEF9752}">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B5CE608B-5736-4AB0-8460-91D707F30C27}">
      <dgm:prSet phldrT="[Texto]" custT="1"/>
      <dgm:spPr/>
      <dgm:t>
        <a:bodyPr/>
        <a:lstStyle/>
        <a:p>
          <a:r>
            <a:rPr lang="es-ES" sz="2400" smtClean="0">
              <a:solidFill>
                <a:schemeClr val="tx1"/>
              </a:solidFill>
              <a:latin typeface="Times New Roman" panose="02020603050405020304" pitchFamily="18" charset="0"/>
              <a:cs typeface="Times New Roman" panose="02020603050405020304" pitchFamily="18" charset="0"/>
            </a:rPr>
            <a:t>Enfermedad Cardiovascular </a:t>
          </a:r>
          <a:endParaRPr lang="es-ES" sz="2400" dirty="0">
            <a:solidFill>
              <a:schemeClr val="tx1"/>
            </a:solidFill>
            <a:latin typeface="Times New Roman" panose="02020603050405020304" pitchFamily="18" charset="0"/>
            <a:cs typeface="Times New Roman" panose="02020603050405020304" pitchFamily="18" charset="0"/>
          </a:endParaRPr>
        </a:p>
      </dgm:t>
    </dgm:pt>
    <dgm:pt modelId="{40C25A80-E3CF-4FA0-BC8E-5F910A52BE3E}" type="parTrans" cxnId="{7E5304FF-D0F0-49D4-8028-1D54A8AB2C8C}">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8718A2C0-5F60-4CAD-B4FD-30A912CD130D}" type="sibTrans" cxnId="{7E5304FF-D0F0-49D4-8028-1D54A8AB2C8C}">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BF2C7EC1-45C0-4BA0-A494-29E391844A6C}">
      <dgm:prSet phldrT="[Texto]" custT="1"/>
      <dgm:spPr/>
      <dgm:t>
        <a:bodyPr/>
        <a:lstStyle/>
        <a:p>
          <a:r>
            <a:rPr lang="es-ES" sz="2400" smtClean="0">
              <a:solidFill>
                <a:schemeClr val="tx1"/>
              </a:solidFill>
              <a:latin typeface="Times New Roman" panose="02020603050405020304" pitchFamily="18" charset="0"/>
              <a:cs typeface="Times New Roman" panose="02020603050405020304" pitchFamily="18" charset="0"/>
            </a:rPr>
            <a:t>Factor de riesgo cardiovascular </a:t>
          </a:r>
          <a:endParaRPr lang="es-ES" sz="2400" dirty="0">
            <a:solidFill>
              <a:schemeClr val="tx1"/>
            </a:solidFill>
            <a:latin typeface="Times New Roman" panose="02020603050405020304" pitchFamily="18" charset="0"/>
            <a:cs typeface="Times New Roman" panose="02020603050405020304" pitchFamily="18" charset="0"/>
          </a:endParaRPr>
        </a:p>
      </dgm:t>
    </dgm:pt>
    <dgm:pt modelId="{5FF7452D-334F-4B8A-9920-47F136A803EB}" type="parTrans" cxnId="{04824962-FA0D-411B-94E3-1AB86E786366}">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7B1FA636-1144-4D06-A607-84BF2B9DBE9D}" type="sibTrans" cxnId="{04824962-FA0D-411B-94E3-1AB86E786366}">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ACBCEDCC-E029-4224-89A4-868A9185E5F2}">
      <dgm:prSet custT="1"/>
      <dgm:spPr/>
      <dgm:t>
        <a:bodyPr/>
        <a:lstStyle/>
        <a:p>
          <a:r>
            <a:rPr lang="es-ES" sz="2400" smtClean="0">
              <a:solidFill>
                <a:schemeClr val="tx1"/>
              </a:solidFill>
              <a:latin typeface="Times New Roman" panose="02020603050405020304" pitchFamily="18" charset="0"/>
              <a:cs typeface="Times New Roman" panose="02020603050405020304" pitchFamily="18" charset="0"/>
            </a:rPr>
            <a:t>Clasificación de los factores de riesgo </a:t>
          </a:r>
          <a:endParaRPr lang="es-ES" sz="2400" dirty="0">
            <a:solidFill>
              <a:schemeClr val="tx1"/>
            </a:solidFill>
            <a:latin typeface="Times New Roman" panose="02020603050405020304" pitchFamily="18" charset="0"/>
            <a:cs typeface="Times New Roman" panose="02020603050405020304" pitchFamily="18" charset="0"/>
          </a:endParaRPr>
        </a:p>
      </dgm:t>
    </dgm:pt>
    <dgm:pt modelId="{3D1494A6-A42E-4715-95E5-B819AF0D5F39}" type="parTrans" cxnId="{C0BE21BB-BA13-4AE0-8D71-886EB82F94D8}">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A46F3081-2376-4773-AC8D-4E39879C44F0}" type="sibTrans" cxnId="{C0BE21BB-BA13-4AE0-8D71-886EB82F94D8}">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54050F4E-E809-4359-8389-1D8E54F37706}">
      <dgm:prSet custT="1"/>
      <dgm:spPr/>
      <dgm:t>
        <a:bodyPr/>
        <a:lstStyle/>
        <a:p>
          <a:r>
            <a:rPr lang="es-ES" sz="2400" smtClean="0">
              <a:solidFill>
                <a:schemeClr val="tx1"/>
              </a:solidFill>
              <a:latin typeface="Times New Roman" panose="02020603050405020304" pitchFamily="18" charset="0"/>
              <a:cs typeface="Times New Roman" panose="02020603050405020304" pitchFamily="18" charset="0"/>
            </a:rPr>
            <a:t>Clasificación del riesgo cardiovascular Framingham </a:t>
          </a:r>
          <a:endParaRPr lang="es-ES" sz="2400" dirty="0">
            <a:solidFill>
              <a:schemeClr val="tx1"/>
            </a:solidFill>
            <a:latin typeface="Times New Roman" panose="02020603050405020304" pitchFamily="18" charset="0"/>
            <a:cs typeface="Times New Roman" panose="02020603050405020304" pitchFamily="18" charset="0"/>
          </a:endParaRPr>
        </a:p>
      </dgm:t>
    </dgm:pt>
    <dgm:pt modelId="{A820C60A-CC3E-463B-8F3D-FE18F2446029}" type="parTrans" cxnId="{AA230AD3-9C8A-42AD-9462-7BD5D1BB679C}">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F0E6740A-8ECB-4613-AC7C-75842CFABF75}" type="sibTrans" cxnId="{AA230AD3-9C8A-42AD-9462-7BD5D1BB679C}">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60646903-66A2-4793-A577-B6501EC10B5C}">
      <dgm:prSet custT="1"/>
      <dgm:spPr/>
      <dgm:t>
        <a:bodyPr/>
        <a:lstStyle/>
        <a:p>
          <a:r>
            <a:rPr lang="es-ES" sz="2400" dirty="0" smtClean="0">
              <a:solidFill>
                <a:schemeClr val="tx1"/>
              </a:solidFill>
              <a:latin typeface="Times New Roman" panose="02020603050405020304" pitchFamily="18" charset="0"/>
              <a:cs typeface="Times New Roman" panose="02020603050405020304" pitchFamily="18" charset="0"/>
            </a:rPr>
            <a:t>Papel de la enfermería en la prevención </a:t>
          </a:r>
          <a:endParaRPr lang="es-ES" sz="2400" dirty="0">
            <a:solidFill>
              <a:schemeClr val="tx1"/>
            </a:solidFill>
            <a:latin typeface="Times New Roman" panose="02020603050405020304" pitchFamily="18" charset="0"/>
            <a:cs typeface="Times New Roman" panose="02020603050405020304" pitchFamily="18" charset="0"/>
          </a:endParaRPr>
        </a:p>
      </dgm:t>
    </dgm:pt>
    <dgm:pt modelId="{AF34CB64-B657-4B56-BF2D-957654D53A3E}" type="parTrans" cxnId="{E3DE5665-4B78-47F9-B835-D8CBBE0D1E2C}">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18731DD0-F494-494E-B50C-7B226294E160}" type="sibTrans" cxnId="{E3DE5665-4B78-47F9-B835-D8CBBE0D1E2C}">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8BB35E12-9938-4296-89C4-8B076886D27E}" type="pres">
      <dgm:prSet presAssocID="{82C11536-F1DA-4686-A1B1-443B5F048C72}" presName="Name0" presStyleCnt="0">
        <dgm:presLayoutVars>
          <dgm:chMax val="7"/>
          <dgm:chPref val="7"/>
          <dgm:dir/>
        </dgm:presLayoutVars>
      </dgm:prSet>
      <dgm:spPr/>
      <dgm:t>
        <a:bodyPr/>
        <a:lstStyle/>
        <a:p>
          <a:endParaRPr lang="es-ES"/>
        </a:p>
      </dgm:t>
    </dgm:pt>
    <dgm:pt modelId="{90EE59E8-3D30-44A9-8518-AF0EE2889E11}" type="pres">
      <dgm:prSet presAssocID="{82C11536-F1DA-4686-A1B1-443B5F048C72}" presName="Name1" presStyleCnt="0"/>
      <dgm:spPr/>
    </dgm:pt>
    <dgm:pt modelId="{C6C6DE9F-B133-4CAB-A05D-204C13F84E02}" type="pres">
      <dgm:prSet presAssocID="{82C11536-F1DA-4686-A1B1-443B5F048C72}" presName="cycle" presStyleCnt="0"/>
      <dgm:spPr/>
    </dgm:pt>
    <dgm:pt modelId="{D45BE187-4618-448F-8D7D-B38E1DC3BBBC}" type="pres">
      <dgm:prSet presAssocID="{82C11536-F1DA-4686-A1B1-443B5F048C72}" presName="srcNode" presStyleLbl="node1" presStyleIdx="0" presStyleCnt="6"/>
      <dgm:spPr/>
    </dgm:pt>
    <dgm:pt modelId="{03EF2D7C-DE0D-4721-AEB8-31FFD9BE89B7}" type="pres">
      <dgm:prSet presAssocID="{82C11536-F1DA-4686-A1B1-443B5F048C72}" presName="conn" presStyleLbl="parChTrans1D2" presStyleIdx="0" presStyleCnt="1"/>
      <dgm:spPr/>
      <dgm:t>
        <a:bodyPr/>
        <a:lstStyle/>
        <a:p>
          <a:endParaRPr lang="es-ES"/>
        </a:p>
      </dgm:t>
    </dgm:pt>
    <dgm:pt modelId="{3A96B393-E964-4218-AF9C-22BBB90F7AF7}" type="pres">
      <dgm:prSet presAssocID="{82C11536-F1DA-4686-A1B1-443B5F048C72}" presName="extraNode" presStyleLbl="node1" presStyleIdx="0" presStyleCnt="6"/>
      <dgm:spPr/>
    </dgm:pt>
    <dgm:pt modelId="{3022417D-1DD1-4F1E-B9F2-085C29688D20}" type="pres">
      <dgm:prSet presAssocID="{82C11536-F1DA-4686-A1B1-443B5F048C72}" presName="dstNode" presStyleLbl="node1" presStyleIdx="0" presStyleCnt="6"/>
      <dgm:spPr/>
    </dgm:pt>
    <dgm:pt modelId="{1DCEC7F0-7766-4BFF-8670-440C84785977}" type="pres">
      <dgm:prSet presAssocID="{4AFF7F48-9CDA-4C1E-9D56-7EA14DA2DF37}" presName="text_1" presStyleLbl="node1" presStyleIdx="0" presStyleCnt="6">
        <dgm:presLayoutVars>
          <dgm:bulletEnabled val="1"/>
        </dgm:presLayoutVars>
      </dgm:prSet>
      <dgm:spPr/>
      <dgm:t>
        <a:bodyPr/>
        <a:lstStyle/>
        <a:p>
          <a:endParaRPr lang="es-ES"/>
        </a:p>
      </dgm:t>
    </dgm:pt>
    <dgm:pt modelId="{25007EC9-BF20-42F7-8920-5FBD4CB67BD0}" type="pres">
      <dgm:prSet presAssocID="{4AFF7F48-9CDA-4C1E-9D56-7EA14DA2DF37}" presName="accent_1" presStyleCnt="0"/>
      <dgm:spPr/>
    </dgm:pt>
    <dgm:pt modelId="{0EAF61C9-4E2D-422D-802A-DE7CB6F124F8}" type="pres">
      <dgm:prSet presAssocID="{4AFF7F48-9CDA-4C1E-9D56-7EA14DA2DF37}" presName="accentRepeatNode" presStyleLbl="solidFgAcc1" presStyleIdx="0" presStyleCnt="6"/>
      <dgm:spPr/>
    </dgm:pt>
    <dgm:pt modelId="{34378741-87D2-4879-A958-F9003EA1117D}" type="pres">
      <dgm:prSet presAssocID="{B5CE608B-5736-4AB0-8460-91D707F30C27}" presName="text_2" presStyleLbl="node1" presStyleIdx="1" presStyleCnt="6">
        <dgm:presLayoutVars>
          <dgm:bulletEnabled val="1"/>
        </dgm:presLayoutVars>
      </dgm:prSet>
      <dgm:spPr/>
      <dgm:t>
        <a:bodyPr/>
        <a:lstStyle/>
        <a:p>
          <a:endParaRPr lang="es-ES"/>
        </a:p>
      </dgm:t>
    </dgm:pt>
    <dgm:pt modelId="{DA7D9FF5-1C50-4199-8DA6-EE5905675B54}" type="pres">
      <dgm:prSet presAssocID="{B5CE608B-5736-4AB0-8460-91D707F30C27}" presName="accent_2" presStyleCnt="0"/>
      <dgm:spPr/>
    </dgm:pt>
    <dgm:pt modelId="{AD7A7BA6-B4CE-4147-83A8-F22DEEEBC959}" type="pres">
      <dgm:prSet presAssocID="{B5CE608B-5736-4AB0-8460-91D707F30C27}" presName="accentRepeatNode" presStyleLbl="solidFgAcc1" presStyleIdx="1" presStyleCnt="6"/>
      <dgm:spPr/>
    </dgm:pt>
    <dgm:pt modelId="{93FFA4B5-0891-4E27-9AD6-F864BC8D9B83}" type="pres">
      <dgm:prSet presAssocID="{BF2C7EC1-45C0-4BA0-A494-29E391844A6C}" presName="text_3" presStyleLbl="node1" presStyleIdx="2" presStyleCnt="6">
        <dgm:presLayoutVars>
          <dgm:bulletEnabled val="1"/>
        </dgm:presLayoutVars>
      </dgm:prSet>
      <dgm:spPr/>
      <dgm:t>
        <a:bodyPr/>
        <a:lstStyle/>
        <a:p>
          <a:endParaRPr lang="es-ES"/>
        </a:p>
      </dgm:t>
    </dgm:pt>
    <dgm:pt modelId="{DCA48088-49BE-46CD-8107-E9C6BCD997E9}" type="pres">
      <dgm:prSet presAssocID="{BF2C7EC1-45C0-4BA0-A494-29E391844A6C}" presName="accent_3" presStyleCnt="0"/>
      <dgm:spPr/>
    </dgm:pt>
    <dgm:pt modelId="{C55AE0CD-A506-4419-9D11-22E252D12E10}" type="pres">
      <dgm:prSet presAssocID="{BF2C7EC1-45C0-4BA0-A494-29E391844A6C}" presName="accentRepeatNode" presStyleLbl="solidFgAcc1" presStyleIdx="2" presStyleCnt="6"/>
      <dgm:spPr/>
    </dgm:pt>
    <dgm:pt modelId="{0047CE5C-11A7-4B2A-9D1D-CFB81BA412F6}" type="pres">
      <dgm:prSet presAssocID="{ACBCEDCC-E029-4224-89A4-868A9185E5F2}" presName="text_4" presStyleLbl="node1" presStyleIdx="3" presStyleCnt="6">
        <dgm:presLayoutVars>
          <dgm:bulletEnabled val="1"/>
        </dgm:presLayoutVars>
      </dgm:prSet>
      <dgm:spPr/>
      <dgm:t>
        <a:bodyPr/>
        <a:lstStyle/>
        <a:p>
          <a:endParaRPr lang="es-ES"/>
        </a:p>
      </dgm:t>
    </dgm:pt>
    <dgm:pt modelId="{F5B1E622-3CD3-453E-9359-253F2F540061}" type="pres">
      <dgm:prSet presAssocID="{ACBCEDCC-E029-4224-89A4-868A9185E5F2}" presName="accent_4" presStyleCnt="0"/>
      <dgm:spPr/>
    </dgm:pt>
    <dgm:pt modelId="{432AC7CD-3A82-4AE1-A074-FF5C65C701A7}" type="pres">
      <dgm:prSet presAssocID="{ACBCEDCC-E029-4224-89A4-868A9185E5F2}" presName="accentRepeatNode" presStyleLbl="solidFgAcc1" presStyleIdx="3" presStyleCnt="6"/>
      <dgm:spPr/>
    </dgm:pt>
    <dgm:pt modelId="{C47943D3-C935-403B-AB59-64B9B65CF99D}" type="pres">
      <dgm:prSet presAssocID="{54050F4E-E809-4359-8389-1D8E54F37706}" presName="text_5" presStyleLbl="node1" presStyleIdx="4" presStyleCnt="6">
        <dgm:presLayoutVars>
          <dgm:bulletEnabled val="1"/>
        </dgm:presLayoutVars>
      </dgm:prSet>
      <dgm:spPr/>
      <dgm:t>
        <a:bodyPr/>
        <a:lstStyle/>
        <a:p>
          <a:endParaRPr lang="es-ES"/>
        </a:p>
      </dgm:t>
    </dgm:pt>
    <dgm:pt modelId="{5CEEE8ED-9E90-4E2B-85CD-2704DAE742A0}" type="pres">
      <dgm:prSet presAssocID="{54050F4E-E809-4359-8389-1D8E54F37706}" presName="accent_5" presStyleCnt="0"/>
      <dgm:spPr/>
    </dgm:pt>
    <dgm:pt modelId="{7FCCB119-9A04-41A5-98F6-D77EE27CA857}" type="pres">
      <dgm:prSet presAssocID="{54050F4E-E809-4359-8389-1D8E54F37706}" presName="accentRepeatNode" presStyleLbl="solidFgAcc1" presStyleIdx="4" presStyleCnt="6"/>
      <dgm:spPr/>
    </dgm:pt>
    <dgm:pt modelId="{32240D5C-73AF-4A33-8729-F7DFAE43CAEE}" type="pres">
      <dgm:prSet presAssocID="{60646903-66A2-4793-A577-B6501EC10B5C}" presName="text_6" presStyleLbl="node1" presStyleIdx="5" presStyleCnt="6">
        <dgm:presLayoutVars>
          <dgm:bulletEnabled val="1"/>
        </dgm:presLayoutVars>
      </dgm:prSet>
      <dgm:spPr/>
      <dgm:t>
        <a:bodyPr/>
        <a:lstStyle/>
        <a:p>
          <a:endParaRPr lang="es-ES"/>
        </a:p>
      </dgm:t>
    </dgm:pt>
    <dgm:pt modelId="{A3FE9A47-17F9-41A7-9257-7E3DE7C16AEC}" type="pres">
      <dgm:prSet presAssocID="{60646903-66A2-4793-A577-B6501EC10B5C}" presName="accent_6" presStyleCnt="0"/>
      <dgm:spPr/>
    </dgm:pt>
    <dgm:pt modelId="{F00985BA-DF0E-4C98-8442-F2F9370324DE}" type="pres">
      <dgm:prSet presAssocID="{60646903-66A2-4793-A577-B6501EC10B5C}" presName="accentRepeatNode" presStyleLbl="solidFgAcc1" presStyleIdx="5" presStyleCnt="6"/>
      <dgm:spPr/>
    </dgm:pt>
  </dgm:ptLst>
  <dgm:cxnLst>
    <dgm:cxn modelId="{566F6BB6-62B9-4B7D-A85A-A0B0F2A03E39}" type="presOf" srcId="{4AFF7F48-9CDA-4C1E-9D56-7EA14DA2DF37}" destId="{1DCEC7F0-7766-4BFF-8670-440C84785977}" srcOrd="0" destOrd="0" presId="urn:microsoft.com/office/officeart/2008/layout/VerticalCurvedList"/>
    <dgm:cxn modelId="{04824962-FA0D-411B-94E3-1AB86E786366}" srcId="{82C11536-F1DA-4686-A1B1-443B5F048C72}" destId="{BF2C7EC1-45C0-4BA0-A494-29E391844A6C}" srcOrd="2" destOrd="0" parTransId="{5FF7452D-334F-4B8A-9920-47F136A803EB}" sibTransId="{7B1FA636-1144-4D06-A607-84BF2B9DBE9D}"/>
    <dgm:cxn modelId="{CCF582C7-99F4-448F-91D4-93569A2BCCA5}" type="presOf" srcId="{BF2C7EC1-45C0-4BA0-A494-29E391844A6C}" destId="{93FFA4B5-0891-4E27-9AD6-F864BC8D9B83}" srcOrd="0" destOrd="0" presId="urn:microsoft.com/office/officeart/2008/layout/VerticalCurvedList"/>
    <dgm:cxn modelId="{E3DE5665-4B78-47F9-B835-D8CBBE0D1E2C}" srcId="{82C11536-F1DA-4686-A1B1-443B5F048C72}" destId="{60646903-66A2-4793-A577-B6501EC10B5C}" srcOrd="5" destOrd="0" parTransId="{AF34CB64-B657-4B56-BF2D-957654D53A3E}" sibTransId="{18731DD0-F494-494E-B50C-7B226294E160}"/>
    <dgm:cxn modelId="{C0BE21BB-BA13-4AE0-8D71-886EB82F94D8}" srcId="{82C11536-F1DA-4686-A1B1-443B5F048C72}" destId="{ACBCEDCC-E029-4224-89A4-868A9185E5F2}" srcOrd="3" destOrd="0" parTransId="{3D1494A6-A42E-4715-95E5-B819AF0D5F39}" sibTransId="{A46F3081-2376-4773-AC8D-4E39879C44F0}"/>
    <dgm:cxn modelId="{5137AF42-EE8C-4393-85CC-B3C078F688A7}" type="presOf" srcId="{60646903-66A2-4793-A577-B6501EC10B5C}" destId="{32240D5C-73AF-4A33-8729-F7DFAE43CAEE}" srcOrd="0" destOrd="0" presId="urn:microsoft.com/office/officeart/2008/layout/VerticalCurvedList"/>
    <dgm:cxn modelId="{AA230AD3-9C8A-42AD-9462-7BD5D1BB679C}" srcId="{82C11536-F1DA-4686-A1B1-443B5F048C72}" destId="{54050F4E-E809-4359-8389-1D8E54F37706}" srcOrd="4" destOrd="0" parTransId="{A820C60A-CC3E-463B-8F3D-FE18F2446029}" sibTransId="{F0E6740A-8ECB-4613-AC7C-75842CFABF75}"/>
    <dgm:cxn modelId="{02FE20E4-8DAE-403B-9098-BA29FC7FD995}" type="presOf" srcId="{82C11536-F1DA-4686-A1B1-443B5F048C72}" destId="{8BB35E12-9938-4296-89C4-8B076886D27E}" srcOrd="0" destOrd="0" presId="urn:microsoft.com/office/officeart/2008/layout/VerticalCurvedList"/>
    <dgm:cxn modelId="{0B5FEB89-7A1E-4B2B-A0E7-05FCEB20B642}" type="presOf" srcId="{93D07383-0A7F-42CD-B15B-46248DEEEAB7}" destId="{03EF2D7C-DE0D-4721-AEB8-31FFD9BE89B7}" srcOrd="0" destOrd="0" presId="urn:microsoft.com/office/officeart/2008/layout/VerticalCurvedList"/>
    <dgm:cxn modelId="{81C28AA1-3481-460D-8647-EE5CC1158470}" type="presOf" srcId="{ACBCEDCC-E029-4224-89A4-868A9185E5F2}" destId="{0047CE5C-11A7-4B2A-9D1D-CFB81BA412F6}" srcOrd="0" destOrd="0" presId="urn:microsoft.com/office/officeart/2008/layout/VerticalCurvedList"/>
    <dgm:cxn modelId="{79D3D6D3-C6AF-4F69-B2C6-8A4D8F719BE1}" type="presOf" srcId="{54050F4E-E809-4359-8389-1D8E54F37706}" destId="{C47943D3-C935-403B-AB59-64B9B65CF99D}" srcOrd="0" destOrd="0" presId="urn:microsoft.com/office/officeart/2008/layout/VerticalCurvedList"/>
    <dgm:cxn modelId="{FA0C5EA8-49EB-4B95-898D-A7EF6DEF9752}" srcId="{82C11536-F1DA-4686-A1B1-443B5F048C72}" destId="{4AFF7F48-9CDA-4C1E-9D56-7EA14DA2DF37}" srcOrd="0" destOrd="0" parTransId="{41B01DFA-C3DF-4D07-B0DB-3F3FD389FF9F}" sibTransId="{93D07383-0A7F-42CD-B15B-46248DEEEAB7}"/>
    <dgm:cxn modelId="{7E5304FF-D0F0-49D4-8028-1D54A8AB2C8C}" srcId="{82C11536-F1DA-4686-A1B1-443B5F048C72}" destId="{B5CE608B-5736-4AB0-8460-91D707F30C27}" srcOrd="1" destOrd="0" parTransId="{40C25A80-E3CF-4FA0-BC8E-5F910A52BE3E}" sibTransId="{8718A2C0-5F60-4CAD-B4FD-30A912CD130D}"/>
    <dgm:cxn modelId="{598BDF89-6967-4B2B-94A0-3376B12089C0}" type="presOf" srcId="{B5CE608B-5736-4AB0-8460-91D707F30C27}" destId="{34378741-87D2-4879-A958-F9003EA1117D}" srcOrd="0" destOrd="0" presId="urn:microsoft.com/office/officeart/2008/layout/VerticalCurvedList"/>
    <dgm:cxn modelId="{4E1A80A7-BC6C-4068-8B97-796055979ADB}" type="presParOf" srcId="{8BB35E12-9938-4296-89C4-8B076886D27E}" destId="{90EE59E8-3D30-44A9-8518-AF0EE2889E11}" srcOrd="0" destOrd="0" presId="urn:microsoft.com/office/officeart/2008/layout/VerticalCurvedList"/>
    <dgm:cxn modelId="{00D292C3-DFCC-4AB7-92E2-9D118D44E282}" type="presParOf" srcId="{90EE59E8-3D30-44A9-8518-AF0EE2889E11}" destId="{C6C6DE9F-B133-4CAB-A05D-204C13F84E02}" srcOrd="0" destOrd="0" presId="urn:microsoft.com/office/officeart/2008/layout/VerticalCurvedList"/>
    <dgm:cxn modelId="{EEA51158-4AB0-454A-9680-A2CD3C5A688F}" type="presParOf" srcId="{C6C6DE9F-B133-4CAB-A05D-204C13F84E02}" destId="{D45BE187-4618-448F-8D7D-B38E1DC3BBBC}" srcOrd="0" destOrd="0" presId="urn:microsoft.com/office/officeart/2008/layout/VerticalCurvedList"/>
    <dgm:cxn modelId="{FE2C341E-FA79-4442-A101-A663BFE59833}" type="presParOf" srcId="{C6C6DE9F-B133-4CAB-A05D-204C13F84E02}" destId="{03EF2D7C-DE0D-4721-AEB8-31FFD9BE89B7}" srcOrd="1" destOrd="0" presId="urn:microsoft.com/office/officeart/2008/layout/VerticalCurvedList"/>
    <dgm:cxn modelId="{D5B005A1-F90D-4D1D-9234-563F699F6364}" type="presParOf" srcId="{C6C6DE9F-B133-4CAB-A05D-204C13F84E02}" destId="{3A96B393-E964-4218-AF9C-22BBB90F7AF7}" srcOrd="2" destOrd="0" presId="urn:microsoft.com/office/officeart/2008/layout/VerticalCurvedList"/>
    <dgm:cxn modelId="{20BD7FBD-3FCD-418D-BFA9-39930EAA7166}" type="presParOf" srcId="{C6C6DE9F-B133-4CAB-A05D-204C13F84E02}" destId="{3022417D-1DD1-4F1E-B9F2-085C29688D20}" srcOrd="3" destOrd="0" presId="urn:microsoft.com/office/officeart/2008/layout/VerticalCurvedList"/>
    <dgm:cxn modelId="{DA3A90D9-2939-42F8-826A-89F1A34322D3}" type="presParOf" srcId="{90EE59E8-3D30-44A9-8518-AF0EE2889E11}" destId="{1DCEC7F0-7766-4BFF-8670-440C84785977}" srcOrd="1" destOrd="0" presId="urn:microsoft.com/office/officeart/2008/layout/VerticalCurvedList"/>
    <dgm:cxn modelId="{0CB3759E-4D9D-4FC6-A0D4-715F552C8BE0}" type="presParOf" srcId="{90EE59E8-3D30-44A9-8518-AF0EE2889E11}" destId="{25007EC9-BF20-42F7-8920-5FBD4CB67BD0}" srcOrd="2" destOrd="0" presId="urn:microsoft.com/office/officeart/2008/layout/VerticalCurvedList"/>
    <dgm:cxn modelId="{11916782-98CF-4A6D-AD7F-51742DBDDD62}" type="presParOf" srcId="{25007EC9-BF20-42F7-8920-5FBD4CB67BD0}" destId="{0EAF61C9-4E2D-422D-802A-DE7CB6F124F8}" srcOrd="0" destOrd="0" presId="urn:microsoft.com/office/officeart/2008/layout/VerticalCurvedList"/>
    <dgm:cxn modelId="{38573F14-B6F2-4807-ACFE-341111024B0A}" type="presParOf" srcId="{90EE59E8-3D30-44A9-8518-AF0EE2889E11}" destId="{34378741-87D2-4879-A958-F9003EA1117D}" srcOrd="3" destOrd="0" presId="urn:microsoft.com/office/officeart/2008/layout/VerticalCurvedList"/>
    <dgm:cxn modelId="{F065F35B-0E2A-46D6-A310-B6F275C832AB}" type="presParOf" srcId="{90EE59E8-3D30-44A9-8518-AF0EE2889E11}" destId="{DA7D9FF5-1C50-4199-8DA6-EE5905675B54}" srcOrd="4" destOrd="0" presId="urn:microsoft.com/office/officeart/2008/layout/VerticalCurvedList"/>
    <dgm:cxn modelId="{16DA082D-BDD5-4FF7-B9A4-4C1D4C9E8F78}" type="presParOf" srcId="{DA7D9FF5-1C50-4199-8DA6-EE5905675B54}" destId="{AD7A7BA6-B4CE-4147-83A8-F22DEEEBC959}" srcOrd="0" destOrd="0" presId="urn:microsoft.com/office/officeart/2008/layout/VerticalCurvedList"/>
    <dgm:cxn modelId="{4E60DE7C-5B2C-4668-A8A1-A398C40556A0}" type="presParOf" srcId="{90EE59E8-3D30-44A9-8518-AF0EE2889E11}" destId="{93FFA4B5-0891-4E27-9AD6-F864BC8D9B83}" srcOrd="5" destOrd="0" presId="urn:microsoft.com/office/officeart/2008/layout/VerticalCurvedList"/>
    <dgm:cxn modelId="{D64FC0C7-D49B-4BBE-9E21-01722F435AD2}" type="presParOf" srcId="{90EE59E8-3D30-44A9-8518-AF0EE2889E11}" destId="{DCA48088-49BE-46CD-8107-E9C6BCD997E9}" srcOrd="6" destOrd="0" presId="urn:microsoft.com/office/officeart/2008/layout/VerticalCurvedList"/>
    <dgm:cxn modelId="{5EDCE785-B018-4EB3-8F0E-915009BE57B0}" type="presParOf" srcId="{DCA48088-49BE-46CD-8107-E9C6BCD997E9}" destId="{C55AE0CD-A506-4419-9D11-22E252D12E10}" srcOrd="0" destOrd="0" presId="urn:microsoft.com/office/officeart/2008/layout/VerticalCurvedList"/>
    <dgm:cxn modelId="{06A243C1-73A1-4775-BA00-B72005654529}" type="presParOf" srcId="{90EE59E8-3D30-44A9-8518-AF0EE2889E11}" destId="{0047CE5C-11A7-4B2A-9D1D-CFB81BA412F6}" srcOrd="7" destOrd="0" presId="urn:microsoft.com/office/officeart/2008/layout/VerticalCurvedList"/>
    <dgm:cxn modelId="{BAED2DA1-E115-423F-92CA-87072A777C71}" type="presParOf" srcId="{90EE59E8-3D30-44A9-8518-AF0EE2889E11}" destId="{F5B1E622-3CD3-453E-9359-253F2F540061}" srcOrd="8" destOrd="0" presId="urn:microsoft.com/office/officeart/2008/layout/VerticalCurvedList"/>
    <dgm:cxn modelId="{61D6C54F-3DA8-4D7D-96A8-5644903C77C4}" type="presParOf" srcId="{F5B1E622-3CD3-453E-9359-253F2F540061}" destId="{432AC7CD-3A82-4AE1-A074-FF5C65C701A7}" srcOrd="0" destOrd="0" presId="urn:microsoft.com/office/officeart/2008/layout/VerticalCurvedList"/>
    <dgm:cxn modelId="{77F20270-EEA8-40BA-A860-2DBF7734D3FD}" type="presParOf" srcId="{90EE59E8-3D30-44A9-8518-AF0EE2889E11}" destId="{C47943D3-C935-403B-AB59-64B9B65CF99D}" srcOrd="9" destOrd="0" presId="urn:microsoft.com/office/officeart/2008/layout/VerticalCurvedList"/>
    <dgm:cxn modelId="{5511BDA9-F211-4692-8685-0CD5865CD7D4}" type="presParOf" srcId="{90EE59E8-3D30-44A9-8518-AF0EE2889E11}" destId="{5CEEE8ED-9E90-4E2B-85CD-2704DAE742A0}" srcOrd="10" destOrd="0" presId="urn:microsoft.com/office/officeart/2008/layout/VerticalCurvedList"/>
    <dgm:cxn modelId="{2BD3F254-F617-4543-86CE-B85E64D53155}" type="presParOf" srcId="{5CEEE8ED-9E90-4E2B-85CD-2704DAE742A0}" destId="{7FCCB119-9A04-41A5-98F6-D77EE27CA857}" srcOrd="0" destOrd="0" presId="urn:microsoft.com/office/officeart/2008/layout/VerticalCurvedList"/>
    <dgm:cxn modelId="{030BE53F-5041-4370-8E7F-8C6A7D0E1393}" type="presParOf" srcId="{90EE59E8-3D30-44A9-8518-AF0EE2889E11}" destId="{32240D5C-73AF-4A33-8729-F7DFAE43CAEE}" srcOrd="11" destOrd="0" presId="urn:microsoft.com/office/officeart/2008/layout/VerticalCurvedList"/>
    <dgm:cxn modelId="{ABA284D5-64FF-4EBD-A51F-7FF72CE68708}" type="presParOf" srcId="{90EE59E8-3D30-44A9-8518-AF0EE2889E11}" destId="{A3FE9A47-17F9-41A7-9257-7E3DE7C16AEC}" srcOrd="12" destOrd="0" presId="urn:microsoft.com/office/officeart/2008/layout/VerticalCurvedList"/>
    <dgm:cxn modelId="{2F5A581F-B3BB-4A06-967F-042641CC4693}" type="presParOf" srcId="{A3FE9A47-17F9-41A7-9257-7E3DE7C16AEC}" destId="{F00985BA-DF0E-4C98-8442-F2F9370324D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EC2C86-0BD6-43D8-BFE0-DB97AB07C50A}" type="doc">
      <dgm:prSet loTypeId="urn:microsoft.com/office/officeart/2005/8/layout/hierarchy3" loCatId="list" qsTypeId="urn:microsoft.com/office/officeart/2005/8/quickstyle/simple3" qsCatId="simple" csTypeId="urn:microsoft.com/office/officeart/2005/8/colors/colorful1" csCatId="colorful" phldr="1"/>
      <dgm:spPr/>
      <dgm:t>
        <a:bodyPr/>
        <a:lstStyle/>
        <a:p>
          <a:endParaRPr lang="es-EC"/>
        </a:p>
      </dgm:t>
    </dgm:pt>
    <dgm:pt modelId="{4BABF3BA-848E-4F10-9ACE-1276642E4F45}">
      <dgm:prSet phldrT="[Texto]" custT="1">
        <dgm:style>
          <a:lnRef idx="2">
            <a:schemeClr val="accent2">
              <a:shade val="50000"/>
            </a:schemeClr>
          </a:lnRef>
          <a:fillRef idx="1">
            <a:schemeClr val="accent2"/>
          </a:fillRef>
          <a:effectRef idx="0">
            <a:schemeClr val="accent2"/>
          </a:effectRef>
          <a:fontRef idx="minor">
            <a:schemeClr val="lt1"/>
          </a:fontRef>
        </dgm:style>
      </dgm:prSet>
      <dgm:spPr>
        <a:effectLst>
          <a:glow rad="139700">
            <a:schemeClr val="accent2">
              <a:satMod val="175000"/>
              <a:alpha val="40000"/>
            </a:schemeClr>
          </a:glow>
        </a:effectLst>
      </dgm:spPr>
      <dgm:t>
        <a:bodyPr/>
        <a:lstStyle/>
        <a:p>
          <a:r>
            <a:rPr lang="es-EC" sz="1800" b="1" dirty="0" smtClean="0">
              <a:solidFill>
                <a:schemeClr val="tx1"/>
              </a:solidFill>
              <a:latin typeface="Times New Roman" panose="02020603050405020304" pitchFamily="18" charset="0"/>
              <a:cs typeface="Times New Roman" panose="02020603050405020304" pitchFamily="18" charset="0"/>
            </a:rPr>
            <a:t>Diseño de la investigación</a:t>
          </a:r>
          <a:endParaRPr lang="es-EC" sz="1800" b="1" dirty="0">
            <a:solidFill>
              <a:schemeClr val="tx1"/>
            </a:solidFill>
            <a:latin typeface="Times New Roman" panose="02020603050405020304" pitchFamily="18" charset="0"/>
            <a:cs typeface="Times New Roman" panose="02020603050405020304" pitchFamily="18" charset="0"/>
          </a:endParaRPr>
        </a:p>
      </dgm:t>
    </dgm:pt>
    <dgm:pt modelId="{FB3BC8CB-74CB-48D8-966E-538CE5C1A709}" type="parTrans" cxnId="{184D0CB8-D66E-42EC-9A3B-430D1D53E7A9}">
      <dgm:prSet/>
      <dgm:spPr/>
      <dgm:t>
        <a:bodyPr/>
        <a:lstStyle/>
        <a:p>
          <a:endParaRPr lang="es-EC" sz="1500">
            <a:latin typeface="Times New Roman" panose="02020603050405020304" pitchFamily="18" charset="0"/>
            <a:cs typeface="Times New Roman" panose="02020603050405020304" pitchFamily="18" charset="0"/>
          </a:endParaRPr>
        </a:p>
      </dgm:t>
    </dgm:pt>
    <dgm:pt modelId="{F4C5AFCC-5249-4FEC-AD96-1DDA45FC7078}" type="sibTrans" cxnId="{184D0CB8-D66E-42EC-9A3B-430D1D53E7A9}">
      <dgm:prSet/>
      <dgm:spPr/>
      <dgm:t>
        <a:bodyPr/>
        <a:lstStyle/>
        <a:p>
          <a:endParaRPr lang="es-EC" sz="1500">
            <a:latin typeface="Times New Roman" panose="02020603050405020304" pitchFamily="18" charset="0"/>
            <a:cs typeface="Times New Roman" panose="02020603050405020304" pitchFamily="18" charset="0"/>
          </a:endParaRPr>
        </a:p>
      </dgm:t>
    </dgm:pt>
    <dgm:pt modelId="{4599671D-3727-4EDC-9A99-E25C3462AA25}">
      <dgm:prSet phldrT="[Texto]" custT="1">
        <dgm:style>
          <a:lnRef idx="2">
            <a:schemeClr val="accent2"/>
          </a:lnRef>
          <a:fillRef idx="1">
            <a:schemeClr val="lt1"/>
          </a:fillRef>
          <a:effectRef idx="0">
            <a:schemeClr val="accent2"/>
          </a:effectRef>
          <a:fontRef idx="minor">
            <a:schemeClr val="dk1"/>
          </a:fontRef>
        </dgm:style>
      </dgm:prSet>
      <dgm:spPr/>
      <dgm:t>
        <a:bodyPr/>
        <a:lstStyle/>
        <a:p>
          <a:pPr algn="ctr"/>
          <a:r>
            <a:rPr lang="es-EC" sz="1500" b="1" dirty="0" smtClean="0">
              <a:latin typeface="Times New Roman" panose="02020603050405020304" pitchFamily="18" charset="0"/>
              <a:cs typeface="Times New Roman" panose="02020603050405020304" pitchFamily="18" charset="0"/>
            </a:rPr>
            <a:t>Enfoque Cuantitativo</a:t>
          </a:r>
        </a:p>
        <a:p>
          <a:pPr algn="ctr"/>
          <a:r>
            <a:rPr lang="es-EC" sz="1500" dirty="0" smtClean="0">
              <a:latin typeface="Times New Roman" panose="02020603050405020304" pitchFamily="18" charset="0"/>
              <a:cs typeface="Times New Roman" panose="02020603050405020304" pitchFamily="18" charset="0"/>
            </a:rPr>
            <a:t>Los datos recolectados se interpretaron de forma numérica en frecuencias y porcentajes. </a:t>
          </a:r>
        </a:p>
      </dgm:t>
    </dgm:pt>
    <dgm:pt modelId="{3B470CA1-5B01-4938-9CFB-3F706A4CAA27}" type="parTrans" cxnId="{E06CA9B3-3019-48CF-A882-F7D98D61904E}">
      <dgm:prSet/>
      <dgm:spPr/>
      <dgm:t>
        <a:bodyPr/>
        <a:lstStyle/>
        <a:p>
          <a:endParaRPr lang="es-EC" sz="1500">
            <a:latin typeface="Times New Roman" panose="02020603050405020304" pitchFamily="18" charset="0"/>
            <a:cs typeface="Times New Roman" panose="02020603050405020304" pitchFamily="18" charset="0"/>
          </a:endParaRPr>
        </a:p>
      </dgm:t>
    </dgm:pt>
    <dgm:pt modelId="{C56EB2B4-1764-4239-BC7F-276261508CB3}" type="sibTrans" cxnId="{E06CA9B3-3019-48CF-A882-F7D98D61904E}">
      <dgm:prSet/>
      <dgm:spPr/>
      <dgm:t>
        <a:bodyPr/>
        <a:lstStyle/>
        <a:p>
          <a:endParaRPr lang="es-EC" sz="1500">
            <a:latin typeface="Times New Roman" panose="02020603050405020304" pitchFamily="18" charset="0"/>
            <a:cs typeface="Times New Roman" panose="02020603050405020304" pitchFamily="18" charset="0"/>
          </a:endParaRPr>
        </a:p>
      </dgm:t>
    </dgm:pt>
    <dgm:pt modelId="{A0224677-3D7B-4436-96EE-F4C6C15D97D5}">
      <dgm:prSet phldrT="[Texto]" custT="1">
        <dgm:style>
          <a:lnRef idx="2">
            <a:schemeClr val="accent4">
              <a:shade val="50000"/>
            </a:schemeClr>
          </a:lnRef>
          <a:fillRef idx="1">
            <a:schemeClr val="accent4"/>
          </a:fillRef>
          <a:effectRef idx="0">
            <a:schemeClr val="accent4"/>
          </a:effectRef>
          <a:fontRef idx="minor">
            <a:schemeClr val="lt1"/>
          </a:fontRef>
        </dgm:style>
      </dgm:prSet>
      <dgm:spPr>
        <a:effectLst>
          <a:glow rad="139700">
            <a:schemeClr val="accent2">
              <a:satMod val="175000"/>
              <a:alpha val="40000"/>
            </a:schemeClr>
          </a:glow>
        </a:effectLst>
      </dgm:spPr>
      <dgm:t>
        <a:bodyPr/>
        <a:lstStyle/>
        <a:p>
          <a:r>
            <a:rPr lang="es-EC" sz="1800" b="1" dirty="0" smtClean="0">
              <a:solidFill>
                <a:schemeClr val="tx1"/>
              </a:solidFill>
              <a:latin typeface="Times New Roman" panose="02020603050405020304" pitchFamily="18" charset="0"/>
              <a:cs typeface="Times New Roman" panose="02020603050405020304" pitchFamily="18" charset="0"/>
            </a:rPr>
            <a:t>Localización del estudio </a:t>
          </a:r>
          <a:endParaRPr lang="es-EC" sz="1800" b="1" dirty="0">
            <a:solidFill>
              <a:schemeClr val="tx1"/>
            </a:solidFill>
            <a:latin typeface="Times New Roman" panose="02020603050405020304" pitchFamily="18" charset="0"/>
            <a:cs typeface="Times New Roman" panose="02020603050405020304" pitchFamily="18" charset="0"/>
          </a:endParaRPr>
        </a:p>
      </dgm:t>
    </dgm:pt>
    <dgm:pt modelId="{EEE029F9-A4D9-457D-B2AD-F179B52E8C3E}" type="parTrans" cxnId="{1B7BEADE-2588-4C68-B6E1-633A69F79D6F}">
      <dgm:prSet/>
      <dgm:spPr/>
      <dgm:t>
        <a:bodyPr/>
        <a:lstStyle/>
        <a:p>
          <a:endParaRPr lang="es-EC" sz="1500">
            <a:latin typeface="Times New Roman" panose="02020603050405020304" pitchFamily="18" charset="0"/>
            <a:cs typeface="Times New Roman" panose="02020603050405020304" pitchFamily="18" charset="0"/>
          </a:endParaRPr>
        </a:p>
      </dgm:t>
    </dgm:pt>
    <dgm:pt modelId="{1962FDB6-B969-4D36-ADD4-AAFC45CFA497}" type="sibTrans" cxnId="{1B7BEADE-2588-4C68-B6E1-633A69F79D6F}">
      <dgm:prSet/>
      <dgm:spPr/>
      <dgm:t>
        <a:bodyPr/>
        <a:lstStyle/>
        <a:p>
          <a:endParaRPr lang="es-EC" sz="1500">
            <a:latin typeface="Times New Roman" panose="02020603050405020304" pitchFamily="18" charset="0"/>
            <a:cs typeface="Times New Roman" panose="02020603050405020304" pitchFamily="18" charset="0"/>
          </a:endParaRPr>
        </a:p>
      </dgm:t>
    </dgm:pt>
    <dgm:pt modelId="{6A7EDC2E-1153-451E-AF81-9F1C6AFEA111}">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500" dirty="0" smtClean="0">
              <a:latin typeface="Times New Roman" panose="02020603050405020304" pitchFamily="18" charset="0"/>
              <a:cs typeface="Times New Roman" panose="02020603050405020304" pitchFamily="18" charset="0"/>
            </a:rPr>
            <a:t>Hospital Esmeraldas Sur </a:t>
          </a:r>
          <a:endParaRPr lang="es-EC" sz="1500" dirty="0">
            <a:latin typeface="Times New Roman" panose="02020603050405020304" pitchFamily="18" charset="0"/>
            <a:cs typeface="Times New Roman" panose="02020603050405020304" pitchFamily="18" charset="0"/>
          </a:endParaRPr>
        </a:p>
      </dgm:t>
    </dgm:pt>
    <dgm:pt modelId="{497ECA50-C333-47F3-B5E3-77F0B1B90A9C}" type="parTrans" cxnId="{49866509-B9B1-4CC9-B83E-46ADBD5C0CC0}">
      <dgm:prSet>
        <dgm:style>
          <a:lnRef idx="1">
            <a:schemeClr val="accent4"/>
          </a:lnRef>
          <a:fillRef idx="0">
            <a:schemeClr val="accent4"/>
          </a:fillRef>
          <a:effectRef idx="0">
            <a:schemeClr val="accent4"/>
          </a:effectRef>
          <a:fontRef idx="minor">
            <a:schemeClr val="tx1"/>
          </a:fontRef>
        </dgm:style>
      </dgm:prSet>
      <dgm:spPr/>
      <dgm:t>
        <a:bodyPr/>
        <a:lstStyle/>
        <a:p>
          <a:endParaRPr lang="es-EC" sz="1500">
            <a:latin typeface="Times New Roman" panose="02020603050405020304" pitchFamily="18" charset="0"/>
            <a:cs typeface="Times New Roman" panose="02020603050405020304" pitchFamily="18" charset="0"/>
          </a:endParaRPr>
        </a:p>
      </dgm:t>
    </dgm:pt>
    <dgm:pt modelId="{6692171D-4955-4BF4-BE05-7B0317370348}" type="sibTrans" cxnId="{49866509-B9B1-4CC9-B83E-46ADBD5C0CC0}">
      <dgm:prSet/>
      <dgm:spPr/>
      <dgm:t>
        <a:bodyPr/>
        <a:lstStyle/>
        <a:p>
          <a:endParaRPr lang="es-EC" sz="1500">
            <a:latin typeface="Times New Roman" panose="02020603050405020304" pitchFamily="18" charset="0"/>
            <a:cs typeface="Times New Roman" panose="02020603050405020304" pitchFamily="18" charset="0"/>
          </a:endParaRPr>
        </a:p>
      </dgm:t>
    </dgm:pt>
    <dgm:pt modelId="{467D19B7-4F12-4DF6-88D6-6A0D28383F14}">
      <dgm:prSet phldrT="[Texto]" custT="1">
        <dgm:style>
          <a:lnRef idx="2">
            <a:schemeClr val="accent3">
              <a:shade val="50000"/>
            </a:schemeClr>
          </a:lnRef>
          <a:fillRef idx="1">
            <a:schemeClr val="accent3"/>
          </a:fillRef>
          <a:effectRef idx="0">
            <a:schemeClr val="accent3"/>
          </a:effectRef>
          <a:fontRef idx="minor">
            <a:schemeClr val="lt1"/>
          </a:fontRef>
        </dgm:style>
      </dgm:prSet>
      <dgm:spPr>
        <a:effectLst>
          <a:glow rad="139700">
            <a:schemeClr val="accent2">
              <a:satMod val="175000"/>
              <a:alpha val="40000"/>
            </a:schemeClr>
          </a:glow>
        </a:effectLst>
      </dgm:spPr>
      <dgm:t>
        <a:bodyPr/>
        <a:lstStyle/>
        <a:p>
          <a:r>
            <a:rPr lang="es-EC" sz="1800" b="1" dirty="0" smtClean="0">
              <a:solidFill>
                <a:schemeClr val="tx1"/>
              </a:solidFill>
              <a:latin typeface="Times New Roman" panose="02020603050405020304" pitchFamily="18" charset="0"/>
              <a:cs typeface="Times New Roman" panose="02020603050405020304" pitchFamily="18" charset="0"/>
            </a:rPr>
            <a:t>Tipo de investigación</a:t>
          </a:r>
          <a:endParaRPr lang="es-EC" sz="1800" b="1" dirty="0">
            <a:solidFill>
              <a:schemeClr val="tx1"/>
            </a:solidFill>
            <a:latin typeface="Times New Roman" panose="02020603050405020304" pitchFamily="18" charset="0"/>
            <a:cs typeface="Times New Roman" panose="02020603050405020304" pitchFamily="18" charset="0"/>
          </a:endParaRPr>
        </a:p>
      </dgm:t>
    </dgm:pt>
    <dgm:pt modelId="{C898E1A3-D049-46ED-8DB1-1CC502C8BBFF}" type="parTrans" cxnId="{3B61E49E-17C4-4858-81CC-3C90B3262D9F}">
      <dgm:prSet/>
      <dgm:spPr/>
      <dgm:t>
        <a:bodyPr/>
        <a:lstStyle/>
        <a:p>
          <a:endParaRPr lang="es-EC" sz="1500">
            <a:latin typeface="Times New Roman" panose="02020603050405020304" pitchFamily="18" charset="0"/>
            <a:cs typeface="Times New Roman" panose="02020603050405020304" pitchFamily="18" charset="0"/>
          </a:endParaRPr>
        </a:p>
      </dgm:t>
    </dgm:pt>
    <dgm:pt modelId="{59751246-A2D4-4EDF-A8BB-9731971AD710}" type="sibTrans" cxnId="{3B61E49E-17C4-4858-81CC-3C90B3262D9F}">
      <dgm:prSet/>
      <dgm:spPr/>
      <dgm:t>
        <a:bodyPr/>
        <a:lstStyle/>
        <a:p>
          <a:endParaRPr lang="es-EC" sz="1500">
            <a:latin typeface="Times New Roman" panose="02020603050405020304" pitchFamily="18" charset="0"/>
            <a:cs typeface="Times New Roman" panose="02020603050405020304" pitchFamily="18" charset="0"/>
          </a:endParaRPr>
        </a:p>
      </dgm:t>
    </dgm:pt>
    <dgm:pt modelId="{01517229-1EC8-4876-94BB-62EE91DDAE49}">
      <dgm:prSet phldrT="[Texto]" custT="1"/>
      <dgm:spPr/>
      <dgm:t>
        <a:bodyPr/>
        <a:lstStyle/>
        <a:p>
          <a:r>
            <a:rPr lang="es-EC" sz="1500" b="1" dirty="0" smtClean="0">
              <a:latin typeface="Times New Roman" panose="02020603050405020304" pitchFamily="18" charset="0"/>
              <a:cs typeface="Times New Roman" panose="02020603050405020304" pitchFamily="18" charset="0"/>
            </a:rPr>
            <a:t>Documental </a:t>
          </a:r>
        </a:p>
        <a:p>
          <a:r>
            <a:rPr lang="es-EC" sz="1500" b="0" dirty="0" smtClean="0">
              <a:latin typeface="Times New Roman" panose="02020603050405020304" pitchFamily="18" charset="0"/>
              <a:cs typeface="Times New Roman" panose="02020603050405020304" pitchFamily="18" charset="0"/>
            </a:rPr>
            <a:t>Revisión de historias clínicas  </a:t>
          </a:r>
          <a:endParaRPr lang="es-EC" sz="1500" b="0" dirty="0">
            <a:latin typeface="Times New Roman" panose="02020603050405020304" pitchFamily="18" charset="0"/>
            <a:cs typeface="Times New Roman" panose="02020603050405020304" pitchFamily="18" charset="0"/>
          </a:endParaRPr>
        </a:p>
      </dgm:t>
    </dgm:pt>
    <dgm:pt modelId="{E38AC4A1-16D0-47B2-B9BE-6F31962DBBAE}" type="parTrans" cxnId="{1E2CB3B4-2C72-4E76-BE96-5C0499DED3AA}">
      <dgm:prSet>
        <dgm:style>
          <a:lnRef idx="1">
            <a:schemeClr val="accent3"/>
          </a:lnRef>
          <a:fillRef idx="0">
            <a:schemeClr val="accent3"/>
          </a:fillRef>
          <a:effectRef idx="0">
            <a:schemeClr val="accent3"/>
          </a:effectRef>
          <a:fontRef idx="minor">
            <a:schemeClr val="tx1"/>
          </a:fontRef>
        </dgm:style>
      </dgm:prSet>
      <dgm:spPr/>
      <dgm:t>
        <a:bodyPr/>
        <a:lstStyle/>
        <a:p>
          <a:endParaRPr lang="es-EC" sz="1500">
            <a:latin typeface="Times New Roman" panose="02020603050405020304" pitchFamily="18" charset="0"/>
            <a:cs typeface="Times New Roman" panose="02020603050405020304" pitchFamily="18" charset="0"/>
          </a:endParaRPr>
        </a:p>
      </dgm:t>
    </dgm:pt>
    <dgm:pt modelId="{329A91E5-B6C1-4BD9-93F2-E81E623AD802}" type="sibTrans" cxnId="{1E2CB3B4-2C72-4E76-BE96-5C0499DED3AA}">
      <dgm:prSet/>
      <dgm:spPr/>
      <dgm:t>
        <a:bodyPr/>
        <a:lstStyle/>
        <a:p>
          <a:endParaRPr lang="es-EC" sz="1500">
            <a:latin typeface="Times New Roman" panose="02020603050405020304" pitchFamily="18" charset="0"/>
            <a:cs typeface="Times New Roman" panose="02020603050405020304" pitchFamily="18" charset="0"/>
          </a:endParaRPr>
        </a:p>
      </dgm:t>
    </dgm:pt>
    <dgm:pt modelId="{4E4D776C-8E50-470D-8B00-F1E1AC43BFAF}">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500" b="1" dirty="0" smtClean="0">
              <a:latin typeface="Times New Roman" panose="02020603050405020304" pitchFamily="18" charset="0"/>
              <a:cs typeface="Times New Roman" panose="02020603050405020304" pitchFamily="18" charset="0"/>
            </a:rPr>
            <a:t>Transversal: </a:t>
          </a:r>
          <a:r>
            <a:rPr lang="es-EC" sz="1500" b="0" dirty="0" smtClean="0">
              <a:latin typeface="Times New Roman" panose="02020603050405020304" pitchFamily="18" charset="0"/>
              <a:cs typeface="Times New Roman" panose="02020603050405020304" pitchFamily="18" charset="0"/>
            </a:rPr>
            <a:t>Se efectuó en un tiempo determinado  </a:t>
          </a:r>
        </a:p>
      </dgm:t>
    </dgm:pt>
    <dgm:pt modelId="{3AFF9249-E9FE-4DCD-BF39-263D1AB7B592}" type="parTrans" cxnId="{716D7616-FAD8-4521-9873-76712ED3E803}">
      <dgm:prSet>
        <dgm:style>
          <a:lnRef idx="1">
            <a:schemeClr val="accent3"/>
          </a:lnRef>
          <a:fillRef idx="0">
            <a:schemeClr val="accent3"/>
          </a:fillRef>
          <a:effectRef idx="0">
            <a:schemeClr val="accent3"/>
          </a:effectRef>
          <a:fontRef idx="minor">
            <a:schemeClr val="tx1"/>
          </a:fontRef>
        </dgm:style>
      </dgm:prSet>
      <dgm:spPr/>
      <dgm:t>
        <a:bodyPr/>
        <a:lstStyle/>
        <a:p>
          <a:endParaRPr lang="es-EC" sz="1500">
            <a:latin typeface="Times New Roman" panose="02020603050405020304" pitchFamily="18" charset="0"/>
            <a:cs typeface="Times New Roman" panose="02020603050405020304" pitchFamily="18" charset="0"/>
          </a:endParaRPr>
        </a:p>
      </dgm:t>
    </dgm:pt>
    <dgm:pt modelId="{681C86F0-8BA3-4C90-884D-E36BEE5B2812}" type="sibTrans" cxnId="{716D7616-FAD8-4521-9873-76712ED3E803}">
      <dgm:prSet/>
      <dgm:spPr/>
      <dgm:t>
        <a:bodyPr/>
        <a:lstStyle/>
        <a:p>
          <a:endParaRPr lang="es-EC" sz="1500">
            <a:latin typeface="Times New Roman" panose="02020603050405020304" pitchFamily="18" charset="0"/>
            <a:cs typeface="Times New Roman" panose="02020603050405020304" pitchFamily="18" charset="0"/>
          </a:endParaRPr>
        </a:p>
      </dgm:t>
    </dgm:pt>
    <dgm:pt modelId="{F6B3FD91-AE7B-4D3A-AE44-44B9D6CA5D1E}">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C" sz="1500" b="1" dirty="0" smtClean="0">
              <a:latin typeface="Times New Roman" panose="02020603050405020304" pitchFamily="18" charset="0"/>
              <a:cs typeface="Times New Roman" panose="02020603050405020304" pitchFamily="18" charset="0"/>
            </a:rPr>
            <a:t>No experimental</a:t>
          </a:r>
        </a:p>
        <a:p>
          <a:r>
            <a:rPr lang="es-EC" sz="1500" dirty="0" smtClean="0">
              <a:latin typeface="Times New Roman" panose="02020603050405020304" pitchFamily="18" charset="0"/>
              <a:cs typeface="Times New Roman" panose="02020603050405020304" pitchFamily="18" charset="0"/>
            </a:rPr>
            <a:t> no se realizó ningún tipo de intervención.  </a:t>
          </a:r>
          <a:endParaRPr lang="es-EC" sz="1500" dirty="0">
            <a:latin typeface="Times New Roman" panose="02020603050405020304" pitchFamily="18" charset="0"/>
            <a:cs typeface="Times New Roman" panose="02020603050405020304" pitchFamily="18" charset="0"/>
          </a:endParaRPr>
        </a:p>
      </dgm:t>
    </dgm:pt>
    <dgm:pt modelId="{31CFCDE6-9E40-4996-BC4B-95082AB33288}" type="parTrans" cxnId="{A2342056-7236-4899-A12B-3EC4227FD303}">
      <dgm:prSet>
        <dgm:style>
          <a:lnRef idx="2">
            <a:schemeClr val="accent3"/>
          </a:lnRef>
          <a:fillRef idx="0">
            <a:schemeClr val="accent3"/>
          </a:fillRef>
          <a:effectRef idx="1">
            <a:schemeClr val="accent3"/>
          </a:effectRef>
          <a:fontRef idx="minor">
            <a:schemeClr val="tx1"/>
          </a:fontRef>
        </dgm:style>
      </dgm:prSet>
      <dgm:spPr/>
      <dgm:t>
        <a:bodyPr/>
        <a:lstStyle/>
        <a:p>
          <a:endParaRPr lang="es-EC" sz="1500">
            <a:latin typeface="Times New Roman" panose="02020603050405020304" pitchFamily="18" charset="0"/>
            <a:cs typeface="Times New Roman" panose="02020603050405020304" pitchFamily="18" charset="0"/>
          </a:endParaRPr>
        </a:p>
      </dgm:t>
    </dgm:pt>
    <dgm:pt modelId="{1DFA5A29-67B3-45F4-8770-74E4436587C3}" type="sibTrans" cxnId="{A2342056-7236-4899-A12B-3EC4227FD303}">
      <dgm:prSet/>
      <dgm:spPr/>
      <dgm:t>
        <a:bodyPr/>
        <a:lstStyle/>
        <a:p>
          <a:endParaRPr lang="es-EC" sz="1500">
            <a:latin typeface="Times New Roman" panose="02020603050405020304" pitchFamily="18" charset="0"/>
            <a:cs typeface="Times New Roman" panose="02020603050405020304" pitchFamily="18" charset="0"/>
          </a:endParaRPr>
        </a:p>
      </dgm:t>
    </dgm:pt>
    <dgm:pt modelId="{206E3E1B-EEFE-45A6-8DA3-84DC567890C5}">
      <dgm:prSet phldrT="[Texto]" custT="1">
        <dgm:style>
          <a:lnRef idx="2">
            <a:schemeClr val="accent5">
              <a:shade val="50000"/>
            </a:schemeClr>
          </a:lnRef>
          <a:fillRef idx="1">
            <a:schemeClr val="accent5"/>
          </a:fillRef>
          <a:effectRef idx="0">
            <a:schemeClr val="accent5"/>
          </a:effectRef>
          <a:fontRef idx="minor">
            <a:schemeClr val="lt1"/>
          </a:fontRef>
        </dgm:style>
      </dgm:prSet>
      <dgm:spPr>
        <a:effectLst>
          <a:glow rad="139700">
            <a:schemeClr val="accent2">
              <a:satMod val="175000"/>
              <a:alpha val="40000"/>
            </a:schemeClr>
          </a:glow>
        </a:effectLst>
      </dgm:spPr>
      <dgm:t>
        <a:bodyPr/>
        <a:lstStyle/>
        <a:p>
          <a:r>
            <a:rPr lang="es-EC" sz="1800" b="1" dirty="0" smtClean="0">
              <a:solidFill>
                <a:schemeClr val="tx1"/>
              </a:solidFill>
              <a:latin typeface="Times New Roman" panose="02020603050405020304" pitchFamily="18" charset="0"/>
              <a:cs typeface="Times New Roman" panose="02020603050405020304" pitchFamily="18" charset="0"/>
            </a:rPr>
            <a:t>Población</a:t>
          </a:r>
          <a:endParaRPr lang="es-EC" sz="1800" b="1" dirty="0">
            <a:solidFill>
              <a:schemeClr val="tx1"/>
            </a:solidFill>
            <a:latin typeface="Times New Roman" panose="02020603050405020304" pitchFamily="18" charset="0"/>
            <a:cs typeface="Times New Roman" panose="02020603050405020304" pitchFamily="18" charset="0"/>
          </a:endParaRPr>
        </a:p>
      </dgm:t>
    </dgm:pt>
    <dgm:pt modelId="{6FBB0306-30A4-41E2-A1DA-EE2EDB84F1AF}" type="parTrans" cxnId="{1353F7E3-4EB4-4ABD-B183-AB92A6397853}">
      <dgm:prSet/>
      <dgm:spPr/>
      <dgm:t>
        <a:bodyPr/>
        <a:lstStyle/>
        <a:p>
          <a:endParaRPr lang="es-EC" sz="1500">
            <a:latin typeface="Times New Roman" panose="02020603050405020304" pitchFamily="18" charset="0"/>
            <a:cs typeface="Times New Roman" panose="02020603050405020304" pitchFamily="18" charset="0"/>
          </a:endParaRPr>
        </a:p>
      </dgm:t>
    </dgm:pt>
    <dgm:pt modelId="{EF6659D0-B195-4FD8-8652-00384FE1CA23}" type="sibTrans" cxnId="{1353F7E3-4EB4-4ABD-B183-AB92A6397853}">
      <dgm:prSet/>
      <dgm:spPr/>
      <dgm:t>
        <a:bodyPr/>
        <a:lstStyle/>
        <a:p>
          <a:endParaRPr lang="es-EC" sz="1500">
            <a:latin typeface="Times New Roman" panose="02020603050405020304" pitchFamily="18" charset="0"/>
            <a:cs typeface="Times New Roman" panose="02020603050405020304" pitchFamily="18" charset="0"/>
          </a:endParaRPr>
        </a:p>
      </dgm:t>
    </dgm:pt>
    <dgm:pt modelId="{97495B49-C8A3-4982-BD34-384425FA6829}">
      <dgm:prSet phldrT="[Texto]" custT="1">
        <dgm:style>
          <a:lnRef idx="2">
            <a:schemeClr val="accent5"/>
          </a:lnRef>
          <a:fillRef idx="1">
            <a:schemeClr val="lt1"/>
          </a:fillRef>
          <a:effectRef idx="0">
            <a:schemeClr val="accent5"/>
          </a:effectRef>
          <a:fontRef idx="minor">
            <a:schemeClr val="dk1"/>
          </a:fontRef>
        </dgm:style>
      </dgm:prSet>
      <dgm:spPr/>
      <dgm:t>
        <a:bodyPr/>
        <a:lstStyle/>
        <a:p>
          <a:pPr algn="ctr"/>
          <a:r>
            <a:rPr lang="es-EC" sz="1500" b="1" dirty="0" smtClean="0">
              <a:latin typeface="Times New Roman" panose="02020603050405020304" pitchFamily="18" charset="0"/>
              <a:cs typeface="Times New Roman" panose="02020603050405020304" pitchFamily="18" charset="0"/>
            </a:rPr>
            <a:t>Universo: </a:t>
          </a:r>
          <a:r>
            <a:rPr lang="es-EC" sz="1500" b="0" dirty="0" smtClean="0">
              <a:latin typeface="Times New Roman" panose="02020603050405020304" pitchFamily="18" charset="0"/>
              <a:cs typeface="Times New Roman" panose="02020603050405020304" pitchFamily="18" charset="0"/>
            </a:rPr>
            <a:t>Constituida por 237 trabajadores que laboraban en todas las áreas del hospital</a:t>
          </a:r>
        </a:p>
        <a:p>
          <a:pPr algn="ctr"/>
          <a:r>
            <a:rPr lang="es-EC" sz="1500" b="1" dirty="0" smtClean="0">
              <a:latin typeface="Times New Roman" panose="02020603050405020304" pitchFamily="18" charset="0"/>
              <a:cs typeface="Times New Roman" panose="02020603050405020304" pitchFamily="18" charset="0"/>
            </a:rPr>
            <a:t>Muestra: </a:t>
          </a:r>
          <a:r>
            <a:rPr lang="es-EC" sz="1500" b="0" dirty="0" smtClean="0">
              <a:latin typeface="Times New Roman" panose="02020603050405020304" pitchFamily="18" charset="0"/>
              <a:cs typeface="Times New Roman" panose="02020603050405020304" pitchFamily="18" charset="0"/>
            </a:rPr>
            <a:t>Conformada por 147 trabajadores y reducida a 107, bajo criterios </a:t>
          </a:r>
        </a:p>
      </dgm:t>
    </dgm:pt>
    <dgm:pt modelId="{34F17253-62A6-407F-928A-5A446DED4F22}" type="parTrans" cxnId="{2C9CE3A8-C4DB-4600-ABBD-AD2182B2377C}">
      <dgm:prSet>
        <dgm:style>
          <a:lnRef idx="1">
            <a:schemeClr val="accent5"/>
          </a:lnRef>
          <a:fillRef idx="0">
            <a:schemeClr val="accent5"/>
          </a:fillRef>
          <a:effectRef idx="0">
            <a:schemeClr val="accent5"/>
          </a:effectRef>
          <a:fontRef idx="minor">
            <a:schemeClr val="tx1"/>
          </a:fontRef>
        </dgm:style>
      </dgm:prSet>
      <dgm:spPr/>
      <dgm:t>
        <a:bodyPr/>
        <a:lstStyle/>
        <a:p>
          <a:endParaRPr lang="es-EC" sz="1500">
            <a:latin typeface="Times New Roman" panose="02020603050405020304" pitchFamily="18" charset="0"/>
            <a:cs typeface="Times New Roman" panose="02020603050405020304" pitchFamily="18" charset="0"/>
          </a:endParaRPr>
        </a:p>
      </dgm:t>
    </dgm:pt>
    <dgm:pt modelId="{4160CD5B-4B36-4B46-8523-BF8153248C54}" type="sibTrans" cxnId="{2C9CE3A8-C4DB-4600-ABBD-AD2182B2377C}">
      <dgm:prSet/>
      <dgm:spPr/>
      <dgm:t>
        <a:bodyPr/>
        <a:lstStyle/>
        <a:p>
          <a:endParaRPr lang="es-EC" sz="1500">
            <a:latin typeface="Times New Roman" panose="02020603050405020304" pitchFamily="18" charset="0"/>
            <a:cs typeface="Times New Roman" panose="02020603050405020304" pitchFamily="18" charset="0"/>
          </a:endParaRPr>
        </a:p>
      </dgm:t>
    </dgm:pt>
    <dgm:pt modelId="{7B40A499-4D9C-45E5-B673-3CA84A5F4015}">
      <dgm:prSet phldrT="[Texto]" custT="1">
        <dgm:style>
          <a:lnRef idx="2">
            <a:schemeClr val="accent5"/>
          </a:lnRef>
          <a:fillRef idx="1">
            <a:schemeClr val="lt1"/>
          </a:fillRef>
          <a:effectRef idx="0">
            <a:schemeClr val="accent5"/>
          </a:effectRef>
          <a:fontRef idx="minor">
            <a:schemeClr val="dk1"/>
          </a:fontRef>
        </dgm:style>
      </dgm:prSet>
      <dgm:spPr/>
      <dgm:t>
        <a:bodyPr/>
        <a:lstStyle/>
        <a:p>
          <a:pPr algn="ctr"/>
          <a:r>
            <a:rPr lang="es-EC" sz="1500" b="1" dirty="0" smtClean="0">
              <a:latin typeface="Times New Roman" panose="02020603050405020304" pitchFamily="18" charset="0"/>
              <a:cs typeface="Times New Roman" panose="02020603050405020304" pitchFamily="18" charset="0"/>
            </a:rPr>
            <a:t>Criterios de exclusión  </a:t>
          </a:r>
        </a:p>
        <a:p>
          <a:pPr algn="l"/>
          <a:r>
            <a:rPr lang="es-EC" sz="1500" b="0" dirty="0" smtClean="0">
              <a:latin typeface="Times New Roman" panose="02020603050405020304" pitchFamily="18" charset="0"/>
              <a:cs typeface="Times New Roman" panose="02020603050405020304" pitchFamily="18" charset="0"/>
            </a:rPr>
            <a:t>- Pacientes que no aceptaron participar en el estudio. </a:t>
          </a:r>
        </a:p>
        <a:p>
          <a:pPr algn="l"/>
          <a:r>
            <a:rPr lang="es-EC" sz="1500" b="0" dirty="0" smtClean="0">
              <a:latin typeface="Times New Roman" panose="02020603050405020304" pitchFamily="18" charset="0"/>
              <a:cs typeface="Times New Roman" panose="02020603050405020304" pitchFamily="18" charset="0"/>
            </a:rPr>
            <a:t>- Menores de 34 años</a:t>
          </a:r>
        </a:p>
        <a:p>
          <a:pPr algn="l"/>
          <a:r>
            <a:rPr lang="es-EC" sz="1500" b="0" dirty="0" smtClean="0">
              <a:latin typeface="Times New Roman" panose="02020603050405020304" pitchFamily="18" charset="0"/>
              <a:cs typeface="Times New Roman" panose="02020603050405020304" pitchFamily="18" charset="0"/>
            </a:rPr>
            <a:t>- Pacientes con una enfermedad ya diagnosticada</a:t>
          </a:r>
        </a:p>
      </dgm:t>
    </dgm:pt>
    <dgm:pt modelId="{427F2A8A-1100-4ED8-BB1F-8375983A2C84}" type="parTrans" cxnId="{8E56221F-35A0-41A7-919C-99540A35C474}">
      <dgm:prSet>
        <dgm:style>
          <a:lnRef idx="1">
            <a:schemeClr val="accent5"/>
          </a:lnRef>
          <a:fillRef idx="0">
            <a:schemeClr val="accent5"/>
          </a:fillRef>
          <a:effectRef idx="0">
            <a:schemeClr val="accent5"/>
          </a:effectRef>
          <a:fontRef idx="minor">
            <a:schemeClr val="tx1"/>
          </a:fontRef>
        </dgm:style>
      </dgm:prSet>
      <dgm:spPr/>
      <dgm:t>
        <a:bodyPr/>
        <a:lstStyle/>
        <a:p>
          <a:endParaRPr lang="es-EC" sz="1500">
            <a:latin typeface="Times New Roman" panose="02020603050405020304" pitchFamily="18" charset="0"/>
            <a:cs typeface="Times New Roman" panose="02020603050405020304" pitchFamily="18" charset="0"/>
          </a:endParaRPr>
        </a:p>
      </dgm:t>
    </dgm:pt>
    <dgm:pt modelId="{A6B900F0-C067-46D0-A25F-C22B7D0F6D19}" type="sibTrans" cxnId="{8E56221F-35A0-41A7-919C-99540A35C474}">
      <dgm:prSet/>
      <dgm:spPr/>
      <dgm:t>
        <a:bodyPr/>
        <a:lstStyle/>
        <a:p>
          <a:endParaRPr lang="es-EC" sz="1500">
            <a:latin typeface="Times New Roman" panose="02020603050405020304" pitchFamily="18" charset="0"/>
            <a:cs typeface="Times New Roman" panose="02020603050405020304" pitchFamily="18" charset="0"/>
          </a:endParaRPr>
        </a:p>
      </dgm:t>
    </dgm:pt>
    <dgm:pt modelId="{65E6D1B0-AAFE-4842-B11A-03A3FCF0850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C" sz="1500" b="1" dirty="0" smtClean="0">
              <a:latin typeface="Times New Roman" panose="02020603050405020304" pitchFamily="18" charset="0"/>
              <a:cs typeface="Times New Roman" panose="02020603050405020304" pitchFamily="18" charset="0"/>
            </a:rPr>
            <a:t>Criterios de inclusión  </a:t>
          </a:r>
        </a:p>
        <a:p>
          <a:r>
            <a:rPr lang="es-EC" sz="1500" dirty="0" smtClean="0">
              <a:latin typeface="Times New Roman" panose="02020603050405020304" pitchFamily="18" charset="0"/>
              <a:cs typeface="Times New Roman" panose="02020603050405020304" pitchFamily="18" charset="0"/>
            </a:rPr>
            <a:t>Pacientes con factores de riesgo basados en la escala de Framingham</a:t>
          </a:r>
        </a:p>
      </dgm:t>
    </dgm:pt>
    <dgm:pt modelId="{F53DB5B6-5357-41F5-A1F5-28B846E6D8E2}" type="parTrans" cxnId="{8497013B-9F21-4695-A6BC-9E5374F74F66}">
      <dgm:prSet>
        <dgm:style>
          <a:lnRef idx="1">
            <a:schemeClr val="accent5"/>
          </a:lnRef>
          <a:fillRef idx="0">
            <a:schemeClr val="accent5"/>
          </a:fillRef>
          <a:effectRef idx="0">
            <a:schemeClr val="accent5"/>
          </a:effectRef>
          <a:fontRef idx="minor">
            <a:schemeClr val="tx1"/>
          </a:fontRef>
        </dgm:style>
      </dgm:prSet>
      <dgm:spPr/>
      <dgm:t>
        <a:bodyPr/>
        <a:lstStyle/>
        <a:p>
          <a:endParaRPr lang="es-EC" sz="1500">
            <a:latin typeface="Times New Roman" panose="02020603050405020304" pitchFamily="18" charset="0"/>
            <a:cs typeface="Times New Roman" panose="02020603050405020304" pitchFamily="18" charset="0"/>
          </a:endParaRPr>
        </a:p>
      </dgm:t>
    </dgm:pt>
    <dgm:pt modelId="{50EF149B-646F-475D-8D9A-CEF672F81F6F}" type="sibTrans" cxnId="{8497013B-9F21-4695-A6BC-9E5374F74F66}">
      <dgm:prSet/>
      <dgm:spPr/>
      <dgm:t>
        <a:bodyPr/>
        <a:lstStyle/>
        <a:p>
          <a:endParaRPr lang="es-EC" sz="1500">
            <a:latin typeface="Times New Roman" panose="02020603050405020304" pitchFamily="18" charset="0"/>
            <a:cs typeface="Times New Roman" panose="02020603050405020304" pitchFamily="18" charset="0"/>
          </a:endParaRPr>
        </a:p>
      </dgm:t>
    </dgm:pt>
    <dgm:pt modelId="{F795670C-97F5-4509-858B-2F55B26C16B7}" type="pres">
      <dgm:prSet presAssocID="{E6EC2C86-0BD6-43D8-BFE0-DB97AB07C50A}" presName="diagram" presStyleCnt="0">
        <dgm:presLayoutVars>
          <dgm:chPref val="1"/>
          <dgm:dir/>
          <dgm:animOne val="branch"/>
          <dgm:animLvl val="lvl"/>
          <dgm:resizeHandles/>
        </dgm:presLayoutVars>
      </dgm:prSet>
      <dgm:spPr/>
      <dgm:t>
        <a:bodyPr/>
        <a:lstStyle/>
        <a:p>
          <a:endParaRPr lang="es-EC"/>
        </a:p>
      </dgm:t>
    </dgm:pt>
    <dgm:pt modelId="{EF6F2E43-7EB4-45F1-9FFD-9A74E966FDD6}" type="pres">
      <dgm:prSet presAssocID="{4BABF3BA-848E-4F10-9ACE-1276642E4F45}" presName="root" presStyleCnt="0"/>
      <dgm:spPr/>
      <dgm:t>
        <a:bodyPr/>
        <a:lstStyle/>
        <a:p>
          <a:endParaRPr lang="es-ES"/>
        </a:p>
      </dgm:t>
    </dgm:pt>
    <dgm:pt modelId="{9041C281-3619-4A44-A639-F17CAE92D0F5}" type="pres">
      <dgm:prSet presAssocID="{4BABF3BA-848E-4F10-9ACE-1276642E4F45}" presName="rootComposite" presStyleCnt="0"/>
      <dgm:spPr/>
      <dgm:t>
        <a:bodyPr/>
        <a:lstStyle/>
        <a:p>
          <a:endParaRPr lang="es-ES"/>
        </a:p>
      </dgm:t>
    </dgm:pt>
    <dgm:pt modelId="{5F48C58A-5987-4D17-88E2-C0F7A34052CB}" type="pres">
      <dgm:prSet presAssocID="{4BABF3BA-848E-4F10-9ACE-1276642E4F45}" presName="rootText" presStyleLbl="node1" presStyleIdx="0" presStyleCnt="4" custLinFactNeighborX="10680" custLinFactNeighborY="-115"/>
      <dgm:spPr/>
      <dgm:t>
        <a:bodyPr/>
        <a:lstStyle/>
        <a:p>
          <a:endParaRPr lang="es-EC"/>
        </a:p>
      </dgm:t>
    </dgm:pt>
    <dgm:pt modelId="{68760C57-6A39-4FD4-B751-02A7A589FE11}" type="pres">
      <dgm:prSet presAssocID="{4BABF3BA-848E-4F10-9ACE-1276642E4F45}" presName="rootConnector" presStyleLbl="node1" presStyleIdx="0" presStyleCnt="4"/>
      <dgm:spPr/>
      <dgm:t>
        <a:bodyPr/>
        <a:lstStyle/>
        <a:p>
          <a:endParaRPr lang="es-EC"/>
        </a:p>
      </dgm:t>
    </dgm:pt>
    <dgm:pt modelId="{3C614A29-3D78-4F01-BCB7-184CA7BB32D6}" type="pres">
      <dgm:prSet presAssocID="{4BABF3BA-848E-4F10-9ACE-1276642E4F45}" presName="childShape" presStyleCnt="0"/>
      <dgm:spPr/>
      <dgm:t>
        <a:bodyPr/>
        <a:lstStyle/>
        <a:p>
          <a:endParaRPr lang="es-ES"/>
        </a:p>
      </dgm:t>
    </dgm:pt>
    <dgm:pt modelId="{8C0FF05A-E06C-4530-A16C-FA1CBB4B7767}" type="pres">
      <dgm:prSet presAssocID="{3B470CA1-5B01-4938-9CFB-3F706A4CAA27}" presName="Name13" presStyleLbl="parChTrans1D2" presStyleIdx="0" presStyleCnt="8"/>
      <dgm:spPr/>
      <dgm:t>
        <a:bodyPr/>
        <a:lstStyle/>
        <a:p>
          <a:endParaRPr lang="es-EC"/>
        </a:p>
      </dgm:t>
    </dgm:pt>
    <dgm:pt modelId="{3422BD0C-6452-49B7-AEA3-A10B33F5BCBE}" type="pres">
      <dgm:prSet presAssocID="{4599671D-3727-4EDC-9A99-E25C3462AA25}" presName="childText" presStyleLbl="bgAcc1" presStyleIdx="0" presStyleCnt="8" custScaleX="120911" custScaleY="187674" custLinFactNeighborX="10780" custLinFactNeighborY="826">
        <dgm:presLayoutVars>
          <dgm:bulletEnabled val="1"/>
        </dgm:presLayoutVars>
      </dgm:prSet>
      <dgm:spPr/>
      <dgm:t>
        <a:bodyPr/>
        <a:lstStyle/>
        <a:p>
          <a:endParaRPr lang="es-EC"/>
        </a:p>
      </dgm:t>
    </dgm:pt>
    <dgm:pt modelId="{806E336F-D5E0-461B-B8B4-BD0AD37738B7}" type="pres">
      <dgm:prSet presAssocID="{467D19B7-4F12-4DF6-88D6-6A0D28383F14}" presName="root" presStyleCnt="0"/>
      <dgm:spPr/>
      <dgm:t>
        <a:bodyPr/>
        <a:lstStyle/>
        <a:p>
          <a:endParaRPr lang="es-ES"/>
        </a:p>
      </dgm:t>
    </dgm:pt>
    <dgm:pt modelId="{DC40D245-89FB-4D9F-AC0F-2ECEC74DE646}" type="pres">
      <dgm:prSet presAssocID="{467D19B7-4F12-4DF6-88D6-6A0D28383F14}" presName="rootComposite" presStyleCnt="0"/>
      <dgm:spPr/>
      <dgm:t>
        <a:bodyPr/>
        <a:lstStyle/>
        <a:p>
          <a:endParaRPr lang="es-ES"/>
        </a:p>
      </dgm:t>
    </dgm:pt>
    <dgm:pt modelId="{A134ACD6-E1D7-48FE-A1F4-58C7529B0DD0}" type="pres">
      <dgm:prSet presAssocID="{467D19B7-4F12-4DF6-88D6-6A0D28383F14}" presName="rootText" presStyleLbl="node1" presStyleIdx="1" presStyleCnt="4" custLinFactNeighborX="2911" custLinFactNeighborY="-115"/>
      <dgm:spPr/>
      <dgm:t>
        <a:bodyPr/>
        <a:lstStyle/>
        <a:p>
          <a:endParaRPr lang="es-EC"/>
        </a:p>
      </dgm:t>
    </dgm:pt>
    <dgm:pt modelId="{619731B7-1E66-467A-B33C-6706ED3FCC8C}" type="pres">
      <dgm:prSet presAssocID="{467D19B7-4F12-4DF6-88D6-6A0D28383F14}" presName="rootConnector" presStyleLbl="node1" presStyleIdx="1" presStyleCnt="4"/>
      <dgm:spPr/>
      <dgm:t>
        <a:bodyPr/>
        <a:lstStyle/>
        <a:p>
          <a:endParaRPr lang="es-EC"/>
        </a:p>
      </dgm:t>
    </dgm:pt>
    <dgm:pt modelId="{15422A74-4F6B-445E-B0AA-DE74DBDB72D0}" type="pres">
      <dgm:prSet presAssocID="{467D19B7-4F12-4DF6-88D6-6A0D28383F14}" presName="childShape" presStyleCnt="0"/>
      <dgm:spPr/>
      <dgm:t>
        <a:bodyPr/>
        <a:lstStyle/>
        <a:p>
          <a:endParaRPr lang="es-ES"/>
        </a:p>
      </dgm:t>
    </dgm:pt>
    <dgm:pt modelId="{32565318-FBC1-4C9C-BDE1-205C55130E9D}" type="pres">
      <dgm:prSet presAssocID="{E38AC4A1-16D0-47B2-B9BE-6F31962DBBAE}" presName="Name13" presStyleLbl="parChTrans1D2" presStyleIdx="1" presStyleCnt="8"/>
      <dgm:spPr/>
      <dgm:t>
        <a:bodyPr/>
        <a:lstStyle/>
        <a:p>
          <a:endParaRPr lang="es-EC"/>
        </a:p>
      </dgm:t>
    </dgm:pt>
    <dgm:pt modelId="{F6562A50-3E61-4F7D-A929-BA9F1DA6B38F}" type="pres">
      <dgm:prSet presAssocID="{01517229-1EC8-4876-94BB-62EE91DDAE49}" presName="childText" presStyleLbl="bgAcc1" presStyleIdx="1" presStyleCnt="8" custScaleY="79214" custLinFactNeighborX="14375" custLinFactNeighborY="-6379">
        <dgm:presLayoutVars>
          <dgm:bulletEnabled val="1"/>
        </dgm:presLayoutVars>
      </dgm:prSet>
      <dgm:spPr/>
      <dgm:t>
        <a:bodyPr/>
        <a:lstStyle/>
        <a:p>
          <a:endParaRPr lang="es-EC"/>
        </a:p>
      </dgm:t>
    </dgm:pt>
    <dgm:pt modelId="{9A9F388F-C81E-41B3-8539-C037D3D6374B}" type="pres">
      <dgm:prSet presAssocID="{3AFF9249-E9FE-4DCD-BF39-263D1AB7B592}" presName="Name13" presStyleLbl="parChTrans1D2" presStyleIdx="2" presStyleCnt="8"/>
      <dgm:spPr/>
      <dgm:t>
        <a:bodyPr/>
        <a:lstStyle/>
        <a:p>
          <a:endParaRPr lang="es-EC"/>
        </a:p>
      </dgm:t>
    </dgm:pt>
    <dgm:pt modelId="{7B371F77-6216-4F19-BCAB-E45ED7232367}" type="pres">
      <dgm:prSet presAssocID="{4E4D776C-8E50-470D-8B00-F1E1AC43BFAF}" presName="childText" presStyleLbl="bgAcc1" presStyleIdx="2" presStyleCnt="8" custScaleX="100295" custScaleY="90459" custLinFactNeighborX="14347" custLinFactNeighborY="-11121">
        <dgm:presLayoutVars>
          <dgm:bulletEnabled val="1"/>
        </dgm:presLayoutVars>
      </dgm:prSet>
      <dgm:spPr/>
      <dgm:t>
        <a:bodyPr/>
        <a:lstStyle/>
        <a:p>
          <a:endParaRPr lang="es-EC"/>
        </a:p>
      </dgm:t>
    </dgm:pt>
    <dgm:pt modelId="{C9417B32-9B94-41F2-BDFA-18EE291F909D}" type="pres">
      <dgm:prSet presAssocID="{31CFCDE6-9E40-4996-BC4B-95082AB33288}" presName="Name13" presStyleLbl="parChTrans1D2" presStyleIdx="3" presStyleCnt="8"/>
      <dgm:spPr/>
      <dgm:t>
        <a:bodyPr/>
        <a:lstStyle/>
        <a:p>
          <a:endParaRPr lang="es-EC"/>
        </a:p>
      </dgm:t>
    </dgm:pt>
    <dgm:pt modelId="{9B9C9A72-6A48-42EE-A828-89B2BA4BEFF9}" type="pres">
      <dgm:prSet presAssocID="{F6B3FD91-AE7B-4D3A-AE44-44B9D6CA5D1E}" presName="childText" presStyleLbl="bgAcc1" presStyleIdx="3" presStyleCnt="8" custLinFactNeighborX="14492" custLinFactNeighborY="-22667">
        <dgm:presLayoutVars>
          <dgm:bulletEnabled val="1"/>
        </dgm:presLayoutVars>
      </dgm:prSet>
      <dgm:spPr/>
      <dgm:t>
        <a:bodyPr/>
        <a:lstStyle/>
        <a:p>
          <a:endParaRPr lang="es-EC"/>
        </a:p>
      </dgm:t>
    </dgm:pt>
    <dgm:pt modelId="{A33553ED-CD3D-4380-A8A7-15E1C822AAA0}" type="pres">
      <dgm:prSet presAssocID="{A0224677-3D7B-4436-96EE-F4C6C15D97D5}" presName="root" presStyleCnt="0"/>
      <dgm:spPr/>
      <dgm:t>
        <a:bodyPr/>
        <a:lstStyle/>
        <a:p>
          <a:endParaRPr lang="es-ES"/>
        </a:p>
      </dgm:t>
    </dgm:pt>
    <dgm:pt modelId="{582C61A6-0F13-4B48-AB8A-C53C172C054A}" type="pres">
      <dgm:prSet presAssocID="{A0224677-3D7B-4436-96EE-F4C6C15D97D5}" presName="rootComposite" presStyleCnt="0"/>
      <dgm:spPr/>
      <dgm:t>
        <a:bodyPr/>
        <a:lstStyle/>
        <a:p>
          <a:endParaRPr lang="es-ES"/>
        </a:p>
      </dgm:t>
    </dgm:pt>
    <dgm:pt modelId="{E472D0A8-061F-40A3-952E-E3A639E08A1C}" type="pres">
      <dgm:prSet presAssocID="{A0224677-3D7B-4436-96EE-F4C6C15D97D5}" presName="rootText" presStyleLbl="node1" presStyleIdx="2" presStyleCnt="4" custLinFactNeighborX="-5458" custLinFactNeighborY="-115"/>
      <dgm:spPr/>
      <dgm:t>
        <a:bodyPr/>
        <a:lstStyle/>
        <a:p>
          <a:endParaRPr lang="es-EC"/>
        </a:p>
      </dgm:t>
    </dgm:pt>
    <dgm:pt modelId="{F156A6B6-CFC4-46D3-9869-58295B60E2A6}" type="pres">
      <dgm:prSet presAssocID="{A0224677-3D7B-4436-96EE-F4C6C15D97D5}" presName="rootConnector" presStyleLbl="node1" presStyleIdx="2" presStyleCnt="4"/>
      <dgm:spPr/>
      <dgm:t>
        <a:bodyPr/>
        <a:lstStyle/>
        <a:p>
          <a:endParaRPr lang="es-EC"/>
        </a:p>
      </dgm:t>
    </dgm:pt>
    <dgm:pt modelId="{52FF0712-DF89-430E-B5E9-242C722855C9}" type="pres">
      <dgm:prSet presAssocID="{A0224677-3D7B-4436-96EE-F4C6C15D97D5}" presName="childShape" presStyleCnt="0"/>
      <dgm:spPr/>
      <dgm:t>
        <a:bodyPr/>
        <a:lstStyle/>
        <a:p>
          <a:endParaRPr lang="es-ES"/>
        </a:p>
      </dgm:t>
    </dgm:pt>
    <dgm:pt modelId="{ADB548EB-3AD8-4DF3-9335-3DD6A35C71C1}" type="pres">
      <dgm:prSet presAssocID="{497ECA50-C333-47F3-B5E3-77F0B1B90A9C}" presName="Name13" presStyleLbl="parChTrans1D2" presStyleIdx="4" presStyleCnt="8"/>
      <dgm:spPr/>
      <dgm:t>
        <a:bodyPr/>
        <a:lstStyle/>
        <a:p>
          <a:endParaRPr lang="es-EC"/>
        </a:p>
      </dgm:t>
    </dgm:pt>
    <dgm:pt modelId="{522A1D63-3FAE-4CE0-B377-BD7C176EC1B1}" type="pres">
      <dgm:prSet presAssocID="{6A7EDC2E-1153-451E-AF81-9F1C6AFEA111}" presName="childText" presStyleLbl="bgAcc1" presStyleIdx="4" presStyleCnt="8" custLinFactNeighborX="-3388" custLinFactNeighborY="-1568">
        <dgm:presLayoutVars>
          <dgm:bulletEnabled val="1"/>
        </dgm:presLayoutVars>
      </dgm:prSet>
      <dgm:spPr/>
      <dgm:t>
        <a:bodyPr/>
        <a:lstStyle/>
        <a:p>
          <a:endParaRPr lang="es-EC"/>
        </a:p>
      </dgm:t>
    </dgm:pt>
    <dgm:pt modelId="{D72B5559-7D3E-4C8D-8403-7D79EFC5656E}" type="pres">
      <dgm:prSet presAssocID="{206E3E1B-EEFE-45A6-8DA3-84DC567890C5}" presName="root" presStyleCnt="0"/>
      <dgm:spPr/>
      <dgm:t>
        <a:bodyPr/>
        <a:lstStyle/>
        <a:p>
          <a:endParaRPr lang="es-ES"/>
        </a:p>
      </dgm:t>
    </dgm:pt>
    <dgm:pt modelId="{AD9A00F0-54DD-448E-9A68-B25C2E657DC1}" type="pres">
      <dgm:prSet presAssocID="{206E3E1B-EEFE-45A6-8DA3-84DC567890C5}" presName="rootComposite" presStyleCnt="0"/>
      <dgm:spPr/>
      <dgm:t>
        <a:bodyPr/>
        <a:lstStyle/>
        <a:p>
          <a:endParaRPr lang="es-ES"/>
        </a:p>
      </dgm:t>
    </dgm:pt>
    <dgm:pt modelId="{5F999690-416D-4E97-BEEF-51D0C627CA56}" type="pres">
      <dgm:prSet presAssocID="{206E3E1B-EEFE-45A6-8DA3-84DC567890C5}" presName="rootText" presStyleLbl="node1" presStyleIdx="3" presStyleCnt="4" custScaleY="92185" custLinFactNeighborX="-13902" custLinFactNeighborY="2824"/>
      <dgm:spPr/>
      <dgm:t>
        <a:bodyPr/>
        <a:lstStyle/>
        <a:p>
          <a:endParaRPr lang="es-EC"/>
        </a:p>
      </dgm:t>
    </dgm:pt>
    <dgm:pt modelId="{609DAF28-6F9A-44E2-BAFA-6568499806FE}" type="pres">
      <dgm:prSet presAssocID="{206E3E1B-EEFE-45A6-8DA3-84DC567890C5}" presName="rootConnector" presStyleLbl="node1" presStyleIdx="3" presStyleCnt="4"/>
      <dgm:spPr/>
      <dgm:t>
        <a:bodyPr/>
        <a:lstStyle/>
        <a:p>
          <a:endParaRPr lang="es-EC"/>
        </a:p>
      </dgm:t>
    </dgm:pt>
    <dgm:pt modelId="{D9BD907B-D99B-4294-8CE0-0A536F71DA00}" type="pres">
      <dgm:prSet presAssocID="{206E3E1B-EEFE-45A6-8DA3-84DC567890C5}" presName="childShape" presStyleCnt="0"/>
      <dgm:spPr/>
      <dgm:t>
        <a:bodyPr/>
        <a:lstStyle/>
        <a:p>
          <a:endParaRPr lang="es-ES"/>
        </a:p>
      </dgm:t>
    </dgm:pt>
    <dgm:pt modelId="{0BD49E4D-6599-4226-AEA9-1E3688565516}" type="pres">
      <dgm:prSet presAssocID="{34F17253-62A6-407F-928A-5A446DED4F22}" presName="Name13" presStyleLbl="parChTrans1D2" presStyleIdx="5" presStyleCnt="8"/>
      <dgm:spPr/>
      <dgm:t>
        <a:bodyPr/>
        <a:lstStyle/>
        <a:p>
          <a:endParaRPr lang="es-EC"/>
        </a:p>
      </dgm:t>
    </dgm:pt>
    <dgm:pt modelId="{8CEC2E49-FC52-45BB-9E10-F3B9E50487C8}" type="pres">
      <dgm:prSet presAssocID="{97495B49-C8A3-4982-BD34-384425FA6829}" presName="childText" presStyleLbl="bgAcc1" presStyleIdx="5" presStyleCnt="8" custScaleX="190741" custScaleY="144996" custLinFactNeighborX="-3964" custLinFactNeighborY="-9676">
        <dgm:presLayoutVars>
          <dgm:bulletEnabled val="1"/>
        </dgm:presLayoutVars>
      </dgm:prSet>
      <dgm:spPr/>
      <dgm:t>
        <a:bodyPr/>
        <a:lstStyle/>
        <a:p>
          <a:endParaRPr lang="es-EC"/>
        </a:p>
      </dgm:t>
    </dgm:pt>
    <dgm:pt modelId="{985B329A-DC94-424B-97FB-7CF9F9F49712}" type="pres">
      <dgm:prSet presAssocID="{F53DB5B6-5357-41F5-A1F5-28B846E6D8E2}" presName="Name13" presStyleLbl="parChTrans1D2" presStyleIdx="6" presStyleCnt="8"/>
      <dgm:spPr/>
      <dgm:t>
        <a:bodyPr/>
        <a:lstStyle/>
        <a:p>
          <a:endParaRPr lang="es-EC"/>
        </a:p>
      </dgm:t>
    </dgm:pt>
    <dgm:pt modelId="{81859921-5748-4C99-AAF7-66B3867C9921}" type="pres">
      <dgm:prSet presAssocID="{65E6D1B0-AAFE-4842-B11A-03A3FCF08504}" presName="childText" presStyleLbl="bgAcc1" presStyleIdx="6" presStyleCnt="8" custScaleX="191570" custScaleY="104282" custLinFactNeighborX="-6018" custLinFactNeighborY="-22296">
        <dgm:presLayoutVars>
          <dgm:bulletEnabled val="1"/>
        </dgm:presLayoutVars>
      </dgm:prSet>
      <dgm:spPr/>
      <dgm:t>
        <a:bodyPr/>
        <a:lstStyle/>
        <a:p>
          <a:endParaRPr lang="es-EC"/>
        </a:p>
      </dgm:t>
    </dgm:pt>
    <dgm:pt modelId="{97BDF22C-3F54-418D-99D1-F2D2F760C35C}" type="pres">
      <dgm:prSet presAssocID="{427F2A8A-1100-4ED8-BB1F-8375983A2C84}" presName="Name13" presStyleLbl="parChTrans1D2" presStyleIdx="7" presStyleCnt="8"/>
      <dgm:spPr/>
      <dgm:t>
        <a:bodyPr/>
        <a:lstStyle/>
        <a:p>
          <a:endParaRPr lang="es-EC"/>
        </a:p>
      </dgm:t>
    </dgm:pt>
    <dgm:pt modelId="{5242C68F-63E7-446A-A89B-73917BFA1218}" type="pres">
      <dgm:prSet presAssocID="{7B40A499-4D9C-45E5-B673-3CA84A5F4015}" presName="childText" presStyleLbl="bgAcc1" presStyleIdx="7" presStyleCnt="8" custScaleX="191263" custScaleY="174484" custLinFactNeighborX="-6025" custLinFactNeighborY="-28604">
        <dgm:presLayoutVars>
          <dgm:bulletEnabled val="1"/>
        </dgm:presLayoutVars>
      </dgm:prSet>
      <dgm:spPr/>
      <dgm:t>
        <a:bodyPr/>
        <a:lstStyle/>
        <a:p>
          <a:endParaRPr lang="es-EC"/>
        </a:p>
      </dgm:t>
    </dgm:pt>
  </dgm:ptLst>
  <dgm:cxnLst>
    <dgm:cxn modelId="{52A92042-83FD-4E58-8D32-F523D3DA8ABC}" type="presOf" srcId="{97495B49-C8A3-4982-BD34-384425FA6829}" destId="{8CEC2E49-FC52-45BB-9E10-F3B9E50487C8}" srcOrd="0" destOrd="0" presId="urn:microsoft.com/office/officeart/2005/8/layout/hierarchy3"/>
    <dgm:cxn modelId="{61CA2A34-E28C-4148-B4E8-53852BE99FDA}" type="presOf" srcId="{467D19B7-4F12-4DF6-88D6-6A0D28383F14}" destId="{619731B7-1E66-467A-B33C-6706ED3FCC8C}" srcOrd="1" destOrd="0" presId="urn:microsoft.com/office/officeart/2005/8/layout/hierarchy3"/>
    <dgm:cxn modelId="{EEB6FB1D-6AD4-4A3D-A700-62C3AD998E9D}" type="presOf" srcId="{A0224677-3D7B-4436-96EE-F4C6C15D97D5}" destId="{E472D0A8-061F-40A3-952E-E3A639E08A1C}" srcOrd="0" destOrd="0" presId="urn:microsoft.com/office/officeart/2005/8/layout/hierarchy3"/>
    <dgm:cxn modelId="{E3536707-7F96-43AE-BA23-297EC274DBF6}" type="presOf" srcId="{4599671D-3727-4EDC-9A99-E25C3462AA25}" destId="{3422BD0C-6452-49B7-AEA3-A10B33F5BCBE}" srcOrd="0" destOrd="0" presId="urn:microsoft.com/office/officeart/2005/8/layout/hierarchy3"/>
    <dgm:cxn modelId="{874FE52C-106E-4137-9135-B0DAF3E734B3}" type="presOf" srcId="{206E3E1B-EEFE-45A6-8DA3-84DC567890C5}" destId="{5F999690-416D-4E97-BEEF-51D0C627CA56}" srcOrd="0" destOrd="0" presId="urn:microsoft.com/office/officeart/2005/8/layout/hierarchy3"/>
    <dgm:cxn modelId="{1353F7E3-4EB4-4ABD-B183-AB92A6397853}" srcId="{E6EC2C86-0BD6-43D8-BFE0-DB97AB07C50A}" destId="{206E3E1B-EEFE-45A6-8DA3-84DC567890C5}" srcOrd="3" destOrd="0" parTransId="{6FBB0306-30A4-41E2-A1DA-EE2EDB84F1AF}" sibTransId="{EF6659D0-B195-4FD8-8652-00384FE1CA23}"/>
    <dgm:cxn modelId="{61DD5327-9EE8-4A50-8EEF-8B3F8DFE392B}" type="presOf" srcId="{4BABF3BA-848E-4F10-9ACE-1276642E4F45}" destId="{5F48C58A-5987-4D17-88E2-C0F7A34052CB}" srcOrd="0" destOrd="0" presId="urn:microsoft.com/office/officeart/2005/8/layout/hierarchy3"/>
    <dgm:cxn modelId="{13B01259-6A7B-462E-BB36-4D6FC65DC8AC}" type="presOf" srcId="{65E6D1B0-AAFE-4842-B11A-03A3FCF08504}" destId="{81859921-5748-4C99-AAF7-66B3867C9921}" srcOrd="0" destOrd="0" presId="urn:microsoft.com/office/officeart/2005/8/layout/hierarchy3"/>
    <dgm:cxn modelId="{A2342056-7236-4899-A12B-3EC4227FD303}" srcId="{467D19B7-4F12-4DF6-88D6-6A0D28383F14}" destId="{F6B3FD91-AE7B-4D3A-AE44-44B9D6CA5D1E}" srcOrd="2" destOrd="0" parTransId="{31CFCDE6-9E40-4996-BC4B-95082AB33288}" sibTransId="{1DFA5A29-67B3-45F4-8770-74E4436587C3}"/>
    <dgm:cxn modelId="{73316D93-107B-4790-9589-8B8C37698062}" type="presOf" srcId="{31CFCDE6-9E40-4996-BC4B-95082AB33288}" destId="{C9417B32-9B94-41F2-BDFA-18EE291F909D}" srcOrd="0" destOrd="0" presId="urn:microsoft.com/office/officeart/2005/8/layout/hierarchy3"/>
    <dgm:cxn modelId="{DB18FD1A-38BC-4A24-98BD-F186C94E3C3B}" type="presOf" srcId="{F53DB5B6-5357-41F5-A1F5-28B846E6D8E2}" destId="{985B329A-DC94-424B-97FB-7CF9F9F49712}" srcOrd="0" destOrd="0" presId="urn:microsoft.com/office/officeart/2005/8/layout/hierarchy3"/>
    <dgm:cxn modelId="{3B61E49E-17C4-4858-81CC-3C90B3262D9F}" srcId="{E6EC2C86-0BD6-43D8-BFE0-DB97AB07C50A}" destId="{467D19B7-4F12-4DF6-88D6-6A0D28383F14}" srcOrd="1" destOrd="0" parTransId="{C898E1A3-D049-46ED-8DB1-1CC502C8BBFF}" sibTransId="{59751246-A2D4-4EDF-A8BB-9731971AD710}"/>
    <dgm:cxn modelId="{AD32EA0B-5D32-43AC-9CFF-5AF0474340EA}" type="presOf" srcId="{467D19B7-4F12-4DF6-88D6-6A0D28383F14}" destId="{A134ACD6-E1D7-48FE-A1F4-58C7529B0DD0}" srcOrd="0" destOrd="0" presId="urn:microsoft.com/office/officeart/2005/8/layout/hierarchy3"/>
    <dgm:cxn modelId="{204DC534-DD6D-4CBD-B90A-74FE564C213B}" type="presOf" srcId="{E38AC4A1-16D0-47B2-B9BE-6F31962DBBAE}" destId="{32565318-FBC1-4C9C-BDE1-205C55130E9D}" srcOrd="0" destOrd="0" presId="urn:microsoft.com/office/officeart/2005/8/layout/hierarchy3"/>
    <dgm:cxn modelId="{8E3CC176-C429-4A70-93C3-AEE1E2941EA0}" type="presOf" srcId="{F6B3FD91-AE7B-4D3A-AE44-44B9D6CA5D1E}" destId="{9B9C9A72-6A48-42EE-A828-89B2BA4BEFF9}" srcOrd="0" destOrd="0" presId="urn:microsoft.com/office/officeart/2005/8/layout/hierarchy3"/>
    <dgm:cxn modelId="{857DFE8C-BC70-4EE8-B36F-36499E5A5C4E}" type="presOf" srcId="{427F2A8A-1100-4ED8-BB1F-8375983A2C84}" destId="{97BDF22C-3F54-418D-99D1-F2D2F760C35C}" srcOrd="0" destOrd="0" presId="urn:microsoft.com/office/officeart/2005/8/layout/hierarchy3"/>
    <dgm:cxn modelId="{CB5E5DCB-DAEF-4538-9018-2540868A5F08}" type="presOf" srcId="{A0224677-3D7B-4436-96EE-F4C6C15D97D5}" destId="{F156A6B6-CFC4-46D3-9869-58295B60E2A6}" srcOrd="1" destOrd="0" presId="urn:microsoft.com/office/officeart/2005/8/layout/hierarchy3"/>
    <dgm:cxn modelId="{2C9CE3A8-C4DB-4600-ABBD-AD2182B2377C}" srcId="{206E3E1B-EEFE-45A6-8DA3-84DC567890C5}" destId="{97495B49-C8A3-4982-BD34-384425FA6829}" srcOrd="0" destOrd="0" parTransId="{34F17253-62A6-407F-928A-5A446DED4F22}" sibTransId="{4160CD5B-4B36-4B46-8523-BF8153248C54}"/>
    <dgm:cxn modelId="{5CD3D1EA-88DE-43DA-A961-6EF2A7D79DF0}" type="presOf" srcId="{3AFF9249-E9FE-4DCD-BF39-263D1AB7B592}" destId="{9A9F388F-C81E-41B3-8539-C037D3D6374B}" srcOrd="0" destOrd="0" presId="urn:microsoft.com/office/officeart/2005/8/layout/hierarchy3"/>
    <dgm:cxn modelId="{15BE6353-D0F8-456A-B089-3EF4BB57AA8B}" type="presOf" srcId="{01517229-1EC8-4876-94BB-62EE91DDAE49}" destId="{F6562A50-3E61-4F7D-A929-BA9F1DA6B38F}" srcOrd="0" destOrd="0" presId="urn:microsoft.com/office/officeart/2005/8/layout/hierarchy3"/>
    <dgm:cxn modelId="{8497013B-9F21-4695-A6BC-9E5374F74F66}" srcId="{206E3E1B-EEFE-45A6-8DA3-84DC567890C5}" destId="{65E6D1B0-AAFE-4842-B11A-03A3FCF08504}" srcOrd="1" destOrd="0" parTransId="{F53DB5B6-5357-41F5-A1F5-28B846E6D8E2}" sibTransId="{50EF149B-646F-475D-8D9A-CEF672F81F6F}"/>
    <dgm:cxn modelId="{E06CA9B3-3019-48CF-A882-F7D98D61904E}" srcId="{4BABF3BA-848E-4F10-9ACE-1276642E4F45}" destId="{4599671D-3727-4EDC-9A99-E25C3462AA25}" srcOrd="0" destOrd="0" parTransId="{3B470CA1-5B01-4938-9CFB-3F706A4CAA27}" sibTransId="{C56EB2B4-1764-4239-BC7F-276261508CB3}"/>
    <dgm:cxn modelId="{6217975F-59DE-4BF6-A8DE-5D19F47449FC}" type="presOf" srcId="{206E3E1B-EEFE-45A6-8DA3-84DC567890C5}" destId="{609DAF28-6F9A-44E2-BAFA-6568499806FE}" srcOrd="1" destOrd="0" presId="urn:microsoft.com/office/officeart/2005/8/layout/hierarchy3"/>
    <dgm:cxn modelId="{7668C51B-3AEA-439A-800E-BEEF7E3675AD}" type="presOf" srcId="{6A7EDC2E-1153-451E-AF81-9F1C6AFEA111}" destId="{522A1D63-3FAE-4CE0-B377-BD7C176EC1B1}" srcOrd="0" destOrd="0" presId="urn:microsoft.com/office/officeart/2005/8/layout/hierarchy3"/>
    <dgm:cxn modelId="{9F6F80DF-EBBF-4A8C-850A-BDBDE67053D5}" type="presOf" srcId="{4E4D776C-8E50-470D-8B00-F1E1AC43BFAF}" destId="{7B371F77-6216-4F19-BCAB-E45ED7232367}" srcOrd="0" destOrd="0" presId="urn:microsoft.com/office/officeart/2005/8/layout/hierarchy3"/>
    <dgm:cxn modelId="{1E2CB3B4-2C72-4E76-BE96-5C0499DED3AA}" srcId="{467D19B7-4F12-4DF6-88D6-6A0D28383F14}" destId="{01517229-1EC8-4876-94BB-62EE91DDAE49}" srcOrd="0" destOrd="0" parTransId="{E38AC4A1-16D0-47B2-B9BE-6F31962DBBAE}" sibTransId="{329A91E5-B6C1-4BD9-93F2-E81E623AD802}"/>
    <dgm:cxn modelId="{184D0CB8-D66E-42EC-9A3B-430D1D53E7A9}" srcId="{E6EC2C86-0BD6-43D8-BFE0-DB97AB07C50A}" destId="{4BABF3BA-848E-4F10-9ACE-1276642E4F45}" srcOrd="0" destOrd="0" parTransId="{FB3BC8CB-74CB-48D8-966E-538CE5C1A709}" sibTransId="{F4C5AFCC-5249-4FEC-AD96-1DDA45FC7078}"/>
    <dgm:cxn modelId="{D837E4B4-86D3-4636-B4CC-89520CA05194}" type="presOf" srcId="{497ECA50-C333-47F3-B5E3-77F0B1B90A9C}" destId="{ADB548EB-3AD8-4DF3-9335-3DD6A35C71C1}" srcOrd="0" destOrd="0" presId="urn:microsoft.com/office/officeart/2005/8/layout/hierarchy3"/>
    <dgm:cxn modelId="{DC3DE8AD-04A4-4811-B4C4-158BF9BFE1FD}" type="presOf" srcId="{E6EC2C86-0BD6-43D8-BFE0-DB97AB07C50A}" destId="{F795670C-97F5-4509-858B-2F55B26C16B7}" srcOrd="0" destOrd="0" presId="urn:microsoft.com/office/officeart/2005/8/layout/hierarchy3"/>
    <dgm:cxn modelId="{1B7BEADE-2588-4C68-B6E1-633A69F79D6F}" srcId="{E6EC2C86-0BD6-43D8-BFE0-DB97AB07C50A}" destId="{A0224677-3D7B-4436-96EE-F4C6C15D97D5}" srcOrd="2" destOrd="0" parTransId="{EEE029F9-A4D9-457D-B2AD-F179B52E8C3E}" sibTransId="{1962FDB6-B969-4D36-ADD4-AAFC45CFA497}"/>
    <dgm:cxn modelId="{8A714CF8-284E-4B09-B263-3F22D27DB85A}" type="presOf" srcId="{3B470CA1-5B01-4938-9CFB-3F706A4CAA27}" destId="{8C0FF05A-E06C-4530-A16C-FA1CBB4B7767}" srcOrd="0" destOrd="0" presId="urn:microsoft.com/office/officeart/2005/8/layout/hierarchy3"/>
    <dgm:cxn modelId="{8E56221F-35A0-41A7-919C-99540A35C474}" srcId="{206E3E1B-EEFE-45A6-8DA3-84DC567890C5}" destId="{7B40A499-4D9C-45E5-B673-3CA84A5F4015}" srcOrd="2" destOrd="0" parTransId="{427F2A8A-1100-4ED8-BB1F-8375983A2C84}" sibTransId="{A6B900F0-C067-46D0-A25F-C22B7D0F6D19}"/>
    <dgm:cxn modelId="{7650506E-C8D0-422A-BFE3-E15ED327DF42}" type="presOf" srcId="{34F17253-62A6-407F-928A-5A446DED4F22}" destId="{0BD49E4D-6599-4226-AEA9-1E3688565516}" srcOrd="0" destOrd="0" presId="urn:microsoft.com/office/officeart/2005/8/layout/hierarchy3"/>
    <dgm:cxn modelId="{49866509-B9B1-4CC9-B83E-46ADBD5C0CC0}" srcId="{A0224677-3D7B-4436-96EE-F4C6C15D97D5}" destId="{6A7EDC2E-1153-451E-AF81-9F1C6AFEA111}" srcOrd="0" destOrd="0" parTransId="{497ECA50-C333-47F3-B5E3-77F0B1B90A9C}" sibTransId="{6692171D-4955-4BF4-BE05-7B0317370348}"/>
    <dgm:cxn modelId="{716D7616-FAD8-4521-9873-76712ED3E803}" srcId="{467D19B7-4F12-4DF6-88D6-6A0D28383F14}" destId="{4E4D776C-8E50-470D-8B00-F1E1AC43BFAF}" srcOrd="1" destOrd="0" parTransId="{3AFF9249-E9FE-4DCD-BF39-263D1AB7B592}" sibTransId="{681C86F0-8BA3-4C90-884D-E36BEE5B2812}"/>
    <dgm:cxn modelId="{2D86367A-7FF2-4E04-9FDC-5EC634E8B38D}" type="presOf" srcId="{7B40A499-4D9C-45E5-B673-3CA84A5F4015}" destId="{5242C68F-63E7-446A-A89B-73917BFA1218}" srcOrd="0" destOrd="0" presId="urn:microsoft.com/office/officeart/2005/8/layout/hierarchy3"/>
    <dgm:cxn modelId="{7F805FF1-9F20-41D5-995C-CA8DD7E06942}" type="presOf" srcId="{4BABF3BA-848E-4F10-9ACE-1276642E4F45}" destId="{68760C57-6A39-4FD4-B751-02A7A589FE11}" srcOrd="1" destOrd="0" presId="urn:microsoft.com/office/officeart/2005/8/layout/hierarchy3"/>
    <dgm:cxn modelId="{4EBF1723-826C-43C2-A19B-76AB5DB41B44}" type="presParOf" srcId="{F795670C-97F5-4509-858B-2F55B26C16B7}" destId="{EF6F2E43-7EB4-45F1-9FFD-9A74E966FDD6}" srcOrd="0" destOrd="0" presId="urn:microsoft.com/office/officeart/2005/8/layout/hierarchy3"/>
    <dgm:cxn modelId="{479C2B5C-152D-4FAE-A113-5D72D10A2696}" type="presParOf" srcId="{EF6F2E43-7EB4-45F1-9FFD-9A74E966FDD6}" destId="{9041C281-3619-4A44-A639-F17CAE92D0F5}" srcOrd="0" destOrd="0" presId="urn:microsoft.com/office/officeart/2005/8/layout/hierarchy3"/>
    <dgm:cxn modelId="{7DC552C8-76E2-4854-B751-6F30050BA249}" type="presParOf" srcId="{9041C281-3619-4A44-A639-F17CAE92D0F5}" destId="{5F48C58A-5987-4D17-88E2-C0F7A34052CB}" srcOrd="0" destOrd="0" presId="urn:microsoft.com/office/officeart/2005/8/layout/hierarchy3"/>
    <dgm:cxn modelId="{FD918188-61AB-4C04-8EFB-4BB6A35AFAEC}" type="presParOf" srcId="{9041C281-3619-4A44-A639-F17CAE92D0F5}" destId="{68760C57-6A39-4FD4-B751-02A7A589FE11}" srcOrd="1" destOrd="0" presId="urn:microsoft.com/office/officeart/2005/8/layout/hierarchy3"/>
    <dgm:cxn modelId="{F280CD07-CE78-4C8F-851E-20982DA2314A}" type="presParOf" srcId="{EF6F2E43-7EB4-45F1-9FFD-9A74E966FDD6}" destId="{3C614A29-3D78-4F01-BCB7-184CA7BB32D6}" srcOrd="1" destOrd="0" presId="urn:microsoft.com/office/officeart/2005/8/layout/hierarchy3"/>
    <dgm:cxn modelId="{29E3A2B7-C6F8-4BFE-A877-86FFA53D17A1}" type="presParOf" srcId="{3C614A29-3D78-4F01-BCB7-184CA7BB32D6}" destId="{8C0FF05A-E06C-4530-A16C-FA1CBB4B7767}" srcOrd="0" destOrd="0" presId="urn:microsoft.com/office/officeart/2005/8/layout/hierarchy3"/>
    <dgm:cxn modelId="{28B7492B-7EB5-40B9-B1C2-C4DC21FE0FA3}" type="presParOf" srcId="{3C614A29-3D78-4F01-BCB7-184CA7BB32D6}" destId="{3422BD0C-6452-49B7-AEA3-A10B33F5BCBE}" srcOrd="1" destOrd="0" presId="urn:microsoft.com/office/officeart/2005/8/layout/hierarchy3"/>
    <dgm:cxn modelId="{BB7AD42D-589D-4824-B6AD-53403F2ED4C3}" type="presParOf" srcId="{F795670C-97F5-4509-858B-2F55B26C16B7}" destId="{806E336F-D5E0-461B-B8B4-BD0AD37738B7}" srcOrd="1" destOrd="0" presId="urn:microsoft.com/office/officeart/2005/8/layout/hierarchy3"/>
    <dgm:cxn modelId="{589BB257-7146-4627-985E-5027C715DDE6}" type="presParOf" srcId="{806E336F-D5E0-461B-B8B4-BD0AD37738B7}" destId="{DC40D245-89FB-4D9F-AC0F-2ECEC74DE646}" srcOrd="0" destOrd="0" presId="urn:microsoft.com/office/officeart/2005/8/layout/hierarchy3"/>
    <dgm:cxn modelId="{23A11C73-D96F-4BC9-88F2-A95164BC92E9}" type="presParOf" srcId="{DC40D245-89FB-4D9F-AC0F-2ECEC74DE646}" destId="{A134ACD6-E1D7-48FE-A1F4-58C7529B0DD0}" srcOrd="0" destOrd="0" presId="urn:microsoft.com/office/officeart/2005/8/layout/hierarchy3"/>
    <dgm:cxn modelId="{D386D3A3-364B-4A0F-A97D-859C1197890E}" type="presParOf" srcId="{DC40D245-89FB-4D9F-AC0F-2ECEC74DE646}" destId="{619731B7-1E66-467A-B33C-6706ED3FCC8C}" srcOrd="1" destOrd="0" presId="urn:microsoft.com/office/officeart/2005/8/layout/hierarchy3"/>
    <dgm:cxn modelId="{87F73A3A-264C-4202-8459-C8713440D6A8}" type="presParOf" srcId="{806E336F-D5E0-461B-B8B4-BD0AD37738B7}" destId="{15422A74-4F6B-445E-B0AA-DE74DBDB72D0}" srcOrd="1" destOrd="0" presId="urn:microsoft.com/office/officeart/2005/8/layout/hierarchy3"/>
    <dgm:cxn modelId="{DCE14C6A-A351-4BD5-813D-B861296859A7}" type="presParOf" srcId="{15422A74-4F6B-445E-B0AA-DE74DBDB72D0}" destId="{32565318-FBC1-4C9C-BDE1-205C55130E9D}" srcOrd="0" destOrd="0" presId="urn:microsoft.com/office/officeart/2005/8/layout/hierarchy3"/>
    <dgm:cxn modelId="{DDBE0479-DE82-4E32-9A26-330A97BBE164}" type="presParOf" srcId="{15422A74-4F6B-445E-B0AA-DE74DBDB72D0}" destId="{F6562A50-3E61-4F7D-A929-BA9F1DA6B38F}" srcOrd="1" destOrd="0" presId="urn:microsoft.com/office/officeart/2005/8/layout/hierarchy3"/>
    <dgm:cxn modelId="{B3D782ED-FEE7-44DC-95D2-9EE551FDB665}" type="presParOf" srcId="{15422A74-4F6B-445E-B0AA-DE74DBDB72D0}" destId="{9A9F388F-C81E-41B3-8539-C037D3D6374B}" srcOrd="2" destOrd="0" presId="urn:microsoft.com/office/officeart/2005/8/layout/hierarchy3"/>
    <dgm:cxn modelId="{6C8797EB-6744-4987-AA1B-B59AB20F5833}" type="presParOf" srcId="{15422A74-4F6B-445E-B0AA-DE74DBDB72D0}" destId="{7B371F77-6216-4F19-BCAB-E45ED7232367}" srcOrd="3" destOrd="0" presId="urn:microsoft.com/office/officeart/2005/8/layout/hierarchy3"/>
    <dgm:cxn modelId="{70146371-E7E3-4E4A-8B0B-0D9FCF78BFFB}" type="presParOf" srcId="{15422A74-4F6B-445E-B0AA-DE74DBDB72D0}" destId="{C9417B32-9B94-41F2-BDFA-18EE291F909D}" srcOrd="4" destOrd="0" presId="urn:microsoft.com/office/officeart/2005/8/layout/hierarchy3"/>
    <dgm:cxn modelId="{EBE0BE38-3DF9-4BD3-ABC1-49A722AC511C}" type="presParOf" srcId="{15422A74-4F6B-445E-B0AA-DE74DBDB72D0}" destId="{9B9C9A72-6A48-42EE-A828-89B2BA4BEFF9}" srcOrd="5" destOrd="0" presId="urn:microsoft.com/office/officeart/2005/8/layout/hierarchy3"/>
    <dgm:cxn modelId="{0E9FEE8E-9CBF-425A-8FFA-5C8EC5600F91}" type="presParOf" srcId="{F795670C-97F5-4509-858B-2F55B26C16B7}" destId="{A33553ED-CD3D-4380-A8A7-15E1C822AAA0}" srcOrd="2" destOrd="0" presId="urn:microsoft.com/office/officeart/2005/8/layout/hierarchy3"/>
    <dgm:cxn modelId="{F366821A-F560-4D85-8DCF-6245A23D315B}" type="presParOf" srcId="{A33553ED-CD3D-4380-A8A7-15E1C822AAA0}" destId="{582C61A6-0F13-4B48-AB8A-C53C172C054A}" srcOrd="0" destOrd="0" presId="urn:microsoft.com/office/officeart/2005/8/layout/hierarchy3"/>
    <dgm:cxn modelId="{BFC7EB9E-04BA-4A65-A7CC-AFE88790D3E3}" type="presParOf" srcId="{582C61A6-0F13-4B48-AB8A-C53C172C054A}" destId="{E472D0A8-061F-40A3-952E-E3A639E08A1C}" srcOrd="0" destOrd="0" presId="urn:microsoft.com/office/officeart/2005/8/layout/hierarchy3"/>
    <dgm:cxn modelId="{BDB31ADC-579F-40E8-BAD4-D9EB9450896F}" type="presParOf" srcId="{582C61A6-0F13-4B48-AB8A-C53C172C054A}" destId="{F156A6B6-CFC4-46D3-9869-58295B60E2A6}" srcOrd="1" destOrd="0" presId="urn:microsoft.com/office/officeart/2005/8/layout/hierarchy3"/>
    <dgm:cxn modelId="{88EA4594-52B4-4139-8C2A-212E323E0B92}" type="presParOf" srcId="{A33553ED-CD3D-4380-A8A7-15E1C822AAA0}" destId="{52FF0712-DF89-430E-B5E9-242C722855C9}" srcOrd="1" destOrd="0" presId="urn:microsoft.com/office/officeart/2005/8/layout/hierarchy3"/>
    <dgm:cxn modelId="{29A3F86E-C695-4AEF-AD90-77D96850D8D9}" type="presParOf" srcId="{52FF0712-DF89-430E-B5E9-242C722855C9}" destId="{ADB548EB-3AD8-4DF3-9335-3DD6A35C71C1}" srcOrd="0" destOrd="0" presId="urn:microsoft.com/office/officeart/2005/8/layout/hierarchy3"/>
    <dgm:cxn modelId="{F64BFBA0-07AF-44D6-BFEC-626F3605D343}" type="presParOf" srcId="{52FF0712-DF89-430E-B5E9-242C722855C9}" destId="{522A1D63-3FAE-4CE0-B377-BD7C176EC1B1}" srcOrd="1" destOrd="0" presId="urn:microsoft.com/office/officeart/2005/8/layout/hierarchy3"/>
    <dgm:cxn modelId="{5BA9FFDE-0456-4129-83BD-C3CEA08CA61E}" type="presParOf" srcId="{F795670C-97F5-4509-858B-2F55B26C16B7}" destId="{D72B5559-7D3E-4C8D-8403-7D79EFC5656E}" srcOrd="3" destOrd="0" presId="urn:microsoft.com/office/officeart/2005/8/layout/hierarchy3"/>
    <dgm:cxn modelId="{5D02A03A-9BED-4808-A1D7-327D4F37147B}" type="presParOf" srcId="{D72B5559-7D3E-4C8D-8403-7D79EFC5656E}" destId="{AD9A00F0-54DD-448E-9A68-B25C2E657DC1}" srcOrd="0" destOrd="0" presId="urn:microsoft.com/office/officeart/2005/8/layout/hierarchy3"/>
    <dgm:cxn modelId="{7D29524D-C33B-4373-BD3B-754CC32F24FE}" type="presParOf" srcId="{AD9A00F0-54DD-448E-9A68-B25C2E657DC1}" destId="{5F999690-416D-4E97-BEEF-51D0C627CA56}" srcOrd="0" destOrd="0" presId="urn:microsoft.com/office/officeart/2005/8/layout/hierarchy3"/>
    <dgm:cxn modelId="{88988EE5-9815-473E-ADD8-EB1C438C899D}" type="presParOf" srcId="{AD9A00F0-54DD-448E-9A68-B25C2E657DC1}" destId="{609DAF28-6F9A-44E2-BAFA-6568499806FE}" srcOrd="1" destOrd="0" presId="urn:microsoft.com/office/officeart/2005/8/layout/hierarchy3"/>
    <dgm:cxn modelId="{3DA099C6-7B86-4180-82EE-F56EB2560F29}" type="presParOf" srcId="{D72B5559-7D3E-4C8D-8403-7D79EFC5656E}" destId="{D9BD907B-D99B-4294-8CE0-0A536F71DA00}" srcOrd="1" destOrd="0" presId="urn:microsoft.com/office/officeart/2005/8/layout/hierarchy3"/>
    <dgm:cxn modelId="{4DD6B9D6-57F1-4D38-9068-E95C088F6571}" type="presParOf" srcId="{D9BD907B-D99B-4294-8CE0-0A536F71DA00}" destId="{0BD49E4D-6599-4226-AEA9-1E3688565516}" srcOrd="0" destOrd="0" presId="urn:microsoft.com/office/officeart/2005/8/layout/hierarchy3"/>
    <dgm:cxn modelId="{A10EC8CF-519A-4F58-8E9D-36AF2D66657E}" type="presParOf" srcId="{D9BD907B-D99B-4294-8CE0-0A536F71DA00}" destId="{8CEC2E49-FC52-45BB-9E10-F3B9E50487C8}" srcOrd="1" destOrd="0" presId="urn:microsoft.com/office/officeart/2005/8/layout/hierarchy3"/>
    <dgm:cxn modelId="{BF34CA82-E8CD-4A3B-BB05-2B15668F5EB6}" type="presParOf" srcId="{D9BD907B-D99B-4294-8CE0-0A536F71DA00}" destId="{985B329A-DC94-424B-97FB-7CF9F9F49712}" srcOrd="2" destOrd="0" presId="urn:microsoft.com/office/officeart/2005/8/layout/hierarchy3"/>
    <dgm:cxn modelId="{11AEBCFC-411B-4A05-8E16-6E4DAF7F97BD}" type="presParOf" srcId="{D9BD907B-D99B-4294-8CE0-0A536F71DA00}" destId="{81859921-5748-4C99-AAF7-66B3867C9921}" srcOrd="3" destOrd="0" presId="urn:microsoft.com/office/officeart/2005/8/layout/hierarchy3"/>
    <dgm:cxn modelId="{3C6FB3E4-4F68-41F7-960F-4EB167CB4C7D}" type="presParOf" srcId="{D9BD907B-D99B-4294-8CE0-0A536F71DA00}" destId="{97BDF22C-3F54-418D-99D1-F2D2F760C35C}" srcOrd="4" destOrd="0" presId="urn:microsoft.com/office/officeart/2005/8/layout/hierarchy3"/>
    <dgm:cxn modelId="{811358B1-5F1C-45F2-B88A-DA739E679EB5}" type="presParOf" srcId="{D9BD907B-D99B-4294-8CE0-0A536F71DA00}" destId="{5242C68F-63E7-446A-A89B-73917BFA1218}" srcOrd="5" destOrd="0" presId="urn:microsoft.com/office/officeart/2005/8/layout/hierarchy3"/>
  </dgm:cxnLst>
  <dgm:bg>
    <a:effectLst>
      <a:glow rad="101600">
        <a:schemeClr val="accent2">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EAFCCD-4297-4F59-8EEF-2AB82352398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45F7E2E5-D35E-4D25-BA97-20B6FB16DD79}">
      <dgm:prSet phldrT="[Texto]" custT="1"/>
      <dgm:spPr>
        <a:effectLst>
          <a:glow rad="139700">
            <a:schemeClr val="accent4">
              <a:satMod val="175000"/>
              <a:alpha val="40000"/>
            </a:schemeClr>
          </a:glow>
        </a:effectLst>
      </dgm:spPr>
      <dgm:t>
        <a:bodyPr/>
        <a:lstStyle/>
        <a:p>
          <a:endParaRPr lang="es-ES" sz="1800" dirty="0">
            <a:solidFill>
              <a:schemeClr val="tx1"/>
            </a:solidFill>
          </a:endParaRPr>
        </a:p>
      </dgm:t>
    </dgm:pt>
    <dgm:pt modelId="{4098A197-3BFA-4CE8-9B16-E95D7FC76A73}" type="parTrans" cxnId="{08F77D54-1354-4B98-9FCE-EF5740E2AE3E}">
      <dgm:prSet/>
      <dgm:spPr/>
      <dgm:t>
        <a:bodyPr/>
        <a:lstStyle/>
        <a:p>
          <a:endParaRPr lang="es-ES"/>
        </a:p>
      </dgm:t>
    </dgm:pt>
    <dgm:pt modelId="{DEBEB67F-DE1A-4C80-9063-FB6CE4535DB8}" type="sibTrans" cxnId="{08F77D54-1354-4B98-9FCE-EF5740E2AE3E}">
      <dgm:prSet/>
      <dgm:spPr/>
      <dgm:t>
        <a:bodyPr/>
        <a:lstStyle/>
        <a:p>
          <a:endParaRPr lang="es-ES"/>
        </a:p>
      </dgm:t>
    </dgm:pt>
    <dgm:pt modelId="{2F660934-6D20-4795-B72A-9EFD39203E53}">
      <dgm:prSet phldrT="[Texto]"/>
      <dgm:spPr>
        <a:effectLst>
          <a:glow rad="139700">
            <a:schemeClr val="accent5">
              <a:satMod val="175000"/>
              <a:alpha val="40000"/>
            </a:schemeClr>
          </a:glow>
        </a:effectLst>
      </dgm:spPr>
      <dgm:t>
        <a:bodyPr/>
        <a:lstStyle/>
        <a:p>
          <a:endParaRPr lang="es-ES" dirty="0"/>
        </a:p>
      </dgm:t>
    </dgm:pt>
    <dgm:pt modelId="{DCF9EF7B-9789-4881-8701-DF4FCD9A86F2}" type="parTrans" cxnId="{D63F5F6E-9A97-4765-8E71-581FEBA14D5F}">
      <dgm:prSet/>
      <dgm:spPr/>
      <dgm:t>
        <a:bodyPr/>
        <a:lstStyle/>
        <a:p>
          <a:endParaRPr lang="es-ES"/>
        </a:p>
      </dgm:t>
    </dgm:pt>
    <dgm:pt modelId="{02500424-A550-4C35-86DB-CC0A6783F9CE}" type="sibTrans" cxnId="{D63F5F6E-9A97-4765-8E71-581FEBA14D5F}">
      <dgm:prSet/>
      <dgm:spPr/>
      <dgm:t>
        <a:bodyPr/>
        <a:lstStyle/>
        <a:p>
          <a:endParaRPr lang="es-ES"/>
        </a:p>
      </dgm:t>
    </dgm:pt>
    <dgm:pt modelId="{ED19B8C5-238D-49B2-9DC3-C5102820714A}">
      <dgm:prSet/>
      <dgm:spPr>
        <a:effectLst>
          <a:glow rad="101600">
            <a:schemeClr val="accent2">
              <a:satMod val="175000"/>
              <a:alpha val="40000"/>
            </a:schemeClr>
          </a:glow>
        </a:effectLst>
      </dgm:spPr>
      <dgm:t>
        <a:bodyPr/>
        <a:lstStyle/>
        <a:p>
          <a:endParaRPr lang="es-ES"/>
        </a:p>
      </dgm:t>
    </dgm:pt>
    <dgm:pt modelId="{37E4DDC2-8295-48EA-B328-24655478E4A5}" type="parTrans" cxnId="{9EF6F391-A6F9-4D29-A5F2-184C741CFD9D}">
      <dgm:prSet/>
      <dgm:spPr/>
      <dgm:t>
        <a:bodyPr/>
        <a:lstStyle/>
        <a:p>
          <a:endParaRPr lang="es-ES"/>
        </a:p>
      </dgm:t>
    </dgm:pt>
    <dgm:pt modelId="{FFA41309-FE48-460F-AF27-B24354F7A045}" type="sibTrans" cxnId="{9EF6F391-A6F9-4D29-A5F2-184C741CFD9D}">
      <dgm:prSet/>
      <dgm:spPr/>
      <dgm:t>
        <a:bodyPr/>
        <a:lstStyle/>
        <a:p>
          <a:endParaRPr lang="es-ES"/>
        </a:p>
      </dgm:t>
    </dgm:pt>
    <dgm:pt modelId="{AF6C086F-A80A-4337-9DFB-D0F426FFFCB9}">
      <dgm:prSet/>
      <dgm:spPr>
        <a:effectLst>
          <a:glow rad="139700">
            <a:schemeClr val="accent3">
              <a:satMod val="175000"/>
              <a:alpha val="40000"/>
            </a:schemeClr>
          </a:glow>
        </a:effectLst>
      </dgm:spPr>
      <dgm:t>
        <a:bodyPr/>
        <a:lstStyle/>
        <a:p>
          <a:endParaRPr lang="es-ES"/>
        </a:p>
      </dgm:t>
    </dgm:pt>
    <dgm:pt modelId="{45C6A7C8-5D37-4223-A1E8-7E732E54E2DF}" type="parTrans" cxnId="{1DF4C1F7-24F8-4D6C-B451-44F1F02CF77D}">
      <dgm:prSet/>
      <dgm:spPr/>
      <dgm:t>
        <a:bodyPr/>
        <a:lstStyle/>
        <a:p>
          <a:endParaRPr lang="es-ES"/>
        </a:p>
      </dgm:t>
    </dgm:pt>
    <dgm:pt modelId="{986DE82D-F3FC-4BA8-B9F2-B957B19FA33C}" type="sibTrans" cxnId="{1DF4C1F7-24F8-4D6C-B451-44F1F02CF77D}">
      <dgm:prSet/>
      <dgm:spPr/>
      <dgm:t>
        <a:bodyPr/>
        <a:lstStyle/>
        <a:p>
          <a:endParaRPr lang="es-ES"/>
        </a:p>
      </dgm:t>
    </dgm:pt>
    <dgm:pt modelId="{C8CF75FD-640F-4F7A-BC0A-500A71BFC54B}" type="pres">
      <dgm:prSet presAssocID="{31EAFCCD-4297-4F59-8EEF-2AB823523982}" presName="Name0" presStyleCnt="0">
        <dgm:presLayoutVars>
          <dgm:chMax val="7"/>
          <dgm:chPref val="7"/>
          <dgm:dir/>
        </dgm:presLayoutVars>
      </dgm:prSet>
      <dgm:spPr/>
      <dgm:t>
        <a:bodyPr/>
        <a:lstStyle/>
        <a:p>
          <a:endParaRPr lang="es-ES"/>
        </a:p>
      </dgm:t>
    </dgm:pt>
    <dgm:pt modelId="{222CAD66-7E5C-4ECA-BE28-891D0C91BF6E}" type="pres">
      <dgm:prSet presAssocID="{31EAFCCD-4297-4F59-8EEF-2AB823523982}" presName="Name1" presStyleCnt="0"/>
      <dgm:spPr/>
    </dgm:pt>
    <dgm:pt modelId="{1327C828-39CB-4037-A633-14310EE48915}" type="pres">
      <dgm:prSet presAssocID="{31EAFCCD-4297-4F59-8EEF-2AB823523982}" presName="cycle" presStyleCnt="0"/>
      <dgm:spPr/>
    </dgm:pt>
    <dgm:pt modelId="{A3C2E7B8-BFB8-44CB-97A0-703749CBB4B8}" type="pres">
      <dgm:prSet presAssocID="{31EAFCCD-4297-4F59-8EEF-2AB823523982}" presName="srcNode" presStyleLbl="node1" presStyleIdx="0" presStyleCnt="4"/>
      <dgm:spPr/>
    </dgm:pt>
    <dgm:pt modelId="{6EE29AC7-F9D6-466D-9595-697A5C2A71C7}" type="pres">
      <dgm:prSet presAssocID="{31EAFCCD-4297-4F59-8EEF-2AB823523982}" presName="conn" presStyleLbl="parChTrans1D2" presStyleIdx="0" presStyleCnt="1"/>
      <dgm:spPr/>
      <dgm:t>
        <a:bodyPr/>
        <a:lstStyle/>
        <a:p>
          <a:endParaRPr lang="es-ES"/>
        </a:p>
      </dgm:t>
    </dgm:pt>
    <dgm:pt modelId="{E633E272-BCEB-40C8-B32E-96E527D6BC12}" type="pres">
      <dgm:prSet presAssocID="{31EAFCCD-4297-4F59-8EEF-2AB823523982}" presName="extraNode" presStyleLbl="node1" presStyleIdx="0" presStyleCnt="4"/>
      <dgm:spPr/>
    </dgm:pt>
    <dgm:pt modelId="{95F5AB8E-35B0-4ECE-B5EE-65B67AFCCE12}" type="pres">
      <dgm:prSet presAssocID="{31EAFCCD-4297-4F59-8EEF-2AB823523982}" presName="dstNode" presStyleLbl="node1" presStyleIdx="0" presStyleCnt="4"/>
      <dgm:spPr/>
    </dgm:pt>
    <dgm:pt modelId="{A4EF43C9-EBCE-45E6-8E41-EDC4D97B584D}" type="pres">
      <dgm:prSet presAssocID="{ED19B8C5-238D-49B2-9DC3-C5102820714A}" presName="text_1" presStyleLbl="node1" presStyleIdx="0" presStyleCnt="4" custScaleX="52735" custLinFactNeighborX="-21369" custLinFactNeighborY="-1">
        <dgm:presLayoutVars>
          <dgm:bulletEnabled val="1"/>
        </dgm:presLayoutVars>
      </dgm:prSet>
      <dgm:spPr/>
      <dgm:t>
        <a:bodyPr/>
        <a:lstStyle/>
        <a:p>
          <a:endParaRPr lang="es-ES"/>
        </a:p>
      </dgm:t>
    </dgm:pt>
    <dgm:pt modelId="{A55FAAFE-E37F-4AE0-A088-54B53736E6AA}" type="pres">
      <dgm:prSet presAssocID="{ED19B8C5-238D-49B2-9DC3-C5102820714A}" presName="accent_1" presStyleCnt="0"/>
      <dgm:spPr/>
    </dgm:pt>
    <dgm:pt modelId="{9EC64859-AE97-471A-8D6A-8AE8E88850FE}" type="pres">
      <dgm:prSet presAssocID="{ED19B8C5-238D-49B2-9DC3-C5102820714A}" presName="accentRepeatNode" presStyleLbl="solidFgAcc1" presStyleIdx="0" presStyleCnt="4"/>
      <dgm:spPr/>
    </dgm:pt>
    <dgm:pt modelId="{7FD15D6E-A991-4A1F-A3D3-37EDDD93C82D}" type="pres">
      <dgm:prSet presAssocID="{AF6C086F-A80A-4337-9DFB-D0F426FFFCB9}" presName="text_2" presStyleLbl="node1" presStyleIdx="1" presStyleCnt="4" custScaleX="77896" custLinFactNeighborX="-11052" custLinFactNeighborY="-29283">
        <dgm:presLayoutVars>
          <dgm:bulletEnabled val="1"/>
        </dgm:presLayoutVars>
      </dgm:prSet>
      <dgm:spPr/>
      <dgm:t>
        <a:bodyPr/>
        <a:lstStyle/>
        <a:p>
          <a:endParaRPr lang="es-ES"/>
        </a:p>
      </dgm:t>
    </dgm:pt>
    <dgm:pt modelId="{9C4A9232-0059-42D6-997C-707A2A554D50}" type="pres">
      <dgm:prSet presAssocID="{AF6C086F-A80A-4337-9DFB-D0F426FFFCB9}" presName="accent_2" presStyleCnt="0"/>
      <dgm:spPr/>
    </dgm:pt>
    <dgm:pt modelId="{22B05114-6E3D-4FA3-96A5-5E99F82B3E98}" type="pres">
      <dgm:prSet presAssocID="{AF6C086F-A80A-4337-9DFB-D0F426FFFCB9}" presName="accentRepeatNode" presStyleLbl="solidFgAcc1" presStyleIdx="1" presStyleCnt="4" custLinFactNeighborX="-528" custLinFactNeighborY="-20193"/>
      <dgm:spPr/>
    </dgm:pt>
    <dgm:pt modelId="{D5994865-ABE0-4DDD-9EA8-17121F87B3DE}" type="pres">
      <dgm:prSet presAssocID="{45F7E2E5-D35E-4D25-BA97-20B6FB16DD79}" presName="text_3" presStyleLbl="node1" presStyleIdx="2" presStyleCnt="4" custScaleX="77663" custLinFactNeighborX="-9929" custLinFactNeighborY="6709">
        <dgm:presLayoutVars>
          <dgm:bulletEnabled val="1"/>
        </dgm:presLayoutVars>
      </dgm:prSet>
      <dgm:spPr/>
      <dgm:t>
        <a:bodyPr/>
        <a:lstStyle/>
        <a:p>
          <a:endParaRPr lang="es-ES"/>
        </a:p>
      </dgm:t>
    </dgm:pt>
    <dgm:pt modelId="{8336F6C1-92D0-4B16-8C95-05EF4AD1C3A6}" type="pres">
      <dgm:prSet presAssocID="{45F7E2E5-D35E-4D25-BA97-20B6FB16DD79}" presName="accent_3" presStyleCnt="0"/>
      <dgm:spPr/>
    </dgm:pt>
    <dgm:pt modelId="{5695D7FE-9CA8-46ED-BDF7-EE9C3B44D649}" type="pres">
      <dgm:prSet presAssocID="{45F7E2E5-D35E-4D25-BA97-20B6FB16DD79}" presName="accentRepeatNode" presStyleLbl="solidFgAcc1" presStyleIdx="2" presStyleCnt="4" custScaleY="86387" custLinFactNeighborX="-1381" custLinFactNeighborY="5061"/>
      <dgm:spPr/>
    </dgm:pt>
    <dgm:pt modelId="{C4E562FA-2EDE-47DC-B2A4-4F10679ACE54}" type="pres">
      <dgm:prSet presAssocID="{2F660934-6D20-4795-B72A-9EFD39203E53}" presName="text_4" presStyleLbl="node1" presStyleIdx="3" presStyleCnt="4" custScaleX="58049" custScaleY="88357" custLinFactNeighborX="-23768" custLinFactNeighborY="31896">
        <dgm:presLayoutVars>
          <dgm:bulletEnabled val="1"/>
        </dgm:presLayoutVars>
      </dgm:prSet>
      <dgm:spPr/>
      <dgm:t>
        <a:bodyPr/>
        <a:lstStyle/>
        <a:p>
          <a:endParaRPr lang="es-ES"/>
        </a:p>
      </dgm:t>
    </dgm:pt>
    <dgm:pt modelId="{BB84E5C2-B83A-4980-8E4E-96EBFD7BC542}" type="pres">
      <dgm:prSet presAssocID="{2F660934-6D20-4795-B72A-9EFD39203E53}" presName="accent_4" presStyleCnt="0"/>
      <dgm:spPr/>
    </dgm:pt>
    <dgm:pt modelId="{65BFB52E-11BC-4038-B585-04A988BF4DC1}" type="pres">
      <dgm:prSet presAssocID="{2F660934-6D20-4795-B72A-9EFD39203E53}" presName="accentRepeatNode" presStyleLbl="solidFgAcc1" presStyleIdx="3" presStyleCnt="4" custScaleY="86387" custLinFactNeighborX="-22661" custLinFactNeighborY="26926"/>
      <dgm:spPr/>
    </dgm:pt>
  </dgm:ptLst>
  <dgm:cxnLst>
    <dgm:cxn modelId="{9EF6F391-A6F9-4D29-A5F2-184C741CFD9D}" srcId="{31EAFCCD-4297-4F59-8EEF-2AB823523982}" destId="{ED19B8C5-238D-49B2-9DC3-C5102820714A}" srcOrd="0" destOrd="0" parTransId="{37E4DDC2-8295-48EA-B328-24655478E4A5}" sibTransId="{FFA41309-FE48-460F-AF27-B24354F7A045}"/>
    <dgm:cxn modelId="{351061AB-D310-4025-A9B1-7C751DB02089}" type="presOf" srcId="{ED19B8C5-238D-49B2-9DC3-C5102820714A}" destId="{A4EF43C9-EBCE-45E6-8E41-EDC4D97B584D}" srcOrd="0" destOrd="0" presId="urn:microsoft.com/office/officeart/2008/layout/VerticalCurvedList"/>
    <dgm:cxn modelId="{89DB1418-5ED9-4130-B5D1-89A1894B53D4}" type="presOf" srcId="{45F7E2E5-D35E-4D25-BA97-20B6FB16DD79}" destId="{D5994865-ABE0-4DDD-9EA8-17121F87B3DE}" srcOrd="0" destOrd="0" presId="urn:microsoft.com/office/officeart/2008/layout/VerticalCurvedList"/>
    <dgm:cxn modelId="{A814CD4C-EB7F-43AF-9789-A31B95C32783}" type="presOf" srcId="{31EAFCCD-4297-4F59-8EEF-2AB823523982}" destId="{C8CF75FD-640F-4F7A-BC0A-500A71BFC54B}" srcOrd="0" destOrd="0" presId="urn:microsoft.com/office/officeart/2008/layout/VerticalCurvedList"/>
    <dgm:cxn modelId="{494E89F4-E39C-4BAB-84B4-65E0800238C1}" type="presOf" srcId="{FFA41309-FE48-460F-AF27-B24354F7A045}" destId="{6EE29AC7-F9D6-466D-9595-697A5C2A71C7}" srcOrd="0" destOrd="0" presId="urn:microsoft.com/office/officeart/2008/layout/VerticalCurvedList"/>
    <dgm:cxn modelId="{36A90462-3D42-4157-9E02-06A48849C508}" type="presOf" srcId="{2F660934-6D20-4795-B72A-9EFD39203E53}" destId="{C4E562FA-2EDE-47DC-B2A4-4F10679ACE54}" srcOrd="0" destOrd="0" presId="urn:microsoft.com/office/officeart/2008/layout/VerticalCurvedList"/>
    <dgm:cxn modelId="{D63F5F6E-9A97-4765-8E71-581FEBA14D5F}" srcId="{31EAFCCD-4297-4F59-8EEF-2AB823523982}" destId="{2F660934-6D20-4795-B72A-9EFD39203E53}" srcOrd="3" destOrd="0" parTransId="{DCF9EF7B-9789-4881-8701-DF4FCD9A86F2}" sibTransId="{02500424-A550-4C35-86DB-CC0A6783F9CE}"/>
    <dgm:cxn modelId="{08F77D54-1354-4B98-9FCE-EF5740E2AE3E}" srcId="{31EAFCCD-4297-4F59-8EEF-2AB823523982}" destId="{45F7E2E5-D35E-4D25-BA97-20B6FB16DD79}" srcOrd="2" destOrd="0" parTransId="{4098A197-3BFA-4CE8-9B16-E95D7FC76A73}" sibTransId="{DEBEB67F-DE1A-4C80-9063-FB6CE4535DB8}"/>
    <dgm:cxn modelId="{229DEE9D-7496-40B8-983B-A1176EE07D0A}" type="presOf" srcId="{AF6C086F-A80A-4337-9DFB-D0F426FFFCB9}" destId="{7FD15D6E-A991-4A1F-A3D3-37EDDD93C82D}" srcOrd="0" destOrd="0" presId="urn:microsoft.com/office/officeart/2008/layout/VerticalCurvedList"/>
    <dgm:cxn modelId="{1DF4C1F7-24F8-4D6C-B451-44F1F02CF77D}" srcId="{31EAFCCD-4297-4F59-8EEF-2AB823523982}" destId="{AF6C086F-A80A-4337-9DFB-D0F426FFFCB9}" srcOrd="1" destOrd="0" parTransId="{45C6A7C8-5D37-4223-A1E8-7E732E54E2DF}" sibTransId="{986DE82D-F3FC-4BA8-B9F2-B957B19FA33C}"/>
    <dgm:cxn modelId="{39DEE742-775B-4C26-B04D-B49029618D9A}" type="presParOf" srcId="{C8CF75FD-640F-4F7A-BC0A-500A71BFC54B}" destId="{222CAD66-7E5C-4ECA-BE28-891D0C91BF6E}" srcOrd="0" destOrd="0" presId="urn:microsoft.com/office/officeart/2008/layout/VerticalCurvedList"/>
    <dgm:cxn modelId="{FB3BD233-44B9-470A-9875-7033AD54121F}" type="presParOf" srcId="{222CAD66-7E5C-4ECA-BE28-891D0C91BF6E}" destId="{1327C828-39CB-4037-A633-14310EE48915}" srcOrd="0" destOrd="0" presId="urn:microsoft.com/office/officeart/2008/layout/VerticalCurvedList"/>
    <dgm:cxn modelId="{4B30CF6C-CB20-4224-9911-7C6C0141BACF}" type="presParOf" srcId="{1327C828-39CB-4037-A633-14310EE48915}" destId="{A3C2E7B8-BFB8-44CB-97A0-703749CBB4B8}" srcOrd="0" destOrd="0" presId="urn:microsoft.com/office/officeart/2008/layout/VerticalCurvedList"/>
    <dgm:cxn modelId="{36650C46-A837-45FB-BEE1-92B3BFEFE82B}" type="presParOf" srcId="{1327C828-39CB-4037-A633-14310EE48915}" destId="{6EE29AC7-F9D6-466D-9595-697A5C2A71C7}" srcOrd="1" destOrd="0" presId="urn:microsoft.com/office/officeart/2008/layout/VerticalCurvedList"/>
    <dgm:cxn modelId="{50D53AA9-E767-4E12-9A4A-9CB66359B8E6}" type="presParOf" srcId="{1327C828-39CB-4037-A633-14310EE48915}" destId="{E633E272-BCEB-40C8-B32E-96E527D6BC12}" srcOrd="2" destOrd="0" presId="urn:microsoft.com/office/officeart/2008/layout/VerticalCurvedList"/>
    <dgm:cxn modelId="{59B85A89-E09C-42D4-9B22-24BAC18727B9}" type="presParOf" srcId="{1327C828-39CB-4037-A633-14310EE48915}" destId="{95F5AB8E-35B0-4ECE-B5EE-65B67AFCCE12}" srcOrd="3" destOrd="0" presId="urn:microsoft.com/office/officeart/2008/layout/VerticalCurvedList"/>
    <dgm:cxn modelId="{FA30D01C-982C-4312-AB94-D09E20911569}" type="presParOf" srcId="{222CAD66-7E5C-4ECA-BE28-891D0C91BF6E}" destId="{A4EF43C9-EBCE-45E6-8E41-EDC4D97B584D}" srcOrd="1" destOrd="0" presId="urn:microsoft.com/office/officeart/2008/layout/VerticalCurvedList"/>
    <dgm:cxn modelId="{61AD7223-0A5D-479E-B979-9DB2D4A811F9}" type="presParOf" srcId="{222CAD66-7E5C-4ECA-BE28-891D0C91BF6E}" destId="{A55FAAFE-E37F-4AE0-A088-54B53736E6AA}" srcOrd="2" destOrd="0" presId="urn:microsoft.com/office/officeart/2008/layout/VerticalCurvedList"/>
    <dgm:cxn modelId="{844FA833-EEB5-4E67-8CBA-A20D939E8B38}" type="presParOf" srcId="{A55FAAFE-E37F-4AE0-A088-54B53736E6AA}" destId="{9EC64859-AE97-471A-8D6A-8AE8E88850FE}" srcOrd="0" destOrd="0" presId="urn:microsoft.com/office/officeart/2008/layout/VerticalCurvedList"/>
    <dgm:cxn modelId="{A7464C1B-51B1-4ABB-84BA-6222939B79FE}" type="presParOf" srcId="{222CAD66-7E5C-4ECA-BE28-891D0C91BF6E}" destId="{7FD15D6E-A991-4A1F-A3D3-37EDDD93C82D}" srcOrd="3" destOrd="0" presId="urn:microsoft.com/office/officeart/2008/layout/VerticalCurvedList"/>
    <dgm:cxn modelId="{26A2D640-6546-45BF-90C4-F97454F9CE35}" type="presParOf" srcId="{222CAD66-7E5C-4ECA-BE28-891D0C91BF6E}" destId="{9C4A9232-0059-42D6-997C-707A2A554D50}" srcOrd="4" destOrd="0" presId="urn:microsoft.com/office/officeart/2008/layout/VerticalCurvedList"/>
    <dgm:cxn modelId="{4E25CD60-D72A-466C-A1C8-F50C051398E9}" type="presParOf" srcId="{9C4A9232-0059-42D6-997C-707A2A554D50}" destId="{22B05114-6E3D-4FA3-96A5-5E99F82B3E98}" srcOrd="0" destOrd="0" presId="urn:microsoft.com/office/officeart/2008/layout/VerticalCurvedList"/>
    <dgm:cxn modelId="{C600A8E5-6A53-4D29-9987-F3F009C7335B}" type="presParOf" srcId="{222CAD66-7E5C-4ECA-BE28-891D0C91BF6E}" destId="{D5994865-ABE0-4DDD-9EA8-17121F87B3DE}" srcOrd="5" destOrd="0" presId="urn:microsoft.com/office/officeart/2008/layout/VerticalCurvedList"/>
    <dgm:cxn modelId="{1FBDB3AE-B004-4156-9A22-1B430446D9B4}" type="presParOf" srcId="{222CAD66-7E5C-4ECA-BE28-891D0C91BF6E}" destId="{8336F6C1-92D0-4B16-8C95-05EF4AD1C3A6}" srcOrd="6" destOrd="0" presId="urn:microsoft.com/office/officeart/2008/layout/VerticalCurvedList"/>
    <dgm:cxn modelId="{E5626697-3DC2-4B73-B392-3BC33763095E}" type="presParOf" srcId="{8336F6C1-92D0-4B16-8C95-05EF4AD1C3A6}" destId="{5695D7FE-9CA8-46ED-BDF7-EE9C3B44D649}" srcOrd="0" destOrd="0" presId="urn:microsoft.com/office/officeart/2008/layout/VerticalCurvedList"/>
    <dgm:cxn modelId="{71122898-22CA-4381-B4FF-124DA36185C1}" type="presParOf" srcId="{222CAD66-7E5C-4ECA-BE28-891D0C91BF6E}" destId="{C4E562FA-2EDE-47DC-B2A4-4F10679ACE54}" srcOrd="7" destOrd="0" presId="urn:microsoft.com/office/officeart/2008/layout/VerticalCurvedList"/>
    <dgm:cxn modelId="{FE4689C7-279F-4525-9F8E-16C9153773B6}" type="presParOf" srcId="{222CAD66-7E5C-4ECA-BE28-891D0C91BF6E}" destId="{BB84E5C2-B83A-4980-8E4E-96EBFD7BC542}" srcOrd="8" destOrd="0" presId="urn:microsoft.com/office/officeart/2008/layout/VerticalCurvedList"/>
    <dgm:cxn modelId="{EDCE2F8B-A2C5-48D6-8058-A9BD769D8DA5}" type="presParOf" srcId="{BB84E5C2-B83A-4980-8E4E-96EBFD7BC542}" destId="{65BFB52E-11BC-4038-B585-04A988BF4DC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685EFA-53E2-42A7-A3B6-FAC4CF119A1E}"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s-EC"/>
        </a:p>
      </dgm:t>
    </dgm:pt>
    <dgm:pt modelId="{79D0509D-3A38-4F21-ACE5-683F2FA44FFD}">
      <dgm:prSet phldrT="[Texto]" phldr="1"/>
      <dgm:spPr/>
      <dgm:t>
        <a:bodyPr/>
        <a:lstStyle/>
        <a:p>
          <a:endParaRPr lang="es-EC" dirty="0">
            <a:latin typeface="Times New Roman" panose="02020603050405020304" pitchFamily="18" charset="0"/>
            <a:cs typeface="Times New Roman" panose="02020603050405020304" pitchFamily="18" charset="0"/>
          </a:endParaRPr>
        </a:p>
      </dgm:t>
    </dgm:pt>
    <dgm:pt modelId="{1656DD1F-3848-40BF-A6CE-BAC6075BD5CA}" type="parTrans" cxnId="{8314E214-A6E4-45EB-B356-5C5924D6227F}">
      <dgm:prSet/>
      <dgm:spPr/>
      <dgm:t>
        <a:bodyPr/>
        <a:lstStyle/>
        <a:p>
          <a:endParaRPr lang="es-EC">
            <a:latin typeface="Times New Roman" panose="02020603050405020304" pitchFamily="18" charset="0"/>
            <a:cs typeface="Times New Roman" panose="02020603050405020304" pitchFamily="18" charset="0"/>
          </a:endParaRPr>
        </a:p>
      </dgm:t>
    </dgm:pt>
    <dgm:pt modelId="{59DEAE1A-117C-42DE-876D-CA7E3ACDA4A2}" type="sibTrans" cxnId="{8314E214-A6E4-45EB-B356-5C5924D6227F}">
      <dgm:prSet/>
      <dgm:spPr/>
      <dgm:t>
        <a:bodyPr/>
        <a:lstStyle/>
        <a:p>
          <a:endParaRPr lang="es-EC">
            <a:latin typeface="Times New Roman" panose="02020603050405020304" pitchFamily="18" charset="0"/>
            <a:cs typeface="Times New Roman" panose="02020603050405020304" pitchFamily="18" charset="0"/>
          </a:endParaRPr>
        </a:p>
      </dgm:t>
    </dgm:pt>
    <dgm:pt modelId="{CB744FBD-44BC-41C9-90D7-CAADEA369A9A}">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De acuerdo con las características sociodemográficas la población en estudio estuvo conformada mayoritariamente por mujeres, en cuanto a la auto identificación étnica son afrodescendientes, y se encuentran entre los 35-44 años, de acuerdo con la edad que es un factor predisponente para riesgo cardiovascular, es una población con riesgo leve.</a:t>
          </a:r>
          <a:endParaRPr lang="es-EC" sz="2000" dirty="0">
            <a:latin typeface="Times New Roman" panose="02020603050405020304" pitchFamily="18" charset="0"/>
            <a:cs typeface="Times New Roman" panose="02020603050405020304" pitchFamily="18" charset="0"/>
          </a:endParaRPr>
        </a:p>
      </dgm:t>
    </dgm:pt>
    <dgm:pt modelId="{F48381BC-085B-47BD-B0B1-BAC6E9AAE9C5}" type="parTrans" cxnId="{DA28D0E0-F32B-4052-B1D1-7F6994FA1627}">
      <dgm:prSet/>
      <dgm:spPr/>
      <dgm:t>
        <a:bodyPr/>
        <a:lstStyle/>
        <a:p>
          <a:endParaRPr lang="es-EC">
            <a:latin typeface="Times New Roman" panose="02020603050405020304" pitchFamily="18" charset="0"/>
            <a:cs typeface="Times New Roman" panose="02020603050405020304" pitchFamily="18" charset="0"/>
          </a:endParaRPr>
        </a:p>
      </dgm:t>
    </dgm:pt>
    <dgm:pt modelId="{EE3E81B2-EE1B-43D9-B418-CEA49584032C}" type="sibTrans" cxnId="{DA28D0E0-F32B-4052-B1D1-7F6994FA1627}">
      <dgm:prSet/>
      <dgm:spPr/>
      <dgm:t>
        <a:bodyPr/>
        <a:lstStyle/>
        <a:p>
          <a:endParaRPr lang="es-EC">
            <a:latin typeface="Times New Roman" panose="02020603050405020304" pitchFamily="18" charset="0"/>
            <a:cs typeface="Times New Roman" panose="02020603050405020304" pitchFamily="18" charset="0"/>
          </a:endParaRPr>
        </a:p>
      </dgm:t>
    </dgm:pt>
    <dgm:pt modelId="{2364119C-0C76-4378-A6AB-281B481B639B}">
      <dgm:prSet phldrT="[Texto]" phldr="1"/>
      <dgm:spPr/>
      <dgm:t>
        <a:bodyPr/>
        <a:lstStyle/>
        <a:p>
          <a:endParaRPr lang="es-EC">
            <a:latin typeface="Times New Roman" panose="02020603050405020304" pitchFamily="18" charset="0"/>
            <a:cs typeface="Times New Roman" panose="02020603050405020304" pitchFamily="18" charset="0"/>
          </a:endParaRPr>
        </a:p>
      </dgm:t>
    </dgm:pt>
    <dgm:pt modelId="{B5541907-C2A0-4866-8E6A-981F1DDEB88B}" type="parTrans" cxnId="{0B38CBD2-61F9-4ADE-881B-9FDAF8A1ABE8}">
      <dgm:prSet/>
      <dgm:spPr/>
      <dgm:t>
        <a:bodyPr/>
        <a:lstStyle/>
        <a:p>
          <a:endParaRPr lang="es-EC">
            <a:latin typeface="Times New Roman" panose="02020603050405020304" pitchFamily="18" charset="0"/>
            <a:cs typeface="Times New Roman" panose="02020603050405020304" pitchFamily="18" charset="0"/>
          </a:endParaRPr>
        </a:p>
      </dgm:t>
    </dgm:pt>
    <dgm:pt modelId="{2E80FC6A-3794-46F6-8855-C697F8FC06B5}" type="sibTrans" cxnId="{0B38CBD2-61F9-4ADE-881B-9FDAF8A1ABE8}">
      <dgm:prSet/>
      <dgm:spPr/>
      <dgm:t>
        <a:bodyPr/>
        <a:lstStyle/>
        <a:p>
          <a:endParaRPr lang="es-EC">
            <a:latin typeface="Times New Roman" panose="02020603050405020304" pitchFamily="18" charset="0"/>
            <a:cs typeface="Times New Roman" panose="02020603050405020304" pitchFamily="18" charset="0"/>
          </a:endParaRPr>
        </a:p>
      </dgm:t>
    </dgm:pt>
    <dgm:pt modelId="{A1B9A351-F433-4361-B987-FD5621FD3FE3}">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En cuanto a los factores de riesgo se identificó que la hipertensión, la diabetes y el consumo de tabaco fueron los principales problemas de origen cardiovascular que con mayor frecuencia se manifestaron en ambos géneros.</a:t>
          </a:r>
          <a:endParaRPr lang="es-EC" sz="2000" dirty="0">
            <a:latin typeface="Times New Roman" panose="02020603050405020304" pitchFamily="18" charset="0"/>
            <a:cs typeface="Times New Roman" panose="02020603050405020304" pitchFamily="18" charset="0"/>
          </a:endParaRPr>
        </a:p>
      </dgm:t>
    </dgm:pt>
    <dgm:pt modelId="{29CEAFFB-5F3E-4122-A86A-23153309EECB}" type="parTrans" cxnId="{B5CAB825-B84C-4DB7-B016-EAA50AEB0CE3}">
      <dgm:prSet/>
      <dgm:spPr/>
      <dgm:t>
        <a:bodyPr/>
        <a:lstStyle/>
        <a:p>
          <a:endParaRPr lang="es-EC">
            <a:latin typeface="Times New Roman" panose="02020603050405020304" pitchFamily="18" charset="0"/>
            <a:cs typeface="Times New Roman" panose="02020603050405020304" pitchFamily="18" charset="0"/>
          </a:endParaRPr>
        </a:p>
      </dgm:t>
    </dgm:pt>
    <dgm:pt modelId="{76BAE9B5-6525-4AA2-8F79-B3F5A1BD4C7E}" type="sibTrans" cxnId="{B5CAB825-B84C-4DB7-B016-EAA50AEB0CE3}">
      <dgm:prSet/>
      <dgm:spPr/>
      <dgm:t>
        <a:bodyPr/>
        <a:lstStyle/>
        <a:p>
          <a:endParaRPr lang="es-EC">
            <a:latin typeface="Times New Roman" panose="02020603050405020304" pitchFamily="18" charset="0"/>
            <a:cs typeface="Times New Roman" panose="02020603050405020304" pitchFamily="18" charset="0"/>
          </a:endParaRPr>
        </a:p>
      </dgm:t>
    </dgm:pt>
    <dgm:pt modelId="{24783B7F-A9BF-42B5-A618-54D3513C194F}">
      <dgm:prSet phldrT="[Texto]" phldr="1"/>
      <dgm:spPr/>
      <dgm:t>
        <a:bodyPr/>
        <a:lstStyle/>
        <a:p>
          <a:endParaRPr lang="es-EC" dirty="0">
            <a:latin typeface="Times New Roman" panose="02020603050405020304" pitchFamily="18" charset="0"/>
            <a:cs typeface="Times New Roman" panose="02020603050405020304" pitchFamily="18" charset="0"/>
          </a:endParaRPr>
        </a:p>
      </dgm:t>
    </dgm:pt>
    <dgm:pt modelId="{06AB27E9-F456-4A17-ABBA-25C9E413981E}" type="parTrans" cxnId="{D8338AFE-606C-45DE-98E4-67C36700FBAF}">
      <dgm:prSet/>
      <dgm:spPr/>
      <dgm:t>
        <a:bodyPr/>
        <a:lstStyle/>
        <a:p>
          <a:endParaRPr lang="es-EC">
            <a:latin typeface="Times New Roman" panose="02020603050405020304" pitchFamily="18" charset="0"/>
            <a:cs typeface="Times New Roman" panose="02020603050405020304" pitchFamily="18" charset="0"/>
          </a:endParaRPr>
        </a:p>
      </dgm:t>
    </dgm:pt>
    <dgm:pt modelId="{8210A58E-A571-4BF4-B8F3-B19BFD71BC5E}" type="sibTrans" cxnId="{D8338AFE-606C-45DE-98E4-67C36700FBAF}">
      <dgm:prSet/>
      <dgm:spPr/>
      <dgm:t>
        <a:bodyPr/>
        <a:lstStyle/>
        <a:p>
          <a:endParaRPr lang="es-EC">
            <a:latin typeface="Times New Roman" panose="02020603050405020304" pitchFamily="18" charset="0"/>
            <a:cs typeface="Times New Roman" panose="02020603050405020304" pitchFamily="18" charset="0"/>
          </a:endParaRPr>
        </a:p>
      </dgm:t>
    </dgm:pt>
    <dgm:pt modelId="{0D257EE4-40DC-4F2C-9BDD-6B3217975B2D}">
      <dgm:prSet phldrT="[Texto]" custT="1"/>
      <dgm:spPr/>
      <dgm:t>
        <a:bodyPr/>
        <a:lstStyle/>
        <a:p>
          <a:pPr algn="just"/>
          <a:r>
            <a:rPr lang="es-EC" sz="2000" dirty="0" smtClean="0">
              <a:latin typeface="Times New Roman" panose="02020603050405020304" pitchFamily="18" charset="0"/>
              <a:cs typeface="Times New Roman" panose="02020603050405020304" pitchFamily="18" charset="0"/>
            </a:rPr>
            <a:t>La guía educativa socializada a los trabajadores fue de gran importancia para identificar los factores de riesgo, y así de esta manera prevenir los problemas cardiovasculares.</a:t>
          </a:r>
          <a:endParaRPr lang="es-EC" sz="2000" dirty="0">
            <a:latin typeface="Times New Roman" panose="02020603050405020304" pitchFamily="18" charset="0"/>
            <a:cs typeface="Times New Roman" panose="02020603050405020304" pitchFamily="18" charset="0"/>
          </a:endParaRPr>
        </a:p>
      </dgm:t>
    </dgm:pt>
    <dgm:pt modelId="{C2C548DB-DFF2-4144-A8CE-36BB6996DFBE}" type="parTrans" cxnId="{5F357101-2A5A-467B-86E2-C54D0DB03C74}">
      <dgm:prSet/>
      <dgm:spPr/>
      <dgm:t>
        <a:bodyPr/>
        <a:lstStyle/>
        <a:p>
          <a:endParaRPr lang="es-EC">
            <a:latin typeface="Times New Roman" panose="02020603050405020304" pitchFamily="18" charset="0"/>
            <a:cs typeface="Times New Roman" panose="02020603050405020304" pitchFamily="18" charset="0"/>
          </a:endParaRPr>
        </a:p>
      </dgm:t>
    </dgm:pt>
    <dgm:pt modelId="{6990561D-D2FD-4702-BA10-FD8BD9484E00}" type="sibTrans" cxnId="{5F357101-2A5A-467B-86E2-C54D0DB03C74}">
      <dgm:prSet/>
      <dgm:spPr/>
      <dgm:t>
        <a:bodyPr/>
        <a:lstStyle/>
        <a:p>
          <a:endParaRPr lang="es-EC">
            <a:latin typeface="Times New Roman" panose="02020603050405020304" pitchFamily="18" charset="0"/>
            <a:cs typeface="Times New Roman" panose="02020603050405020304" pitchFamily="18" charset="0"/>
          </a:endParaRPr>
        </a:p>
      </dgm:t>
    </dgm:pt>
    <dgm:pt modelId="{02C4BAAE-4CEB-4F7A-95D0-709DD6205594}">
      <dgm:prSet phldrT="[Texto]"/>
      <dgm:spPr/>
      <dgm:t>
        <a:bodyPr/>
        <a:lstStyle/>
        <a:p>
          <a:endParaRPr lang="es-EC" dirty="0">
            <a:latin typeface="Times New Roman" panose="02020603050405020304" pitchFamily="18" charset="0"/>
            <a:cs typeface="Times New Roman" panose="02020603050405020304" pitchFamily="18" charset="0"/>
          </a:endParaRPr>
        </a:p>
      </dgm:t>
    </dgm:pt>
    <dgm:pt modelId="{4539936D-CC76-483B-8F7D-404A7C71013B}" type="parTrans" cxnId="{1D7A1DBB-462D-4F1E-8F11-DAB786F05202}">
      <dgm:prSet/>
      <dgm:spPr/>
      <dgm:t>
        <a:bodyPr/>
        <a:lstStyle/>
        <a:p>
          <a:endParaRPr lang="es-EC">
            <a:latin typeface="Times New Roman" panose="02020603050405020304" pitchFamily="18" charset="0"/>
            <a:cs typeface="Times New Roman" panose="02020603050405020304" pitchFamily="18" charset="0"/>
          </a:endParaRPr>
        </a:p>
      </dgm:t>
    </dgm:pt>
    <dgm:pt modelId="{EFA2E95C-25BC-4EC4-AA8E-7F3F1413A75E}" type="sibTrans" cxnId="{1D7A1DBB-462D-4F1E-8F11-DAB786F05202}">
      <dgm:prSet/>
      <dgm:spPr/>
      <dgm:t>
        <a:bodyPr/>
        <a:lstStyle/>
        <a:p>
          <a:endParaRPr lang="es-EC">
            <a:latin typeface="Times New Roman" panose="02020603050405020304" pitchFamily="18" charset="0"/>
            <a:cs typeface="Times New Roman" panose="02020603050405020304" pitchFamily="18" charset="0"/>
          </a:endParaRPr>
        </a:p>
      </dgm:t>
    </dgm:pt>
    <dgm:pt modelId="{CD35A1C5-FC01-4827-8AB6-FD8866526B90}">
      <dgm:prSet custT="1"/>
      <dgm:spPr/>
      <dgm:t>
        <a:bodyPr/>
        <a:lstStyle/>
        <a:p>
          <a:pPr algn="just"/>
          <a:r>
            <a:rPr lang="es-EC" sz="2000" dirty="0" smtClean="0">
              <a:latin typeface="Times New Roman" panose="02020603050405020304" pitchFamily="18" charset="0"/>
              <a:cs typeface="Times New Roman" panose="02020603050405020304" pitchFamily="18" charset="0"/>
            </a:rPr>
            <a:t>En la clasificación de los factores de riesgo mediante la aplicación de la escala de Framingham se pudo identificar que la mayoría de los trabajadores se encuentran con un riesgo leve de sufrir alguna complicación en un periodo de 5 a 10 años. Mientras que el género masculino con un total de 3 casos representando la minoría, es quien posee un riego cardiovascular elevado; cabe destacar que en las mujeres el riesgo cardiovascular se duplica debido a que la edad en ellas es un condicionante para la presencia de ECV. De igual manera el consumo de sustancias toxicas como alcohol y cigarrillo sumado a hábitos alimenticios poco saludables forman parte de la problemática que emerge en este estudio lo que pone en alerta las estrategias para el control de este tipo de factores y la prevención de la salud en el sector.</a:t>
          </a:r>
          <a:endParaRPr lang="es-EC" sz="2000" dirty="0">
            <a:latin typeface="Times New Roman" panose="02020603050405020304" pitchFamily="18" charset="0"/>
            <a:cs typeface="Times New Roman" panose="02020603050405020304" pitchFamily="18" charset="0"/>
          </a:endParaRPr>
        </a:p>
      </dgm:t>
    </dgm:pt>
    <dgm:pt modelId="{59D48EBB-F5D7-4022-89C9-5E2B6F8DA771}" type="parTrans" cxnId="{01726383-8609-4E6F-A955-8D6F4FBD397E}">
      <dgm:prSet/>
      <dgm:spPr/>
      <dgm:t>
        <a:bodyPr/>
        <a:lstStyle/>
        <a:p>
          <a:endParaRPr lang="es-EC">
            <a:latin typeface="Times New Roman" panose="02020603050405020304" pitchFamily="18" charset="0"/>
            <a:cs typeface="Times New Roman" panose="02020603050405020304" pitchFamily="18" charset="0"/>
          </a:endParaRPr>
        </a:p>
      </dgm:t>
    </dgm:pt>
    <dgm:pt modelId="{C25F6AD8-A7B4-435D-9B48-F1837A755FFF}" type="sibTrans" cxnId="{01726383-8609-4E6F-A955-8D6F4FBD397E}">
      <dgm:prSet/>
      <dgm:spPr/>
      <dgm:t>
        <a:bodyPr/>
        <a:lstStyle/>
        <a:p>
          <a:endParaRPr lang="es-EC">
            <a:latin typeface="Times New Roman" panose="02020603050405020304" pitchFamily="18" charset="0"/>
            <a:cs typeface="Times New Roman" panose="02020603050405020304" pitchFamily="18" charset="0"/>
          </a:endParaRPr>
        </a:p>
      </dgm:t>
    </dgm:pt>
    <dgm:pt modelId="{734369C7-5268-41A8-AC59-FC6BF51B3E46}" type="pres">
      <dgm:prSet presAssocID="{DA685EFA-53E2-42A7-A3B6-FAC4CF119A1E}" presName="linear" presStyleCnt="0">
        <dgm:presLayoutVars>
          <dgm:dir/>
          <dgm:animLvl val="lvl"/>
          <dgm:resizeHandles val="exact"/>
        </dgm:presLayoutVars>
      </dgm:prSet>
      <dgm:spPr/>
      <dgm:t>
        <a:bodyPr/>
        <a:lstStyle/>
        <a:p>
          <a:endParaRPr lang="es-EC"/>
        </a:p>
      </dgm:t>
    </dgm:pt>
    <dgm:pt modelId="{0403CF9B-E060-4752-8CDE-A49E247F5A4D}" type="pres">
      <dgm:prSet presAssocID="{79D0509D-3A38-4F21-ACE5-683F2FA44FFD}" presName="parentLin" presStyleCnt="0"/>
      <dgm:spPr/>
    </dgm:pt>
    <dgm:pt modelId="{5CCBD8A0-B768-41C9-92AA-2453EFEE2A90}" type="pres">
      <dgm:prSet presAssocID="{79D0509D-3A38-4F21-ACE5-683F2FA44FFD}" presName="parentLeftMargin" presStyleLbl="node1" presStyleIdx="0" presStyleCnt="4"/>
      <dgm:spPr/>
      <dgm:t>
        <a:bodyPr/>
        <a:lstStyle/>
        <a:p>
          <a:endParaRPr lang="es-EC"/>
        </a:p>
      </dgm:t>
    </dgm:pt>
    <dgm:pt modelId="{D8DF71EF-AA6D-4182-A310-D2F45040E8AD}" type="pres">
      <dgm:prSet presAssocID="{79D0509D-3A38-4F21-ACE5-683F2FA44FFD}" presName="parentText" presStyleLbl="node1" presStyleIdx="0" presStyleCnt="4">
        <dgm:presLayoutVars>
          <dgm:chMax val="0"/>
          <dgm:bulletEnabled val="1"/>
        </dgm:presLayoutVars>
      </dgm:prSet>
      <dgm:spPr/>
      <dgm:t>
        <a:bodyPr/>
        <a:lstStyle/>
        <a:p>
          <a:endParaRPr lang="es-EC"/>
        </a:p>
      </dgm:t>
    </dgm:pt>
    <dgm:pt modelId="{C3E95057-EAE1-4453-A7DB-103A43FAB487}" type="pres">
      <dgm:prSet presAssocID="{79D0509D-3A38-4F21-ACE5-683F2FA44FFD}" presName="negativeSpace" presStyleCnt="0"/>
      <dgm:spPr/>
    </dgm:pt>
    <dgm:pt modelId="{4DAD5E1A-ECF7-451F-AAA2-7F59D255AACB}" type="pres">
      <dgm:prSet presAssocID="{79D0509D-3A38-4F21-ACE5-683F2FA44FFD}" presName="childText" presStyleLbl="conFgAcc1" presStyleIdx="0" presStyleCnt="4">
        <dgm:presLayoutVars>
          <dgm:bulletEnabled val="1"/>
        </dgm:presLayoutVars>
      </dgm:prSet>
      <dgm:spPr/>
      <dgm:t>
        <a:bodyPr/>
        <a:lstStyle/>
        <a:p>
          <a:endParaRPr lang="es-EC"/>
        </a:p>
      </dgm:t>
    </dgm:pt>
    <dgm:pt modelId="{B98E6EE6-48CA-4E4F-8190-84D62E99DDD7}" type="pres">
      <dgm:prSet presAssocID="{59DEAE1A-117C-42DE-876D-CA7E3ACDA4A2}" presName="spaceBetweenRectangles" presStyleCnt="0"/>
      <dgm:spPr/>
    </dgm:pt>
    <dgm:pt modelId="{82B36292-45F3-4884-AAFC-D2CC941B444B}" type="pres">
      <dgm:prSet presAssocID="{2364119C-0C76-4378-A6AB-281B481B639B}" presName="parentLin" presStyleCnt="0"/>
      <dgm:spPr/>
    </dgm:pt>
    <dgm:pt modelId="{F1DC0B1E-4B67-45BB-A66A-A47C64221067}" type="pres">
      <dgm:prSet presAssocID="{2364119C-0C76-4378-A6AB-281B481B639B}" presName="parentLeftMargin" presStyleLbl="node1" presStyleIdx="0" presStyleCnt="4"/>
      <dgm:spPr/>
      <dgm:t>
        <a:bodyPr/>
        <a:lstStyle/>
        <a:p>
          <a:endParaRPr lang="es-EC"/>
        </a:p>
      </dgm:t>
    </dgm:pt>
    <dgm:pt modelId="{F6AA7F96-8B99-467E-94CC-D24F3399767C}" type="pres">
      <dgm:prSet presAssocID="{2364119C-0C76-4378-A6AB-281B481B639B}" presName="parentText" presStyleLbl="node1" presStyleIdx="1" presStyleCnt="4">
        <dgm:presLayoutVars>
          <dgm:chMax val="0"/>
          <dgm:bulletEnabled val="1"/>
        </dgm:presLayoutVars>
      </dgm:prSet>
      <dgm:spPr/>
      <dgm:t>
        <a:bodyPr/>
        <a:lstStyle/>
        <a:p>
          <a:endParaRPr lang="es-EC"/>
        </a:p>
      </dgm:t>
    </dgm:pt>
    <dgm:pt modelId="{714C07BB-D6CE-4D13-B1D0-5CE255C22CEE}" type="pres">
      <dgm:prSet presAssocID="{2364119C-0C76-4378-A6AB-281B481B639B}" presName="negativeSpace" presStyleCnt="0"/>
      <dgm:spPr/>
    </dgm:pt>
    <dgm:pt modelId="{34828AD1-3939-4D3D-9A34-AE095DE45053}" type="pres">
      <dgm:prSet presAssocID="{2364119C-0C76-4378-A6AB-281B481B639B}" presName="childText" presStyleLbl="conFgAcc1" presStyleIdx="1" presStyleCnt="4">
        <dgm:presLayoutVars>
          <dgm:bulletEnabled val="1"/>
        </dgm:presLayoutVars>
      </dgm:prSet>
      <dgm:spPr/>
      <dgm:t>
        <a:bodyPr/>
        <a:lstStyle/>
        <a:p>
          <a:endParaRPr lang="es-EC"/>
        </a:p>
      </dgm:t>
    </dgm:pt>
    <dgm:pt modelId="{CA162972-607D-470E-8B5B-0F8B25C9CF43}" type="pres">
      <dgm:prSet presAssocID="{2E80FC6A-3794-46F6-8855-C697F8FC06B5}" presName="spaceBetweenRectangles" presStyleCnt="0"/>
      <dgm:spPr/>
    </dgm:pt>
    <dgm:pt modelId="{EC3C1CBD-E9DC-44C0-963D-D8B7C39BDDF7}" type="pres">
      <dgm:prSet presAssocID="{24783B7F-A9BF-42B5-A618-54D3513C194F}" presName="parentLin" presStyleCnt="0"/>
      <dgm:spPr/>
    </dgm:pt>
    <dgm:pt modelId="{9BF5EC54-BD5B-4D1D-B92A-C573AAC57FD4}" type="pres">
      <dgm:prSet presAssocID="{24783B7F-A9BF-42B5-A618-54D3513C194F}" presName="parentLeftMargin" presStyleLbl="node1" presStyleIdx="1" presStyleCnt="4"/>
      <dgm:spPr/>
      <dgm:t>
        <a:bodyPr/>
        <a:lstStyle/>
        <a:p>
          <a:endParaRPr lang="es-EC"/>
        </a:p>
      </dgm:t>
    </dgm:pt>
    <dgm:pt modelId="{97949C0D-1AE1-45B3-AEF6-92A791102166}" type="pres">
      <dgm:prSet presAssocID="{24783B7F-A9BF-42B5-A618-54D3513C194F}" presName="parentText" presStyleLbl="node1" presStyleIdx="2" presStyleCnt="4">
        <dgm:presLayoutVars>
          <dgm:chMax val="0"/>
          <dgm:bulletEnabled val="1"/>
        </dgm:presLayoutVars>
      </dgm:prSet>
      <dgm:spPr/>
      <dgm:t>
        <a:bodyPr/>
        <a:lstStyle/>
        <a:p>
          <a:endParaRPr lang="es-EC"/>
        </a:p>
      </dgm:t>
    </dgm:pt>
    <dgm:pt modelId="{928B50BA-267B-4954-A6D9-E108499CE465}" type="pres">
      <dgm:prSet presAssocID="{24783B7F-A9BF-42B5-A618-54D3513C194F}" presName="negativeSpace" presStyleCnt="0"/>
      <dgm:spPr/>
    </dgm:pt>
    <dgm:pt modelId="{30A52114-5ED6-47CA-A8DC-04587C40C706}" type="pres">
      <dgm:prSet presAssocID="{24783B7F-A9BF-42B5-A618-54D3513C194F}" presName="childText" presStyleLbl="conFgAcc1" presStyleIdx="2" presStyleCnt="4">
        <dgm:presLayoutVars>
          <dgm:bulletEnabled val="1"/>
        </dgm:presLayoutVars>
      </dgm:prSet>
      <dgm:spPr/>
      <dgm:t>
        <a:bodyPr/>
        <a:lstStyle/>
        <a:p>
          <a:endParaRPr lang="es-EC"/>
        </a:p>
      </dgm:t>
    </dgm:pt>
    <dgm:pt modelId="{898550B4-7FF0-4603-B491-DFDC1D3C10DF}" type="pres">
      <dgm:prSet presAssocID="{8210A58E-A571-4BF4-B8F3-B19BFD71BC5E}" presName="spaceBetweenRectangles" presStyleCnt="0"/>
      <dgm:spPr/>
    </dgm:pt>
    <dgm:pt modelId="{46AFE8EE-FFC4-4DED-B82D-F2530C84C399}" type="pres">
      <dgm:prSet presAssocID="{02C4BAAE-4CEB-4F7A-95D0-709DD6205594}" presName="parentLin" presStyleCnt="0"/>
      <dgm:spPr/>
    </dgm:pt>
    <dgm:pt modelId="{8966F2D3-1EFE-4EF9-839C-6BA369DF0022}" type="pres">
      <dgm:prSet presAssocID="{02C4BAAE-4CEB-4F7A-95D0-709DD6205594}" presName="parentLeftMargin" presStyleLbl="node1" presStyleIdx="2" presStyleCnt="4"/>
      <dgm:spPr/>
      <dgm:t>
        <a:bodyPr/>
        <a:lstStyle/>
        <a:p>
          <a:endParaRPr lang="es-EC"/>
        </a:p>
      </dgm:t>
    </dgm:pt>
    <dgm:pt modelId="{FEA006A6-F83F-4DBA-9EC9-8D60B69FB61A}" type="pres">
      <dgm:prSet presAssocID="{02C4BAAE-4CEB-4F7A-95D0-709DD6205594}" presName="parentText" presStyleLbl="node1" presStyleIdx="3" presStyleCnt="4">
        <dgm:presLayoutVars>
          <dgm:chMax val="0"/>
          <dgm:bulletEnabled val="1"/>
        </dgm:presLayoutVars>
      </dgm:prSet>
      <dgm:spPr/>
      <dgm:t>
        <a:bodyPr/>
        <a:lstStyle/>
        <a:p>
          <a:endParaRPr lang="es-EC"/>
        </a:p>
      </dgm:t>
    </dgm:pt>
    <dgm:pt modelId="{D312FD42-5796-446F-80EB-B12F5246D299}" type="pres">
      <dgm:prSet presAssocID="{02C4BAAE-4CEB-4F7A-95D0-709DD6205594}" presName="negativeSpace" presStyleCnt="0"/>
      <dgm:spPr/>
    </dgm:pt>
    <dgm:pt modelId="{D611F0DF-725A-4065-8C85-DCB3A4A07940}" type="pres">
      <dgm:prSet presAssocID="{02C4BAAE-4CEB-4F7A-95D0-709DD6205594}" presName="childText" presStyleLbl="conFgAcc1" presStyleIdx="3" presStyleCnt="4" custLinFactY="36222" custLinFactNeighborX="69314" custLinFactNeighborY="100000">
        <dgm:presLayoutVars>
          <dgm:bulletEnabled val="1"/>
        </dgm:presLayoutVars>
      </dgm:prSet>
      <dgm:spPr/>
      <dgm:t>
        <a:bodyPr/>
        <a:lstStyle/>
        <a:p>
          <a:endParaRPr lang="es-EC"/>
        </a:p>
      </dgm:t>
    </dgm:pt>
  </dgm:ptLst>
  <dgm:cxnLst>
    <dgm:cxn modelId="{8314E214-A6E4-45EB-B356-5C5924D6227F}" srcId="{DA685EFA-53E2-42A7-A3B6-FAC4CF119A1E}" destId="{79D0509D-3A38-4F21-ACE5-683F2FA44FFD}" srcOrd="0" destOrd="0" parTransId="{1656DD1F-3848-40BF-A6CE-BAC6075BD5CA}" sibTransId="{59DEAE1A-117C-42DE-876D-CA7E3ACDA4A2}"/>
    <dgm:cxn modelId="{1D7A1DBB-462D-4F1E-8F11-DAB786F05202}" srcId="{DA685EFA-53E2-42A7-A3B6-FAC4CF119A1E}" destId="{02C4BAAE-4CEB-4F7A-95D0-709DD6205594}" srcOrd="3" destOrd="0" parTransId="{4539936D-CC76-483B-8F7D-404A7C71013B}" sibTransId="{EFA2E95C-25BC-4EC4-AA8E-7F3F1413A75E}"/>
    <dgm:cxn modelId="{7061075D-4D8E-425B-B7DE-8CFF83751FB5}" type="presOf" srcId="{79D0509D-3A38-4F21-ACE5-683F2FA44FFD}" destId="{5CCBD8A0-B768-41C9-92AA-2453EFEE2A90}" srcOrd="0" destOrd="0" presId="urn:microsoft.com/office/officeart/2005/8/layout/list1"/>
    <dgm:cxn modelId="{C0FB741F-9B6B-4910-8CDE-1FCA773BB744}" type="presOf" srcId="{02C4BAAE-4CEB-4F7A-95D0-709DD6205594}" destId="{8966F2D3-1EFE-4EF9-839C-6BA369DF0022}" srcOrd="0" destOrd="0" presId="urn:microsoft.com/office/officeart/2005/8/layout/list1"/>
    <dgm:cxn modelId="{0B38CBD2-61F9-4ADE-881B-9FDAF8A1ABE8}" srcId="{DA685EFA-53E2-42A7-A3B6-FAC4CF119A1E}" destId="{2364119C-0C76-4378-A6AB-281B481B639B}" srcOrd="1" destOrd="0" parTransId="{B5541907-C2A0-4866-8E6A-981F1DDEB88B}" sibTransId="{2E80FC6A-3794-46F6-8855-C697F8FC06B5}"/>
    <dgm:cxn modelId="{5F357101-2A5A-467B-86E2-C54D0DB03C74}" srcId="{02C4BAAE-4CEB-4F7A-95D0-709DD6205594}" destId="{0D257EE4-40DC-4F2C-9BDD-6B3217975B2D}" srcOrd="0" destOrd="0" parTransId="{C2C548DB-DFF2-4144-A8CE-36BB6996DFBE}" sibTransId="{6990561D-D2FD-4702-BA10-FD8BD9484E00}"/>
    <dgm:cxn modelId="{46981BA8-1801-49DD-9D49-9F6A5FD54AEB}" type="presOf" srcId="{CB744FBD-44BC-41C9-90D7-CAADEA369A9A}" destId="{4DAD5E1A-ECF7-451F-AAA2-7F59D255AACB}" srcOrd="0" destOrd="0" presId="urn:microsoft.com/office/officeart/2005/8/layout/list1"/>
    <dgm:cxn modelId="{FA6CEB11-26F6-4407-8A7D-1242DEBC8D36}" type="presOf" srcId="{02C4BAAE-4CEB-4F7A-95D0-709DD6205594}" destId="{FEA006A6-F83F-4DBA-9EC9-8D60B69FB61A}" srcOrd="1" destOrd="0" presId="urn:microsoft.com/office/officeart/2005/8/layout/list1"/>
    <dgm:cxn modelId="{8E41E779-0700-481E-90DF-93CBB22C6237}" type="presOf" srcId="{2364119C-0C76-4378-A6AB-281B481B639B}" destId="{F6AA7F96-8B99-467E-94CC-D24F3399767C}" srcOrd="1" destOrd="0" presId="urn:microsoft.com/office/officeart/2005/8/layout/list1"/>
    <dgm:cxn modelId="{0D17D41A-69B0-44E5-8D56-AC36CBAD92DA}" type="presOf" srcId="{24783B7F-A9BF-42B5-A618-54D3513C194F}" destId="{9BF5EC54-BD5B-4D1D-B92A-C573AAC57FD4}" srcOrd="0" destOrd="0" presId="urn:microsoft.com/office/officeart/2005/8/layout/list1"/>
    <dgm:cxn modelId="{B5CAB825-B84C-4DB7-B016-EAA50AEB0CE3}" srcId="{2364119C-0C76-4378-A6AB-281B481B639B}" destId="{A1B9A351-F433-4361-B987-FD5621FD3FE3}" srcOrd="0" destOrd="0" parTransId="{29CEAFFB-5F3E-4122-A86A-23153309EECB}" sibTransId="{76BAE9B5-6525-4AA2-8F79-B3F5A1BD4C7E}"/>
    <dgm:cxn modelId="{7955BB32-5165-41AC-9ECE-1EC52090F955}" type="presOf" srcId="{24783B7F-A9BF-42B5-A618-54D3513C194F}" destId="{97949C0D-1AE1-45B3-AEF6-92A791102166}" srcOrd="1" destOrd="0" presId="urn:microsoft.com/office/officeart/2005/8/layout/list1"/>
    <dgm:cxn modelId="{01726383-8609-4E6F-A955-8D6F4FBD397E}" srcId="{24783B7F-A9BF-42B5-A618-54D3513C194F}" destId="{CD35A1C5-FC01-4827-8AB6-FD8866526B90}" srcOrd="0" destOrd="0" parTransId="{59D48EBB-F5D7-4022-89C9-5E2B6F8DA771}" sibTransId="{C25F6AD8-A7B4-435D-9B48-F1837A755FFF}"/>
    <dgm:cxn modelId="{9151D032-F11E-42B1-B70F-80AC3873C856}" type="presOf" srcId="{DA685EFA-53E2-42A7-A3B6-FAC4CF119A1E}" destId="{734369C7-5268-41A8-AC59-FC6BF51B3E46}" srcOrd="0" destOrd="0" presId="urn:microsoft.com/office/officeart/2005/8/layout/list1"/>
    <dgm:cxn modelId="{D8338AFE-606C-45DE-98E4-67C36700FBAF}" srcId="{DA685EFA-53E2-42A7-A3B6-FAC4CF119A1E}" destId="{24783B7F-A9BF-42B5-A618-54D3513C194F}" srcOrd="2" destOrd="0" parTransId="{06AB27E9-F456-4A17-ABBA-25C9E413981E}" sibTransId="{8210A58E-A571-4BF4-B8F3-B19BFD71BC5E}"/>
    <dgm:cxn modelId="{42E0ACA4-E84E-459C-825C-3812BF5D164D}" type="presOf" srcId="{2364119C-0C76-4378-A6AB-281B481B639B}" destId="{F1DC0B1E-4B67-45BB-A66A-A47C64221067}" srcOrd="0" destOrd="0" presId="urn:microsoft.com/office/officeart/2005/8/layout/list1"/>
    <dgm:cxn modelId="{87AB7189-0FFC-4D2E-9FC6-0FDD34B45B30}" type="presOf" srcId="{79D0509D-3A38-4F21-ACE5-683F2FA44FFD}" destId="{D8DF71EF-AA6D-4182-A310-D2F45040E8AD}" srcOrd="1" destOrd="0" presId="urn:microsoft.com/office/officeart/2005/8/layout/list1"/>
    <dgm:cxn modelId="{DA28D0E0-F32B-4052-B1D1-7F6994FA1627}" srcId="{79D0509D-3A38-4F21-ACE5-683F2FA44FFD}" destId="{CB744FBD-44BC-41C9-90D7-CAADEA369A9A}" srcOrd="0" destOrd="0" parTransId="{F48381BC-085B-47BD-B0B1-BAC6E9AAE9C5}" sibTransId="{EE3E81B2-EE1B-43D9-B418-CEA49584032C}"/>
    <dgm:cxn modelId="{6C7D8E64-C01D-4747-93B1-736062AD1669}" type="presOf" srcId="{A1B9A351-F433-4361-B987-FD5621FD3FE3}" destId="{34828AD1-3939-4D3D-9A34-AE095DE45053}" srcOrd="0" destOrd="0" presId="urn:microsoft.com/office/officeart/2005/8/layout/list1"/>
    <dgm:cxn modelId="{37F89A5B-E879-4863-8682-4E2C4A5DCB87}" type="presOf" srcId="{0D257EE4-40DC-4F2C-9BDD-6B3217975B2D}" destId="{D611F0DF-725A-4065-8C85-DCB3A4A07940}" srcOrd="0" destOrd="0" presId="urn:microsoft.com/office/officeart/2005/8/layout/list1"/>
    <dgm:cxn modelId="{A64F969B-22DB-4942-8813-FD32E6B56B8F}" type="presOf" srcId="{CD35A1C5-FC01-4827-8AB6-FD8866526B90}" destId="{30A52114-5ED6-47CA-A8DC-04587C40C706}" srcOrd="0" destOrd="0" presId="urn:microsoft.com/office/officeart/2005/8/layout/list1"/>
    <dgm:cxn modelId="{0BBD494A-91A6-4012-BA0F-EF6AE811244D}" type="presParOf" srcId="{734369C7-5268-41A8-AC59-FC6BF51B3E46}" destId="{0403CF9B-E060-4752-8CDE-A49E247F5A4D}" srcOrd="0" destOrd="0" presId="urn:microsoft.com/office/officeart/2005/8/layout/list1"/>
    <dgm:cxn modelId="{4E1BE991-7DBB-4C6A-81AE-4AA23078086E}" type="presParOf" srcId="{0403CF9B-E060-4752-8CDE-A49E247F5A4D}" destId="{5CCBD8A0-B768-41C9-92AA-2453EFEE2A90}" srcOrd="0" destOrd="0" presId="urn:microsoft.com/office/officeart/2005/8/layout/list1"/>
    <dgm:cxn modelId="{563DD4CA-5B80-4E33-B1F6-126637FA84D7}" type="presParOf" srcId="{0403CF9B-E060-4752-8CDE-A49E247F5A4D}" destId="{D8DF71EF-AA6D-4182-A310-D2F45040E8AD}" srcOrd="1" destOrd="0" presId="urn:microsoft.com/office/officeart/2005/8/layout/list1"/>
    <dgm:cxn modelId="{73F1647C-8043-47F2-ADDA-2C0B492EE978}" type="presParOf" srcId="{734369C7-5268-41A8-AC59-FC6BF51B3E46}" destId="{C3E95057-EAE1-4453-A7DB-103A43FAB487}" srcOrd="1" destOrd="0" presId="urn:microsoft.com/office/officeart/2005/8/layout/list1"/>
    <dgm:cxn modelId="{AA0F0E0D-D3FD-4BCC-A1A5-9862BD5C366D}" type="presParOf" srcId="{734369C7-5268-41A8-AC59-FC6BF51B3E46}" destId="{4DAD5E1A-ECF7-451F-AAA2-7F59D255AACB}" srcOrd="2" destOrd="0" presId="urn:microsoft.com/office/officeart/2005/8/layout/list1"/>
    <dgm:cxn modelId="{11B23F3A-7BEA-490B-B9EA-4D919F2AA6BB}" type="presParOf" srcId="{734369C7-5268-41A8-AC59-FC6BF51B3E46}" destId="{B98E6EE6-48CA-4E4F-8190-84D62E99DDD7}" srcOrd="3" destOrd="0" presId="urn:microsoft.com/office/officeart/2005/8/layout/list1"/>
    <dgm:cxn modelId="{1314C222-4DBA-4C21-A130-54B8667EA83D}" type="presParOf" srcId="{734369C7-5268-41A8-AC59-FC6BF51B3E46}" destId="{82B36292-45F3-4884-AAFC-D2CC941B444B}" srcOrd="4" destOrd="0" presId="urn:microsoft.com/office/officeart/2005/8/layout/list1"/>
    <dgm:cxn modelId="{3909B6DD-00B2-44C9-9DD0-5B924471FF76}" type="presParOf" srcId="{82B36292-45F3-4884-AAFC-D2CC941B444B}" destId="{F1DC0B1E-4B67-45BB-A66A-A47C64221067}" srcOrd="0" destOrd="0" presId="urn:microsoft.com/office/officeart/2005/8/layout/list1"/>
    <dgm:cxn modelId="{09DE9F0A-B5C4-45C8-83DC-11EC45BCAF49}" type="presParOf" srcId="{82B36292-45F3-4884-AAFC-D2CC941B444B}" destId="{F6AA7F96-8B99-467E-94CC-D24F3399767C}" srcOrd="1" destOrd="0" presId="urn:microsoft.com/office/officeart/2005/8/layout/list1"/>
    <dgm:cxn modelId="{4E7EFB9E-28C8-44C8-94BC-24C44812E84C}" type="presParOf" srcId="{734369C7-5268-41A8-AC59-FC6BF51B3E46}" destId="{714C07BB-D6CE-4D13-B1D0-5CE255C22CEE}" srcOrd="5" destOrd="0" presId="urn:microsoft.com/office/officeart/2005/8/layout/list1"/>
    <dgm:cxn modelId="{8695138A-8869-47F1-8E2A-D95DCF811F10}" type="presParOf" srcId="{734369C7-5268-41A8-AC59-FC6BF51B3E46}" destId="{34828AD1-3939-4D3D-9A34-AE095DE45053}" srcOrd="6" destOrd="0" presId="urn:microsoft.com/office/officeart/2005/8/layout/list1"/>
    <dgm:cxn modelId="{0F7728DE-6235-41C5-ACB7-6F08410F7F9F}" type="presParOf" srcId="{734369C7-5268-41A8-AC59-FC6BF51B3E46}" destId="{CA162972-607D-470E-8B5B-0F8B25C9CF43}" srcOrd="7" destOrd="0" presId="urn:microsoft.com/office/officeart/2005/8/layout/list1"/>
    <dgm:cxn modelId="{760CA889-24B8-471A-BBEF-D0CEAFADB889}" type="presParOf" srcId="{734369C7-5268-41A8-AC59-FC6BF51B3E46}" destId="{EC3C1CBD-E9DC-44C0-963D-D8B7C39BDDF7}" srcOrd="8" destOrd="0" presId="urn:microsoft.com/office/officeart/2005/8/layout/list1"/>
    <dgm:cxn modelId="{DC336D72-3CAE-46EE-B9BE-83F3EFFD47A7}" type="presParOf" srcId="{EC3C1CBD-E9DC-44C0-963D-D8B7C39BDDF7}" destId="{9BF5EC54-BD5B-4D1D-B92A-C573AAC57FD4}" srcOrd="0" destOrd="0" presId="urn:microsoft.com/office/officeart/2005/8/layout/list1"/>
    <dgm:cxn modelId="{AFF33FE3-92FD-48A8-A8E2-F4B7110B18E1}" type="presParOf" srcId="{EC3C1CBD-E9DC-44C0-963D-D8B7C39BDDF7}" destId="{97949C0D-1AE1-45B3-AEF6-92A791102166}" srcOrd="1" destOrd="0" presId="urn:microsoft.com/office/officeart/2005/8/layout/list1"/>
    <dgm:cxn modelId="{3FE6EBF2-BAD4-44C9-97E1-4861BF3A8711}" type="presParOf" srcId="{734369C7-5268-41A8-AC59-FC6BF51B3E46}" destId="{928B50BA-267B-4954-A6D9-E108499CE465}" srcOrd="9" destOrd="0" presId="urn:microsoft.com/office/officeart/2005/8/layout/list1"/>
    <dgm:cxn modelId="{1076A7AE-007D-4B3D-9A84-392BFFA1ED6C}" type="presParOf" srcId="{734369C7-5268-41A8-AC59-FC6BF51B3E46}" destId="{30A52114-5ED6-47CA-A8DC-04587C40C706}" srcOrd="10" destOrd="0" presId="urn:microsoft.com/office/officeart/2005/8/layout/list1"/>
    <dgm:cxn modelId="{57113F72-9DB1-424D-871B-8CA91C95D1AB}" type="presParOf" srcId="{734369C7-5268-41A8-AC59-FC6BF51B3E46}" destId="{898550B4-7FF0-4603-B491-DFDC1D3C10DF}" srcOrd="11" destOrd="0" presId="urn:microsoft.com/office/officeart/2005/8/layout/list1"/>
    <dgm:cxn modelId="{CEF13BE2-B682-4F20-99A3-C12FE65B259B}" type="presParOf" srcId="{734369C7-5268-41A8-AC59-FC6BF51B3E46}" destId="{46AFE8EE-FFC4-4DED-B82D-F2530C84C399}" srcOrd="12" destOrd="0" presId="urn:microsoft.com/office/officeart/2005/8/layout/list1"/>
    <dgm:cxn modelId="{EF1D16A7-B71D-4BDF-BA02-DBF1ED8634E5}" type="presParOf" srcId="{46AFE8EE-FFC4-4DED-B82D-F2530C84C399}" destId="{8966F2D3-1EFE-4EF9-839C-6BA369DF0022}" srcOrd="0" destOrd="0" presId="urn:microsoft.com/office/officeart/2005/8/layout/list1"/>
    <dgm:cxn modelId="{B5BDD599-A66D-4AD6-98AC-4D03C96EF95F}" type="presParOf" srcId="{46AFE8EE-FFC4-4DED-B82D-F2530C84C399}" destId="{FEA006A6-F83F-4DBA-9EC9-8D60B69FB61A}" srcOrd="1" destOrd="0" presId="urn:microsoft.com/office/officeart/2005/8/layout/list1"/>
    <dgm:cxn modelId="{AD071DD2-EA2F-4189-9954-79736DFA9A56}" type="presParOf" srcId="{734369C7-5268-41A8-AC59-FC6BF51B3E46}" destId="{D312FD42-5796-446F-80EB-B12F5246D299}" srcOrd="13" destOrd="0" presId="urn:microsoft.com/office/officeart/2005/8/layout/list1"/>
    <dgm:cxn modelId="{B5A95343-715B-4119-B44F-C7CA9CE10D58}" type="presParOf" srcId="{734369C7-5268-41A8-AC59-FC6BF51B3E46}" destId="{D611F0DF-725A-4065-8C85-DCB3A4A0794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0FA7F-2FF9-4E2B-8A93-7C171077A089}">
      <dsp:nvSpPr>
        <dsp:cNvPr id="0" name=""/>
        <dsp:cNvSpPr/>
      </dsp:nvSpPr>
      <dsp:spPr>
        <a:xfrm>
          <a:off x="772994" y="0"/>
          <a:ext cx="8760604" cy="4585063"/>
        </a:xfrm>
        <a:prstGeom prst="rightArrow">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607E2AA4-34B7-4D89-B42D-0F3473C669B1}">
      <dsp:nvSpPr>
        <dsp:cNvPr id="0" name=""/>
        <dsp:cNvSpPr/>
      </dsp:nvSpPr>
      <dsp:spPr>
        <a:xfrm>
          <a:off x="4603" y="1375518"/>
          <a:ext cx="3080938" cy="1834025"/>
        </a:xfrm>
        <a:prstGeom prst="roundRect">
          <a:avLst/>
        </a:prstGeom>
        <a:solidFill>
          <a:schemeClr val="accent2"/>
        </a:solidFill>
        <a:ln w="12700" cap="flat" cmpd="sng" algn="ctr">
          <a:solidFill>
            <a:schemeClr val="accent2">
              <a:shade val="50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Las enfermedades cardiovasculares son la principal causa de muerte en todo el mundo. Cada año mueren más personas por ECV que por cualquier otra causa. </a:t>
          </a:r>
          <a:endParaRPr lang="es-EC" sz="1800" kern="1200" dirty="0">
            <a:latin typeface="Times New Roman" panose="02020603050405020304" pitchFamily="18" charset="0"/>
            <a:cs typeface="Times New Roman" panose="02020603050405020304" pitchFamily="18" charset="0"/>
          </a:endParaRPr>
        </a:p>
      </dsp:txBody>
      <dsp:txXfrm>
        <a:off x="94133" y="1465048"/>
        <a:ext cx="2901878" cy="1654965"/>
      </dsp:txXfrm>
    </dsp:sp>
    <dsp:sp modelId="{762A92A2-8D0B-4B77-AECB-25A585F46C3A}">
      <dsp:nvSpPr>
        <dsp:cNvPr id="0" name=""/>
        <dsp:cNvSpPr/>
      </dsp:nvSpPr>
      <dsp:spPr>
        <a:xfrm>
          <a:off x="6969401" y="1375518"/>
          <a:ext cx="3178326" cy="1834025"/>
        </a:xfrm>
        <a:prstGeom prst="roundRect">
          <a:avLst/>
        </a:prstGeom>
        <a:solidFill>
          <a:schemeClr val="accent3"/>
        </a:solidFill>
        <a:ln w="12700" cap="flat" cmpd="sng" algn="ctr">
          <a:solidFill>
            <a:schemeClr val="accent3">
              <a:shade val="50000"/>
            </a:schemeClr>
          </a:solidFill>
          <a:prstDash val="solid"/>
          <a:miter lim="800000"/>
        </a:ln>
        <a:effectLst/>
        <a:scene3d>
          <a:camera prst="orthographicFront"/>
          <a:lightRig rig="flat" dir="t"/>
        </a:scene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Según el INEC en Ecuador las enfermedades cardiovasculares representan la primera causa de muerte. En el  año 2012 estas representaron el 20,3 % de las muertes totales registradas. </a:t>
          </a:r>
          <a:endParaRPr lang="es-EC" sz="1800" kern="1200" dirty="0">
            <a:latin typeface="Times New Roman" panose="02020603050405020304" pitchFamily="18" charset="0"/>
            <a:cs typeface="Times New Roman" panose="02020603050405020304" pitchFamily="18" charset="0"/>
          </a:endParaRPr>
        </a:p>
      </dsp:txBody>
      <dsp:txXfrm>
        <a:off x="7058931" y="1465048"/>
        <a:ext cx="2999266" cy="1654965"/>
      </dsp:txXfrm>
    </dsp:sp>
    <dsp:sp modelId="{9B69C135-EEEB-4DED-BF64-3473F6D2AA7F}">
      <dsp:nvSpPr>
        <dsp:cNvPr id="0" name=""/>
        <dsp:cNvSpPr/>
      </dsp:nvSpPr>
      <dsp:spPr>
        <a:xfrm>
          <a:off x="3491865" y="1397875"/>
          <a:ext cx="3080938" cy="1834025"/>
        </a:xfrm>
        <a:prstGeom prst="roundRect">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Según cifras de la </a:t>
          </a:r>
          <a:r>
            <a:rPr lang="es-EC" sz="1800" b="0" kern="1200" dirty="0" smtClean="0">
              <a:solidFill>
                <a:schemeClr val="tx1"/>
              </a:solidFill>
              <a:latin typeface="Times New Roman" panose="02020603050405020304" pitchFamily="18" charset="0"/>
              <a:cs typeface="Times New Roman" panose="02020603050405020304" pitchFamily="18" charset="0"/>
            </a:rPr>
            <a:t>OMS</a:t>
          </a:r>
          <a:r>
            <a:rPr lang="es-EC" sz="1800" kern="1200" dirty="0" smtClean="0">
              <a:solidFill>
                <a:schemeClr val="tx1"/>
              </a:solidFill>
              <a:latin typeface="Times New Roman" panose="02020603050405020304" pitchFamily="18" charset="0"/>
              <a:cs typeface="Times New Roman" panose="02020603050405020304" pitchFamily="18" charset="0"/>
            </a:rPr>
            <a:t> en el </a:t>
          </a:r>
          <a:r>
            <a:rPr lang="es-ES" sz="1800" kern="1200" dirty="0" smtClean="0">
              <a:solidFill>
                <a:schemeClr val="tx1"/>
              </a:solidFill>
              <a:latin typeface="Times New Roman" panose="02020603050405020304" pitchFamily="18" charset="0"/>
              <a:cs typeface="Times New Roman" panose="02020603050405020304" pitchFamily="18" charset="0"/>
            </a:rPr>
            <a:t>año 2012 murieron por esta causa 17,5 millones de personas, lo cual representa un 31% de todas las muertes registradas en el mundo. </a:t>
          </a:r>
          <a:endParaRPr lang="es-EC" sz="1800" kern="1200" dirty="0">
            <a:latin typeface="Times New Roman" panose="02020603050405020304" pitchFamily="18" charset="0"/>
            <a:cs typeface="Times New Roman" panose="02020603050405020304" pitchFamily="18" charset="0"/>
          </a:endParaRPr>
        </a:p>
      </dsp:txBody>
      <dsp:txXfrm>
        <a:off x="3581395" y="1487405"/>
        <a:ext cx="2901878" cy="16549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D5E1A-ECF7-451F-AAA2-7F59D255AACB}">
      <dsp:nvSpPr>
        <dsp:cNvPr id="0" name=""/>
        <dsp:cNvSpPr/>
      </dsp:nvSpPr>
      <dsp:spPr>
        <a:xfrm>
          <a:off x="0" y="318124"/>
          <a:ext cx="11835245" cy="21829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8547" tIns="437388" rIns="91854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Al Hospital Esmeraldas Sur, a través del departamento de salud ocupacional debe dar continuidad a la investigación y desarrollar programas de prevención y control en este tipo de patologías a todos los trabajadores de esta casa de salud, y de esta forma aumentar el nivel de conocimiento sobre las enfermedades crónicas no transmisibles, logrando mejorar los estilos de vida de esta población, disminuyendo los factores de riesgo y prevenir así complicaciones cardiovasculares. </a:t>
          </a:r>
          <a:endParaRPr lang="es-EC" sz="2000" kern="1200" dirty="0">
            <a:latin typeface="Times New Roman" panose="02020603050405020304" pitchFamily="18" charset="0"/>
            <a:cs typeface="Times New Roman" panose="02020603050405020304" pitchFamily="18" charset="0"/>
          </a:endParaRPr>
        </a:p>
      </dsp:txBody>
      <dsp:txXfrm>
        <a:off x="0" y="318124"/>
        <a:ext cx="11835245" cy="2182950"/>
      </dsp:txXfrm>
    </dsp:sp>
    <dsp:sp modelId="{D8DF71EF-AA6D-4182-A310-D2F45040E8AD}">
      <dsp:nvSpPr>
        <dsp:cNvPr id="0" name=""/>
        <dsp:cNvSpPr/>
      </dsp:nvSpPr>
      <dsp:spPr>
        <a:xfrm>
          <a:off x="591762" y="8164"/>
          <a:ext cx="8284671" cy="619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3141" tIns="0" rIns="313141" bIns="0" numCol="1" spcCol="1270" anchor="ctr" anchorCtr="0">
          <a:noAutofit/>
        </a:bodyPr>
        <a:lstStyle/>
        <a:p>
          <a:pPr lvl="0" algn="l" defTabSz="933450">
            <a:lnSpc>
              <a:spcPct val="90000"/>
            </a:lnSpc>
            <a:spcBef>
              <a:spcPct val="0"/>
            </a:spcBef>
            <a:spcAft>
              <a:spcPct val="35000"/>
            </a:spcAft>
          </a:pPr>
          <a:r>
            <a:rPr lang="es-EC" sz="2100" kern="1200" dirty="0" smtClean="0"/>
            <a:t>.</a:t>
          </a:r>
          <a:endParaRPr lang="es-EC" sz="2100" kern="1200" dirty="0"/>
        </a:p>
      </dsp:txBody>
      <dsp:txXfrm>
        <a:off x="622024" y="38426"/>
        <a:ext cx="8224147" cy="559396"/>
      </dsp:txXfrm>
    </dsp:sp>
    <dsp:sp modelId="{30A52114-5ED6-47CA-A8DC-04587C40C706}">
      <dsp:nvSpPr>
        <dsp:cNvPr id="0" name=""/>
        <dsp:cNvSpPr/>
      </dsp:nvSpPr>
      <dsp:spPr>
        <a:xfrm>
          <a:off x="0" y="2924435"/>
          <a:ext cx="11835245" cy="16537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8547" tIns="437388" rIns="91854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Socializar los resultados obtenidos en nuestra investigación a las autoridades del Hospital Esmeraldas Sur para que de esta manera se pueda dar una verdadera utilidad al proyecto realizado por la Universidad Técnica del Norte y así colaborar con el mejoramiento en la calidad de vida de los trabajadores de la institución.</a:t>
          </a:r>
          <a:endParaRPr lang="es-EC" sz="2000" kern="1200" dirty="0">
            <a:latin typeface="Times New Roman" panose="02020603050405020304" pitchFamily="18" charset="0"/>
            <a:cs typeface="Times New Roman" panose="02020603050405020304" pitchFamily="18" charset="0"/>
          </a:endParaRPr>
        </a:p>
      </dsp:txBody>
      <dsp:txXfrm>
        <a:off x="0" y="2924435"/>
        <a:ext cx="11835245" cy="1653750"/>
      </dsp:txXfrm>
    </dsp:sp>
    <dsp:sp modelId="{97949C0D-1AE1-45B3-AEF6-92A791102166}">
      <dsp:nvSpPr>
        <dsp:cNvPr id="0" name=""/>
        <dsp:cNvSpPr/>
      </dsp:nvSpPr>
      <dsp:spPr>
        <a:xfrm>
          <a:off x="591762" y="2614475"/>
          <a:ext cx="8284671" cy="619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3141" tIns="0" rIns="313141" bIns="0" numCol="1" spcCol="1270" anchor="ctr" anchorCtr="0">
          <a:noAutofit/>
        </a:bodyPr>
        <a:lstStyle/>
        <a:p>
          <a:pPr lvl="0" algn="l" defTabSz="933450">
            <a:lnSpc>
              <a:spcPct val="90000"/>
            </a:lnSpc>
            <a:spcBef>
              <a:spcPct val="0"/>
            </a:spcBef>
            <a:spcAft>
              <a:spcPct val="35000"/>
            </a:spcAft>
          </a:pPr>
          <a:r>
            <a:rPr lang="es-EC" sz="2100" kern="1200" dirty="0" smtClean="0"/>
            <a:t>.</a:t>
          </a:r>
          <a:endParaRPr lang="es-EC" sz="2100" kern="1200" dirty="0"/>
        </a:p>
      </dsp:txBody>
      <dsp:txXfrm>
        <a:off x="622024" y="2644737"/>
        <a:ext cx="8224147" cy="559396"/>
      </dsp:txXfrm>
    </dsp:sp>
    <dsp:sp modelId="{D611F0DF-725A-4065-8C85-DCB3A4A07940}">
      <dsp:nvSpPr>
        <dsp:cNvPr id="0" name=""/>
        <dsp:cNvSpPr/>
      </dsp:nvSpPr>
      <dsp:spPr>
        <a:xfrm>
          <a:off x="0" y="5001545"/>
          <a:ext cx="11835245" cy="112455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8547" tIns="437388" rIns="91854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Se recomienda a los trabajadores de esta Institución, seguir con el estilo de vida saludable que tienen hasta el momento, para así evitar posibles riesgos cardiovasculares a futuro.</a:t>
          </a:r>
          <a:endParaRPr lang="es-EC" sz="2000" kern="1200" dirty="0">
            <a:latin typeface="Times New Roman" panose="02020603050405020304" pitchFamily="18" charset="0"/>
            <a:cs typeface="Times New Roman" panose="02020603050405020304" pitchFamily="18" charset="0"/>
          </a:endParaRPr>
        </a:p>
      </dsp:txBody>
      <dsp:txXfrm>
        <a:off x="0" y="5001545"/>
        <a:ext cx="11835245" cy="1124550"/>
      </dsp:txXfrm>
    </dsp:sp>
    <dsp:sp modelId="{FEA006A6-F83F-4DBA-9EC9-8D60B69FB61A}">
      <dsp:nvSpPr>
        <dsp:cNvPr id="0" name=""/>
        <dsp:cNvSpPr/>
      </dsp:nvSpPr>
      <dsp:spPr>
        <a:xfrm>
          <a:off x="591762" y="4691585"/>
          <a:ext cx="8284671" cy="6199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3141" tIns="0" rIns="313141" bIns="0" numCol="1" spcCol="1270" anchor="ctr" anchorCtr="0">
          <a:noAutofit/>
        </a:bodyPr>
        <a:lstStyle/>
        <a:p>
          <a:pPr lvl="0" algn="l" defTabSz="933450">
            <a:lnSpc>
              <a:spcPct val="90000"/>
            </a:lnSpc>
            <a:spcBef>
              <a:spcPct val="0"/>
            </a:spcBef>
            <a:spcAft>
              <a:spcPct val="35000"/>
            </a:spcAft>
          </a:pPr>
          <a:endParaRPr lang="es-EC" sz="2100" kern="1200" dirty="0"/>
        </a:p>
      </dsp:txBody>
      <dsp:txXfrm>
        <a:off x="622024" y="4721847"/>
        <a:ext cx="8224147"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0FA7F-2FF9-4E2B-8A93-7C171077A089}">
      <dsp:nvSpPr>
        <dsp:cNvPr id="0" name=""/>
        <dsp:cNvSpPr/>
      </dsp:nvSpPr>
      <dsp:spPr>
        <a:xfrm>
          <a:off x="772994" y="0"/>
          <a:ext cx="8760604" cy="4735480"/>
        </a:xfrm>
        <a:prstGeom prst="rightArrow">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607E2AA4-34B7-4D89-B42D-0F3473C669B1}">
      <dsp:nvSpPr>
        <dsp:cNvPr id="0" name=""/>
        <dsp:cNvSpPr/>
      </dsp:nvSpPr>
      <dsp:spPr>
        <a:xfrm>
          <a:off x="3095" y="1420644"/>
          <a:ext cx="3314858" cy="1894192"/>
        </a:xfrm>
        <a:prstGeom prst="roundRect">
          <a:avLst/>
        </a:prstGeom>
        <a:solidFill>
          <a:schemeClr val="accent2"/>
        </a:solidFill>
        <a:ln w="12700" cap="flat" cmpd="sng" algn="ctr">
          <a:solidFill>
            <a:schemeClr val="accent2">
              <a:shade val="50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En Ecuador dichas patologías  contribuyen una problemática creciente para el sistema salud por su elevado costo de atención.  </a:t>
          </a:r>
          <a:endParaRPr lang="es-EC" sz="1800" kern="1200" dirty="0">
            <a:latin typeface="Times New Roman" panose="02020603050405020304" pitchFamily="18" charset="0"/>
            <a:cs typeface="Times New Roman" panose="02020603050405020304" pitchFamily="18" charset="0"/>
          </a:endParaRPr>
        </a:p>
      </dsp:txBody>
      <dsp:txXfrm>
        <a:off x="95562" y="1513111"/>
        <a:ext cx="3129924" cy="1709258"/>
      </dsp:txXfrm>
    </dsp:sp>
    <dsp:sp modelId="{762A92A2-8D0B-4B77-AECB-25A585F46C3A}">
      <dsp:nvSpPr>
        <dsp:cNvPr id="0" name=""/>
        <dsp:cNvSpPr/>
      </dsp:nvSpPr>
      <dsp:spPr>
        <a:xfrm>
          <a:off x="6954279" y="1420644"/>
          <a:ext cx="3097209" cy="1894192"/>
        </a:xfrm>
        <a:prstGeom prst="roundRect">
          <a:avLst/>
        </a:prstGeom>
        <a:solidFill>
          <a:schemeClr val="accent3"/>
        </a:solidFill>
        <a:ln w="12700" cap="flat" cmpd="sng" algn="ctr">
          <a:solidFill>
            <a:schemeClr val="accent3">
              <a:shade val="50000"/>
            </a:schemeClr>
          </a:solidFill>
          <a:prstDash val="solid"/>
          <a:miter lim="800000"/>
        </a:ln>
        <a:effectLst/>
        <a:scene3d>
          <a:camera prst="orthographicFront"/>
          <a:lightRig rig="flat" dir="t"/>
        </a:scene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La ulitizaciònde la escala de Framingham es un soporte de apoyo para la valoración de un posible riesgo  aun tiempo determinado y con ello  disminuir complicaciones a futuro.   </a:t>
          </a:r>
          <a:endParaRPr lang="es-EC" sz="1800" kern="1200" dirty="0">
            <a:latin typeface="Times New Roman" panose="02020603050405020304" pitchFamily="18" charset="0"/>
            <a:cs typeface="Times New Roman" panose="02020603050405020304" pitchFamily="18" charset="0"/>
          </a:endParaRPr>
        </a:p>
      </dsp:txBody>
      <dsp:txXfrm>
        <a:off x="7046746" y="1513111"/>
        <a:ext cx="2912275" cy="1709258"/>
      </dsp:txXfrm>
    </dsp:sp>
    <dsp:sp modelId="{9B69C135-EEEB-4DED-BF64-3473F6D2AA7F}">
      <dsp:nvSpPr>
        <dsp:cNvPr id="0" name=""/>
        <dsp:cNvSpPr/>
      </dsp:nvSpPr>
      <dsp:spPr>
        <a:xfrm>
          <a:off x="3520428" y="1443734"/>
          <a:ext cx="3264302" cy="1894192"/>
        </a:xfrm>
        <a:prstGeom prst="roundRect">
          <a:avLst/>
        </a:prstGeom>
        <a:solidFill>
          <a:schemeClr val="accent5"/>
        </a:solidFill>
        <a:ln w="12700" cap="flat" cmpd="sng" algn="ctr">
          <a:solidFill>
            <a:schemeClr val="accent5">
              <a:shade val="50000"/>
            </a:schemeClr>
          </a:solidFill>
          <a:prstDash val="solid"/>
          <a:miter lim="800000"/>
        </a:ln>
        <a:effectLst/>
        <a:scene3d>
          <a:camera prst="orthographicFront"/>
          <a:lightRig rig="flat" dir="t"/>
        </a:scene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La atención primaria de estas enfermedades se centran principalmente en el control de los factores de riesgo, por ende  el personal de salud constituye en el ente principal para la prevención y promoción de las mismas. </a:t>
          </a:r>
          <a:endParaRPr lang="es-EC" sz="1800" kern="1200" dirty="0">
            <a:latin typeface="Times New Roman" panose="02020603050405020304" pitchFamily="18" charset="0"/>
            <a:cs typeface="Times New Roman" panose="02020603050405020304" pitchFamily="18" charset="0"/>
          </a:endParaRPr>
        </a:p>
      </dsp:txBody>
      <dsp:txXfrm>
        <a:off x="3612895" y="1536201"/>
        <a:ext cx="3079368" cy="1709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84C81-336E-4E7C-B898-2A20FD46D814}">
      <dsp:nvSpPr>
        <dsp:cNvPr id="0" name=""/>
        <dsp:cNvSpPr/>
      </dsp:nvSpPr>
      <dsp:spPr>
        <a:xfrm rot="16200000">
          <a:off x="-1525640" y="1525897"/>
          <a:ext cx="5774379" cy="2722584"/>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glow rad="139700">
            <a:schemeClr val="accent2">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ctr" anchorCtr="0">
          <a:noAutofit/>
        </a:bodyPr>
        <a:lstStyle/>
        <a:p>
          <a:pPr lvl="0" algn="just"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En el Ecuador las muertes por enfermedades cardiovasculares cada año van en aumento, generando un problema tanto para el afectado como para la economía del país dentro del  sistema de salud. </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rot="5400000">
        <a:off x="257" y="1154876"/>
        <a:ext cx="2722584" cy="3464627"/>
      </dsp:txXfrm>
    </dsp:sp>
    <dsp:sp modelId="{50E04748-35F7-453A-9E0E-C20C3327854D}">
      <dsp:nvSpPr>
        <dsp:cNvPr id="0" name=""/>
        <dsp:cNvSpPr/>
      </dsp:nvSpPr>
      <dsp:spPr>
        <a:xfrm rot="16200000">
          <a:off x="1612900" y="1314134"/>
          <a:ext cx="5774379" cy="3146109"/>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glow rad="139700">
            <a:schemeClr val="accent3">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ctr" anchorCtr="0">
          <a:noAutofit/>
        </a:bodyPr>
        <a:lstStyle/>
        <a:p>
          <a:pPr lvl="0" algn="just" defTabSz="889000">
            <a:lnSpc>
              <a:spcPct val="90000"/>
            </a:lnSpc>
            <a:spcBef>
              <a:spcPct val="0"/>
            </a:spcBef>
            <a:spcAft>
              <a:spcPct val="35000"/>
            </a:spcAft>
          </a:pPr>
          <a:r>
            <a:rPr lang="es-EC" sz="2000" b="0" kern="1200" dirty="0" smtClean="0">
              <a:solidFill>
                <a:schemeClr val="tx1"/>
              </a:solidFill>
              <a:latin typeface="Times New Roman" panose="02020603050405020304" pitchFamily="18" charset="0"/>
              <a:cs typeface="Times New Roman" panose="02020603050405020304" pitchFamily="18" charset="0"/>
            </a:rPr>
            <a:t>La tabla de Framingham ayuda en la toma de decisiones relacionadas con la prevención primaria de estas patologías dado que, la clave para el control de los factores de riesgo comportamentales es la promoción en salud a cargo del profesional enfermera/o, las cuales disminuyen considerablemente las complicaciones a futuro.</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rot="5400000">
        <a:off x="2927035" y="1154875"/>
        <a:ext cx="3146109" cy="3464627"/>
      </dsp:txXfrm>
    </dsp:sp>
    <dsp:sp modelId="{D9C6AB2E-ABD0-43AE-8405-9A535BFEB7ED}">
      <dsp:nvSpPr>
        <dsp:cNvPr id="0" name=""/>
        <dsp:cNvSpPr/>
      </dsp:nvSpPr>
      <dsp:spPr>
        <a:xfrm rot="16200000">
          <a:off x="4751440" y="1525897"/>
          <a:ext cx="5774379" cy="2722584"/>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glow rad="139700">
            <a:schemeClr val="accent4">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cs typeface="Times New Roman" panose="02020603050405020304" pitchFamily="18" charset="0"/>
            </a:rPr>
            <a:t>Factibilidad y viabilidad</a:t>
          </a:r>
        </a:p>
        <a:p>
          <a:pPr lvl="0" algn="ctr" defTabSz="889000">
            <a:lnSpc>
              <a:spcPct val="90000"/>
            </a:lnSpc>
            <a:spcBef>
              <a:spcPct val="0"/>
            </a:spcBef>
            <a:spcAft>
              <a:spcPct val="35000"/>
            </a:spcAft>
          </a:pPr>
          <a:r>
            <a:rPr lang="es-ES" sz="2000" kern="1200" dirty="0" smtClean="0">
              <a:solidFill>
                <a:schemeClr val="tx1"/>
              </a:solidFill>
              <a:latin typeface="Times New Roman" panose="02020603050405020304" pitchFamily="18" charset="0"/>
              <a:cs typeface="Times New Roman" panose="02020603050405020304" pitchFamily="18" charset="0"/>
            </a:rPr>
            <a:t>Posee medios físicos, tecnológicos, económicos y bases teóricas para la investigación.</a:t>
          </a:r>
        </a:p>
        <a:p>
          <a:pPr lvl="0" algn="ctr" defTabSz="889000">
            <a:lnSpc>
              <a:spcPct val="90000"/>
            </a:lnSpc>
            <a:spcBef>
              <a:spcPct val="0"/>
            </a:spcBef>
            <a:spcAft>
              <a:spcPct val="35000"/>
            </a:spcAft>
          </a:pPr>
          <a:endParaRPr lang="es-EC" sz="2000" kern="1200" dirty="0" smtClean="0">
            <a:solidFill>
              <a:schemeClr val="tx1"/>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Cuenta con disponibilidad y accesibilidad  para el investigador.</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rot="5400000">
        <a:off x="6277337" y="1154876"/>
        <a:ext cx="2722584" cy="3464627"/>
      </dsp:txXfrm>
    </dsp:sp>
    <dsp:sp modelId="{27334905-D209-4FC3-B107-02D34151DFBD}">
      <dsp:nvSpPr>
        <dsp:cNvPr id="0" name=""/>
        <dsp:cNvSpPr/>
      </dsp:nvSpPr>
      <dsp:spPr>
        <a:xfrm rot="16200000">
          <a:off x="7678218" y="1525897"/>
          <a:ext cx="5774379" cy="2722584"/>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glow rad="139700">
            <a:schemeClr val="accent5">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ea typeface="+mn-ea"/>
              <a:cs typeface="Times New Roman" panose="02020603050405020304" pitchFamily="18" charset="0"/>
            </a:rPr>
            <a:t>Beneficiarios</a:t>
          </a:r>
        </a:p>
        <a:p>
          <a:pPr lvl="0" algn="ctr"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ea typeface="+mn-ea"/>
              <a:cs typeface="Times New Roman" panose="02020603050405020304" pitchFamily="18" charset="0"/>
            </a:rPr>
            <a:t>Directos:</a:t>
          </a:r>
          <a:r>
            <a:rPr lang="es-EC" sz="2000" b="0" kern="1200" dirty="0" smtClean="0">
              <a:solidFill>
                <a:schemeClr val="tx1"/>
              </a:solidFill>
              <a:latin typeface="Times New Roman" panose="02020603050405020304" pitchFamily="18" charset="0"/>
              <a:ea typeface="+mn-ea"/>
              <a:cs typeface="Times New Roman" panose="02020603050405020304" pitchFamily="18" charset="0"/>
            </a:rPr>
            <a:t> Trabajadores del hospital </a:t>
          </a:r>
        </a:p>
        <a:p>
          <a:pPr lvl="0" algn="ctr"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ea typeface="+mn-ea"/>
              <a:cs typeface="Times New Roman" panose="02020603050405020304" pitchFamily="18" charset="0"/>
            </a:rPr>
            <a:t>Indirectos: </a:t>
          </a:r>
          <a:r>
            <a:rPr lang="es-EC" sz="2000" b="0" kern="1200" dirty="0" smtClean="0">
              <a:solidFill>
                <a:schemeClr val="tx1"/>
              </a:solidFill>
              <a:latin typeface="Times New Roman" panose="02020603050405020304" pitchFamily="18" charset="0"/>
              <a:ea typeface="+mn-ea"/>
              <a:cs typeface="Times New Roman" panose="02020603050405020304" pitchFamily="18" charset="0"/>
            </a:rPr>
            <a:t>Investigador, Universidad Técnica del Norte</a:t>
          </a:r>
          <a:endParaRPr lang="es-ES" sz="2000" b="0" kern="1200" dirty="0">
            <a:solidFill>
              <a:schemeClr val="tx1"/>
            </a:solidFill>
            <a:latin typeface="Times New Roman" panose="02020603050405020304" pitchFamily="18" charset="0"/>
            <a:ea typeface="+mn-ea"/>
            <a:cs typeface="Times New Roman" panose="02020603050405020304" pitchFamily="18" charset="0"/>
          </a:endParaRPr>
        </a:p>
      </dsp:txBody>
      <dsp:txXfrm rot="5400000">
        <a:off x="9204115" y="1154876"/>
        <a:ext cx="2722584" cy="3464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95211-EFCD-4CEF-B7D8-C432BFBBA2FF}">
      <dsp:nvSpPr>
        <dsp:cNvPr id="0" name=""/>
        <dsp:cNvSpPr/>
      </dsp:nvSpPr>
      <dsp:spPr>
        <a:xfrm>
          <a:off x="5037676" y="773916"/>
          <a:ext cx="657823" cy="806875"/>
        </a:xfrm>
        <a:custGeom>
          <a:avLst/>
          <a:gdLst/>
          <a:ahLst/>
          <a:cxnLst/>
          <a:rect l="0" t="0" r="0" b="0"/>
          <a:pathLst>
            <a:path>
              <a:moveTo>
                <a:pt x="657823" y="0"/>
              </a:moveTo>
              <a:lnTo>
                <a:pt x="657823" y="806875"/>
              </a:lnTo>
              <a:lnTo>
                <a:pt x="0" y="8068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3339A2-6839-4359-AD59-F38AE3982DF9}">
      <dsp:nvSpPr>
        <dsp:cNvPr id="0" name=""/>
        <dsp:cNvSpPr/>
      </dsp:nvSpPr>
      <dsp:spPr>
        <a:xfrm>
          <a:off x="5695499" y="773916"/>
          <a:ext cx="4235308" cy="2416651"/>
        </a:xfrm>
        <a:custGeom>
          <a:avLst/>
          <a:gdLst/>
          <a:ahLst/>
          <a:cxnLst/>
          <a:rect l="0" t="0" r="0" b="0"/>
          <a:pathLst>
            <a:path>
              <a:moveTo>
                <a:pt x="0" y="0"/>
              </a:moveTo>
              <a:lnTo>
                <a:pt x="0" y="2227149"/>
              </a:lnTo>
              <a:lnTo>
                <a:pt x="4235308" y="2227149"/>
              </a:lnTo>
              <a:lnTo>
                <a:pt x="4235308" y="241665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B4305E-30DB-48DB-B392-AACCAAEB9334}">
      <dsp:nvSpPr>
        <dsp:cNvPr id="0" name=""/>
        <dsp:cNvSpPr/>
      </dsp:nvSpPr>
      <dsp:spPr>
        <a:xfrm>
          <a:off x="5695499" y="773916"/>
          <a:ext cx="1292762" cy="2415099"/>
        </a:xfrm>
        <a:custGeom>
          <a:avLst/>
          <a:gdLst/>
          <a:ahLst/>
          <a:cxnLst/>
          <a:rect l="0" t="0" r="0" b="0"/>
          <a:pathLst>
            <a:path>
              <a:moveTo>
                <a:pt x="0" y="0"/>
              </a:moveTo>
              <a:lnTo>
                <a:pt x="0" y="2225597"/>
              </a:lnTo>
              <a:lnTo>
                <a:pt x="1292762" y="2225597"/>
              </a:lnTo>
              <a:lnTo>
                <a:pt x="1292762" y="24150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B4AD3C-19D2-45C9-B83A-CD666F917BE6}">
      <dsp:nvSpPr>
        <dsp:cNvPr id="0" name=""/>
        <dsp:cNvSpPr/>
      </dsp:nvSpPr>
      <dsp:spPr>
        <a:xfrm>
          <a:off x="4079898" y="773916"/>
          <a:ext cx="1615601" cy="2412076"/>
        </a:xfrm>
        <a:custGeom>
          <a:avLst/>
          <a:gdLst/>
          <a:ahLst/>
          <a:cxnLst/>
          <a:rect l="0" t="0" r="0" b="0"/>
          <a:pathLst>
            <a:path>
              <a:moveTo>
                <a:pt x="1615601" y="0"/>
              </a:moveTo>
              <a:lnTo>
                <a:pt x="1615601" y="2222574"/>
              </a:lnTo>
              <a:lnTo>
                <a:pt x="0" y="2222574"/>
              </a:lnTo>
              <a:lnTo>
                <a:pt x="0" y="24120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BD224A-0F58-4C81-95FC-80F74BD5A36A}">
      <dsp:nvSpPr>
        <dsp:cNvPr id="0" name=""/>
        <dsp:cNvSpPr/>
      </dsp:nvSpPr>
      <dsp:spPr>
        <a:xfrm>
          <a:off x="1234630" y="773916"/>
          <a:ext cx="4460869" cy="2410750"/>
        </a:xfrm>
        <a:custGeom>
          <a:avLst/>
          <a:gdLst/>
          <a:ahLst/>
          <a:cxnLst/>
          <a:rect l="0" t="0" r="0" b="0"/>
          <a:pathLst>
            <a:path>
              <a:moveTo>
                <a:pt x="4460869" y="0"/>
              </a:moveTo>
              <a:lnTo>
                <a:pt x="4460869" y="2221248"/>
              </a:lnTo>
              <a:lnTo>
                <a:pt x="0" y="2221248"/>
              </a:lnTo>
              <a:lnTo>
                <a:pt x="0" y="24107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F0407-B5F4-452B-873F-895F55D7F50E}">
      <dsp:nvSpPr>
        <dsp:cNvPr id="0" name=""/>
        <dsp:cNvSpPr/>
      </dsp:nvSpPr>
      <dsp:spPr>
        <a:xfrm>
          <a:off x="4572323" y="238474"/>
          <a:ext cx="2246352" cy="535441"/>
        </a:xfrm>
        <a:prstGeom prst="rect">
          <a:avLst/>
        </a:prstGeom>
        <a:solidFill>
          <a:schemeClr val="dk1"/>
        </a:solidFill>
        <a:ln w="12700" cap="flat" cmpd="sng" algn="ctr">
          <a:solidFill>
            <a:schemeClr val="dk1">
              <a:shade val="50000"/>
            </a:schemeClr>
          </a:solidFill>
          <a:prstDash val="solid"/>
          <a:miter lim="800000"/>
        </a:ln>
        <a:effectLst>
          <a:glow rad="139700">
            <a:schemeClr val="accent2">
              <a:satMod val="175000"/>
              <a:alpha val="40000"/>
            </a:schemeClr>
          </a:glow>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a:latin typeface="Times New Roman" panose="02020603050405020304" pitchFamily="18" charset="0"/>
              <a:cs typeface="Times New Roman" panose="02020603050405020304" pitchFamily="18" charset="0"/>
            </a:rPr>
            <a:t>GENERAL</a:t>
          </a:r>
          <a:r>
            <a:rPr lang="es-EC" sz="2000" kern="1200" dirty="0">
              <a:latin typeface="Times New Roman" panose="02020603050405020304" pitchFamily="18" charset="0"/>
              <a:cs typeface="Times New Roman" panose="02020603050405020304" pitchFamily="18" charset="0"/>
            </a:rPr>
            <a:t> </a:t>
          </a:r>
        </a:p>
      </dsp:txBody>
      <dsp:txXfrm>
        <a:off x="4572323" y="238474"/>
        <a:ext cx="2246352" cy="535441"/>
      </dsp:txXfrm>
    </dsp:sp>
    <dsp:sp modelId="{112D89E7-7AC8-42AD-9AB8-5724EC6D58B5}">
      <dsp:nvSpPr>
        <dsp:cNvPr id="0" name=""/>
        <dsp:cNvSpPr/>
      </dsp:nvSpPr>
      <dsp:spPr>
        <a:xfrm>
          <a:off x="0" y="3184666"/>
          <a:ext cx="2469260" cy="2096763"/>
        </a:xfrm>
        <a:prstGeom prst="rect">
          <a:avLst/>
        </a:prstGeom>
        <a:solidFill>
          <a:schemeClr val="accent3"/>
        </a:solidFill>
        <a:ln w="12700" cap="flat" cmpd="sng" algn="ctr">
          <a:solidFill>
            <a:schemeClr val="accent3">
              <a:shade val="50000"/>
            </a:schemeClr>
          </a:solidFill>
          <a:prstDash val="solid"/>
          <a:miter lim="800000"/>
        </a:ln>
        <a:effectLst>
          <a:glow rad="139700">
            <a:schemeClr val="accent3">
              <a:satMod val="175000"/>
              <a:alpha val="40000"/>
            </a:schemeClr>
          </a:glow>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latin typeface="Times New Roman" panose="02020603050405020304" pitchFamily="18" charset="0"/>
              <a:cs typeface="Times New Roman" panose="02020603050405020304" pitchFamily="18" charset="0"/>
            </a:rPr>
            <a:t>Describir las características sociodemográficas de la población en estudio. </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0" y="3184666"/>
        <a:ext cx="2469260" cy="2096763"/>
      </dsp:txXfrm>
    </dsp:sp>
    <dsp:sp modelId="{EB57D49D-AF63-4CD5-ADD4-2B3F3D7F5079}">
      <dsp:nvSpPr>
        <dsp:cNvPr id="0" name=""/>
        <dsp:cNvSpPr/>
      </dsp:nvSpPr>
      <dsp:spPr>
        <a:xfrm>
          <a:off x="2775360" y="3185992"/>
          <a:ext cx="2609077" cy="2112275"/>
        </a:xfrm>
        <a:prstGeom prst="rect">
          <a:avLst/>
        </a:prstGeom>
        <a:solidFill>
          <a:schemeClr val="accent4"/>
        </a:solidFill>
        <a:ln w="12700" cap="flat" cmpd="sng" algn="ctr">
          <a:solidFill>
            <a:schemeClr val="accent4">
              <a:shade val="50000"/>
            </a:schemeClr>
          </a:solidFill>
          <a:prstDash val="solid"/>
          <a:miter lim="800000"/>
        </a:ln>
        <a:effectLst>
          <a:glow rad="139700">
            <a:schemeClr val="accent4">
              <a:satMod val="175000"/>
              <a:alpha val="40000"/>
            </a:schemeClr>
          </a:glow>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latin typeface="Times New Roman" panose="02020603050405020304" pitchFamily="18" charset="0"/>
              <a:cs typeface="Times New Roman" panose="02020603050405020304" pitchFamily="18" charset="0"/>
            </a:rPr>
            <a:t>Aplicar la escala de Framinghan para determinar los factores de riesgo cardiovascular de la población en estudio.</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2775360" y="3185992"/>
        <a:ext cx="2609077" cy="2112275"/>
      </dsp:txXfrm>
    </dsp:sp>
    <dsp:sp modelId="{472A7903-0BB1-47AD-B5ED-96B693CE2044}">
      <dsp:nvSpPr>
        <dsp:cNvPr id="0" name=""/>
        <dsp:cNvSpPr/>
      </dsp:nvSpPr>
      <dsp:spPr>
        <a:xfrm>
          <a:off x="5716209" y="3189015"/>
          <a:ext cx="2544105" cy="2124764"/>
        </a:xfrm>
        <a:prstGeom prst="rect">
          <a:avLst/>
        </a:prstGeom>
        <a:solidFill>
          <a:schemeClr val="accent5"/>
        </a:solidFill>
        <a:ln w="12700" cap="flat" cmpd="sng" algn="ctr">
          <a:solidFill>
            <a:schemeClr val="accent5">
              <a:shade val="50000"/>
            </a:schemeClr>
          </a:solidFill>
          <a:prstDash val="solid"/>
          <a:miter lim="800000"/>
        </a:ln>
        <a:effectLst>
          <a:glow rad="139700">
            <a:schemeClr val="accent5">
              <a:satMod val="175000"/>
              <a:alpha val="40000"/>
            </a:schemeClr>
          </a:glow>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Clasificar el riesgo cardiovascular posterior a la aplicación de la escala de Framingham</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5716209" y="3189015"/>
        <a:ext cx="2544105" cy="2124764"/>
      </dsp:txXfrm>
    </dsp:sp>
    <dsp:sp modelId="{3CDF7D2C-66A1-4484-B8EA-F180D0EE78C3}">
      <dsp:nvSpPr>
        <dsp:cNvPr id="0" name=""/>
        <dsp:cNvSpPr/>
      </dsp:nvSpPr>
      <dsp:spPr>
        <a:xfrm>
          <a:off x="8622335" y="3190567"/>
          <a:ext cx="2616945" cy="212647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glow rad="139700">
            <a:schemeClr val="accent6">
              <a:satMod val="175000"/>
              <a:alpha val="40000"/>
            </a:schemeClr>
          </a:glo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ES" sz="2000" kern="1200" dirty="0" smtClean="0">
            <a:solidFill>
              <a:schemeClr val="tx1"/>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s-ES" sz="2000" kern="1200" dirty="0" smtClean="0">
              <a:solidFill>
                <a:schemeClr val="tx1"/>
              </a:solidFill>
              <a:latin typeface="Times New Roman" panose="02020603050405020304" pitchFamily="18" charset="0"/>
              <a:cs typeface="Times New Roman" panose="02020603050405020304" pitchFamily="18" charset="0"/>
            </a:rPr>
            <a:t>Realizar una guía de prevención de enfermedades cardiovasculares para los trabajadores del Hospital Esmeraldas Sur. </a:t>
          </a:r>
        </a:p>
        <a:p>
          <a:pPr lvl="0" algn="ctr" defTabSz="889000">
            <a:lnSpc>
              <a:spcPct val="90000"/>
            </a:lnSpc>
            <a:spcBef>
              <a:spcPct val="0"/>
            </a:spcBef>
            <a:spcAft>
              <a:spcPct val="35000"/>
            </a:spcAft>
          </a:pPr>
          <a:endParaRPr lang="es-ES" sz="2200" kern="1200" dirty="0">
            <a:solidFill>
              <a:schemeClr val="tx1"/>
            </a:solidFill>
            <a:latin typeface="Times New Roman" panose="02020603050405020304" pitchFamily="18" charset="0"/>
            <a:cs typeface="Times New Roman" panose="02020603050405020304" pitchFamily="18" charset="0"/>
          </a:endParaRPr>
        </a:p>
      </dsp:txBody>
      <dsp:txXfrm>
        <a:off x="8622335" y="3190567"/>
        <a:ext cx="2616945" cy="2126479"/>
      </dsp:txXfrm>
    </dsp:sp>
    <dsp:sp modelId="{E2F73C76-F3FF-4929-9378-28405AA5AEDA}">
      <dsp:nvSpPr>
        <dsp:cNvPr id="0" name=""/>
        <dsp:cNvSpPr/>
      </dsp:nvSpPr>
      <dsp:spPr>
        <a:xfrm>
          <a:off x="383407" y="965800"/>
          <a:ext cx="4654269" cy="1229983"/>
        </a:xfrm>
        <a:prstGeom prst="rect">
          <a:avLst/>
        </a:prstGeom>
        <a:solidFill>
          <a:schemeClr val="accent2"/>
        </a:solidFill>
        <a:ln w="12700" cap="flat" cmpd="sng" algn="ctr">
          <a:solidFill>
            <a:schemeClr val="accent2">
              <a:shade val="50000"/>
            </a:schemeClr>
          </a:solidFill>
          <a:prstDash val="solid"/>
          <a:miter lim="800000"/>
        </a:ln>
        <a:effectLst>
          <a:glow rad="139700">
            <a:schemeClr val="accent2">
              <a:satMod val="175000"/>
              <a:alpha val="40000"/>
            </a:schemeClr>
          </a:glow>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8000" tIns="13970" rIns="108000" bIns="13970" numCol="1" spcCol="1270" anchor="ctr" anchorCtr="0">
          <a:noAutofit/>
        </a:bodyPr>
        <a:lstStyle/>
        <a:p>
          <a:pPr lvl="0" algn="just"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Establecer la utilidad de la escala de Framingham como predictor de riesgo cardiovascular en los trabajadores del Hospital Esmeraldas Sur, 2019. </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83407" y="965800"/>
        <a:ext cx="4654269" cy="12299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5547-9950-4027-B26A-B89BE858BB90}">
      <dsp:nvSpPr>
        <dsp:cNvPr id="0" name=""/>
        <dsp:cNvSpPr/>
      </dsp:nvSpPr>
      <dsp:spPr>
        <a:xfrm rot="5400000">
          <a:off x="-310834" y="417498"/>
          <a:ext cx="1171602" cy="549932"/>
        </a:xfrm>
        <a:prstGeom prst="chevron">
          <a:avLst/>
        </a:prstGeom>
        <a:gradFill rotWithShape="0">
          <a:gsLst>
            <a:gs pos="0">
              <a:srgbClr val="C830CC">
                <a:hueOff val="0"/>
                <a:satOff val="0"/>
                <a:lumOff val="0"/>
                <a:alphaOff val="0"/>
                <a:satMod val="103000"/>
                <a:lumMod val="102000"/>
                <a:tint val="94000"/>
              </a:srgbClr>
            </a:gs>
            <a:gs pos="50000">
              <a:srgbClr val="C830CC">
                <a:hueOff val="0"/>
                <a:satOff val="0"/>
                <a:lumOff val="0"/>
                <a:alphaOff val="0"/>
                <a:satMod val="110000"/>
                <a:lumMod val="100000"/>
                <a:shade val="100000"/>
              </a:srgbClr>
            </a:gs>
            <a:gs pos="100000">
              <a:srgbClr val="C830CC">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s-EC" sz="4000" kern="1200" dirty="0">
            <a:solidFill>
              <a:sysClr val="window" lastClr="FFFFFF"/>
            </a:solidFill>
            <a:latin typeface="Calibri" panose="020F0502020204030204"/>
            <a:ea typeface="+mn-ea"/>
            <a:cs typeface="+mn-cs"/>
          </a:endParaRPr>
        </a:p>
      </dsp:txBody>
      <dsp:txXfrm rot="-5400000">
        <a:off x="1" y="381629"/>
        <a:ext cx="549932" cy="621670"/>
      </dsp:txXfrm>
    </dsp:sp>
    <dsp:sp modelId="{8C49AE8E-2F4F-4E82-AFDB-92D7135D6EC3}">
      <dsp:nvSpPr>
        <dsp:cNvPr id="0" name=""/>
        <dsp:cNvSpPr/>
      </dsp:nvSpPr>
      <dsp:spPr>
        <a:xfrm rot="5400000">
          <a:off x="5667299" y="-5002139"/>
          <a:ext cx="973790" cy="10984721"/>
        </a:xfrm>
        <a:prstGeom prst="round2SameRect">
          <a:avLst/>
        </a:prstGeom>
        <a:solidFill>
          <a:sysClr val="window" lastClr="FFFFFF">
            <a:alpha val="90000"/>
            <a:hueOff val="0"/>
            <a:satOff val="0"/>
            <a:lumOff val="0"/>
            <a:alphaOff val="0"/>
          </a:sysClr>
        </a:solidFill>
        <a:ln w="6350" cap="flat" cmpd="sng" algn="ctr">
          <a:solidFill>
            <a:srgbClr val="C830CC">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solidFill>
              <a:sysClr val="windowText" lastClr="000000">
                <a:hueOff val="0"/>
                <a:satOff val="0"/>
                <a:lumOff val="0"/>
                <a:alphaOff val="0"/>
              </a:sysClr>
            </a:solidFill>
            <a:latin typeface="Calibri" panose="020F0502020204030204"/>
            <a:ea typeface="+mn-ea"/>
            <a:cs typeface="+mn-cs"/>
          </a:endParaRPr>
        </a:p>
        <a:p>
          <a:pPr marL="171450" lvl="1" indent="-171450" algn="just" defTabSz="800100">
            <a:lnSpc>
              <a:spcPct val="90000"/>
            </a:lnSpc>
            <a:spcBef>
              <a:spcPct val="0"/>
            </a:spcBef>
            <a:spcAft>
              <a:spcPct val="15000"/>
            </a:spcAft>
            <a:buChar char="••"/>
          </a:pPr>
          <a:endParaRPr lang="es-EC" sz="1800" kern="1200" dirty="0">
            <a:solidFill>
              <a:sysClr val="windowText" lastClr="000000">
                <a:hueOff val="0"/>
                <a:satOff val="0"/>
                <a:lumOff val="0"/>
                <a:alphaOff val="0"/>
              </a:sysClr>
            </a:solidFill>
            <a:latin typeface="Calibri" panose="020F0502020204030204"/>
            <a:ea typeface="+mn-ea"/>
            <a:cs typeface="+mn-cs"/>
          </a:endParaRPr>
        </a:p>
      </dsp:txBody>
      <dsp:txXfrm rot="-5400000">
        <a:off x="661834" y="50863"/>
        <a:ext cx="10937184" cy="878716"/>
      </dsp:txXfrm>
    </dsp:sp>
    <dsp:sp modelId="{086E754E-FEE1-4516-9382-EC27EC7BBDCB}">
      <dsp:nvSpPr>
        <dsp:cNvPr id="0" name=""/>
        <dsp:cNvSpPr/>
      </dsp:nvSpPr>
      <dsp:spPr>
        <a:xfrm rot="5400000">
          <a:off x="-310834" y="1615861"/>
          <a:ext cx="1171602" cy="549932"/>
        </a:xfrm>
        <a:prstGeom prst="chevron">
          <a:avLst/>
        </a:prstGeom>
        <a:gradFill rotWithShape="0">
          <a:gsLst>
            <a:gs pos="0">
              <a:srgbClr val="C830CC">
                <a:hueOff val="-1912890"/>
                <a:satOff val="1692"/>
                <a:lumOff val="3007"/>
                <a:alphaOff val="0"/>
                <a:satMod val="103000"/>
                <a:lumMod val="102000"/>
                <a:tint val="94000"/>
              </a:srgbClr>
            </a:gs>
            <a:gs pos="50000">
              <a:srgbClr val="C830CC">
                <a:hueOff val="-1912890"/>
                <a:satOff val="1692"/>
                <a:lumOff val="3007"/>
                <a:alphaOff val="0"/>
                <a:satMod val="110000"/>
                <a:lumMod val="100000"/>
                <a:shade val="100000"/>
              </a:srgbClr>
            </a:gs>
            <a:gs pos="100000">
              <a:srgbClr val="C830CC">
                <a:hueOff val="-1912890"/>
                <a:satOff val="1692"/>
                <a:lumOff val="3007"/>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s-EC" sz="4000" kern="1200">
            <a:solidFill>
              <a:sysClr val="window" lastClr="FFFFFF"/>
            </a:solidFill>
            <a:latin typeface="Calibri" panose="020F0502020204030204"/>
            <a:ea typeface="+mn-ea"/>
            <a:cs typeface="+mn-cs"/>
          </a:endParaRPr>
        </a:p>
      </dsp:txBody>
      <dsp:txXfrm rot="-5400000">
        <a:off x="1" y="1579992"/>
        <a:ext cx="549932" cy="621670"/>
      </dsp:txXfrm>
    </dsp:sp>
    <dsp:sp modelId="{878131C8-C7DA-4563-9A8D-ABC2AF3D9A78}">
      <dsp:nvSpPr>
        <dsp:cNvPr id="0" name=""/>
        <dsp:cNvSpPr/>
      </dsp:nvSpPr>
      <dsp:spPr>
        <a:xfrm rot="5400000">
          <a:off x="5620268" y="-3829326"/>
          <a:ext cx="1011235" cy="11015123"/>
        </a:xfrm>
        <a:prstGeom prst="round2SameRect">
          <a:avLst/>
        </a:prstGeom>
        <a:solidFill>
          <a:sysClr val="window" lastClr="FFFFFF">
            <a:alpha val="90000"/>
            <a:hueOff val="0"/>
            <a:satOff val="0"/>
            <a:lumOff val="0"/>
            <a:alphaOff val="0"/>
          </a:sysClr>
        </a:solidFill>
        <a:ln w="6350" cap="flat" cmpd="sng" algn="ctr">
          <a:solidFill>
            <a:srgbClr val="C830CC">
              <a:hueOff val="-1912890"/>
              <a:satOff val="1692"/>
              <a:lumOff val="3007"/>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rot="-5400000">
        <a:off x="618324" y="1221982"/>
        <a:ext cx="10965759" cy="912507"/>
      </dsp:txXfrm>
    </dsp:sp>
    <dsp:sp modelId="{71735E1B-1442-4522-8561-63C41F60E7C9}">
      <dsp:nvSpPr>
        <dsp:cNvPr id="0" name=""/>
        <dsp:cNvSpPr/>
      </dsp:nvSpPr>
      <dsp:spPr>
        <a:xfrm rot="5400000">
          <a:off x="-310834" y="2938124"/>
          <a:ext cx="1171602" cy="549932"/>
        </a:xfrm>
        <a:prstGeom prst="chevron">
          <a:avLst/>
        </a:prstGeom>
        <a:gradFill rotWithShape="0">
          <a:gsLst>
            <a:gs pos="0">
              <a:srgbClr val="C830CC">
                <a:hueOff val="-3825781"/>
                <a:satOff val="3385"/>
                <a:lumOff val="6013"/>
                <a:alphaOff val="0"/>
                <a:satMod val="103000"/>
                <a:lumMod val="102000"/>
                <a:tint val="94000"/>
              </a:srgbClr>
            </a:gs>
            <a:gs pos="50000">
              <a:srgbClr val="C830CC">
                <a:hueOff val="-3825781"/>
                <a:satOff val="3385"/>
                <a:lumOff val="6013"/>
                <a:alphaOff val="0"/>
                <a:satMod val="110000"/>
                <a:lumMod val="100000"/>
                <a:shade val="100000"/>
              </a:srgbClr>
            </a:gs>
            <a:gs pos="100000">
              <a:srgbClr val="C830CC">
                <a:hueOff val="-3825781"/>
                <a:satOff val="3385"/>
                <a:lumOff val="6013"/>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s-EC" sz="4000" kern="1200" dirty="0">
            <a:solidFill>
              <a:sysClr val="window" lastClr="FFFFFF"/>
            </a:solidFill>
            <a:latin typeface="Calibri" panose="020F0502020204030204"/>
            <a:ea typeface="+mn-ea"/>
            <a:cs typeface="+mn-cs"/>
          </a:endParaRPr>
        </a:p>
      </dsp:txBody>
      <dsp:txXfrm rot="-5400000">
        <a:off x="1" y="2902255"/>
        <a:ext cx="549932" cy="621670"/>
      </dsp:txXfrm>
    </dsp:sp>
    <dsp:sp modelId="{39749B9D-3151-4434-8133-CFDFBBAA2BFC}">
      <dsp:nvSpPr>
        <dsp:cNvPr id="0" name=""/>
        <dsp:cNvSpPr/>
      </dsp:nvSpPr>
      <dsp:spPr>
        <a:xfrm rot="5400000">
          <a:off x="5482820" y="-2462681"/>
          <a:ext cx="1259033" cy="11015123"/>
        </a:xfrm>
        <a:prstGeom prst="round2SameRect">
          <a:avLst/>
        </a:prstGeom>
        <a:solidFill>
          <a:sysClr val="window" lastClr="FFFFFF">
            <a:alpha val="90000"/>
            <a:hueOff val="0"/>
            <a:satOff val="0"/>
            <a:lumOff val="0"/>
            <a:alphaOff val="0"/>
          </a:sysClr>
        </a:solidFill>
        <a:ln w="6350" cap="flat" cmpd="sng" algn="ctr">
          <a:solidFill>
            <a:srgbClr val="C830CC">
              <a:hueOff val="-3825781"/>
              <a:satOff val="3385"/>
              <a:lumOff val="6013"/>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endParaRPr lang="es-EC" sz="18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rot="-5400000">
        <a:off x="604776" y="2476824"/>
        <a:ext cx="10953662" cy="1136111"/>
      </dsp:txXfrm>
    </dsp:sp>
    <dsp:sp modelId="{E6E71EB2-50EF-4913-8B01-1B42CC6C30E6}">
      <dsp:nvSpPr>
        <dsp:cNvPr id="0" name=""/>
        <dsp:cNvSpPr/>
      </dsp:nvSpPr>
      <dsp:spPr>
        <a:xfrm rot="5400000">
          <a:off x="-310834" y="4322516"/>
          <a:ext cx="1171602" cy="549932"/>
        </a:xfrm>
        <a:prstGeom prst="chevron">
          <a:avLst/>
        </a:prstGeom>
        <a:gradFill rotWithShape="0">
          <a:gsLst>
            <a:gs pos="0">
              <a:srgbClr val="C830CC">
                <a:hueOff val="-5738671"/>
                <a:satOff val="5077"/>
                <a:lumOff val="9020"/>
                <a:alphaOff val="0"/>
                <a:satMod val="103000"/>
                <a:lumMod val="102000"/>
                <a:tint val="94000"/>
              </a:srgbClr>
            </a:gs>
            <a:gs pos="50000">
              <a:srgbClr val="C830CC">
                <a:hueOff val="-5738671"/>
                <a:satOff val="5077"/>
                <a:lumOff val="9020"/>
                <a:alphaOff val="0"/>
                <a:satMod val="110000"/>
                <a:lumMod val="100000"/>
                <a:shade val="100000"/>
              </a:srgbClr>
            </a:gs>
            <a:gs pos="100000">
              <a:srgbClr val="C830CC">
                <a:hueOff val="-5738671"/>
                <a:satOff val="5077"/>
                <a:lumOff val="902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s-EC" sz="4000" kern="1200" dirty="0">
            <a:solidFill>
              <a:sysClr val="window" lastClr="FFFFFF"/>
            </a:solidFill>
            <a:latin typeface="Calibri" panose="020F0502020204030204"/>
            <a:ea typeface="+mn-ea"/>
            <a:cs typeface="+mn-cs"/>
          </a:endParaRPr>
        </a:p>
      </dsp:txBody>
      <dsp:txXfrm rot="-5400000">
        <a:off x="1" y="4286647"/>
        <a:ext cx="549932" cy="621670"/>
      </dsp:txXfrm>
    </dsp:sp>
    <dsp:sp modelId="{CADFAA21-CA5A-4AB8-8210-AC51EB899DAE}">
      <dsp:nvSpPr>
        <dsp:cNvPr id="0" name=""/>
        <dsp:cNvSpPr/>
      </dsp:nvSpPr>
      <dsp:spPr>
        <a:xfrm rot="5400000">
          <a:off x="5420690" y="-1032687"/>
          <a:ext cx="1383294" cy="11015123"/>
        </a:xfrm>
        <a:prstGeom prst="round2SameRect">
          <a:avLst/>
        </a:prstGeom>
        <a:solidFill>
          <a:sysClr val="window" lastClr="FFFFFF">
            <a:alpha val="90000"/>
            <a:hueOff val="0"/>
            <a:satOff val="0"/>
            <a:lumOff val="0"/>
            <a:alphaOff val="0"/>
          </a:sysClr>
        </a:solidFill>
        <a:ln w="6350" cap="flat" cmpd="sng" algn="ctr">
          <a:solidFill>
            <a:srgbClr val="C830CC">
              <a:hueOff val="-5738671"/>
              <a:satOff val="5077"/>
              <a:lumOff val="902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s-EC" sz="1800" kern="1200" dirty="0">
            <a:solidFill>
              <a:sysClr val="windowText" lastClr="000000">
                <a:hueOff val="0"/>
                <a:satOff val="0"/>
                <a:lumOff val="0"/>
                <a:alphaOff val="0"/>
              </a:sysClr>
            </a:solidFill>
            <a:latin typeface="Calibri" panose="020F0502020204030204"/>
            <a:ea typeface="+mn-ea"/>
            <a:cs typeface="+mn-cs"/>
          </a:endParaRPr>
        </a:p>
      </dsp:txBody>
      <dsp:txXfrm rot="-5400000">
        <a:off x="604776" y="3850754"/>
        <a:ext cx="10947596" cy="1248240"/>
      </dsp:txXfrm>
    </dsp:sp>
    <dsp:sp modelId="{387CF328-A740-4123-BF1E-5274DF36C8AD}">
      <dsp:nvSpPr>
        <dsp:cNvPr id="0" name=""/>
        <dsp:cNvSpPr/>
      </dsp:nvSpPr>
      <dsp:spPr>
        <a:xfrm rot="5400000">
          <a:off x="-310834" y="5537203"/>
          <a:ext cx="1171602" cy="549932"/>
        </a:xfrm>
        <a:prstGeom prst="chevron">
          <a:avLst/>
        </a:prstGeom>
        <a:gradFill rotWithShape="0">
          <a:gsLst>
            <a:gs pos="0">
              <a:schemeClr val="accent2">
                <a:hueOff val="4681519"/>
                <a:satOff val="-5839"/>
                <a:lumOff val="1373"/>
                <a:alphaOff val="0"/>
                <a:satMod val="103000"/>
                <a:lumMod val="102000"/>
                <a:tint val="94000"/>
              </a:schemeClr>
            </a:gs>
            <a:gs pos="50000">
              <a:schemeClr val="accent2">
                <a:hueOff val="4681519"/>
                <a:satOff val="-5839"/>
                <a:lumOff val="1373"/>
                <a:alphaOff val="0"/>
                <a:satMod val="110000"/>
                <a:lumMod val="100000"/>
                <a:shade val="100000"/>
              </a:schemeClr>
            </a:gs>
            <a:gs pos="100000">
              <a:schemeClr val="accent2">
                <a:hueOff val="4681519"/>
                <a:satOff val="-5839"/>
                <a:lumOff val="137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endParaRPr lang="es-ES" sz="4000" kern="1200"/>
        </a:p>
      </dsp:txBody>
      <dsp:txXfrm rot="-5400000">
        <a:off x="1" y="5501334"/>
        <a:ext cx="549932" cy="621670"/>
      </dsp:txXfrm>
    </dsp:sp>
    <dsp:sp modelId="{B6C313DF-3D2D-47F1-9FAC-ACE2761F9017}">
      <dsp:nvSpPr>
        <dsp:cNvPr id="0" name=""/>
        <dsp:cNvSpPr/>
      </dsp:nvSpPr>
      <dsp:spPr>
        <a:xfrm rot="5400000">
          <a:off x="5603944" y="237729"/>
          <a:ext cx="1043882" cy="11015123"/>
        </a:xfrm>
        <a:prstGeom prst="round2SameRect">
          <a:avLst/>
        </a:prstGeom>
        <a:solidFill>
          <a:schemeClr val="lt1">
            <a:alpha val="90000"/>
            <a:hueOff val="0"/>
            <a:satOff val="0"/>
            <a:lumOff val="0"/>
            <a:alphaOff val="0"/>
          </a:schemeClr>
        </a:solidFill>
        <a:ln w="6350" cap="flat" cmpd="sng" algn="ctr">
          <a:solidFill>
            <a:schemeClr val="accent2">
              <a:hueOff val="4681519"/>
              <a:satOff val="-5839"/>
              <a:lumOff val="137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F2D7C-DE0D-4721-AEB8-31FFD9BE89B7}">
      <dsp:nvSpPr>
        <dsp:cNvPr id="0" name=""/>
        <dsp:cNvSpPr/>
      </dsp:nvSpPr>
      <dsp:spPr>
        <a:xfrm>
          <a:off x="-6292285" y="-962541"/>
          <a:ext cx="7489857" cy="7489857"/>
        </a:xfrm>
        <a:prstGeom prst="blockArc">
          <a:avLst>
            <a:gd name="adj1" fmla="val 18900000"/>
            <a:gd name="adj2" fmla="val 2700000"/>
            <a:gd name="adj3" fmla="val 28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CEC7F0-7766-4BFF-8670-440C84785977}">
      <dsp:nvSpPr>
        <dsp:cNvPr id="0" name=""/>
        <dsp:cNvSpPr/>
      </dsp:nvSpPr>
      <dsp:spPr>
        <a:xfrm>
          <a:off x="445868" y="293041"/>
          <a:ext cx="8180910" cy="5858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026" tIns="60960" rIns="60960" bIns="60960" numCol="1" spcCol="1270" anchor="ctr" anchorCtr="0">
          <a:noAutofit/>
        </a:bodyPr>
        <a:lstStyle/>
        <a:p>
          <a:pPr lvl="0" algn="l" defTabSz="1066800">
            <a:lnSpc>
              <a:spcPct val="90000"/>
            </a:lnSpc>
            <a:spcBef>
              <a:spcPct val="0"/>
            </a:spcBef>
            <a:spcAft>
              <a:spcPct val="35000"/>
            </a:spcAft>
          </a:pPr>
          <a:r>
            <a:rPr lang="es-ES" sz="2400" kern="1200" smtClean="0">
              <a:solidFill>
                <a:schemeClr val="tx1"/>
              </a:solidFill>
              <a:latin typeface="Times New Roman" panose="02020603050405020304" pitchFamily="18" charset="0"/>
              <a:cs typeface="Times New Roman" panose="02020603050405020304" pitchFamily="18" charset="0"/>
            </a:rPr>
            <a:t>Teoría del Autocuidado (Dorotean Oren)</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445868" y="293041"/>
        <a:ext cx="8180910" cy="585859"/>
      </dsp:txXfrm>
    </dsp:sp>
    <dsp:sp modelId="{0EAF61C9-4E2D-422D-802A-DE7CB6F124F8}">
      <dsp:nvSpPr>
        <dsp:cNvPr id="0" name=""/>
        <dsp:cNvSpPr/>
      </dsp:nvSpPr>
      <dsp:spPr>
        <a:xfrm>
          <a:off x="79706" y="219808"/>
          <a:ext cx="732324" cy="73232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78741-87D2-4879-A958-F9003EA1117D}">
      <dsp:nvSpPr>
        <dsp:cNvPr id="0" name=""/>
        <dsp:cNvSpPr/>
      </dsp:nvSpPr>
      <dsp:spPr>
        <a:xfrm>
          <a:off x="927778" y="1171719"/>
          <a:ext cx="7699001" cy="58585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026" tIns="60960" rIns="60960" bIns="60960" numCol="1" spcCol="1270" anchor="ctr" anchorCtr="0">
          <a:noAutofit/>
        </a:bodyPr>
        <a:lstStyle/>
        <a:p>
          <a:pPr lvl="0" algn="l" defTabSz="1066800">
            <a:lnSpc>
              <a:spcPct val="90000"/>
            </a:lnSpc>
            <a:spcBef>
              <a:spcPct val="0"/>
            </a:spcBef>
            <a:spcAft>
              <a:spcPct val="35000"/>
            </a:spcAft>
          </a:pPr>
          <a:r>
            <a:rPr lang="es-ES" sz="2400" kern="1200" smtClean="0">
              <a:solidFill>
                <a:schemeClr val="tx1"/>
              </a:solidFill>
              <a:latin typeface="Times New Roman" panose="02020603050405020304" pitchFamily="18" charset="0"/>
              <a:cs typeface="Times New Roman" panose="02020603050405020304" pitchFamily="18" charset="0"/>
            </a:rPr>
            <a:t>Enfermedad Cardiovascular </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927778" y="1171719"/>
        <a:ext cx="7699001" cy="585859"/>
      </dsp:txXfrm>
    </dsp:sp>
    <dsp:sp modelId="{AD7A7BA6-B4CE-4147-83A8-F22DEEEBC959}">
      <dsp:nvSpPr>
        <dsp:cNvPr id="0" name=""/>
        <dsp:cNvSpPr/>
      </dsp:nvSpPr>
      <dsp:spPr>
        <a:xfrm>
          <a:off x="561615" y="1098486"/>
          <a:ext cx="732324" cy="73232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FA4B5-0891-4E27-9AD6-F864BC8D9B83}">
      <dsp:nvSpPr>
        <dsp:cNvPr id="0" name=""/>
        <dsp:cNvSpPr/>
      </dsp:nvSpPr>
      <dsp:spPr>
        <a:xfrm>
          <a:off x="1148143" y="2050396"/>
          <a:ext cx="7478636" cy="58585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026" tIns="60960" rIns="60960" bIns="60960" numCol="1" spcCol="1270" anchor="ctr" anchorCtr="0">
          <a:noAutofit/>
        </a:bodyPr>
        <a:lstStyle/>
        <a:p>
          <a:pPr lvl="0" algn="l" defTabSz="1066800">
            <a:lnSpc>
              <a:spcPct val="90000"/>
            </a:lnSpc>
            <a:spcBef>
              <a:spcPct val="0"/>
            </a:spcBef>
            <a:spcAft>
              <a:spcPct val="35000"/>
            </a:spcAft>
          </a:pPr>
          <a:r>
            <a:rPr lang="es-ES" sz="2400" kern="1200" smtClean="0">
              <a:solidFill>
                <a:schemeClr val="tx1"/>
              </a:solidFill>
              <a:latin typeface="Times New Roman" panose="02020603050405020304" pitchFamily="18" charset="0"/>
              <a:cs typeface="Times New Roman" panose="02020603050405020304" pitchFamily="18" charset="0"/>
            </a:rPr>
            <a:t>Factor de riesgo cardiovascular </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1148143" y="2050396"/>
        <a:ext cx="7478636" cy="585859"/>
      </dsp:txXfrm>
    </dsp:sp>
    <dsp:sp modelId="{C55AE0CD-A506-4419-9D11-22E252D12E10}">
      <dsp:nvSpPr>
        <dsp:cNvPr id="0" name=""/>
        <dsp:cNvSpPr/>
      </dsp:nvSpPr>
      <dsp:spPr>
        <a:xfrm>
          <a:off x="781980" y="1977164"/>
          <a:ext cx="732324" cy="7323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7CE5C-11A7-4B2A-9D1D-CFB81BA412F6}">
      <dsp:nvSpPr>
        <dsp:cNvPr id="0" name=""/>
        <dsp:cNvSpPr/>
      </dsp:nvSpPr>
      <dsp:spPr>
        <a:xfrm>
          <a:off x="1148143" y="2928518"/>
          <a:ext cx="7478636" cy="5858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026" tIns="60960" rIns="60960" bIns="60960" numCol="1" spcCol="1270" anchor="ctr" anchorCtr="0">
          <a:noAutofit/>
        </a:bodyPr>
        <a:lstStyle/>
        <a:p>
          <a:pPr lvl="0" algn="l" defTabSz="1066800">
            <a:lnSpc>
              <a:spcPct val="90000"/>
            </a:lnSpc>
            <a:spcBef>
              <a:spcPct val="0"/>
            </a:spcBef>
            <a:spcAft>
              <a:spcPct val="35000"/>
            </a:spcAft>
          </a:pPr>
          <a:r>
            <a:rPr lang="es-ES" sz="2400" kern="1200" smtClean="0">
              <a:solidFill>
                <a:schemeClr val="tx1"/>
              </a:solidFill>
              <a:latin typeface="Times New Roman" panose="02020603050405020304" pitchFamily="18" charset="0"/>
              <a:cs typeface="Times New Roman" panose="02020603050405020304" pitchFamily="18" charset="0"/>
            </a:rPr>
            <a:t>Clasificación de los factores de riesgo </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1148143" y="2928518"/>
        <a:ext cx="7478636" cy="585859"/>
      </dsp:txXfrm>
    </dsp:sp>
    <dsp:sp modelId="{432AC7CD-3A82-4AE1-A074-FF5C65C701A7}">
      <dsp:nvSpPr>
        <dsp:cNvPr id="0" name=""/>
        <dsp:cNvSpPr/>
      </dsp:nvSpPr>
      <dsp:spPr>
        <a:xfrm>
          <a:off x="781980" y="2855286"/>
          <a:ext cx="732324" cy="73232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7943D3-C935-403B-AB59-64B9B65CF99D}">
      <dsp:nvSpPr>
        <dsp:cNvPr id="0" name=""/>
        <dsp:cNvSpPr/>
      </dsp:nvSpPr>
      <dsp:spPr>
        <a:xfrm>
          <a:off x="927778" y="3807196"/>
          <a:ext cx="7699001" cy="58585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026" tIns="60960" rIns="60960" bIns="60960" numCol="1" spcCol="1270" anchor="ctr" anchorCtr="0">
          <a:noAutofit/>
        </a:bodyPr>
        <a:lstStyle/>
        <a:p>
          <a:pPr lvl="0" algn="l" defTabSz="1066800">
            <a:lnSpc>
              <a:spcPct val="90000"/>
            </a:lnSpc>
            <a:spcBef>
              <a:spcPct val="0"/>
            </a:spcBef>
            <a:spcAft>
              <a:spcPct val="35000"/>
            </a:spcAft>
          </a:pPr>
          <a:r>
            <a:rPr lang="es-ES" sz="2400" kern="1200" smtClean="0">
              <a:solidFill>
                <a:schemeClr val="tx1"/>
              </a:solidFill>
              <a:latin typeface="Times New Roman" panose="02020603050405020304" pitchFamily="18" charset="0"/>
              <a:cs typeface="Times New Roman" panose="02020603050405020304" pitchFamily="18" charset="0"/>
            </a:rPr>
            <a:t>Clasificación del riesgo cardiovascular Framingham </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927778" y="3807196"/>
        <a:ext cx="7699001" cy="585859"/>
      </dsp:txXfrm>
    </dsp:sp>
    <dsp:sp modelId="{7FCCB119-9A04-41A5-98F6-D77EE27CA857}">
      <dsp:nvSpPr>
        <dsp:cNvPr id="0" name=""/>
        <dsp:cNvSpPr/>
      </dsp:nvSpPr>
      <dsp:spPr>
        <a:xfrm>
          <a:off x="561615" y="3733964"/>
          <a:ext cx="732324" cy="732324"/>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40D5C-73AF-4A33-8729-F7DFAE43CAEE}">
      <dsp:nvSpPr>
        <dsp:cNvPr id="0" name=""/>
        <dsp:cNvSpPr/>
      </dsp:nvSpPr>
      <dsp:spPr>
        <a:xfrm>
          <a:off x="445868" y="4685874"/>
          <a:ext cx="8180910" cy="5858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5026"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solidFill>
                <a:schemeClr val="tx1"/>
              </a:solidFill>
              <a:latin typeface="Times New Roman" panose="02020603050405020304" pitchFamily="18" charset="0"/>
              <a:cs typeface="Times New Roman" panose="02020603050405020304" pitchFamily="18" charset="0"/>
            </a:rPr>
            <a:t>Papel de la enfermería en la prevención </a:t>
          </a: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445868" y="4685874"/>
        <a:ext cx="8180910" cy="585859"/>
      </dsp:txXfrm>
    </dsp:sp>
    <dsp:sp modelId="{F00985BA-DF0E-4C98-8442-F2F9370324DE}">
      <dsp:nvSpPr>
        <dsp:cNvPr id="0" name=""/>
        <dsp:cNvSpPr/>
      </dsp:nvSpPr>
      <dsp:spPr>
        <a:xfrm>
          <a:off x="79706" y="4612641"/>
          <a:ext cx="732324" cy="73232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C58A-5987-4D17-88E2-C0F7A34052CB}">
      <dsp:nvSpPr>
        <dsp:cNvPr id="0" name=""/>
        <dsp:cNvSpPr/>
      </dsp:nvSpPr>
      <dsp:spPr>
        <a:xfrm>
          <a:off x="1179257" y="645"/>
          <a:ext cx="1866304" cy="933152"/>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a:glow rad="139700">
            <a:schemeClr val="accent2">
              <a:satMod val="175000"/>
              <a:alpha val="40000"/>
            </a:schemeClr>
          </a:glow>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Times New Roman" panose="02020603050405020304" pitchFamily="18" charset="0"/>
              <a:cs typeface="Times New Roman" panose="02020603050405020304" pitchFamily="18" charset="0"/>
            </a:rPr>
            <a:t>Diseño de la investigación</a:t>
          </a:r>
          <a:endParaRPr lang="es-EC" sz="1800" b="1" kern="1200" dirty="0">
            <a:solidFill>
              <a:schemeClr val="tx1"/>
            </a:solidFill>
            <a:latin typeface="Times New Roman" panose="02020603050405020304" pitchFamily="18" charset="0"/>
            <a:cs typeface="Times New Roman" panose="02020603050405020304" pitchFamily="18" charset="0"/>
          </a:endParaRPr>
        </a:p>
      </dsp:txBody>
      <dsp:txXfrm>
        <a:off x="1206588" y="27976"/>
        <a:ext cx="1811642" cy="878490"/>
      </dsp:txXfrm>
    </dsp:sp>
    <dsp:sp modelId="{8C0FF05A-E06C-4530-A16C-FA1CBB4B7767}">
      <dsp:nvSpPr>
        <dsp:cNvPr id="0" name=""/>
        <dsp:cNvSpPr/>
      </dsp:nvSpPr>
      <dsp:spPr>
        <a:xfrm>
          <a:off x="1365888" y="933797"/>
          <a:ext cx="148259" cy="1117711"/>
        </a:xfrm>
        <a:custGeom>
          <a:avLst/>
          <a:gdLst/>
          <a:ahLst/>
          <a:cxnLst/>
          <a:rect l="0" t="0" r="0" b="0"/>
          <a:pathLst>
            <a:path>
              <a:moveTo>
                <a:pt x="0" y="0"/>
              </a:moveTo>
              <a:lnTo>
                <a:pt x="0" y="1117711"/>
              </a:lnTo>
              <a:lnTo>
                <a:pt x="148259" y="111771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2BD0C-6452-49B7-AEA3-A10B33F5BCBE}">
      <dsp:nvSpPr>
        <dsp:cNvPr id="0" name=""/>
        <dsp:cNvSpPr/>
      </dsp:nvSpPr>
      <dsp:spPr>
        <a:xfrm>
          <a:off x="1514147" y="1175866"/>
          <a:ext cx="1805254" cy="1751284"/>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1" kern="1200" dirty="0" smtClean="0">
              <a:latin typeface="Times New Roman" panose="02020603050405020304" pitchFamily="18" charset="0"/>
              <a:cs typeface="Times New Roman" panose="02020603050405020304" pitchFamily="18" charset="0"/>
            </a:rPr>
            <a:t>Enfoque Cuantitativo</a:t>
          </a:r>
        </a:p>
        <a:p>
          <a:pPr lvl="0" algn="ctr" defTabSz="666750">
            <a:lnSpc>
              <a:spcPct val="90000"/>
            </a:lnSpc>
            <a:spcBef>
              <a:spcPct val="0"/>
            </a:spcBef>
            <a:spcAft>
              <a:spcPct val="35000"/>
            </a:spcAft>
          </a:pPr>
          <a:r>
            <a:rPr lang="es-EC" sz="1500" kern="1200" dirty="0" smtClean="0">
              <a:latin typeface="Times New Roman" panose="02020603050405020304" pitchFamily="18" charset="0"/>
              <a:cs typeface="Times New Roman" panose="02020603050405020304" pitchFamily="18" charset="0"/>
            </a:rPr>
            <a:t>Los datos recolectados se interpretaron de forma numérica en frecuencias y porcentajes. </a:t>
          </a:r>
        </a:p>
      </dsp:txBody>
      <dsp:txXfrm>
        <a:off x="1565440" y="1227159"/>
        <a:ext cx="1702668" cy="1648698"/>
      </dsp:txXfrm>
    </dsp:sp>
    <dsp:sp modelId="{A134ACD6-E1D7-48FE-A1F4-58C7529B0DD0}">
      <dsp:nvSpPr>
        <dsp:cNvPr id="0" name=""/>
        <dsp:cNvSpPr/>
      </dsp:nvSpPr>
      <dsp:spPr>
        <a:xfrm>
          <a:off x="3367145" y="645"/>
          <a:ext cx="1866304" cy="933152"/>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a:glow rad="139700">
            <a:schemeClr val="accent2">
              <a:satMod val="175000"/>
              <a:alpha val="40000"/>
            </a:schemeClr>
          </a:glow>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Times New Roman" panose="02020603050405020304" pitchFamily="18" charset="0"/>
              <a:cs typeface="Times New Roman" panose="02020603050405020304" pitchFamily="18" charset="0"/>
            </a:rPr>
            <a:t>Tipo de investigación</a:t>
          </a:r>
          <a:endParaRPr lang="es-EC" sz="1800" b="1" kern="1200" dirty="0">
            <a:solidFill>
              <a:schemeClr val="tx1"/>
            </a:solidFill>
            <a:latin typeface="Times New Roman" panose="02020603050405020304" pitchFamily="18" charset="0"/>
            <a:cs typeface="Times New Roman" panose="02020603050405020304" pitchFamily="18" charset="0"/>
          </a:endParaRPr>
        </a:p>
      </dsp:txBody>
      <dsp:txXfrm>
        <a:off x="3394476" y="27976"/>
        <a:ext cx="1811642" cy="878490"/>
      </dsp:txXfrm>
    </dsp:sp>
    <dsp:sp modelId="{32565318-FBC1-4C9C-BDE1-205C55130E9D}">
      <dsp:nvSpPr>
        <dsp:cNvPr id="0" name=""/>
        <dsp:cNvSpPr/>
      </dsp:nvSpPr>
      <dsp:spPr>
        <a:xfrm>
          <a:off x="3553775" y="933797"/>
          <a:ext cx="346927" cy="544429"/>
        </a:xfrm>
        <a:custGeom>
          <a:avLst/>
          <a:gdLst/>
          <a:ahLst/>
          <a:cxnLst/>
          <a:rect l="0" t="0" r="0" b="0"/>
          <a:pathLst>
            <a:path>
              <a:moveTo>
                <a:pt x="0" y="0"/>
              </a:moveTo>
              <a:lnTo>
                <a:pt x="0" y="544429"/>
              </a:lnTo>
              <a:lnTo>
                <a:pt x="346927" y="544429"/>
              </a:lnTo>
            </a:path>
          </a:pathLst>
        </a:custGeom>
        <a:noFill/>
        <a:ln w="6350" cap="flat" cmpd="sng" algn="ctr">
          <a:solidFill>
            <a:schemeClr val="accent3"/>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F6562A50-3E61-4F7D-A929-BA9F1DA6B38F}">
      <dsp:nvSpPr>
        <dsp:cNvPr id="0" name=""/>
        <dsp:cNvSpPr/>
      </dsp:nvSpPr>
      <dsp:spPr>
        <a:xfrm>
          <a:off x="3900703" y="1108633"/>
          <a:ext cx="1493043" cy="73918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1" kern="1200" dirty="0" smtClean="0">
              <a:latin typeface="Times New Roman" panose="02020603050405020304" pitchFamily="18" charset="0"/>
              <a:cs typeface="Times New Roman" panose="02020603050405020304" pitchFamily="18" charset="0"/>
            </a:rPr>
            <a:t>Documental </a:t>
          </a:r>
        </a:p>
        <a:p>
          <a:pPr lvl="0" algn="ctr" defTabSz="666750">
            <a:lnSpc>
              <a:spcPct val="90000"/>
            </a:lnSpc>
            <a:spcBef>
              <a:spcPct val="0"/>
            </a:spcBef>
            <a:spcAft>
              <a:spcPct val="35000"/>
            </a:spcAft>
          </a:pPr>
          <a:r>
            <a:rPr lang="es-EC" sz="1500" b="0" kern="1200" dirty="0" smtClean="0">
              <a:latin typeface="Times New Roman" panose="02020603050405020304" pitchFamily="18" charset="0"/>
              <a:cs typeface="Times New Roman" panose="02020603050405020304" pitchFamily="18" charset="0"/>
            </a:rPr>
            <a:t>Revisión de historias clínicas  </a:t>
          </a:r>
          <a:endParaRPr lang="es-EC" sz="1500" b="0" kern="1200" dirty="0">
            <a:latin typeface="Times New Roman" panose="02020603050405020304" pitchFamily="18" charset="0"/>
            <a:cs typeface="Times New Roman" panose="02020603050405020304" pitchFamily="18" charset="0"/>
          </a:endParaRPr>
        </a:p>
      </dsp:txBody>
      <dsp:txXfrm>
        <a:off x="3922353" y="1130283"/>
        <a:ext cx="1449743" cy="695887"/>
      </dsp:txXfrm>
    </dsp:sp>
    <dsp:sp modelId="{9A9F388F-C81E-41B3-8539-C037D3D6374B}">
      <dsp:nvSpPr>
        <dsp:cNvPr id="0" name=""/>
        <dsp:cNvSpPr/>
      </dsp:nvSpPr>
      <dsp:spPr>
        <a:xfrm>
          <a:off x="3553775" y="933797"/>
          <a:ext cx="346509" cy="1525120"/>
        </a:xfrm>
        <a:custGeom>
          <a:avLst/>
          <a:gdLst/>
          <a:ahLst/>
          <a:cxnLst/>
          <a:rect l="0" t="0" r="0" b="0"/>
          <a:pathLst>
            <a:path>
              <a:moveTo>
                <a:pt x="0" y="0"/>
              </a:moveTo>
              <a:lnTo>
                <a:pt x="0" y="1525120"/>
              </a:lnTo>
              <a:lnTo>
                <a:pt x="346509" y="1525120"/>
              </a:lnTo>
            </a:path>
          </a:pathLst>
        </a:custGeom>
        <a:noFill/>
        <a:ln w="6350" cap="flat" cmpd="sng" algn="ctr">
          <a:solidFill>
            <a:schemeClr val="accent3"/>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7B371F77-6216-4F19-BCAB-E45ED7232367}">
      <dsp:nvSpPr>
        <dsp:cNvPr id="0" name=""/>
        <dsp:cNvSpPr/>
      </dsp:nvSpPr>
      <dsp:spPr>
        <a:xfrm>
          <a:off x="3900285" y="2036858"/>
          <a:ext cx="1497448" cy="844120"/>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1" kern="1200" dirty="0" smtClean="0">
              <a:latin typeface="Times New Roman" panose="02020603050405020304" pitchFamily="18" charset="0"/>
              <a:cs typeface="Times New Roman" panose="02020603050405020304" pitchFamily="18" charset="0"/>
            </a:rPr>
            <a:t>Transversal: </a:t>
          </a:r>
          <a:r>
            <a:rPr lang="es-EC" sz="1500" b="0" kern="1200" dirty="0" smtClean="0">
              <a:latin typeface="Times New Roman" panose="02020603050405020304" pitchFamily="18" charset="0"/>
              <a:cs typeface="Times New Roman" panose="02020603050405020304" pitchFamily="18" charset="0"/>
            </a:rPr>
            <a:t>Se efectuó en un tiempo determinado  </a:t>
          </a:r>
        </a:p>
      </dsp:txBody>
      <dsp:txXfrm>
        <a:off x="3925008" y="2061581"/>
        <a:ext cx="1448002" cy="794674"/>
      </dsp:txXfrm>
    </dsp:sp>
    <dsp:sp modelId="{C9417B32-9B94-41F2-BDFA-18EE291F909D}">
      <dsp:nvSpPr>
        <dsp:cNvPr id="0" name=""/>
        <dsp:cNvSpPr/>
      </dsp:nvSpPr>
      <dsp:spPr>
        <a:xfrm>
          <a:off x="3553775" y="933797"/>
          <a:ext cx="348674" cy="2539303"/>
        </a:xfrm>
        <a:custGeom>
          <a:avLst/>
          <a:gdLst/>
          <a:ahLst/>
          <a:cxnLst/>
          <a:rect l="0" t="0" r="0" b="0"/>
          <a:pathLst>
            <a:path>
              <a:moveTo>
                <a:pt x="0" y="0"/>
              </a:moveTo>
              <a:lnTo>
                <a:pt x="0" y="2539303"/>
              </a:lnTo>
              <a:lnTo>
                <a:pt x="348674" y="2539303"/>
              </a:lnTo>
            </a:path>
          </a:pathLst>
        </a:custGeom>
        <a:noFill/>
        <a:ln w="12700" cap="flat" cmpd="sng" algn="ctr">
          <a:solidFill>
            <a:schemeClr val="accent3"/>
          </a:solidFill>
          <a:prstDash val="solid"/>
          <a:miter lim="800000"/>
        </a:ln>
        <a:effectLst/>
      </dsp:spPr>
      <dsp:style>
        <a:lnRef idx="2">
          <a:schemeClr val="accent3"/>
        </a:lnRef>
        <a:fillRef idx="0">
          <a:schemeClr val="accent3"/>
        </a:fillRef>
        <a:effectRef idx="1">
          <a:schemeClr val="accent3"/>
        </a:effectRef>
        <a:fontRef idx="minor">
          <a:schemeClr val="tx1"/>
        </a:fontRef>
      </dsp:style>
    </dsp:sp>
    <dsp:sp modelId="{9B9C9A72-6A48-42EE-A828-89B2BA4BEFF9}">
      <dsp:nvSpPr>
        <dsp:cNvPr id="0" name=""/>
        <dsp:cNvSpPr/>
      </dsp:nvSpPr>
      <dsp:spPr>
        <a:xfrm>
          <a:off x="3902449" y="3006525"/>
          <a:ext cx="1493043" cy="933152"/>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1" kern="1200" dirty="0" smtClean="0">
              <a:latin typeface="Times New Roman" panose="02020603050405020304" pitchFamily="18" charset="0"/>
              <a:cs typeface="Times New Roman" panose="02020603050405020304" pitchFamily="18" charset="0"/>
            </a:rPr>
            <a:t>No experimental</a:t>
          </a:r>
        </a:p>
        <a:p>
          <a:pPr lvl="0" algn="ctr" defTabSz="666750">
            <a:lnSpc>
              <a:spcPct val="90000"/>
            </a:lnSpc>
            <a:spcBef>
              <a:spcPct val="0"/>
            </a:spcBef>
            <a:spcAft>
              <a:spcPct val="35000"/>
            </a:spcAft>
          </a:pPr>
          <a:r>
            <a:rPr lang="es-EC" sz="1500" kern="1200" dirty="0" smtClean="0">
              <a:latin typeface="Times New Roman" panose="02020603050405020304" pitchFamily="18" charset="0"/>
              <a:cs typeface="Times New Roman" panose="02020603050405020304" pitchFamily="18" charset="0"/>
            </a:rPr>
            <a:t> no se realizó ningún tipo de intervención.  </a:t>
          </a:r>
          <a:endParaRPr lang="es-EC" sz="1500" kern="1200" dirty="0">
            <a:latin typeface="Times New Roman" panose="02020603050405020304" pitchFamily="18" charset="0"/>
            <a:cs typeface="Times New Roman" panose="02020603050405020304" pitchFamily="18" charset="0"/>
          </a:endParaRPr>
        </a:p>
      </dsp:txBody>
      <dsp:txXfrm>
        <a:off x="3929780" y="3033856"/>
        <a:ext cx="1438381" cy="878490"/>
      </dsp:txXfrm>
    </dsp:sp>
    <dsp:sp modelId="{E472D0A8-061F-40A3-952E-E3A639E08A1C}">
      <dsp:nvSpPr>
        <dsp:cNvPr id="0" name=""/>
        <dsp:cNvSpPr/>
      </dsp:nvSpPr>
      <dsp:spPr>
        <a:xfrm>
          <a:off x="5543835" y="645"/>
          <a:ext cx="1866304" cy="933152"/>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a:glow rad="139700">
            <a:schemeClr val="accent2">
              <a:satMod val="175000"/>
              <a:alpha val="40000"/>
            </a:schemeClr>
          </a:glow>
        </a:effectLst>
        <a:scene3d>
          <a:camera prst="orthographicFront"/>
          <a:lightRig rig="flat" dir="t"/>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Times New Roman" panose="02020603050405020304" pitchFamily="18" charset="0"/>
              <a:cs typeface="Times New Roman" panose="02020603050405020304" pitchFamily="18" charset="0"/>
            </a:rPr>
            <a:t>Localización del estudio </a:t>
          </a:r>
          <a:endParaRPr lang="es-EC" sz="1800" b="1" kern="1200" dirty="0">
            <a:solidFill>
              <a:schemeClr val="tx1"/>
            </a:solidFill>
            <a:latin typeface="Times New Roman" panose="02020603050405020304" pitchFamily="18" charset="0"/>
            <a:cs typeface="Times New Roman" panose="02020603050405020304" pitchFamily="18" charset="0"/>
          </a:endParaRPr>
        </a:p>
      </dsp:txBody>
      <dsp:txXfrm>
        <a:off x="5571166" y="27976"/>
        <a:ext cx="1811642" cy="878490"/>
      </dsp:txXfrm>
    </dsp:sp>
    <dsp:sp modelId="{ADB548EB-3AD8-4DF3-9335-3DD6A35C71C1}">
      <dsp:nvSpPr>
        <dsp:cNvPr id="0" name=""/>
        <dsp:cNvSpPr/>
      </dsp:nvSpPr>
      <dsp:spPr>
        <a:xfrm>
          <a:off x="5730465" y="933797"/>
          <a:ext cx="237909" cy="686305"/>
        </a:xfrm>
        <a:custGeom>
          <a:avLst/>
          <a:gdLst/>
          <a:ahLst/>
          <a:cxnLst/>
          <a:rect l="0" t="0" r="0" b="0"/>
          <a:pathLst>
            <a:path>
              <a:moveTo>
                <a:pt x="0" y="0"/>
              </a:moveTo>
              <a:lnTo>
                <a:pt x="0" y="686305"/>
              </a:lnTo>
              <a:lnTo>
                <a:pt x="237909" y="686305"/>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sp>
    <dsp:sp modelId="{522A1D63-3FAE-4CE0-B377-BD7C176EC1B1}">
      <dsp:nvSpPr>
        <dsp:cNvPr id="0" name=""/>
        <dsp:cNvSpPr/>
      </dsp:nvSpPr>
      <dsp:spPr>
        <a:xfrm>
          <a:off x="5968374" y="1153527"/>
          <a:ext cx="1493043" cy="933152"/>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latin typeface="Times New Roman" panose="02020603050405020304" pitchFamily="18" charset="0"/>
              <a:cs typeface="Times New Roman" panose="02020603050405020304" pitchFamily="18" charset="0"/>
            </a:rPr>
            <a:t>Hospital Esmeraldas Sur </a:t>
          </a:r>
          <a:endParaRPr lang="es-EC" sz="1500" kern="1200" dirty="0">
            <a:latin typeface="Times New Roman" panose="02020603050405020304" pitchFamily="18" charset="0"/>
            <a:cs typeface="Times New Roman" panose="02020603050405020304" pitchFamily="18" charset="0"/>
          </a:endParaRPr>
        </a:p>
      </dsp:txBody>
      <dsp:txXfrm>
        <a:off x="5995705" y="1180858"/>
        <a:ext cx="1438381" cy="878490"/>
      </dsp:txXfrm>
    </dsp:sp>
    <dsp:sp modelId="{5F999690-416D-4E97-BEEF-51D0C627CA56}">
      <dsp:nvSpPr>
        <dsp:cNvPr id="0" name=""/>
        <dsp:cNvSpPr/>
      </dsp:nvSpPr>
      <dsp:spPr>
        <a:xfrm>
          <a:off x="7719125" y="28070"/>
          <a:ext cx="1866304" cy="860226"/>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a:glow rad="139700">
            <a:schemeClr val="accent2">
              <a:satMod val="175000"/>
              <a:alpha val="40000"/>
            </a:schemeClr>
          </a:glow>
        </a:effectLst>
        <a:scene3d>
          <a:camera prst="orthographicFront"/>
          <a:lightRig rig="flat" dir="t"/>
        </a:scene3d>
        <a:sp3d/>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Times New Roman" panose="02020603050405020304" pitchFamily="18" charset="0"/>
              <a:cs typeface="Times New Roman" panose="02020603050405020304" pitchFamily="18" charset="0"/>
            </a:rPr>
            <a:t>Población</a:t>
          </a:r>
          <a:endParaRPr lang="es-EC" sz="1800" b="1" kern="1200" dirty="0">
            <a:solidFill>
              <a:schemeClr val="tx1"/>
            </a:solidFill>
            <a:latin typeface="Times New Roman" panose="02020603050405020304" pitchFamily="18" charset="0"/>
            <a:cs typeface="Times New Roman" panose="02020603050405020304" pitchFamily="18" charset="0"/>
          </a:endParaRPr>
        </a:p>
      </dsp:txBody>
      <dsp:txXfrm>
        <a:off x="7744320" y="53265"/>
        <a:ext cx="1815914" cy="809836"/>
      </dsp:txXfrm>
    </dsp:sp>
    <dsp:sp modelId="{0BD49E4D-6599-4226-AEA9-1E3688565516}">
      <dsp:nvSpPr>
        <dsp:cNvPr id="0" name=""/>
        <dsp:cNvSpPr/>
      </dsp:nvSpPr>
      <dsp:spPr>
        <a:xfrm>
          <a:off x="7905755" y="888297"/>
          <a:ext cx="386899" cy="793160"/>
        </a:xfrm>
        <a:custGeom>
          <a:avLst/>
          <a:gdLst/>
          <a:ahLst/>
          <a:cxnLst/>
          <a:rect l="0" t="0" r="0" b="0"/>
          <a:pathLst>
            <a:path>
              <a:moveTo>
                <a:pt x="0" y="0"/>
              </a:moveTo>
              <a:lnTo>
                <a:pt x="0" y="793160"/>
              </a:lnTo>
              <a:lnTo>
                <a:pt x="386899" y="793160"/>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CEC2E49-FC52-45BB-9E10-F3B9E50487C8}">
      <dsp:nvSpPr>
        <dsp:cNvPr id="0" name=""/>
        <dsp:cNvSpPr/>
      </dsp:nvSpPr>
      <dsp:spPr>
        <a:xfrm>
          <a:off x="8292655" y="1004941"/>
          <a:ext cx="2847846" cy="1353033"/>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1" kern="1200" dirty="0" smtClean="0">
              <a:latin typeface="Times New Roman" panose="02020603050405020304" pitchFamily="18" charset="0"/>
              <a:cs typeface="Times New Roman" panose="02020603050405020304" pitchFamily="18" charset="0"/>
            </a:rPr>
            <a:t>Universo: </a:t>
          </a:r>
          <a:r>
            <a:rPr lang="es-EC" sz="1500" b="0" kern="1200" dirty="0" smtClean="0">
              <a:latin typeface="Times New Roman" panose="02020603050405020304" pitchFamily="18" charset="0"/>
              <a:cs typeface="Times New Roman" panose="02020603050405020304" pitchFamily="18" charset="0"/>
            </a:rPr>
            <a:t>Constituida por 237 trabajadores que laboraban en todas las áreas del hospital</a:t>
          </a:r>
        </a:p>
        <a:p>
          <a:pPr lvl="0" algn="ctr" defTabSz="666750">
            <a:lnSpc>
              <a:spcPct val="90000"/>
            </a:lnSpc>
            <a:spcBef>
              <a:spcPct val="0"/>
            </a:spcBef>
            <a:spcAft>
              <a:spcPct val="35000"/>
            </a:spcAft>
          </a:pPr>
          <a:r>
            <a:rPr lang="es-EC" sz="1500" b="1" kern="1200" dirty="0" smtClean="0">
              <a:latin typeface="Times New Roman" panose="02020603050405020304" pitchFamily="18" charset="0"/>
              <a:cs typeface="Times New Roman" panose="02020603050405020304" pitchFamily="18" charset="0"/>
            </a:rPr>
            <a:t>Muestra: </a:t>
          </a:r>
          <a:r>
            <a:rPr lang="es-EC" sz="1500" b="0" kern="1200" dirty="0" smtClean="0">
              <a:latin typeface="Times New Roman" panose="02020603050405020304" pitchFamily="18" charset="0"/>
              <a:cs typeface="Times New Roman" panose="02020603050405020304" pitchFamily="18" charset="0"/>
            </a:rPr>
            <a:t>Conformada por 147 trabajadores y reducida a 107, bajo criterios </a:t>
          </a:r>
        </a:p>
      </dsp:txBody>
      <dsp:txXfrm>
        <a:off x="8332284" y="1044570"/>
        <a:ext cx="2768588" cy="1273775"/>
      </dsp:txXfrm>
    </dsp:sp>
    <dsp:sp modelId="{985B329A-DC94-424B-97FB-7CF9F9F49712}">
      <dsp:nvSpPr>
        <dsp:cNvPr id="0" name=""/>
        <dsp:cNvSpPr/>
      </dsp:nvSpPr>
      <dsp:spPr>
        <a:xfrm>
          <a:off x="7905755" y="888297"/>
          <a:ext cx="356232" cy="2071756"/>
        </a:xfrm>
        <a:custGeom>
          <a:avLst/>
          <a:gdLst/>
          <a:ahLst/>
          <a:cxnLst/>
          <a:rect l="0" t="0" r="0" b="0"/>
          <a:pathLst>
            <a:path>
              <a:moveTo>
                <a:pt x="0" y="0"/>
              </a:moveTo>
              <a:lnTo>
                <a:pt x="0" y="2071756"/>
              </a:lnTo>
              <a:lnTo>
                <a:pt x="356232" y="2071756"/>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81859921-5748-4C99-AAF7-66B3867C9921}">
      <dsp:nvSpPr>
        <dsp:cNvPr id="0" name=""/>
        <dsp:cNvSpPr/>
      </dsp:nvSpPr>
      <dsp:spPr>
        <a:xfrm>
          <a:off x="8261988" y="2473499"/>
          <a:ext cx="2860223" cy="973109"/>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1" kern="1200" dirty="0" smtClean="0">
              <a:latin typeface="Times New Roman" panose="02020603050405020304" pitchFamily="18" charset="0"/>
              <a:cs typeface="Times New Roman" panose="02020603050405020304" pitchFamily="18" charset="0"/>
            </a:rPr>
            <a:t>Criterios de inclusión  </a:t>
          </a:r>
        </a:p>
        <a:p>
          <a:pPr lvl="0" algn="ctr" defTabSz="666750">
            <a:lnSpc>
              <a:spcPct val="90000"/>
            </a:lnSpc>
            <a:spcBef>
              <a:spcPct val="0"/>
            </a:spcBef>
            <a:spcAft>
              <a:spcPct val="35000"/>
            </a:spcAft>
          </a:pPr>
          <a:r>
            <a:rPr lang="es-EC" sz="1500" kern="1200" dirty="0" smtClean="0">
              <a:latin typeface="Times New Roman" panose="02020603050405020304" pitchFamily="18" charset="0"/>
              <a:cs typeface="Times New Roman" panose="02020603050405020304" pitchFamily="18" charset="0"/>
            </a:rPr>
            <a:t>Pacientes con factores de riesgo basados en la escala de Framingham</a:t>
          </a:r>
        </a:p>
      </dsp:txBody>
      <dsp:txXfrm>
        <a:off x="8290489" y="2502000"/>
        <a:ext cx="2803221" cy="916107"/>
      </dsp:txXfrm>
    </dsp:sp>
    <dsp:sp modelId="{97BDF22C-3F54-418D-99D1-F2D2F760C35C}">
      <dsp:nvSpPr>
        <dsp:cNvPr id="0" name=""/>
        <dsp:cNvSpPr/>
      </dsp:nvSpPr>
      <dsp:spPr>
        <a:xfrm>
          <a:off x="7905755" y="888297"/>
          <a:ext cx="356128" cy="3546837"/>
        </a:xfrm>
        <a:custGeom>
          <a:avLst/>
          <a:gdLst/>
          <a:ahLst/>
          <a:cxnLst/>
          <a:rect l="0" t="0" r="0" b="0"/>
          <a:pathLst>
            <a:path>
              <a:moveTo>
                <a:pt x="0" y="0"/>
              </a:moveTo>
              <a:lnTo>
                <a:pt x="0" y="3546837"/>
              </a:lnTo>
              <a:lnTo>
                <a:pt x="356128" y="3546837"/>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5242C68F-63E7-446A-A89B-73917BFA1218}">
      <dsp:nvSpPr>
        <dsp:cNvPr id="0" name=""/>
        <dsp:cNvSpPr/>
      </dsp:nvSpPr>
      <dsp:spPr>
        <a:xfrm>
          <a:off x="8261883" y="3621033"/>
          <a:ext cx="2855640" cy="1628201"/>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b="1" kern="1200" dirty="0" smtClean="0">
              <a:latin typeface="Times New Roman" panose="02020603050405020304" pitchFamily="18" charset="0"/>
              <a:cs typeface="Times New Roman" panose="02020603050405020304" pitchFamily="18" charset="0"/>
            </a:rPr>
            <a:t>Criterios de exclusión  </a:t>
          </a:r>
        </a:p>
        <a:p>
          <a:pPr lvl="0" algn="l" defTabSz="666750">
            <a:lnSpc>
              <a:spcPct val="90000"/>
            </a:lnSpc>
            <a:spcBef>
              <a:spcPct val="0"/>
            </a:spcBef>
            <a:spcAft>
              <a:spcPct val="35000"/>
            </a:spcAft>
          </a:pPr>
          <a:r>
            <a:rPr lang="es-EC" sz="1500" b="0" kern="1200" dirty="0" smtClean="0">
              <a:latin typeface="Times New Roman" panose="02020603050405020304" pitchFamily="18" charset="0"/>
              <a:cs typeface="Times New Roman" panose="02020603050405020304" pitchFamily="18" charset="0"/>
            </a:rPr>
            <a:t>- Pacientes que no aceptaron participar en el estudio. </a:t>
          </a:r>
        </a:p>
        <a:p>
          <a:pPr lvl="0" algn="l" defTabSz="666750">
            <a:lnSpc>
              <a:spcPct val="90000"/>
            </a:lnSpc>
            <a:spcBef>
              <a:spcPct val="0"/>
            </a:spcBef>
            <a:spcAft>
              <a:spcPct val="35000"/>
            </a:spcAft>
          </a:pPr>
          <a:r>
            <a:rPr lang="es-EC" sz="1500" b="0" kern="1200" dirty="0" smtClean="0">
              <a:latin typeface="Times New Roman" panose="02020603050405020304" pitchFamily="18" charset="0"/>
              <a:cs typeface="Times New Roman" panose="02020603050405020304" pitchFamily="18" charset="0"/>
            </a:rPr>
            <a:t>- Menores de 34 años</a:t>
          </a:r>
        </a:p>
        <a:p>
          <a:pPr lvl="0" algn="l" defTabSz="666750">
            <a:lnSpc>
              <a:spcPct val="90000"/>
            </a:lnSpc>
            <a:spcBef>
              <a:spcPct val="0"/>
            </a:spcBef>
            <a:spcAft>
              <a:spcPct val="35000"/>
            </a:spcAft>
          </a:pPr>
          <a:r>
            <a:rPr lang="es-EC" sz="1500" b="0" kern="1200" dirty="0" smtClean="0">
              <a:latin typeface="Times New Roman" panose="02020603050405020304" pitchFamily="18" charset="0"/>
              <a:cs typeface="Times New Roman" panose="02020603050405020304" pitchFamily="18" charset="0"/>
            </a:rPr>
            <a:t>- Pacientes con una enfermedad ya diagnosticada</a:t>
          </a:r>
        </a:p>
      </dsp:txBody>
      <dsp:txXfrm>
        <a:off x="8309571" y="3668721"/>
        <a:ext cx="2760264" cy="1532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29AC7-F9D6-466D-9595-697A5C2A71C7}">
      <dsp:nvSpPr>
        <dsp:cNvPr id="0" name=""/>
        <dsp:cNvSpPr/>
      </dsp:nvSpPr>
      <dsp:spPr>
        <a:xfrm>
          <a:off x="-5555042" y="-916792"/>
          <a:ext cx="7132377" cy="7132377"/>
        </a:xfrm>
        <a:prstGeom prst="blockArc">
          <a:avLst>
            <a:gd name="adj1" fmla="val 18900000"/>
            <a:gd name="adj2" fmla="val 2700000"/>
            <a:gd name="adj3" fmla="val 30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EF43C9-EBCE-45E6-8E41-EDC4D97B584D}">
      <dsp:nvSpPr>
        <dsp:cNvPr id="0" name=""/>
        <dsp:cNvSpPr/>
      </dsp:nvSpPr>
      <dsp:spPr>
        <a:xfrm>
          <a:off x="1222811" y="407363"/>
          <a:ext cx="4410251" cy="8151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47038" tIns="106680" rIns="106680" bIns="106680" numCol="1" spcCol="1270" anchor="ctr" anchorCtr="0">
          <a:noAutofit/>
        </a:bodyPr>
        <a:lstStyle/>
        <a:p>
          <a:pPr lvl="0" algn="l" defTabSz="1866900">
            <a:lnSpc>
              <a:spcPct val="90000"/>
            </a:lnSpc>
            <a:spcBef>
              <a:spcPct val="0"/>
            </a:spcBef>
            <a:spcAft>
              <a:spcPct val="35000"/>
            </a:spcAft>
          </a:pPr>
          <a:endParaRPr lang="es-ES" sz="4200" kern="1200"/>
        </a:p>
      </dsp:txBody>
      <dsp:txXfrm>
        <a:off x="1222811" y="407363"/>
        <a:ext cx="4410251" cy="815166"/>
      </dsp:txXfrm>
    </dsp:sp>
    <dsp:sp modelId="{9EC64859-AE97-471A-8D6A-8AE8E88850FE}">
      <dsp:nvSpPr>
        <dsp:cNvPr id="0" name=""/>
        <dsp:cNvSpPr/>
      </dsp:nvSpPr>
      <dsp:spPr>
        <a:xfrm>
          <a:off x="524035" y="305475"/>
          <a:ext cx="1018957" cy="101895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15D6E-A991-4A1F-A3D3-37EDDD93C82D}">
      <dsp:nvSpPr>
        <dsp:cNvPr id="0" name=""/>
        <dsp:cNvSpPr/>
      </dsp:nvSpPr>
      <dsp:spPr>
        <a:xfrm>
          <a:off x="1500867" y="1391627"/>
          <a:ext cx="6150427" cy="8151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47038" tIns="106680" rIns="106680" bIns="106680" numCol="1" spcCol="1270" anchor="ctr" anchorCtr="0">
          <a:noAutofit/>
        </a:bodyPr>
        <a:lstStyle/>
        <a:p>
          <a:pPr lvl="0" algn="l" defTabSz="1866900">
            <a:lnSpc>
              <a:spcPct val="90000"/>
            </a:lnSpc>
            <a:spcBef>
              <a:spcPct val="0"/>
            </a:spcBef>
            <a:spcAft>
              <a:spcPct val="35000"/>
            </a:spcAft>
          </a:pPr>
          <a:endParaRPr lang="es-ES" sz="4200" kern="1200"/>
        </a:p>
      </dsp:txBody>
      <dsp:txXfrm>
        <a:off x="1500867" y="1391627"/>
        <a:ext cx="6150427" cy="815166"/>
      </dsp:txXfrm>
    </dsp:sp>
    <dsp:sp modelId="{22B05114-6E3D-4FA3-96A5-5E99F82B3E98}">
      <dsp:nvSpPr>
        <dsp:cNvPr id="0" name=""/>
        <dsp:cNvSpPr/>
      </dsp:nvSpPr>
      <dsp:spPr>
        <a:xfrm>
          <a:off x="986008" y="1322678"/>
          <a:ext cx="1018957" cy="101895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994865-ABE0-4DDD-9EA8-17121F87B3DE}">
      <dsp:nvSpPr>
        <dsp:cNvPr id="0" name=""/>
        <dsp:cNvSpPr/>
      </dsp:nvSpPr>
      <dsp:spPr>
        <a:xfrm>
          <a:off x="1598734" y="2907983"/>
          <a:ext cx="6132030" cy="8151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47038" tIns="45720" rIns="45720" bIns="45720" numCol="1" spcCol="1270" anchor="ctr" anchorCtr="0">
          <a:noAutofit/>
        </a:bodyPr>
        <a:lstStyle/>
        <a:p>
          <a:pPr lvl="0" algn="l" defTabSz="800100">
            <a:lnSpc>
              <a:spcPct val="90000"/>
            </a:lnSpc>
            <a:spcBef>
              <a:spcPct val="0"/>
            </a:spcBef>
            <a:spcAft>
              <a:spcPct val="35000"/>
            </a:spcAft>
          </a:pPr>
          <a:endParaRPr lang="es-ES" sz="1800" kern="1200" dirty="0">
            <a:solidFill>
              <a:schemeClr val="tx1"/>
            </a:solidFill>
          </a:endParaRPr>
        </a:p>
      </dsp:txBody>
      <dsp:txXfrm>
        <a:off x="1598734" y="2907983"/>
        <a:ext cx="6132030" cy="815166"/>
      </dsp:txXfrm>
    </dsp:sp>
    <dsp:sp modelId="{5695D7FE-9CA8-46ED-BDF7-EE9C3B44D649}">
      <dsp:nvSpPr>
        <dsp:cNvPr id="0" name=""/>
        <dsp:cNvSpPr/>
      </dsp:nvSpPr>
      <dsp:spPr>
        <a:xfrm>
          <a:off x="977316" y="2872323"/>
          <a:ext cx="1018957" cy="88024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E562FA-2EDE-47DC-B2A4-4F10679ACE54}">
      <dsp:nvSpPr>
        <dsp:cNvPr id="0" name=""/>
        <dsp:cNvSpPr/>
      </dsp:nvSpPr>
      <dsp:spPr>
        <a:xfrm>
          <a:off x="799975" y="4383715"/>
          <a:ext cx="4854663" cy="7202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glow rad="1397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47038" tIns="93980" rIns="93980" bIns="93980" numCol="1" spcCol="1270" anchor="ctr" anchorCtr="0">
          <a:noAutofit/>
        </a:bodyPr>
        <a:lstStyle/>
        <a:p>
          <a:pPr lvl="0" algn="l" defTabSz="1644650">
            <a:lnSpc>
              <a:spcPct val="90000"/>
            </a:lnSpc>
            <a:spcBef>
              <a:spcPct val="0"/>
            </a:spcBef>
            <a:spcAft>
              <a:spcPct val="35000"/>
            </a:spcAft>
          </a:pPr>
          <a:endParaRPr lang="es-ES" sz="3700" kern="1200" dirty="0"/>
        </a:p>
      </dsp:txBody>
      <dsp:txXfrm>
        <a:off x="799975" y="4383715"/>
        <a:ext cx="4854663" cy="720256"/>
      </dsp:txXfrm>
    </dsp:sp>
    <dsp:sp modelId="{65BFB52E-11BC-4038-B585-04A988BF4DC1}">
      <dsp:nvSpPr>
        <dsp:cNvPr id="0" name=""/>
        <dsp:cNvSpPr/>
      </dsp:nvSpPr>
      <dsp:spPr>
        <a:xfrm>
          <a:off x="293128" y="4318079"/>
          <a:ext cx="1018957" cy="88024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D5E1A-ECF7-451F-AAA2-7F59D255AACB}">
      <dsp:nvSpPr>
        <dsp:cNvPr id="0" name=""/>
        <dsp:cNvSpPr/>
      </dsp:nvSpPr>
      <dsp:spPr>
        <a:xfrm>
          <a:off x="0" y="78343"/>
          <a:ext cx="11835245" cy="1312672"/>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8547" tIns="169456" rIns="91854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De acuerdo con las características sociodemográficas la población en estudio estuvo conformada mayoritariamente por mujeres, en cuanto a la auto identificación étnica son afrodescendientes, y se encuentran entre los 35-44 años, de acuerdo con la edad que es un factor predisponente para riesgo cardiovascular, es una población con riesgo leve.</a:t>
          </a:r>
          <a:endParaRPr lang="es-EC" sz="2000" kern="1200" dirty="0">
            <a:latin typeface="Times New Roman" panose="02020603050405020304" pitchFamily="18" charset="0"/>
            <a:cs typeface="Times New Roman" panose="02020603050405020304" pitchFamily="18" charset="0"/>
          </a:endParaRPr>
        </a:p>
      </dsp:txBody>
      <dsp:txXfrm>
        <a:off x="0" y="78343"/>
        <a:ext cx="11835245" cy="1312672"/>
      </dsp:txXfrm>
    </dsp:sp>
    <dsp:sp modelId="{D8DF71EF-AA6D-4182-A310-D2F45040E8AD}">
      <dsp:nvSpPr>
        <dsp:cNvPr id="0" name=""/>
        <dsp:cNvSpPr/>
      </dsp:nvSpPr>
      <dsp:spPr>
        <a:xfrm>
          <a:off x="591762" y="5119"/>
          <a:ext cx="8284671" cy="14644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3141" tIns="0" rIns="313141" bIns="0" numCol="1" spcCol="1270" anchor="ctr" anchorCtr="0">
          <a:noAutofit/>
        </a:bodyPr>
        <a:lstStyle/>
        <a:p>
          <a:pPr lvl="0" algn="l" defTabSz="222250">
            <a:lnSpc>
              <a:spcPct val="90000"/>
            </a:lnSpc>
            <a:spcBef>
              <a:spcPct val="0"/>
            </a:spcBef>
            <a:spcAft>
              <a:spcPct val="35000"/>
            </a:spcAft>
          </a:pPr>
          <a:endParaRPr lang="es-EC" sz="500" kern="1200" dirty="0">
            <a:latin typeface="Times New Roman" panose="02020603050405020304" pitchFamily="18" charset="0"/>
            <a:cs typeface="Times New Roman" panose="02020603050405020304" pitchFamily="18" charset="0"/>
          </a:endParaRPr>
        </a:p>
      </dsp:txBody>
      <dsp:txXfrm>
        <a:off x="598911" y="12268"/>
        <a:ext cx="8270373" cy="132149"/>
      </dsp:txXfrm>
    </dsp:sp>
    <dsp:sp modelId="{34828AD1-3939-4D3D-9A34-AE095DE45053}">
      <dsp:nvSpPr>
        <dsp:cNvPr id="0" name=""/>
        <dsp:cNvSpPr/>
      </dsp:nvSpPr>
      <dsp:spPr>
        <a:xfrm>
          <a:off x="0" y="1491029"/>
          <a:ext cx="11835245" cy="103138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8547" tIns="169456" rIns="91854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En cuanto a los factores de riesgo se identificó que la hipertensión, la diabetes y el consumo de tabaco fueron los principales problemas de origen cardiovascular que con mayor frecuencia se manifestaron en ambos géneros.</a:t>
          </a:r>
          <a:endParaRPr lang="es-EC" sz="2000" kern="1200" dirty="0">
            <a:latin typeface="Times New Roman" panose="02020603050405020304" pitchFamily="18" charset="0"/>
            <a:cs typeface="Times New Roman" panose="02020603050405020304" pitchFamily="18" charset="0"/>
          </a:endParaRPr>
        </a:p>
      </dsp:txBody>
      <dsp:txXfrm>
        <a:off x="0" y="1491029"/>
        <a:ext cx="11835245" cy="1031385"/>
      </dsp:txXfrm>
    </dsp:sp>
    <dsp:sp modelId="{F6AA7F96-8B99-467E-94CC-D24F3399767C}">
      <dsp:nvSpPr>
        <dsp:cNvPr id="0" name=""/>
        <dsp:cNvSpPr/>
      </dsp:nvSpPr>
      <dsp:spPr>
        <a:xfrm>
          <a:off x="591762" y="1417805"/>
          <a:ext cx="8284671" cy="14644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3141" tIns="0" rIns="313141" bIns="0" numCol="1" spcCol="1270" anchor="ctr" anchorCtr="0">
          <a:noAutofit/>
        </a:bodyPr>
        <a:lstStyle/>
        <a:p>
          <a:pPr lvl="0" algn="l"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598911" y="1424954"/>
        <a:ext cx="8270373" cy="132149"/>
      </dsp:txXfrm>
    </dsp:sp>
    <dsp:sp modelId="{30A52114-5ED6-47CA-A8DC-04587C40C706}">
      <dsp:nvSpPr>
        <dsp:cNvPr id="0" name=""/>
        <dsp:cNvSpPr/>
      </dsp:nvSpPr>
      <dsp:spPr>
        <a:xfrm>
          <a:off x="0" y="2622428"/>
          <a:ext cx="11835245" cy="262534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8547" tIns="169456" rIns="91854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En la clasificación de los factores de riesgo mediante la aplicación de la escala de Framingham se pudo identificar que la mayoría de los trabajadores se encuentran con un riesgo leve de sufrir alguna complicación en un periodo de 5 a 10 años. Mientras que el género masculino con un total de 3 casos representando la minoría, es quien posee un riego cardiovascular elevado; cabe destacar que en las mujeres el riesgo cardiovascular se duplica debido a que la edad en ellas es un condicionante para la presencia de ECV. De igual manera el consumo de sustancias toxicas como alcohol y cigarrillo sumado a hábitos alimenticios poco saludables forman parte de la problemática que emerge en este estudio lo que pone en alerta las estrategias para el control de este tipo de factores y la prevención de la salud en el sector.</a:t>
          </a:r>
          <a:endParaRPr lang="es-EC" sz="2000" kern="1200" dirty="0">
            <a:latin typeface="Times New Roman" panose="02020603050405020304" pitchFamily="18" charset="0"/>
            <a:cs typeface="Times New Roman" panose="02020603050405020304" pitchFamily="18" charset="0"/>
          </a:endParaRPr>
        </a:p>
      </dsp:txBody>
      <dsp:txXfrm>
        <a:off x="0" y="2622428"/>
        <a:ext cx="11835245" cy="2625345"/>
      </dsp:txXfrm>
    </dsp:sp>
    <dsp:sp modelId="{97949C0D-1AE1-45B3-AEF6-92A791102166}">
      <dsp:nvSpPr>
        <dsp:cNvPr id="0" name=""/>
        <dsp:cNvSpPr/>
      </dsp:nvSpPr>
      <dsp:spPr>
        <a:xfrm>
          <a:off x="591762" y="2549204"/>
          <a:ext cx="8284671" cy="14644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3141" tIns="0" rIns="313141" bIns="0" numCol="1" spcCol="1270" anchor="ctr" anchorCtr="0">
          <a:noAutofit/>
        </a:bodyPr>
        <a:lstStyle/>
        <a:p>
          <a:pPr lvl="0" algn="l" defTabSz="222250">
            <a:lnSpc>
              <a:spcPct val="90000"/>
            </a:lnSpc>
            <a:spcBef>
              <a:spcPct val="0"/>
            </a:spcBef>
            <a:spcAft>
              <a:spcPct val="35000"/>
            </a:spcAft>
          </a:pPr>
          <a:endParaRPr lang="es-EC" sz="500" kern="1200" dirty="0">
            <a:latin typeface="Times New Roman" panose="02020603050405020304" pitchFamily="18" charset="0"/>
            <a:cs typeface="Times New Roman" panose="02020603050405020304" pitchFamily="18" charset="0"/>
          </a:endParaRPr>
        </a:p>
      </dsp:txBody>
      <dsp:txXfrm>
        <a:off x="598911" y="2556353"/>
        <a:ext cx="8270373" cy="132149"/>
      </dsp:txXfrm>
    </dsp:sp>
    <dsp:sp modelId="{D611F0DF-725A-4065-8C85-DCB3A4A07940}">
      <dsp:nvSpPr>
        <dsp:cNvPr id="0" name=""/>
        <dsp:cNvSpPr/>
      </dsp:nvSpPr>
      <dsp:spPr>
        <a:xfrm>
          <a:off x="0" y="5352907"/>
          <a:ext cx="11835245" cy="781352"/>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8547" tIns="169456" rIns="91854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latin typeface="Times New Roman" panose="02020603050405020304" pitchFamily="18" charset="0"/>
              <a:cs typeface="Times New Roman" panose="02020603050405020304" pitchFamily="18" charset="0"/>
            </a:rPr>
            <a:t>La guía educativa socializada a los trabajadores fue de gran importancia para identificar los factores de riesgo, y así de esta manera prevenir los problemas cardiovasculares.</a:t>
          </a:r>
          <a:endParaRPr lang="es-EC" sz="2000" kern="1200" dirty="0">
            <a:latin typeface="Times New Roman" panose="02020603050405020304" pitchFamily="18" charset="0"/>
            <a:cs typeface="Times New Roman" panose="02020603050405020304" pitchFamily="18" charset="0"/>
          </a:endParaRPr>
        </a:p>
      </dsp:txBody>
      <dsp:txXfrm>
        <a:off x="0" y="5352907"/>
        <a:ext cx="11835245" cy="781352"/>
      </dsp:txXfrm>
    </dsp:sp>
    <dsp:sp modelId="{FEA006A6-F83F-4DBA-9EC9-8D60B69FB61A}">
      <dsp:nvSpPr>
        <dsp:cNvPr id="0" name=""/>
        <dsp:cNvSpPr/>
      </dsp:nvSpPr>
      <dsp:spPr>
        <a:xfrm>
          <a:off x="591762" y="5274563"/>
          <a:ext cx="8284671" cy="14644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3141" tIns="0" rIns="313141" bIns="0" numCol="1" spcCol="1270" anchor="ctr" anchorCtr="0">
          <a:noAutofit/>
        </a:bodyPr>
        <a:lstStyle/>
        <a:p>
          <a:pPr lvl="0" algn="l" defTabSz="222250">
            <a:lnSpc>
              <a:spcPct val="90000"/>
            </a:lnSpc>
            <a:spcBef>
              <a:spcPct val="0"/>
            </a:spcBef>
            <a:spcAft>
              <a:spcPct val="35000"/>
            </a:spcAft>
          </a:pPr>
          <a:endParaRPr lang="es-EC" sz="500" kern="1200" dirty="0">
            <a:latin typeface="Times New Roman" panose="02020603050405020304" pitchFamily="18" charset="0"/>
            <a:cs typeface="Times New Roman" panose="02020603050405020304" pitchFamily="18" charset="0"/>
          </a:endParaRPr>
        </a:p>
      </dsp:txBody>
      <dsp:txXfrm>
        <a:off x="598911" y="5281712"/>
        <a:ext cx="8270373" cy="1321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50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7AC7FC92-47A3-4137-A6AF-81489699B296}" type="datetimeFigureOut">
              <a:rPr lang="es-EC" smtClean="0"/>
              <a:t>23/10/2019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FB66EE-54B1-4A41-82C9-75CB0F6C16E5}" type="slidenum">
              <a:rPr lang="es-EC" smtClean="0"/>
              <a:t>‹Nº›</a:t>
            </a:fld>
            <a:endParaRPr lang="es-EC"/>
          </a:p>
        </p:txBody>
      </p:sp>
    </p:spTree>
    <p:extLst>
      <p:ext uri="{BB962C8B-B14F-4D97-AF65-F5344CB8AC3E}">
        <p14:creationId xmlns:p14="http://schemas.microsoft.com/office/powerpoint/2010/main" val="160467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7AC7FC92-47A3-4137-A6AF-81489699B296}" type="datetimeFigureOut">
              <a:rPr lang="es-EC" smtClean="0"/>
              <a:t>23/10/2019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FB66EE-54B1-4A41-82C9-75CB0F6C16E5}" type="slidenum">
              <a:rPr lang="es-EC" smtClean="0"/>
              <a:t>‹Nº›</a:t>
            </a:fld>
            <a:endParaRPr lang="es-EC"/>
          </a:p>
        </p:txBody>
      </p:sp>
    </p:spTree>
    <p:extLst>
      <p:ext uri="{BB962C8B-B14F-4D97-AF65-F5344CB8AC3E}">
        <p14:creationId xmlns:p14="http://schemas.microsoft.com/office/powerpoint/2010/main" val="660863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BB5F2-C43F-48B0-A195-A3EA5A22DF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5064368-3A08-4620-840F-011DF306A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AB135FE-207E-4FD8-8FAE-5F54FEC77DCF}"/>
              </a:ext>
            </a:extLst>
          </p:cNvPr>
          <p:cNvSpPr>
            <a:spLocks noGrp="1"/>
          </p:cNvSpPr>
          <p:nvPr>
            <p:ph type="dt" sz="half" idx="10"/>
          </p:nvPr>
        </p:nvSpPr>
        <p:spPr/>
        <p:txBody>
          <a:bodyPr/>
          <a:lstStyle/>
          <a:p>
            <a:fld id="{7AC7FC92-47A3-4137-A6AF-81489699B296}" type="datetimeFigureOut">
              <a:rPr lang="es-EC" smtClean="0"/>
              <a:t>23/10/2019</a:t>
            </a:fld>
            <a:endParaRPr lang="es-EC"/>
          </a:p>
        </p:txBody>
      </p:sp>
      <p:sp>
        <p:nvSpPr>
          <p:cNvPr id="5" name="Marcador de pie de página 4">
            <a:extLst>
              <a:ext uri="{FF2B5EF4-FFF2-40B4-BE49-F238E27FC236}">
                <a16:creationId xmlns:a16="http://schemas.microsoft.com/office/drawing/2014/main" id="{A32CC6FF-F3D1-417C-975C-2EEBA953199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B0D6E67-A668-4F18-91A7-B3B150B23D18}"/>
              </a:ext>
            </a:extLst>
          </p:cNvPr>
          <p:cNvSpPr>
            <a:spLocks noGrp="1"/>
          </p:cNvSpPr>
          <p:nvPr>
            <p:ph type="sldNum" sz="quarter" idx="12"/>
          </p:nvPr>
        </p:nvSpPr>
        <p:spPr/>
        <p:txBody>
          <a:bodyPr/>
          <a:lstStyle/>
          <a:p>
            <a:fld id="{29FB66EE-54B1-4A41-82C9-75CB0F6C16E5}" type="slidenum">
              <a:rPr lang="es-EC" smtClean="0"/>
              <a:t>‹Nº›</a:t>
            </a:fld>
            <a:endParaRPr lang="es-EC"/>
          </a:p>
        </p:txBody>
      </p:sp>
    </p:spTree>
    <p:extLst>
      <p:ext uri="{BB962C8B-B14F-4D97-AF65-F5344CB8AC3E}">
        <p14:creationId xmlns:p14="http://schemas.microsoft.com/office/powerpoint/2010/main" val="347780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7AC7FC92-47A3-4137-A6AF-81489699B296}" type="datetimeFigureOut">
              <a:rPr lang="es-EC" smtClean="0"/>
              <a:t>23/10/2019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FB66EE-54B1-4A41-82C9-75CB0F6C16E5}" type="slidenum">
              <a:rPr lang="es-EC" smtClean="0"/>
              <a:t>‹Nº›</a:t>
            </a:fld>
            <a:endParaRPr lang="es-EC"/>
          </a:p>
        </p:txBody>
      </p:sp>
      <p:cxnSp>
        <p:nvCxnSpPr>
          <p:cNvPr id="7" name="Conector recto 6"/>
          <p:cNvCxnSpPr/>
          <p:nvPr/>
        </p:nvCxnSpPr>
        <p:spPr>
          <a:xfrm>
            <a:off x="0" y="1761827"/>
            <a:ext cx="11353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3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199375"/>
            <a:ext cx="10515600" cy="2852737"/>
          </a:xfrm>
        </p:spPr>
        <p:txBody>
          <a:bodyPr anchor="b"/>
          <a:lstStyle>
            <a:lvl1pPr>
              <a:defRPr sz="6000"/>
            </a:lvl1pPr>
          </a:lstStyle>
          <a:p>
            <a:r>
              <a:rPr lang="es-ES"/>
              <a:t>Haga clic para modificar el estilo de título del patrón</a:t>
            </a:r>
            <a:endParaRPr lang="es-ES_tradnl" dirty="0"/>
          </a:p>
        </p:txBody>
      </p:sp>
      <p:sp>
        <p:nvSpPr>
          <p:cNvPr id="3" name="Marcador de texto 2"/>
          <p:cNvSpPr>
            <a:spLocks noGrp="1"/>
          </p:cNvSpPr>
          <p:nvPr>
            <p:ph type="body" idx="1"/>
          </p:nvPr>
        </p:nvSpPr>
        <p:spPr>
          <a:xfrm>
            <a:off x="831850" y="40791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7AC7FC92-47A3-4137-A6AF-81489699B296}" type="datetimeFigureOut">
              <a:rPr lang="es-EC" smtClean="0"/>
              <a:t>23/10/2019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9FB66EE-54B1-4A41-82C9-75CB0F6C16E5}" type="slidenum">
              <a:rPr lang="es-EC" smtClean="0"/>
              <a:t>‹Nº›</a:t>
            </a:fld>
            <a:endParaRPr lang="es-EC"/>
          </a:p>
        </p:txBody>
      </p:sp>
    </p:spTree>
    <p:extLst>
      <p:ext uri="{BB962C8B-B14F-4D97-AF65-F5344CB8AC3E}">
        <p14:creationId xmlns:p14="http://schemas.microsoft.com/office/powerpoint/2010/main" val="312934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7AC7FC92-47A3-4137-A6AF-81489699B296}" type="datetimeFigureOut">
              <a:rPr lang="es-EC" smtClean="0"/>
              <a:t>23/10/2019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FB66EE-54B1-4A41-82C9-75CB0F6C16E5}" type="slidenum">
              <a:rPr lang="es-EC" smtClean="0"/>
              <a:t>‹Nº›</a:t>
            </a:fld>
            <a:endParaRPr lang="es-EC"/>
          </a:p>
        </p:txBody>
      </p:sp>
      <p:cxnSp>
        <p:nvCxnSpPr>
          <p:cNvPr id="9" name="Conector recto 8"/>
          <p:cNvCxnSpPr/>
          <p:nvPr/>
        </p:nvCxnSpPr>
        <p:spPr>
          <a:xfrm>
            <a:off x="0" y="1761827"/>
            <a:ext cx="11353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7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7AC7FC92-47A3-4137-A6AF-81489699B296}" type="datetimeFigureOut">
              <a:rPr lang="es-EC" smtClean="0"/>
              <a:t>23/10/2019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9FB66EE-54B1-4A41-82C9-75CB0F6C16E5}" type="slidenum">
              <a:rPr lang="es-EC" smtClean="0"/>
              <a:t>‹Nº›</a:t>
            </a:fld>
            <a:endParaRPr lang="es-EC"/>
          </a:p>
        </p:txBody>
      </p:sp>
    </p:spTree>
    <p:extLst>
      <p:ext uri="{BB962C8B-B14F-4D97-AF65-F5344CB8AC3E}">
        <p14:creationId xmlns:p14="http://schemas.microsoft.com/office/powerpoint/2010/main" val="403845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p:txBody>
          <a:bodyPr/>
          <a:lstStyle/>
          <a:p>
            <a:fld id="{7AC7FC92-47A3-4137-A6AF-81489699B296}" type="datetimeFigureOut">
              <a:rPr lang="es-EC" smtClean="0"/>
              <a:t>23/10/2019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9FB66EE-54B1-4A41-82C9-75CB0F6C16E5}" type="slidenum">
              <a:rPr lang="es-EC" smtClean="0"/>
              <a:t>‹Nº›</a:t>
            </a:fld>
            <a:endParaRPr lang="es-EC"/>
          </a:p>
        </p:txBody>
      </p:sp>
      <p:cxnSp>
        <p:nvCxnSpPr>
          <p:cNvPr id="6" name="Conector recto 5"/>
          <p:cNvCxnSpPr/>
          <p:nvPr/>
        </p:nvCxnSpPr>
        <p:spPr>
          <a:xfrm>
            <a:off x="0" y="1761827"/>
            <a:ext cx="11353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7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AC7FC92-47A3-4137-A6AF-81489699B296}" type="datetimeFigureOut">
              <a:rPr lang="es-EC" smtClean="0"/>
              <a:t>23/10/2019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9FB66EE-54B1-4A41-82C9-75CB0F6C16E5}" type="slidenum">
              <a:rPr lang="es-EC" smtClean="0"/>
              <a:t>‹Nº›</a:t>
            </a:fld>
            <a:endParaRPr lang="es-EC"/>
          </a:p>
        </p:txBody>
      </p:sp>
    </p:spTree>
    <p:extLst>
      <p:ext uri="{BB962C8B-B14F-4D97-AF65-F5344CB8AC3E}">
        <p14:creationId xmlns:p14="http://schemas.microsoft.com/office/powerpoint/2010/main" val="88025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7AC7FC92-47A3-4137-A6AF-81489699B296}" type="datetimeFigureOut">
              <a:rPr lang="es-EC" smtClean="0"/>
              <a:t>23/10/2019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FB66EE-54B1-4A41-82C9-75CB0F6C16E5}" type="slidenum">
              <a:rPr lang="es-EC" smtClean="0"/>
              <a:t>‹Nº›</a:t>
            </a:fld>
            <a:endParaRPr lang="es-EC"/>
          </a:p>
        </p:txBody>
      </p:sp>
    </p:spTree>
    <p:extLst>
      <p:ext uri="{BB962C8B-B14F-4D97-AF65-F5344CB8AC3E}">
        <p14:creationId xmlns:p14="http://schemas.microsoft.com/office/powerpoint/2010/main" val="238985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7AC7FC92-47A3-4137-A6AF-81489699B296}" type="datetimeFigureOut">
              <a:rPr lang="es-EC" smtClean="0"/>
              <a:t>23/10/2019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9FB66EE-54B1-4A41-82C9-75CB0F6C16E5}" type="slidenum">
              <a:rPr lang="es-EC" smtClean="0"/>
              <a:t>‹Nº›</a:t>
            </a:fld>
            <a:endParaRPr lang="es-EC"/>
          </a:p>
        </p:txBody>
      </p:sp>
    </p:spTree>
    <p:extLst>
      <p:ext uri="{BB962C8B-B14F-4D97-AF65-F5344CB8AC3E}">
        <p14:creationId xmlns:p14="http://schemas.microsoft.com/office/powerpoint/2010/main" val="209730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7FC92-47A3-4137-A6AF-81489699B296}" type="datetimeFigureOut">
              <a:rPr lang="es-EC" smtClean="0"/>
              <a:t>23/10/2019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B66EE-54B1-4A41-82C9-75CB0F6C16E5}" type="slidenum">
              <a:rPr lang="es-EC" smtClean="0"/>
              <a:t>‹Nº›</a:t>
            </a:fld>
            <a:endParaRPr lang="es-EC"/>
          </a:p>
        </p:txBody>
      </p:sp>
      <p:pic>
        <p:nvPicPr>
          <p:cNvPr id="7" name="Imagen 6"/>
          <p:cNvPicPr>
            <a:picLocks noChangeAspect="1"/>
          </p:cNvPicPr>
          <p:nvPr/>
        </p:nvPicPr>
        <p:blipFill>
          <a:blip r:embed="rId14"/>
          <a:stretch>
            <a:fillRect/>
          </a:stretch>
        </p:blipFill>
        <p:spPr>
          <a:xfrm>
            <a:off x="0" y="5698610"/>
            <a:ext cx="12192000" cy="1159390"/>
          </a:xfrm>
          <a:prstGeom prst="rect">
            <a:avLst/>
          </a:prstGeom>
        </p:spPr>
      </p:pic>
      <p:pic>
        <p:nvPicPr>
          <p:cNvPr id="10" name="Imagen 9"/>
          <p:cNvPicPr>
            <a:picLocks noChangeAspect="1"/>
          </p:cNvPicPr>
          <p:nvPr/>
        </p:nvPicPr>
        <p:blipFill rotWithShape="1">
          <a:blip r:embed="rId15">
            <a:alphaModFix amt="50000"/>
          </a:blip>
          <a:srcRect l="8443" t="13980" r="10430" b="8345"/>
          <a:stretch/>
        </p:blipFill>
        <p:spPr>
          <a:xfrm>
            <a:off x="0" y="-684530"/>
            <a:ext cx="12192000" cy="7542530"/>
          </a:xfrm>
          <a:prstGeom prst="rect">
            <a:avLst/>
          </a:prstGeom>
        </p:spPr>
      </p:pic>
      <p:pic>
        <p:nvPicPr>
          <p:cNvPr id="8" name="Imagen 7"/>
          <p:cNvPicPr>
            <a:picLocks noChangeAspect="1"/>
          </p:cNvPicPr>
          <p:nvPr/>
        </p:nvPicPr>
        <p:blipFill>
          <a:blip r:embed="rId16"/>
          <a:stretch>
            <a:fillRect/>
          </a:stretch>
        </p:blipFill>
        <p:spPr>
          <a:xfrm>
            <a:off x="9633241" y="5674655"/>
            <a:ext cx="2177759" cy="734075"/>
          </a:xfrm>
          <a:prstGeom prst="rect">
            <a:avLst/>
          </a:prstGeom>
        </p:spPr>
      </p:pic>
    </p:spTree>
    <p:extLst>
      <p:ext uri="{BB962C8B-B14F-4D97-AF65-F5344CB8AC3E}">
        <p14:creationId xmlns:p14="http://schemas.microsoft.com/office/powerpoint/2010/main" val="3075080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1.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 Id="rId4" Type="http://schemas.openxmlformats.org/officeDocument/2006/relationships/image" Target="../media/image17.tmp"/></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E329E-993A-49A2-BE2C-F3D2D4971E28}"/>
              </a:ext>
            </a:extLst>
          </p:cNvPr>
          <p:cNvSpPr>
            <a:spLocks noGrp="1"/>
          </p:cNvSpPr>
          <p:nvPr>
            <p:ph type="ctrTitle"/>
          </p:nvPr>
        </p:nvSpPr>
        <p:spPr>
          <a:xfrm>
            <a:off x="1944129" y="304876"/>
            <a:ext cx="9144000" cy="1336632"/>
          </a:xfrm>
        </p:spPr>
        <p:txBody>
          <a:bodyPr>
            <a:normAutofit/>
          </a:bodyPr>
          <a:lstStyle/>
          <a:p>
            <a:r>
              <a:rPr lang="es-EC" sz="2900" b="1" dirty="0">
                <a:latin typeface="Times New Roman" panose="02020603050405020304" pitchFamily="18" charset="0"/>
                <a:cs typeface="Times New Roman" panose="02020603050405020304" pitchFamily="18" charset="0"/>
              </a:rPr>
              <a:t>UNIVESIDAD TÉCNICA DEL NORTE </a:t>
            </a:r>
            <a:br>
              <a:rPr lang="es-EC" sz="2900" b="1" dirty="0">
                <a:latin typeface="Times New Roman" panose="02020603050405020304" pitchFamily="18" charset="0"/>
                <a:cs typeface="Times New Roman" panose="02020603050405020304" pitchFamily="18" charset="0"/>
              </a:rPr>
            </a:br>
            <a:r>
              <a:rPr lang="es-EC" sz="2900" b="1" dirty="0">
                <a:latin typeface="Times New Roman" panose="02020603050405020304" pitchFamily="18" charset="0"/>
                <a:cs typeface="Times New Roman" panose="02020603050405020304" pitchFamily="18" charset="0"/>
              </a:rPr>
              <a:t>FACULTAD CIENCIAS DE LA SALUD</a:t>
            </a:r>
            <a:br>
              <a:rPr lang="es-EC" sz="2900" b="1" dirty="0">
                <a:latin typeface="Times New Roman" panose="02020603050405020304" pitchFamily="18" charset="0"/>
                <a:cs typeface="Times New Roman" panose="02020603050405020304" pitchFamily="18" charset="0"/>
              </a:rPr>
            </a:br>
            <a:r>
              <a:rPr lang="es-EC" sz="2900" b="1" dirty="0">
                <a:latin typeface="Times New Roman" panose="02020603050405020304" pitchFamily="18" charset="0"/>
                <a:cs typeface="Times New Roman" panose="02020603050405020304" pitchFamily="18" charset="0"/>
              </a:rPr>
              <a:t>CARRERA DE ENFERMERÍA </a:t>
            </a:r>
          </a:p>
        </p:txBody>
      </p:sp>
      <p:sp>
        <p:nvSpPr>
          <p:cNvPr id="3" name="Subtítulo 2">
            <a:extLst>
              <a:ext uri="{FF2B5EF4-FFF2-40B4-BE49-F238E27FC236}">
                <a16:creationId xmlns:a16="http://schemas.microsoft.com/office/drawing/2014/main" id="{F9613839-FC69-437C-89C5-EEDE526F9266}"/>
              </a:ext>
            </a:extLst>
          </p:cNvPr>
          <p:cNvSpPr>
            <a:spLocks noGrp="1"/>
          </p:cNvSpPr>
          <p:nvPr>
            <p:ph type="subTitle" idx="1"/>
          </p:nvPr>
        </p:nvSpPr>
        <p:spPr>
          <a:xfrm>
            <a:off x="1709351" y="1930356"/>
            <a:ext cx="9144000" cy="900101"/>
          </a:xfrm>
        </p:spPr>
        <p:txBody>
          <a:bodyPr/>
          <a:lstStyle/>
          <a:p>
            <a:r>
              <a:rPr lang="es-EC" dirty="0">
                <a:latin typeface="Times New Roman" panose="02020603050405020304" pitchFamily="18" charset="0"/>
                <a:cs typeface="Times New Roman" panose="02020603050405020304" pitchFamily="18" charset="0"/>
              </a:rPr>
              <a:t>Trabajo de Grado Previo la Obtención del Título de Licenciatura en Enfermería</a:t>
            </a:r>
            <a:endParaRPr lang="es-EC" dirty="0"/>
          </a:p>
        </p:txBody>
      </p:sp>
      <p:pic>
        <p:nvPicPr>
          <p:cNvPr id="4" name="Imagen 3">
            <a:extLst>
              <a:ext uri="{FF2B5EF4-FFF2-40B4-BE49-F238E27FC236}">
                <a16:creationId xmlns:a16="http://schemas.microsoft.com/office/drawing/2014/main" id="{0DAA0633-FEF3-474C-8C38-85ECD43B64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5940" y="304876"/>
            <a:ext cx="1936120" cy="1613866"/>
          </a:xfrm>
          <a:prstGeom prst="rect">
            <a:avLst/>
          </a:prstGeom>
          <a:noFill/>
        </p:spPr>
      </p:pic>
      <p:sp>
        <p:nvSpPr>
          <p:cNvPr id="5" name="CuadroTexto 4">
            <a:extLst>
              <a:ext uri="{FF2B5EF4-FFF2-40B4-BE49-F238E27FC236}">
                <a16:creationId xmlns:a16="http://schemas.microsoft.com/office/drawing/2014/main" id="{370D0BB1-E614-4626-9EF6-551BB272C06B}"/>
              </a:ext>
            </a:extLst>
          </p:cNvPr>
          <p:cNvSpPr txBox="1"/>
          <p:nvPr/>
        </p:nvSpPr>
        <p:spPr>
          <a:xfrm>
            <a:off x="446967" y="2830457"/>
            <a:ext cx="11291503" cy="1569660"/>
          </a:xfrm>
          <a:prstGeom prst="rect">
            <a:avLst/>
          </a:prstGeom>
          <a:noFill/>
        </p:spPr>
        <p:txBody>
          <a:bodyPr wrap="square" rtlCol="0">
            <a:spAutoFit/>
          </a:bodyPr>
          <a:lstStyle/>
          <a:p>
            <a:r>
              <a:rPr lang="es-ES_tradnl" sz="2400" b="1" dirty="0">
                <a:latin typeface="Times New Roman" panose="02020603050405020304" pitchFamily="18" charset="0"/>
                <a:cs typeface="Times New Roman" panose="02020603050405020304" pitchFamily="18" charset="0"/>
              </a:rPr>
              <a:t>TEMA: </a:t>
            </a:r>
            <a:endParaRPr lang="es-ES_tradnl" sz="2400" b="1" dirty="0" smtClean="0">
              <a:latin typeface="Times New Roman" panose="02020603050405020304" pitchFamily="18" charset="0"/>
              <a:cs typeface="Times New Roman" panose="02020603050405020304" pitchFamily="18" charset="0"/>
            </a:endParaRPr>
          </a:p>
          <a:p>
            <a:pPr algn="just"/>
            <a:r>
              <a:rPr lang="es-EC" sz="2400" dirty="0" smtClean="0">
                <a:latin typeface="Times New Roman" panose="02020603050405020304" pitchFamily="18" charset="0"/>
                <a:cs typeface="Times New Roman" panose="02020603050405020304" pitchFamily="18" charset="0"/>
              </a:rPr>
              <a:t>Utilidad </a:t>
            </a:r>
            <a:r>
              <a:rPr lang="es-EC" sz="2400" dirty="0">
                <a:latin typeface="Times New Roman" panose="02020603050405020304" pitchFamily="18" charset="0"/>
                <a:cs typeface="Times New Roman" panose="02020603050405020304" pitchFamily="18" charset="0"/>
              </a:rPr>
              <a:t>de la escala Framingham como predictor de riesgo cardiovasculares en trabajadores del Hospital Esmeraldas Sur, 2019</a:t>
            </a:r>
            <a:endParaRPr lang="es-ES" sz="2400" dirty="0">
              <a:latin typeface="Times New Roman" panose="02020603050405020304" pitchFamily="18" charset="0"/>
              <a:cs typeface="Times New Roman" panose="02020603050405020304" pitchFamily="18" charset="0"/>
            </a:endParaRPr>
          </a:p>
          <a:p>
            <a:pPr algn="just"/>
            <a:endParaRPr lang="es-ES_tradnl" sz="2400" b="1"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293C22FC-9F5D-4DE6-B6F6-A7D9F5F15164}"/>
              </a:ext>
            </a:extLst>
          </p:cNvPr>
          <p:cNvSpPr txBox="1"/>
          <p:nvPr/>
        </p:nvSpPr>
        <p:spPr>
          <a:xfrm>
            <a:off x="5751443" y="4477592"/>
            <a:ext cx="5841253" cy="923330"/>
          </a:xfrm>
          <a:prstGeom prst="rect">
            <a:avLst/>
          </a:prstGeom>
          <a:noFill/>
        </p:spPr>
        <p:txBody>
          <a:bodyPr wrap="square" rtlCol="0">
            <a:spAutoFit/>
          </a:bodyPr>
          <a:lstStyle/>
          <a:p>
            <a:r>
              <a:rPr lang="es-ES_tradnl" b="1" dirty="0">
                <a:latin typeface="Times New Roman" panose="02020603050405020304" pitchFamily="18" charset="0"/>
                <a:cs typeface="Times New Roman" panose="02020603050405020304" pitchFamily="18" charset="0"/>
              </a:rPr>
              <a:t>AUTOR(A): </a:t>
            </a:r>
            <a:r>
              <a:rPr lang="es-ES_tradnl" dirty="0" smtClean="0">
                <a:latin typeface="Times New Roman" panose="02020603050405020304" pitchFamily="18" charset="0"/>
                <a:cs typeface="Times New Roman" panose="02020603050405020304" pitchFamily="18" charset="0"/>
              </a:rPr>
              <a:t>Dario Ismael Ganchozo Muñoz </a:t>
            </a:r>
            <a:endParaRPr lang="es-EC" dirty="0">
              <a:latin typeface="Times New Roman" panose="02020603050405020304" pitchFamily="18" charset="0"/>
              <a:cs typeface="Times New Roman" panose="02020603050405020304" pitchFamily="18" charset="0"/>
            </a:endParaRPr>
          </a:p>
          <a:p>
            <a:r>
              <a:rPr lang="es-ES_tradnl"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a:p>
            <a:r>
              <a:rPr lang="es-EC" b="1" dirty="0">
                <a:latin typeface="Times New Roman" panose="02020603050405020304" pitchFamily="18" charset="0"/>
                <a:cs typeface="Times New Roman" panose="02020603050405020304" pitchFamily="18" charset="0"/>
              </a:rPr>
              <a:t>DIRECTOR(A): </a:t>
            </a:r>
            <a:r>
              <a:rPr lang="es-EC" dirty="0">
                <a:latin typeface="Times New Roman" panose="02020603050405020304" pitchFamily="18" charset="0"/>
                <a:cs typeface="Times New Roman" panose="02020603050405020304" pitchFamily="18" charset="0"/>
              </a:rPr>
              <a:t>MSc. Silvia Lorena Acosta Balseca </a:t>
            </a:r>
          </a:p>
        </p:txBody>
      </p:sp>
    </p:spTree>
    <p:extLst>
      <p:ext uri="{BB962C8B-B14F-4D97-AF65-F5344CB8AC3E}">
        <p14:creationId xmlns:p14="http://schemas.microsoft.com/office/powerpoint/2010/main" val="1796060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686F422-9F9A-4D67-B586-6EC3667B0253}"/>
              </a:ext>
            </a:extLst>
          </p:cNvPr>
          <p:cNvSpPr txBox="1">
            <a:spLocks/>
          </p:cNvSpPr>
          <p:nvPr/>
        </p:nvSpPr>
        <p:spPr>
          <a:xfrm>
            <a:off x="855720" y="181034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8000" u="sng" dirty="0">
                <a:latin typeface="Times New Roman" pitchFamily="18" charset="0"/>
                <a:cs typeface="Times New Roman" pitchFamily="18" charset="0"/>
              </a:rPr>
              <a:t>CAPÍTULO </a:t>
            </a:r>
            <a:r>
              <a:rPr lang="es-ES" sz="8000" u="sng" dirty="0" smtClean="0">
                <a:latin typeface="Times New Roman" pitchFamily="18" charset="0"/>
                <a:cs typeface="Times New Roman" pitchFamily="18" charset="0"/>
              </a:rPr>
              <a:t>II</a:t>
            </a:r>
            <a:endParaRPr lang="es-ES" sz="8000" u="sng" dirty="0">
              <a:latin typeface="Times New Roman" pitchFamily="18" charset="0"/>
              <a:cs typeface="Times New Roman" pitchFamily="18" charset="0"/>
            </a:endParaRPr>
          </a:p>
        </p:txBody>
      </p:sp>
      <p:sp>
        <p:nvSpPr>
          <p:cNvPr id="3" name="3 CuadroTexto">
            <a:extLst>
              <a:ext uri="{FF2B5EF4-FFF2-40B4-BE49-F238E27FC236}">
                <a16:creationId xmlns:a16="http://schemas.microsoft.com/office/drawing/2014/main" id="{D29FBA3D-64E1-4C75-B52C-B466CF5A7C4A}"/>
              </a:ext>
            </a:extLst>
          </p:cNvPr>
          <p:cNvSpPr txBox="1"/>
          <p:nvPr/>
        </p:nvSpPr>
        <p:spPr>
          <a:xfrm>
            <a:off x="2120464" y="3135905"/>
            <a:ext cx="7454684" cy="523220"/>
          </a:xfrm>
          <a:prstGeom prst="rect">
            <a:avLst/>
          </a:prstGeom>
          <a:noFill/>
        </p:spPr>
        <p:txBody>
          <a:bodyPr wrap="square" rtlCol="0">
            <a:spAutoFit/>
          </a:bodyPr>
          <a:lstStyle/>
          <a:p>
            <a:pPr algn="ctr"/>
            <a:r>
              <a:rPr lang="es-ES" sz="2800" i="1" dirty="0" smtClean="0">
                <a:solidFill>
                  <a:srgbClr val="FF0000"/>
                </a:solidFill>
                <a:latin typeface="Times New Roman" pitchFamily="18" charset="0"/>
                <a:cs typeface="Times New Roman" pitchFamily="18" charset="0"/>
              </a:rPr>
              <a:t>MARCO </a:t>
            </a:r>
            <a:r>
              <a:rPr lang="es-ES" sz="2800" i="1" dirty="0" smtClean="0">
                <a:solidFill>
                  <a:srgbClr val="FF0000"/>
                </a:solidFill>
                <a:latin typeface="Times New Roman" pitchFamily="18" charset="0"/>
                <a:cs typeface="Times New Roman" pitchFamily="18" charset="0"/>
              </a:rPr>
              <a:t>TEÓRICO</a:t>
            </a:r>
            <a:endParaRPr lang="es-ES" sz="28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81457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050"/>
            <a:ext cx="12192000" cy="10895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ntrada manual 10"/>
          <p:cNvSpPr/>
          <p:nvPr/>
        </p:nvSpPr>
        <p:spPr>
          <a:xfrm>
            <a:off x="0" y="6317672"/>
            <a:ext cx="12192000" cy="540327"/>
          </a:xfrm>
          <a:prstGeom prst="flowChartManualInpu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Título 1">
            <a:extLst>
              <a:ext uri="{FF2B5EF4-FFF2-40B4-BE49-F238E27FC236}">
                <a16:creationId xmlns:a16="http://schemas.microsoft.com/office/drawing/2014/main" id="{0BFCDD27-88B5-4C3C-91B8-98DBDC1B982A}"/>
              </a:ext>
            </a:extLst>
          </p:cNvPr>
          <p:cNvSpPr txBox="1">
            <a:spLocks/>
          </p:cNvSpPr>
          <p:nvPr/>
        </p:nvSpPr>
        <p:spPr>
          <a:xfrm>
            <a:off x="2917133" y="612427"/>
            <a:ext cx="5194901" cy="644181"/>
          </a:xfrm>
          <a:prstGeom prst="rect">
            <a:avLst/>
          </a:prstGeom>
          <a:no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O" sz="4000" b="1" dirty="0" smtClean="0">
                <a:solidFill>
                  <a:schemeClr val="tx1"/>
                </a:solidFill>
                <a:latin typeface="Times New Roman" panose="02020603050405020304" pitchFamily="18" charset="0"/>
                <a:cs typeface="Times New Roman" panose="02020603050405020304" pitchFamily="18" charset="0"/>
              </a:rPr>
              <a:t>Marco contextual </a:t>
            </a:r>
            <a:endParaRPr lang="es-CO" sz="4000" b="1" dirty="0">
              <a:solidFill>
                <a:schemeClr val="tx1"/>
              </a:solidFill>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537E7269-3658-48DD-810F-7153714EFA65}"/>
              </a:ext>
            </a:extLst>
          </p:cNvPr>
          <p:cNvSpPr txBox="1">
            <a:spLocks/>
          </p:cNvSpPr>
          <p:nvPr/>
        </p:nvSpPr>
        <p:spPr>
          <a:xfrm>
            <a:off x="1048765" y="2376691"/>
            <a:ext cx="5574104" cy="19732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C" dirty="0">
                <a:latin typeface="Times New Roman" panose="02020603050405020304" pitchFamily="18" charset="0"/>
                <a:cs typeface="Times New Roman" panose="02020603050405020304" pitchFamily="18" charset="0"/>
              </a:rPr>
              <a:t>El Hospital </a:t>
            </a:r>
            <a:r>
              <a:rPr lang="es-EC" dirty="0" smtClean="0">
                <a:latin typeface="Times New Roman" panose="02020603050405020304" pitchFamily="18" charset="0"/>
                <a:cs typeface="Times New Roman" panose="02020603050405020304" pitchFamily="18" charset="0"/>
              </a:rPr>
              <a:t>Esmeraldas Sur está </a:t>
            </a:r>
            <a:r>
              <a:rPr lang="es-EC" dirty="0">
                <a:latin typeface="Times New Roman" panose="02020603050405020304" pitchFamily="18" charset="0"/>
                <a:cs typeface="Times New Roman" panose="02020603050405020304" pitchFamily="18" charset="0"/>
              </a:rPr>
              <a:t>ubicado en Esmeraldas, capital de la provincia, parroquia Simón Plata </a:t>
            </a:r>
            <a:r>
              <a:rPr lang="es-EC" dirty="0" smtClean="0">
                <a:latin typeface="Times New Roman" panose="02020603050405020304" pitchFamily="18" charset="0"/>
                <a:cs typeface="Times New Roman" panose="02020603050405020304" pitchFamily="18" charset="0"/>
              </a:rPr>
              <a:t>Torres, es </a:t>
            </a:r>
            <a:r>
              <a:rPr lang="es-EC" dirty="0">
                <a:latin typeface="Times New Roman" panose="02020603050405020304" pitchFamily="18" charset="0"/>
                <a:cs typeface="Times New Roman" panose="02020603050405020304" pitchFamily="18" charset="0"/>
              </a:rPr>
              <a:t>un establecimiento que abarca toda la cobertura </a:t>
            </a:r>
            <a:r>
              <a:rPr lang="es-EC" dirty="0" smtClean="0">
                <a:latin typeface="Times New Roman" panose="02020603050405020304" pitchFamily="18" charset="0"/>
                <a:cs typeface="Times New Roman" panose="02020603050405020304" pitchFamily="18" charset="0"/>
              </a:rPr>
              <a:t>de la provincia</a:t>
            </a:r>
            <a:r>
              <a:rPr lang="es-ES" dirty="0">
                <a:latin typeface="Times New Roman" panose="02020603050405020304" pitchFamily="18" charset="0"/>
                <a:cs typeface="Times New Roman" panose="02020603050405020304" pitchFamily="18" charset="0"/>
              </a:rPr>
              <a:t>.</a:t>
            </a:r>
            <a:endParaRPr lang="es-CO" b="1" dirty="0" smtClean="0">
              <a:latin typeface="Times New Roman" panose="02020603050405020304" pitchFamily="18" charset="0"/>
              <a:cs typeface="Times New Roman" panose="02020603050405020304" pitchFamily="18" charset="0"/>
            </a:endParaRPr>
          </a:p>
        </p:txBody>
      </p:sp>
      <p:sp>
        <p:nvSpPr>
          <p:cNvPr id="15" name="Título 1">
            <a:extLst>
              <a:ext uri="{FF2B5EF4-FFF2-40B4-BE49-F238E27FC236}">
                <a16:creationId xmlns:a16="http://schemas.microsoft.com/office/drawing/2014/main" id="{D680C736-F86B-4607-9490-B3C4C3A18B94}"/>
              </a:ext>
            </a:extLst>
          </p:cNvPr>
          <p:cNvSpPr txBox="1">
            <a:spLocks/>
          </p:cNvSpPr>
          <p:nvPr/>
        </p:nvSpPr>
        <p:spPr>
          <a:xfrm>
            <a:off x="6881558" y="1599455"/>
            <a:ext cx="4979516" cy="52435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CO" sz="2400" b="1" dirty="0" smtClean="0">
                <a:solidFill>
                  <a:schemeClr val="tx1"/>
                </a:solidFill>
                <a:latin typeface="Times New Roman" panose="02020603050405020304" pitchFamily="18" charset="0"/>
                <a:cs typeface="Times New Roman" panose="02020603050405020304" pitchFamily="18" charset="0"/>
              </a:rPr>
              <a:t>Hospital Esmeraldas Sur </a:t>
            </a:r>
            <a:endParaRPr lang="es-CO" sz="2400" b="1" dirty="0">
              <a:solidFill>
                <a:schemeClr val="tx1"/>
              </a:solidFill>
              <a:latin typeface="Times New Roman" panose="02020603050405020304" pitchFamily="18" charset="0"/>
              <a:cs typeface="Times New Roman" panose="02020603050405020304" pitchFamily="18" charset="0"/>
            </a:endParaRPr>
          </a:p>
        </p:txBody>
      </p:sp>
      <p:pic>
        <p:nvPicPr>
          <p:cNvPr id="9" name="Imagen 8" descr="La imagen puede contener: cielo, nubes y exterior"/>
          <p:cNvPicPr/>
          <p:nvPr/>
        </p:nvPicPr>
        <p:blipFill>
          <a:blip r:embed="rId2">
            <a:extLst>
              <a:ext uri="{28A0092B-C50C-407E-A947-70E740481C1C}">
                <a14:useLocalDpi xmlns:a14="http://schemas.microsoft.com/office/drawing/2010/main" val="0"/>
              </a:ext>
            </a:extLst>
          </a:blip>
          <a:srcRect/>
          <a:stretch>
            <a:fillRect/>
          </a:stretch>
        </p:blipFill>
        <p:spPr bwMode="auto">
          <a:xfrm>
            <a:off x="7551498" y="2601465"/>
            <a:ext cx="3969942" cy="2976375"/>
          </a:xfrm>
          <a:prstGeom prst="rect">
            <a:avLst/>
          </a:prstGeom>
          <a:noFill/>
          <a:ln>
            <a:noFill/>
          </a:ln>
        </p:spPr>
      </p:pic>
    </p:spTree>
    <p:extLst>
      <p:ext uri="{BB962C8B-B14F-4D97-AF65-F5344CB8AC3E}">
        <p14:creationId xmlns:p14="http://schemas.microsoft.com/office/powerpoint/2010/main" val="609937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83197" y="-50283"/>
            <a:ext cx="3118034" cy="523220"/>
          </a:xfrm>
          <a:prstGeom prst="rect">
            <a:avLst/>
          </a:prstGeom>
        </p:spPr>
        <p:txBody>
          <a:bodyPr wrap="none">
            <a:spAutoFit/>
          </a:bodyPr>
          <a:lstStyle/>
          <a:p>
            <a:pPr algn="ctr"/>
            <a:r>
              <a:rPr lang="es-EC" sz="2800" b="1" dirty="0" smtClean="0">
                <a:latin typeface="Times New Roman" panose="02020603050405020304" pitchFamily="18" charset="0"/>
                <a:cs typeface="Times New Roman" panose="02020603050405020304" pitchFamily="18" charset="0"/>
              </a:rPr>
              <a:t>Marco Referencial </a:t>
            </a:r>
            <a:endParaRPr lang="es-EC" sz="2800" b="1"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2270723150"/>
              </p:ext>
            </p:extLst>
          </p:nvPr>
        </p:nvGraphicFramePr>
        <p:xfrm>
          <a:off x="44009" y="405702"/>
          <a:ext cx="11835245" cy="6398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741592" y="335229"/>
            <a:ext cx="10838329" cy="1077218"/>
          </a:xfrm>
          <a:prstGeom prst="rect">
            <a:avLst/>
          </a:prstGeom>
          <a:noFill/>
        </p:spPr>
        <p:txBody>
          <a:bodyPr wrap="square" rtlCol="0">
            <a:spAutoFit/>
          </a:bodyPr>
          <a:lstStyle/>
          <a:p>
            <a:pPr lvl="0" algn="ctr"/>
            <a:r>
              <a:rPr lang="es-ES" sz="1600" b="1" dirty="0">
                <a:latin typeface="Times New Roman" panose="02020603050405020304" pitchFamily="18" charset="0"/>
                <a:cs typeface="Times New Roman" panose="02020603050405020304" pitchFamily="18" charset="0"/>
              </a:rPr>
              <a:t>Modelos de estimación de riesgo cardiovascular y papel de la enfermería en la prevención (2014</a:t>
            </a:r>
            <a:r>
              <a:rPr lang="es-ES" sz="1600" b="1" dirty="0" smtClean="0">
                <a:latin typeface="Times New Roman" panose="02020603050405020304" pitchFamily="18" charset="0"/>
                <a:cs typeface="Times New Roman" panose="02020603050405020304" pitchFamily="18" charset="0"/>
              </a:rPr>
              <a:t>).</a:t>
            </a:r>
          </a:p>
          <a:p>
            <a:r>
              <a:rPr lang="es-ES" sz="1600" b="1" dirty="0" smtClean="0">
                <a:latin typeface="Times New Roman" panose="02020603050405020304" pitchFamily="18" charset="0"/>
                <a:cs typeface="Times New Roman" panose="02020603050405020304" pitchFamily="18" charset="0"/>
              </a:rPr>
              <a:t>Autores</a:t>
            </a:r>
            <a:r>
              <a:rPr lang="es-ES" sz="1600" b="1"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José Martínez; Rafael </a:t>
            </a:r>
            <a:r>
              <a:rPr lang="es-ES" sz="1600" dirty="0">
                <a:latin typeface="Times New Roman" panose="02020603050405020304" pitchFamily="18" charset="0"/>
                <a:cs typeface="Times New Roman" panose="02020603050405020304" pitchFamily="18" charset="0"/>
              </a:rPr>
              <a:t>Guisado; </a:t>
            </a:r>
            <a:r>
              <a:rPr lang="es-ES" sz="1600" dirty="0" smtClean="0">
                <a:latin typeface="Times New Roman" panose="02020603050405020304" pitchFamily="18" charset="0"/>
                <a:cs typeface="Times New Roman" panose="02020603050405020304" pitchFamily="18" charset="0"/>
              </a:rPr>
              <a:t>Francisco Ocaña</a:t>
            </a:r>
            <a:r>
              <a:rPr lang="es-ES" sz="1600"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Salgado Francisco.</a:t>
            </a:r>
          </a:p>
          <a:p>
            <a:r>
              <a:rPr lang="es-ES" sz="1600" b="1" dirty="0" smtClean="0">
                <a:latin typeface="Times New Roman" panose="02020603050405020304" pitchFamily="18" charset="0"/>
                <a:cs typeface="Times New Roman" panose="02020603050405020304" pitchFamily="18" charset="0"/>
              </a:rPr>
              <a:t>Resultados: </a:t>
            </a:r>
            <a:r>
              <a:rPr lang="es-ES" sz="1600" dirty="0" smtClean="0">
                <a:latin typeface="Times New Roman" panose="02020603050405020304" pitchFamily="18" charset="0"/>
                <a:cs typeface="Times New Roman" panose="02020603050405020304" pitchFamily="18" charset="0"/>
              </a:rPr>
              <a:t>El modelo de Score sobreestima a la población en estudio a diferencia del modelo de Framingham. </a:t>
            </a:r>
          </a:p>
          <a:p>
            <a:r>
              <a:rPr lang="es-ES" sz="1600" b="1" dirty="0" smtClean="0">
                <a:latin typeface="Times New Roman" panose="02020603050405020304" pitchFamily="18" charset="0"/>
                <a:cs typeface="Times New Roman" panose="02020603050405020304" pitchFamily="18" charset="0"/>
              </a:rPr>
              <a:t>Conclusiones: </a:t>
            </a:r>
            <a:r>
              <a:rPr lang="es-EC" sz="1600" dirty="0">
                <a:latin typeface="Times New Roman" panose="02020603050405020304" pitchFamily="18" charset="0"/>
                <a:cs typeface="Times New Roman" panose="02020603050405020304" pitchFamily="18" charset="0"/>
              </a:rPr>
              <a:t>E</a:t>
            </a:r>
            <a:r>
              <a:rPr lang="es-EC" sz="1600" dirty="0" smtClean="0">
                <a:latin typeface="Times New Roman" panose="02020603050405020304" pitchFamily="18" charset="0"/>
                <a:cs typeface="Times New Roman" panose="02020603050405020304" pitchFamily="18" charset="0"/>
              </a:rPr>
              <a:t>l enfermero/a ha de coordinar  en la  prevención y </a:t>
            </a:r>
            <a:r>
              <a:rPr lang="es-EC" sz="1600" dirty="0">
                <a:latin typeface="Times New Roman" panose="02020603050405020304" pitchFamily="18" charset="0"/>
                <a:cs typeface="Times New Roman" panose="02020603050405020304" pitchFamily="18" charset="0"/>
              </a:rPr>
              <a:t>estimación de riesgo cardiovascular mediante </a:t>
            </a:r>
            <a:r>
              <a:rPr lang="es-EC" sz="1600" dirty="0" smtClean="0">
                <a:latin typeface="Times New Roman" panose="02020603050405020304" pitchFamily="18" charset="0"/>
                <a:cs typeface="Times New Roman" panose="02020603050405020304" pitchFamily="18" charset="0"/>
              </a:rPr>
              <a:t>escalas.</a:t>
            </a:r>
            <a:endParaRPr lang="es-ES" sz="14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715466" y="1516951"/>
            <a:ext cx="11011169" cy="1354217"/>
          </a:xfrm>
          <a:prstGeom prst="rect">
            <a:avLst/>
          </a:prstGeom>
          <a:noFill/>
        </p:spPr>
        <p:txBody>
          <a:bodyPr wrap="square" rtlCol="0">
            <a:spAutoFit/>
          </a:bodyPr>
          <a:lstStyle/>
          <a:p>
            <a:pPr lvl="2" algn="ctr"/>
            <a:r>
              <a:rPr lang="es-EC" b="1" dirty="0">
                <a:latin typeface="Times New Roman" panose="02020603050405020304" pitchFamily="18" charset="0"/>
                <a:cs typeface="Times New Roman" panose="02020603050405020304" pitchFamily="18" charset="0"/>
              </a:rPr>
              <a:t>Calcula tu riesgo cardiovascular, España (2013)</a:t>
            </a:r>
            <a:endParaRPr lang="es-ES" sz="1600" b="1" i="1" dirty="0">
              <a:latin typeface="Times New Roman" panose="02020603050405020304" pitchFamily="18" charset="0"/>
              <a:cs typeface="Times New Roman" panose="02020603050405020304" pitchFamily="18" charset="0"/>
            </a:endParaRPr>
          </a:p>
          <a:p>
            <a:r>
              <a:rPr lang="es-ES" sz="1600" b="1" dirty="0" smtClean="0">
                <a:latin typeface="Times New Roman" panose="02020603050405020304" pitchFamily="18" charset="0"/>
                <a:cs typeface="Times New Roman" panose="02020603050405020304" pitchFamily="18" charset="0"/>
              </a:rPr>
              <a:t>Autores</a:t>
            </a:r>
            <a:r>
              <a:rPr lang="es-ES" sz="1600" b="1" dirty="0">
                <a:latin typeface="Times New Roman" panose="02020603050405020304" pitchFamily="18" charset="0"/>
                <a:cs typeface="Times New Roman" panose="02020603050405020304" pitchFamily="18" charset="0"/>
              </a:rPr>
              <a:t>: </a:t>
            </a:r>
            <a:r>
              <a:rPr lang="pt-BR" sz="1600" dirty="0">
                <a:latin typeface="Times New Roman" panose="02020603050405020304" pitchFamily="18" charset="0"/>
                <a:cs typeface="Times New Roman" panose="02020603050405020304" pitchFamily="18" charset="0"/>
              </a:rPr>
              <a:t>Sandonis, Ruiz; Nava, Criado; Martin, Montero; Diego, Acaiturri</a:t>
            </a:r>
            <a:endParaRPr lang="es-ES" sz="1600" dirty="0" smtClean="0">
              <a:latin typeface="Times New Roman" panose="02020603050405020304" pitchFamily="18" charset="0"/>
              <a:cs typeface="Times New Roman" panose="02020603050405020304" pitchFamily="18" charset="0"/>
            </a:endParaRPr>
          </a:p>
          <a:p>
            <a:r>
              <a:rPr lang="es-ES" sz="1600" b="1" dirty="0" smtClean="0">
                <a:latin typeface="Times New Roman" panose="02020603050405020304" pitchFamily="18" charset="0"/>
                <a:cs typeface="Times New Roman" panose="02020603050405020304" pitchFamily="18" charset="0"/>
              </a:rPr>
              <a:t>Resultados: </a:t>
            </a:r>
            <a:r>
              <a:rPr lang="es-ES" sz="1600" dirty="0">
                <a:latin typeface="Times New Roman" panose="02020603050405020304" pitchFamily="18" charset="0"/>
                <a:cs typeface="Times New Roman" panose="02020603050405020304" pitchFamily="18" charset="0"/>
              </a:rPr>
              <a:t>D</a:t>
            </a:r>
            <a:r>
              <a:rPr lang="es-ES" sz="1600" dirty="0" smtClean="0">
                <a:latin typeface="Times New Roman" panose="02020603050405020304" pitchFamily="18" charset="0"/>
                <a:cs typeface="Times New Roman" panose="02020603050405020304" pitchFamily="18" charset="0"/>
              </a:rPr>
              <a:t>e los 592 participantes, el 79,9% de ellos obtuvieron un riesgo cardiovascular bajo mediante la escala de Framingham</a:t>
            </a:r>
          </a:p>
          <a:p>
            <a:r>
              <a:rPr lang="es-ES" sz="1600" b="1" dirty="0" smtClean="0">
                <a:latin typeface="Times New Roman" panose="02020603050405020304" pitchFamily="18" charset="0"/>
                <a:cs typeface="Times New Roman" panose="02020603050405020304" pitchFamily="18" charset="0"/>
              </a:rPr>
              <a:t>Conclusiones: </a:t>
            </a:r>
            <a:r>
              <a:rPr lang="es-EC" sz="1600" dirty="0" smtClean="0">
                <a:latin typeface="Times New Roman" panose="02020603050405020304" pitchFamily="18" charset="0"/>
              </a:rPr>
              <a:t>L</a:t>
            </a:r>
            <a:r>
              <a:rPr lang="es-EC" sz="1600" dirty="0" smtClean="0">
                <a:latin typeface="Times New Roman" panose="02020603050405020304" pitchFamily="18" charset="0"/>
                <a:ea typeface="Calibri" panose="020F0502020204030204" pitchFamily="34" charset="0"/>
              </a:rPr>
              <a:t>a estimación del  </a:t>
            </a:r>
            <a:r>
              <a:rPr lang="es-EC" sz="1600" dirty="0">
                <a:latin typeface="Times New Roman" panose="02020603050405020304" pitchFamily="18" charset="0"/>
                <a:ea typeface="Calibri" panose="020F0502020204030204" pitchFamily="34" charset="0"/>
              </a:rPr>
              <a:t>RCV mediante escalas es un instrumento muy útil que facilita </a:t>
            </a:r>
            <a:r>
              <a:rPr lang="es-EC" sz="1600" dirty="0" smtClean="0">
                <a:latin typeface="Times New Roman" panose="02020603050405020304" pitchFamily="18" charset="0"/>
                <a:ea typeface="Calibri" panose="020F0502020204030204" pitchFamily="34" charset="0"/>
              </a:rPr>
              <a:t>la </a:t>
            </a:r>
            <a:r>
              <a:rPr lang="es-EC" sz="1600" dirty="0">
                <a:latin typeface="Times New Roman" panose="02020603050405020304" pitchFamily="18" charset="0"/>
                <a:ea typeface="Calibri" panose="020F0502020204030204" pitchFamily="34" charset="0"/>
              </a:rPr>
              <a:t>tomas de decisiones terapéuticas</a:t>
            </a:r>
            <a:endParaRPr lang="es-ES" sz="1600" b="1" dirty="0" smtClean="0">
              <a:latin typeface="Times New Roman" panose="02020603050405020304" pitchFamily="18" charset="0"/>
              <a:cs typeface="Times New Roman" panose="02020603050405020304" pitchFamily="18" charset="0"/>
            </a:endParaRPr>
          </a:p>
          <a:p>
            <a:endParaRPr lang="es-ES" sz="1600" dirty="0"/>
          </a:p>
        </p:txBody>
      </p:sp>
      <p:sp>
        <p:nvSpPr>
          <p:cNvPr id="8" name="CuadroTexto 7"/>
          <p:cNvSpPr txBox="1"/>
          <p:nvPr/>
        </p:nvSpPr>
        <p:spPr>
          <a:xfrm>
            <a:off x="685044" y="2748645"/>
            <a:ext cx="11029802" cy="1384995"/>
          </a:xfrm>
          <a:prstGeom prst="rect">
            <a:avLst/>
          </a:prstGeom>
          <a:noFill/>
        </p:spPr>
        <p:txBody>
          <a:bodyPr wrap="square" rtlCol="0">
            <a:spAutoFit/>
          </a:bodyPr>
          <a:lstStyle/>
          <a:p>
            <a:pPr marL="0" lvl="2" algn="ctr"/>
            <a:r>
              <a:rPr lang="es-EC" b="1" dirty="0">
                <a:latin typeface="Times New Roman" panose="02020603050405020304" pitchFamily="18" charset="0"/>
                <a:cs typeface="Times New Roman" panose="02020603050405020304" pitchFamily="18" charset="0"/>
              </a:rPr>
              <a:t>Uso del score de framingham como indicador de los factores de riesgo de las enfermedades cardiovasculares en la población peruana (2015).</a:t>
            </a:r>
            <a:endParaRPr lang="es-ES" sz="1600" b="1" i="1" dirty="0">
              <a:latin typeface="Times New Roman" panose="02020603050405020304" pitchFamily="18" charset="0"/>
              <a:cs typeface="Times New Roman" panose="02020603050405020304" pitchFamily="18" charset="0"/>
            </a:endParaRPr>
          </a:p>
          <a:p>
            <a:r>
              <a:rPr lang="es-ES" sz="1600" b="1" dirty="0" smtClean="0">
                <a:latin typeface="Times New Roman" panose="02020603050405020304" pitchFamily="18" charset="0"/>
                <a:cs typeface="Times New Roman" panose="02020603050405020304" pitchFamily="18" charset="0"/>
              </a:rPr>
              <a:t>Autores</a:t>
            </a:r>
            <a:r>
              <a:rPr lang="es-ES" sz="1600" b="1"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José Martínez; Rafael </a:t>
            </a:r>
            <a:r>
              <a:rPr lang="es-ES" sz="1600" dirty="0">
                <a:latin typeface="Times New Roman" panose="02020603050405020304" pitchFamily="18" charset="0"/>
                <a:cs typeface="Times New Roman" panose="02020603050405020304" pitchFamily="18" charset="0"/>
              </a:rPr>
              <a:t>Guisado; </a:t>
            </a:r>
            <a:r>
              <a:rPr lang="es-ES" sz="1600" dirty="0" smtClean="0">
                <a:latin typeface="Times New Roman" panose="02020603050405020304" pitchFamily="18" charset="0"/>
                <a:cs typeface="Times New Roman" panose="02020603050405020304" pitchFamily="18" charset="0"/>
              </a:rPr>
              <a:t>Francisco Ocaña</a:t>
            </a:r>
            <a:r>
              <a:rPr lang="es-ES" sz="1600"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Salgado Francisco</a:t>
            </a:r>
          </a:p>
          <a:p>
            <a:r>
              <a:rPr lang="es-ES" sz="1600" b="1" dirty="0" smtClean="0">
                <a:latin typeface="Times New Roman" panose="02020603050405020304" pitchFamily="18" charset="0"/>
                <a:cs typeface="Times New Roman" panose="02020603050405020304" pitchFamily="18" charset="0"/>
              </a:rPr>
              <a:t>Resultados: </a:t>
            </a:r>
            <a:r>
              <a:rPr lang="es-ES" sz="1600" dirty="0" smtClean="0">
                <a:latin typeface="Times New Roman" panose="02020603050405020304" pitchFamily="18" charset="0"/>
                <a:cs typeface="Times New Roman" panose="02020603050405020304" pitchFamily="18" charset="0"/>
              </a:rPr>
              <a:t>Se observó que tanto en el estudio uno y dos hay una reducción del riesgo del 3,5% en el periodo 2009-2011 </a:t>
            </a:r>
          </a:p>
          <a:p>
            <a:r>
              <a:rPr lang="es-ES" sz="1600" b="1" dirty="0" smtClean="0">
                <a:latin typeface="Times New Roman" panose="02020603050405020304" pitchFamily="18" charset="0"/>
                <a:cs typeface="Times New Roman" panose="02020603050405020304" pitchFamily="18" charset="0"/>
              </a:rPr>
              <a:t>Conclusiones: </a:t>
            </a:r>
            <a:r>
              <a:rPr lang="es-ES" sz="1600" dirty="0">
                <a:latin typeface="Times New Roman" panose="02020603050405020304" pitchFamily="18" charset="0"/>
                <a:cs typeface="Times New Roman" panose="02020603050405020304" pitchFamily="18" charset="0"/>
              </a:rPr>
              <a:t>L</a:t>
            </a:r>
            <a:r>
              <a:rPr lang="es-ES" sz="1600" dirty="0" smtClean="0">
                <a:latin typeface="Times New Roman" panose="02020603050405020304" pitchFamily="18" charset="0"/>
                <a:cs typeface="Times New Roman" panose="02020603050405020304" pitchFamily="18" charset="0"/>
              </a:rPr>
              <a:t>a población peruana es de bajo riesgo cardiovascular, pero que va en aumento en las personas de bajos recursos.  </a:t>
            </a:r>
            <a:endParaRPr lang="es-ES" sz="1600" dirty="0"/>
          </a:p>
        </p:txBody>
      </p:sp>
      <p:sp>
        <p:nvSpPr>
          <p:cNvPr id="9" name="CuadroTexto 8"/>
          <p:cNvSpPr txBox="1"/>
          <p:nvPr/>
        </p:nvSpPr>
        <p:spPr>
          <a:xfrm>
            <a:off x="702754" y="4157361"/>
            <a:ext cx="10744265" cy="1384995"/>
          </a:xfrm>
          <a:prstGeom prst="rect">
            <a:avLst/>
          </a:prstGeom>
          <a:noFill/>
        </p:spPr>
        <p:txBody>
          <a:bodyPr wrap="square" rtlCol="0">
            <a:spAutoFit/>
          </a:bodyPr>
          <a:lstStyle/>
          <a:p>
            <a:pPr algn="ctr"/>
            <a:r>
              <a:rPr lang="es-EC" b="1" dirty="0">
                <a:latin typeface="Times New Roman" panose="02020603050405020304" pitchFamily="18" charset="0"/>
                <a:cs typeface="Times New Roman" panose="02020603050405020304" pitchFamily="18" charset="0"/>
              </a:rPr>
              <a:t>Determinación del riesgo cardiovascular en pacientes hospitalizados del servicio de medicina interna del hospital Honorio Delgado Espinoza, Perú (2016).</a:t>
            </a:r>
            <a:endParaRPr lang="es-ES" b="1" i="1" dirty="0">
              <a:latin typeface="Times New Roman" panose="02020603050405020304" pitchFamily="18" charset="0"/>
              <a:cs typeface="Times New Roman" panose="02020603050405020304" pitchFamily="18" charset="0"/>
            </a:endParaRPr>
          </a:p>
          <a:p>
            <a:r>
              <a:rPr lang="es-ES" sz="1600" b="1" dirty="0" smtClean="0">
                <a:latin typeface="Times New Roman" panose="02020603050405020304" pitchFamily="18" charset="0"/>
                <a:cs typeface="Times New Roman" panose="02020603050405020304" pitchFamily="18" charset="0"/>
              </a:rPr>
              <a:t>Autores</a:t>
            </a:r>
            <a:r>
              <a:rPr lang="es-ES" sz="1600" b="1"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José Martínez; Rafael </a:t>
            </a:r>
            <a:r>
              <a:rPr lang="es-ES" sz="1600" dirty="0">
                <a:latin typeface="Times New Roman" panose="02020603050405020304" pitchFamily="18" charset="0"/>
                <a:cs typeface="Times New Roman" panose="02020603050405020304" pitchFamily="18" charset="0"/>
              </a:rPr>
              <a:t>Guisado; </a:t>
            </a:r>
            <a:r>
              <a:rPr lang="es-ES" sz="1600" dirty="0" smtClean="0">
                <a:latin typeface="Times New Roman" panose="02020603050405020304" pitchFamily="18" charset="0"/>
                <a:cs typeface="Times New Roman" panose="02020603050405020304" pitchFamily="18" charset="0"/>
              </a:rPr>
              <a:t>Francisco Ocaña</a:t>
            </a:r>
            <a:r>
              <a:rPr lang="es-ES" sz="1600"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Salgado Francisco</a:t>
            </a:r>
          </a:p>
          <a:p>
            <a:r>
              <a:rPr lang="es-ES" sz="1600" b="1" dirty="0" smtClean="0">
                <a:latin typeface="Times New Roman" panose="02020603050405020304" pitchFamily="18" charset="0"/>
                <a:cs typeface="Times New Roman" panose="02020603050405020304" pitchFamily="18" charset="0"/>
              </a:rPr>
              <a:t>Resultados: </a:t>
            </a:r>
            <a:r>
              <a:rPr lang="es-ES" sz="1600" dirty="0">
                <a:latin typeface="Times New Roman" panose="02020603050405020304" pitchFamily="18" charset="0"/>
                <a:cs typeface="Times New Roman" panose="02020603050405020304" pitchFamily="18" charset="0"/>
              </a:rPr>
              <a:t>D</a:t>
            </a:r>
            <a:r>
              <a:rPr lang="es-ES" sz="1600" dirty="0" smtClean="0">
                <a:latin typeface="Times New Roman" panose="02020603050405020304" pitchFamily="18" charset="0"/>
                <a:cs typeface="Times New Roman" panose="02020603050405020304" pitchFamily="18" charset="0"/>
              </a:rPr>
              <a:t>e los 272 pacientes estudiados, el 61.37% de ella es de bajo riesgo y tan solo en 9,8% es de alto riesgo. </a:t>
            </a:r>
          </a:p>
          <a:p>
            <a:r>
              <a:rPr lang="es-ES" sz="1600" b="1" dirty="0" smtClean="0">
                <a:latin typeface="Times New Roman" panose="02020603050405020304" pitchFamily="18" charset="0"/>
                <a:cs typeface="Times New Roman" panose="02020603050405020304" pitchFamily="18" charset="0"/>
              </a:rPr>
              <a:t>Conclusiones: </a:t>
            </a:r>
            <a:r>
              <a:rPr lang="es-ES" sz="1600" dirty="0" smtClean="0">
                <a:latin typeface="Times New Roman" panose="02020603050405020304" pitchFamily="18" charset="0"/>
                <a:cs typeface="Times New Roman" panose="02020603050405020304" pitchFamily="18" charset="0"/>
              </a:rPr>
              <a:t>La mayoría de la población es de bajo riesgo, pero este aumenta conforme la edad sobre todo en varones.  </a:t>
            </a:r>
            <a:endParaRPr lang="es-ES" sz="1600" dirty="0"/>
          </a:p>
        </p:txBody>
      </p:sp>
      <p:sp>
        <p:nvSpPr>
          <p:cNvPr id="10" name="CuadroTexto 9"/>
          <p:cNvSpPr txBox="1"/>
          <p:nvPr/>
        </p:nvSpPr>
        <p:spPr>
          <a:xfrm>
            <a:off x="755006" y="5619675"/>
            <a:ext cx="10744265" cy="1354217"/>
          </a:xfrm>
          <a:prstGeom prst="rect">
            <a:avLst/>
          </a:prstGeom>
          <a:noFill/>
        </p:spPr>
        <p:txBody>
          <a:bodyPr wrap="square" rtlCol="0">
            <a:spAutoFit/>
          </a:bodyPr>
          <a:lstStyle/>
          <a:p>
            <a:pPr algn="ctr"/>
            <a:r>
              <a:rPr lang="es-EC" sz="1600" b="1" dirty="0">
                <a:latin typeface="Times New Roman" panose="02020603050405020304" pitchFamily="18" charset="0"/>
                <a:cs typeface="Times New Roman" panose="02020603050405020304" pitchFamily="18" charset="0"/>
              </a:rPr>
              <a:t>Posibles factores de riesgo cardiovascular en pacientes con hipertensión arterial en tres barrios de </a:t>
            </a:r>
            <a:r>
              <a:rPr lang="es-EC" sz="1600" b="1" dirty="0" smtClean="0">
                <a:latin typeface="Times New Roman" panose="02020603050405020304" pitchFamily="18" charset="0"/>
                <a:cs typeface="Times New Roman" panose="02020603050405020304" pitchFamily="18" charset="0"/>
              </a:rPr>
              <a:t>Esmeraldas </a:t>
            </a:r>
            <a:r>
              <a:rPr lang="es-EC" sz="1600" b="1" dirty="0">
                <a:latin typeface="Times New Roman" panose="02020603050405020304" pitchFamily="18" charset="0"/>
                <a:cs typeface="Times New Roman" panose="02020603050405020304" pitchFamily="18" charset="0"/>
              </a:rPr>
              <a:t>(2017)</a:t>
            </a:r>
            <a:endParaRPr lang="es-ES" sz="1600" b="1" i="1" dirty="0">
              <a:latin typeface="Times New Roman" panose="02020603050405020304" pitchFamily="18" charset="0"/>
              <a:cs typeface="Times New Roman" panose="02020603050405020304" pitchFamily="18" charset="0"/>
            </a:endParaRPr>
          </a:p>
          <a:p>
            <a:r>
              <a:rPr lang="es-ES" sz="1600" b="1" dirty="0">
                <a:latin typeface="Times New Roman" panose="02020603050405020304" pitchFamily="18" charset="0"/>
                <a:cs typeface="Times New Roman" panose="02020603050405020304" pitchFamily="18" charset="0"/>
              </a:rPr>
              <a:t>Autores: </a:t>
            </a:r>
            <a:r>
              <a:rPr lang="es-ES" sz="1600" dirty="0">
                <a:latin typeface="Times New Roman" panose="02020603050405020304" pitchFamily="18" charset="0"/>
                <a:cs typeface="Times New Roman" panose="02020603050405020304" pitchFamily="18" charset="0"/>
              </a:rPr>
              <a:t>Lic. </a:t>
            </a:r>
            <a:r>
              <a:rPr lang="es-ES" sz="1600" dirty="0" smtClean="0">
                <a:latin typeface="Times New Roman" panose="02020603050405020304" pitchFamily="18" charset="0"/>
                <a:cs typeface="Times New Roman" panose="02020603050405020304" pitchFamily="18" charset="0"/>
              </a:rPr>
              <a:t>José Ferra; </a:t>
            </a:r>
            <a:r>
              <a:rPr lang="es-ES" sz="1600" dirty="0">
                <a:latin typeface="Times New Roman" panose="02020603050405020304" pitchFamily="18" charset="0"/>
                <a:cs typeface="Times New Roman" panose="02020603050405020304" pitchFamily="18" charset="0"/>
              </a:rPr>
              <a:t>Lic. </a:t>
            </a:r>
            <a:r>
              <a:rPr lang="es-ES" sz="1600" dirty="0" smtClean="0">
                <a:latin typeface="Times New Roman" panose="02020603050405020304" pitchFamily="18" charset="0"/>
                <a:cs typeface="Times New Roman" panose="02020603050405020304" pitchFamily="18" charset="0"/>
              </a:rPr>
              <a:t>Marisleydis Acosta</a:t>
            </a:r>
          </a:p>
          <a:p>
            <a:r>
              <a:rPr lang="es-ES" sz="1600" b="1" dirty="0" smtClean="0">
                <a:latin typeface="Times New Roman" panose="02020603050405020304" pitchFamily="18" charset="0"/>
                <a:cs typeface="Times New Roman" panose="02020603050405020304" pitchFamily="18" charset="0"/>
              </a:rPr>
              <a:t>Resultados: </a:t>
            </a:r>
            <a:r>
              <a:rPr lang="es-EC" dirty="0"/>
              <a:t>: </a:t>
            </a:r>
            <a:r>
              <a:rPr lang="es-EC" sz="1600" dirty="0">
                <a:latin typeface="Times New Roman" panose="02020603050405020304" pitchFamily="18" charset="0"/>
                <a:cs typeface="Times New Roman" panose="02020603050405020304" pitchFamily="18" charset="0"/>
              </a:rPr>
              <a:t>El grupo de mayor incidencia fue de edades de entre 41 a 60 años, siendo el género femenino el más afectado </a:t>
            </a:r>
            <a:endParaRPr lang="es-ES" sz="1600" b="1" dirty="0" smtClean="0">
              <a:latin typeface="Times New Roman" panose="02020603050405020304" pitchFamily="18" charset="0"/>
              <a:cs typeface="Times New Roman" panose="02020603050405020304" pitchFamily="18" charset="0"/>
            </a:endParaRPr>
          </a:p>
          <a:p>
            <a:r>
              <a:rPr lang="es-ES" sz="1600" b="1" dirty="0" smtClean="0">
                <a:latin typeface="Times New Roman" panose="02020603050405020304" pitchFamily="18" charset="0"/>
                <a:cs typeface="Times New Roman" panose="02020603050405020304" pitchFamily="18" charset="0"/>
              </a:rPr>
              <a:t>Conclusiones: </a:t>
            </a:r>
            <a:r>
              <a:rPr lang="es-ES" sz="1600" dirty="0">
                <a:latin typeface="Times New Roman" panose="02020603050405020304" pitchFamily="18" charset="0"/>
                <a:cs typeface="Times New Roman" panose="02020603050405020304" pitchFamily="18" charset="0"/>
              </a:rPr>
              <a:t>S</a:t>
            </a:r>
            <a:r>
              <a:rPr lang="es-ES" sz="1600" dirty="0" smtClean="0">
                <a:latin typeface="Times New Roman" panose="02020603050405020304" pitchFamily="18" charset="0"/>
                <a:cs typeface="Times New Roman" panose="02020603050405020304" pitchFamily="18" charset="0"/>
              </a:rPr>
              <a:t>e observo múltiples factores que aumentan el riesgo cardiovascular en esta población.    </a:t>
            </a:r>
          </a:p>
          <a:p>
            <a:endParaRPr lang="es-ES" sz="1600" dirty="0"/>
          </a:p>
        </p:txBody>
      </p:sp>
    </p:spTree>
    <p:extLst>
      <p:ext uri="{BB962C8B-B14F-4D97-AF65-F5344CB8AC3E}">
        <p14:creationId xmlns:p14="http://schemas.microsoft.com/office/powerpoint/2010/main" val="69006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972721475"/>
              </p:ext>
            </p:extLst>
          </p:nvPr>
        </p:nvGraphicFramePr>
        <p:xfrm>
          <a:off x="830217" y="705394"/>
          <a:ext cx="8705669" cy="556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955627" y="103797"/>
            <a:ext cx="5232651" cy="757130"/>
          </a:xfrm>
          <a:prstGeom prst="rect">
            <a:avLst/>
          </a:prstGeom>
        </p:spPr>
        <p:txBody>
          <a:bodyPr vert="horz" lIns="91440" tIns="45720" rIns="91440" bIns="45720" rtlCol="0" anchor="b">
            <a:normAutofit/>
          </a:bodyPr>
          <a:lstStyle/>
          <a:p>
            <a:pPr algn="ctr">
              <a:lnSpc>
                <a:spcPct val="90000"/>
              </a:lnSpc>
              <a:spcBef>
                <a:spcPct val="0"/>
              </a:spcBef>
            </a:pPr>
            <a:r>
              <a:rPr lang="es-EC" sz="4800" b="1" dirty="0">
                <a:latin typeface="Times New Roman" panose="02020603050405020304" pitchFamily="18" charset="0"/>
                <a:ea typeface="+mj-ea"/>
                <a:cs typeface="Times New Roman" panose="02020603050405020304" pitchFamily="18" charset="0"/>
              </a:rPr>
              <a:t>Marco </a:t>
            </a:r>
            <a:r>
              <a:rPr lang="es-EC" sz="4800" b="1" dirty="0" smtClean="0">
                <a:latin typeface="Times New Roman" panose="02020603050405020304" pitchFamily="18" charset="0"/>
                <a:ea typeface="+mj-ea"/>
                <a:cs typeface="Times New Roman" panose="02020603050405020304" pitchFamily="18" charset="0"/>
              </a:rPr>
              <a:t>conceptual </a:t>
            </a:r>
            <a:endParaRPr lang="es-EC" sz="48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76549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686F422-9F9A-4D67-B586-6EC3667B0253}"/>
              </a:ext>
            </a:extLst>
          </p:cNvPr>
          <p:cNvSpPr txBox="1">
            <a:spLocks/>
          </p:cNvSpPr>
          <p:nvPr/>
        </p:nvSpPr>
        <p:spPr>
          <a:xfrm>
            <a:off x="855720" y="181034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8000" u="sng" dirty="0">
                <a:latin typeface="Times New Roman" pitchFamily="18" charset="0"/>
                <a:cs typeface="Times New Roman" pitchFamily="18" charset="0"/>
              </a:rPr>
              <a:t>CAPÍTULO </a:t>
            </a:r>
            <a:r>
              <a:rPr lang="es-ES" sz="8000" u="sng" dirty="0" smtClean="0">
                <a:latin typeface="Times New Roman" pitchFamily="18" charset="0"/>
                <a:cs typeface="Times New Roman" pitchFamily="18" charset="0"/>
              </a:rPr>
              <a:t>III</a:t>
            </a:r>
            <a:endParaRPr lang="es-ES" sz="8000" u="sng" dirty="0">
              <a:latin typeface="Times New Roman" pitchFamily="18" charset="0"/>
              <a:cs typeface="Times New Roman" pitchFamily="18" charset="0"/>
            </a:endParaRPr>
          </a:p>
        </p:txBody>
      </p:sp>
      <p:sp>
        <p:nvSpPr>
          <p:cNvPr id="3" name="3 CuadroTexto">
            <a:extLst>
              <a:ext uri="{FF2B5EF4-FFF2-40B4-BE49-F238E27FC236}">
                <a16:creationId xmlns:a16="http://schemas.microsoft.com/office/drawing/2014/main" id="{D29FBA3D-64E1-4C75-B52C-B466CF5A7C4A}"/>
              </a:ext>
            </a:extLst>
          </p:cNvPr>
          <p:cNvSpPr txBox="1"/>
          <p:nvPr/>
        </p:nvSpPr>
        <p:spPr>
          <a:xfrm>
            <a:off x="2368658" y="3309731"/>
            <a:ext cx="7454684" cy="523220"/>
          </a:xfrm>
          <a:prstGeom prst="rect">
            <a:avLst/>
          </a:prstGeom>
          <a:noFill/>
        </p:spPr>
        <p:txBody>
          <a:bodyPr wrap="square" rtlCol="0">
            <a:spAutoFit/>
          </a:bodyPr>
          <a:lstStyle/>
          <a:p>
            <a:pPr algn="ctr" fontAlgn="t"/>
            <a:r>
              <a:rPr lang="es-ES" sz="2800" i="1" dirty="0" smtClean="0">
                <a:solidFill>
                  <a:srgbClr val="FF0000"/>
                </a:solidFill>
                <a:latin typeface="Times New Roman" pitchFamily="18" charset="0"/>
                <a:cs typeface="Times New Roman" pitchFamily="18" charset="0"/>
              </a:rPr>
              <a:t>METODOLOGÍA DE LA INVESTIGACIÓN</a:t>
            </a:r>
            <a:endParaRPr lang="es-ES" sz="28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25911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050"/>
            <a:ext cx="12192000" cy="10895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Times New Roman" panose="02020603050405020304" pitchFamily="18" charset="0"/>
              <a:cs typeface="Times New Roman" panose="02020603050405020304" pitchFamily="18" charset="0"/>
            </a:endParaRPr>
          </a:p>
        </p:txBody>
      </p:sp>
      <p:sp>
        <p:nvSpPr>
          <p:cNvPr id="11" name="Entrada manual 10"/>
          <p:cNvSpPr/>
          <p:nvPr/>
        </p:nvSpPr>
        <p:spPr>
          <a:xfrm>
            <a:off x="0" y="6317672"/>
            <a:ext cx="12192000" cy="540327"/>
          </a:xfrm>
          <a:prstGeom prst="flowChartManualInpu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Times New Roman" panose="02020603050405020304" pitchFamily="18" charset="0"/>
              <a:cs typeface="Times New Roman" panose="02020603050405020304" pitchFamily="18" charset="0"/>
            </a:endParaRPr>
          </a:p>
        </p:txBody>
      </p:sp>
      <p:sp>
        <p:nvSpPr>
          <p:cNvPr id="4" name="CuadroTexto 3"/>
          <p:cNvSpPr txBox="1"/>
          <p:nvPr/>
        </p:nvSpPr>
        <p:spPr>
          <a:xfrm>
            <a:off x="999140" y="103909"/>
            <a:ext cx="4426527" cy="769441"/>
          </a:xfrm>
          <a:prstGeom prst="rect">
            <a:avLst/>
          </a:prstGeom>
          <a:noFill/>
        </p:spPr>
        <p:txBody>
          <a:bodyPr wrap="square" rtlCol="0">
            <a:spAutoFit/>
          </a:bodyPr>
          <a:lstStyle/>
          <a:p>
            <a:r>
              <a:rPr lang="es-EC" sz="4400" b="1" dirty="0" smtClean="0">
                <a:latin typeface="Times New Roman" panose="02020603050405020304" pitchFamily="18" charset="0"/>
                <a:cs typeface="Times New Roman" panose="02020603050405020304" pitchFamily="18" charset="0"/>
              </a:rPr>
              <a:t>Metodología</a:t>
            </a:r>
            <a:endParaRPr lang="es-EC" sz="44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510104058"/>
              </p:ext>
            </p:extLst>
          </p:nvPr>
        </p:nvGraphicFramePr>
        <p:xfrm>
          <a:off x="718457" y="1069962"/>
          <a:ext cx="12192000" cy="5517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412376" y="4121105"/>
            <a:ext cx="3433483" cy="2019591"/>
          </a:xfrm>
          <a:prstGeom prst="rect">
            <a:avLst/>
          </a:prstGeom>
        </p:spPr>
      </p:pic>
    </p:spTree>
    <p:extLst>
      <p:ext uri="{BB962C8B-B14F-4D97-AF65-F5344CB8AC3E}">
        <p14:creationId xmlns:p14="http://schemas.microsoft.com/office/powerpoint/2010/main" val="2189576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OBSERV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9146">
            <a:off x="7311931" y="695631"/>
            <a:ext cx="3564203" cy="19217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377191330"/>
              </p:ext>
            </p:extLst>
          </p:nvPr>
        </p:nvGraphicFramePr>
        <p:xfrm>
          <a:off x="875551" y="604466"/>
          <a:ext cx="9034931" cy="5298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2003097" y="389731"/>
            <a:ext cx="6002812"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2800" b="1" dirty="0" smtClean="0">
                <a:latin typeface="Times New Roman" panose="02020603050405020304" pitchFamily="18" charset="0"/>
                <a:cs typeface="Times New Roman" panose="02020603050405020304" pitchFamily="18" charset="0"/>
              </a:rPr>
              <a:t>Método de recolección de información </a:t>
            </a:r>
            <a:endParaRPr lang="es-ES" sz="2800" b="1" dirty="0">
              <a:latin typeface="Times New Roman" panose="02020603050405020304" pitchFamily="18" charset="0"/>
              <a:cs typeface="Times New Roman" panose="02020603050405020304" pitchFamily="18" charset="0"/>
            </a:endParaRPr>
          </a:p>
        </p:txBody>
      </p:sp>
      <p:sp>
        <p:nvSpPr>
          <p:cNvPr id="28" name="CuadroTexto 27"/>
          <p:cNvSpPr txBox="1"/>
          <p:nvPr/>
        </p:nvSpPr>
        <p:spPr>
          <a:xfrm>
            <a:off x="2586443" y="2946276"/>
            <a:ext cx="4237316"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2800" b="1" dirty="0" smtClean="0">
                <a:latin typeface="Times New Roman" panose="02020603050405020304" pitchFamily="18" charset="0"/>
                <a:cs typeface="Times New Roman" panose="02020603050405020304" pitchFamily="18" charset="0"/>
              </a:rPr>
              <a:t>Técnica en Instrumento </a:t>
            </a:r>
            <a:endParaRPr lang="es-ES" sz="2800" b="1" dirty="0">
              <a:latin typeface="Times New Roman" panose="02020603050405020304" pitchFamily="18" charset="0"/>
              <a:cs typeface="Times New Roman" panose="02020603050405020304" pitchFamily="18" charset="0"/>
            </a:endParaRPr>
          </a:p>
        </p:txBody>
      </p:sp>
      <p:sp>
        <p:nvSpPr>
          <p:cNvPr id="27" name="CuadroTexto 26"/>
          <p:cNvSpPr txBox="1"/>
          <p:nvPr/>
        </p:nvSpPr>
        <p:spPr>
          <a:xfrm>
            <a:off x="2474257" y="1092531"/>
            <a:ext cx="3644154" cy="646331"/>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Bibliográfico: </a:t>
            </a:r>
            <a:r>
              <a:rPr lang="es-ES" dirty="0" smtClean="0">
                <a:latin typeface="Times New Roman" panose="02020603050405020304" pitchFamily="18" charset="0"/>
                <a:cs typeface="Times New Roman" panose="02020603050405020304" pitchFamily="18" charset="0"/>
              </a:rPr>
              <a:t>Información necesaria para la investigación  </a:t>
            </a:r>
            <a:endParaRPr lang="es-ES" dirty="0">
              <a:latin typeface="Times New Roman" panose="02020603050405020304" pitchFamily="18" charset="0"/>
              <a:cs typeface="Times New Roman" panose="02020603050405020304" pitchFamily="18" charset="0"/>
            </a:endParaRPr>
          </a:p>
        </p:txBody>
      </p:sp>
      <p:sp>
        <p:nvSpPr>
          <p:cNvPr id="30" name="CuadroTexto 29"/>
          <p:cNvSpPr txBox="1"/>
          <p:nvPr/>
        </p:nvSpPr>
        <p:spPr>
          <a:xfrm>
            <a:off x="2923988" y="2078141"/>
            <a:ext cx="4056527" cy="646331"/>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Observacional: </a:t>
            </a:r>
            <a:r>
              <a:rPr lang="es-ES" dirty="0" smtClean="0">
                <a:latin typeface="Times New Roman" panose="02020603050405020304" pitchFamily="18" charset="0"/>
                <a:cs typeface="Times New Roman" panose="02020603050405020304" pitchFamily="18" charset="0"/>
              </a:rPr>
              <a:t>se obtuvo información mas relevante en el contacto directo  </a:t>
            </a:r>
            <a:endParaRPr lang="es-ES" dirty="0">
              <a:latin typeface="Times New Roman" panose="02020603050405020304" pitchFamily="18" charset="0"/>
              <a:cs typeface="Times New Roman" panose="02020603050405020304" pitchFamily="18" charset="0"/>
            </a:endParaRPr>
          </a:p>
        </p:txBody>
      </p:sp>
      <p:sp>
        <p:nvSpPr>
          <p:cNvPr id="29" name="CuadroTexto 28"/>
          <p:cNvSpPr txBox="1"/>
          <p:nvPr/>
        </p:nvSpPr>
        <p:spPr>
          <a:xfrm>
            <a:off x="2923988" y="3574725"/>
            <a:ext cx="5244354" cy="923330"/>
          </a:xfrm>
          <a:prstGeom prst="rect">
            <a:avLst/>
          </a:prstGeom>
          <a:noFill/>
        </p:spPr>
        <p:txBody>
          <a:bodyPr wrap="square" rtlCol="0">
            <a:spAutoFit/>
          </a:bodyPr>
          <a:lstStyle/>
          <a:p>
            <a:pPr lvl="0" algn="just"/>
            <a:r>
              <a:rPr lang="es-EC" b="1" dirty="0">
                <a:latin typeface="Times New Roman" panose="02020603050405020304" pitchFamily="18" charset="0"/>
                <a:cs typeface="Times New Roman" panose="02020603050405020304" pitchFamily="18" charset="0"/>
              </a:rPr>
              <a:t>Entrevista </a:t>
            </a:r>
            <a:r>
              <a:rPr lang="es-EC" b="1" dirty="0" smtClean="0">
                <a:latin typeface="Times New Roman" panose="02020603050405020304" pitchFamily="18" charset="0"/>
                <a:cs typeface="Times New Roman" panose="02020603050405020304" pitchFamily="18" charset="0"/>
              </a:rPr>
              <a:t>estructurada: </a:t>
            </a:r>
            <a:r>
              <a:rPr lang="es-EC" dirty="0" smtClean="0">
                <a:latin typeface="Times New Roman" panose="02020603050405020304" pitchFamily="18" charset="0"/>
                <a:cs typeface="Times New Roman" panose="02020603050405020304" pitchFamily="18" charset="0"/>
              </a:rPr>
              <a:t>Se utilizó </a:t>
            </a:r>
            <a:r>
              <a:rPr lang="es-EC" dirty="0">
                <a:latin typeface="Times New Roman" panose="02020603050405020304" pitchFamily="18" charset="0"/>
                <a:cs typeface="Times New Roman" panose="02020603050405020304" pitchFamily="18" charset="0"/>
              </a:rPr>
              <a:t>la escala de valoración de riesgo </a:t>
            </a:r>
            <a:r>
              <a:rPr lang="es-EC" dirty="0" smtClean="0">
                <a:latin typeface="Times New Roman" panose="02020603050405020304" pitchFamily="18" charset="0"/>
                <a:cs typeface="Times New Roman" panose="02020603050405020304" pitchFamily="18" charset="0"/>
              </a:rPr>
              <a:t>cardiovascular Framingha</a:t>
            </a:r>
            <a:r>
              <a:rPr lang="es-EC" dirty="0">
                <a:latin typeface="Times New Roman" panose="02020603050405020304" pitchFamily="18" charset="0"/>
                <a:cs typeface="Times New Roman" panose="02020603050405020304" pitchFamily="18" charset="0"/>
              </a:rPr>
              <a:t>m</a:t>
            </a:r>
            <a:endParaRPr lang="es-ES" dirty="0"/>
          </a:p>
          <a:p>
            <a:pPr algn="just"/>
            <a:endParaRPr lang="es-ES" dirty="0"/>
          </a:p>
        </p:txBody>
      </p:sp>
      <p:sp>
        <p:nvSpPr>
          <p:cNvPr id="32" name="CuadroTexto 31"/>
          <p:cNvSpPr txBox="1"/>
          <p:nvPr/>
        </p:nvSpPr>
        <p:spPr>
          <a:xfrm>
            <a:off x="2289330" y="4411621"/>
            <a:ext cx="366733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2800" b="1" dirty="0" smtClean="0">
                <a:latin typeface="Times New Roman" panose="02020603050405020304" pitchFamily="18" charset="0"/>
                <a:cs typeface="Times New Roman" panose="02020603050405020304" pitchFamily="18" charset="0"/>
              </a:rPr>
              <a:t>Análisis de datos</a:t>
            </a:r>
            <a:endParaRPr lang="es-ES" sz="2800" b="1" dirty="0">
              <a:latin typeface="Times New Roman" panose="02020603050405020304" pitchFamily="18" charset="0"/>
              <a:cs typeface="Times New Roman" panose="02020603050405020304" pitchFamily="18" charset="0"/>
            </a:endParaRPr>
          </a:p>
        </p:txBody>
      </p:sp>
      <p:sp>
        <p:nvSpPr>
          <p:cNvPr id="33" name="CuadroTexto 32"/>
          <p:cNvSpPr txBox="1"/>
          <p:nvPr/>
        </p:nvSpPr>
        <p:spPr>
          <a:xfrm>
            <a:off x="2250140" y="5119340"/>
            <a:ext cx="4164107" cy="369332"/>
          </a:xfrm>
          <a:prstGeom prst="rect">
            <a:avLst/>
          </a:prstGeom>
          <a:noFill/>
        </p:spPr>
        <p:txBody>
          <a:bodyPr wrap="square" rtlCol="0">
            <a:spAutoFit/>
          </a:bodyPr>
          <a:lstStyle/>
          <a:p>
            <a:pPr lvl="0"/>
            <a:r>
              <a:rPr lang="es-EC" b="1" dirty="0" smtClean="0">
                <a:latin typeface="Times New Roman" panose="02020603050405020304" pitchFamily="18" charset="0"/>
                <a:cs typeface="Times New Roman" panose="02020603050405020304" pitchFamily="18" charset="0"/>
              </a:rPr>
              <a:t>Microsoft Excel: </a:t>
            </a:r>
            <a:r>
              <a:rPr lang="es-EC" dirty="0">
                <a:latin typeface="Times New Roman" panose="02020603050405020304" pitchFamily="18" charset="0"/>
                <a:cs typeface="Times New Roman" panose="02020603050405020304" pitchFamily="18" charset="0"/>
              </a:rPr>
              <a:t>F</a:t>
            </a:r>
            <a:r>
              <a:rPr lang="es-EC" dirty="0" smtClean="0">
                <a:latin typeface="Times New Roman" panose="02020603050405020304" pitchFamily="18" charset="0"/>
                <a:cs typeface="Times New Roman" panose="02020603050405020304" pitchFamily="18" charset="0"/>
              </a:rPr>
              <a:t>recuencia y porcentajes  </a:t>
            </a:r>
            <a:endParaRPr lang="es-ES" dirty="0"/>
          </a:p>
        </p:txBody>
      </p:sp>
      <p:pic>
        <p:nvPicPr>
          <p:cNvPr id="34" name="Picture 2" descr="Resultado de imagen para microsoft exc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4247" y="4716138"/>
            <a:ext cx="1249401" cy="1249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5" name="Imagen 34"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81895" y="3089718"/>
            <a:ext cx="1370566" cy="1971085"/>
          </a:xfrm>
          <a:prstGeom prst="rect">
            <a:avLst/>
          </a:prstGeom>
        </p:spPr>
      </p:pic>
    </p:spTree>
    <p:extLst>
      <p:ext uri="{BB962C8B-B14F-4D97-AF65-F5344CB8AC3E}">
        <p14:creationId xmlns:p14="http://schemas.microsoft.com/office/powerpoint/2010/main" val="1758981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8C24414-2594-40F0-8FFD-B92FA20C6688}"/>
              </a:ext>
            </a:extLst>
          </p:cNvPr>
          <p:cNvSpPr txBox="1">
            <a:spLocks/>
          </p:cNvSpPr>
          <p:nvPr/>
        </p:nvSpPr>
        <p:spPr>
          <a:xfrm>
            <a:off x="776207" y="1961450"/>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8000" b="1" i="0" u="sng"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CAPÍTULO IV</a:t>
            </a:r>
          </a:p>
        </p:txBody>
      </p:sp>
      <p:sp>
        <p:nvSpPr>
          <p:cNvPr id="3" name="4 CuadroTexto">
            <a:extLst>
              <a:ext uri="{FF2B5EF4-FFF2-40B4-BE49-F238E27FC236}">
                <a16:creationId xmlns:a16="http://schemas.microsoft.com/office/drawing/2014/main" id="{FEFBA90E-D50C-4DB4-9E1B-129767A692E9}"/>
              </a:ext>
            </a:extLst>
          </p:cNvPr>
          <p:cNvSpPr txBox="1"/>
          <p:nvPr/>
        </p:nvSpPr>
        <p:spPr>
          <a:xfrm>
            <a:off x="2479729" y="3828082"/>
            <a:ext cx="7222210" cy="1077218"/>
          </a:xfrm>
          <a:prstGeom prst="rect">
            <a:avLst/>
          </a:prstGeom>
          <a:noFill/>
        </p:spPr>
        <p:txBody>
          <a:bodyPr wrap="square" rtlCol="0">
            <a:spAutoFit/>
          </a:bodyPr>
          <a:lstStyle/>
          <a:p>
            <a:pPr algn="ctr"/>
            <a:r>
              <a:rPr lang="es-ES" sz="3200" i="1" dirty="0">
                <a:solidFill>
                  <a:srgbClr val="CC0000"/>
                </a:solidFill>
                <a:latin typeface="Times New Roman" pitchFamily="18" charset="0"/>
                <a:cs typeface="Times New Roman" pitchFamily="18" charset="0"/>
              </a:rPr>
              <a:t>ANÁLISIS E INTERPRETACIÓN DE </a:t>
            </a:r>
            <a:r>
              <a:rPr lang="es-ES" sz="3200" i="1" dirty="0" smtClean="0">
                <a:solidFill>
                  <a:srgbClr val="CC0000"/>
                </a:solidFill>
                <a:latin typeface="Times New Roman" pitchFamily="18" charset="0"/>
                <a:cs typeface="Times New Roman" pitchFamily="18" charset="0"/>
              </a:rPr>
              <a:t>RESULTADOS</a:t>
            </a:r>
            <a:endParaRPr lang="es-ES" sz="3200" i="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00760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5072"/>
            <a:ext cx="12192000" cy="108958"/>
          </a:xfrm>
          <a:custGeom>
            <a:avLst/>
            <a:gdLst/>
            <a:ahLst/>
            <a:cxnLst/>
            <a:rect l="l" t="t" r="r" b="b"/>
            <a:pathLst>
              <a:path w="12192000" h="108958">
                <a:moveTo>
                  <a:pt x="12192000" y="5072"/>
                </a:moveTo>
                <a:lnTo>
                  <a:pt x="0" y="5072"/>
                </a:lnTo>
                <a:lnTo>
                  <a:pt x="0" y="108958"/>
                </a:lnTo>
                <a:lnTo>
                  <a:pt x="12192000" y="108958"/>
                </a:lnTo>
                <a:lnTo>
                  <a:pt x="12192000" y="5072"/>
                </a:lnTo>
                <a:close/>
              </a:path>
            </a:pathLst>
          </a:custGeom>
          <a:solidFill>
            <a:srgbClr val="CC3300"/>
          </a:solidFill>
        </p:spPr>
        <p:txBody>
          <a:bodyPr wrap="square" lIns="0" tIns="0" rIns="0" bIns="0" rtlCol="0">
            <a:noAutofit/>
          </a:bodyPr>
          <a:lstStyle/>
          <a:p>
            <a:endParaRPr/>
          </a:p>
        </p:txBody>
      </p:sp>
      <p:sp>
        <p:nvSpPr>
          <p:cNvPr id="30" name="object 30"/>
          <p:cNvSpPr/>
          <p:nvPr/>
        </p:nvSpPr>
        <p:spPr>
          <a:xfrm>
            <a:off x="0" y="-5072"/>
            <a:ext cx="12192000" cy="108958"/>
          </a:xfrm>
          <a:custGeom>
            <a:avLst/>
            <a:gdLst/>
            <a:ahLst/>
            <a:cxnLst/>
            <a:rect l="l" t="t" r="r" b="b"/>
            <a:pathLst>
              <a:path w="12192000" h="108958">
                <a:moveTo>
                  <a:pt x="0" y="5072"/>
                </a:moveTo>
                <a:lnTo>
                  <a:pt x="0" y="108958"/>
                </a:lnTo>
                <a:lnTo>
                  <a:pt x="12192000" y="108958"/>
                </a:lnTo>
                <a:lnTo>
                  <a:pt x="12192000" y="5072"/>
                </a:lnTo>
              </a:path>
            </a:pathLst>
          </a:custGeom>
          <a:ln w="12700">
            <a:solidFill>
              <a:srgbClr val="41709C"/>
            </a:solidFill>
          </a:ln>
        </p:spPr>
        <p:txBody>
          <a:bodyPr wrap="square" lIns="0" tIns="0" rIns="0" bIns="0" rtlCol="0">
            <a:noAutofit/>
          </a:bodyPr>
          <a:lstStyle/>
          <a:p>
            <a:endParaRPr/>
          </a:p>
        </p:txBody>
      </p:sp>
      <p:sp>
        <p:nvSpPr>
          <p:cNvPr id="27" name="object 27"/>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close/>
              </a:path>
            </a:pathLst>
          </a:custGeom>
          <a:solidFill>
            <a:srgbClr val="990000"/>
          </a:solidFill>
        </p:spPr>
        <p:txBody>
          <a:bodyPr wrap="square" lIns="0" tIns="0" rIns="0" bIns="0" rtlCol="0">
            <a:noAutofit/>
          </a:bodyPr>
          <a:lstStyle/>
          <a:p>
            <a:endParaRPr/>
          </a:p>
        </p:txBody>
      </p:sp>
      <p:sp>
        <p:nvSpPr>
          <p:cNvPr id="28" name="object 28"/>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path>
            </a:pathLst>
          </a:custGeom>
          <a:ln w="12700">
            <a:solidFill>
              <a:srgbClr val="41709C"/>
            </a:solidFill>
          </a:ln>
        </p:spPr>
        <p:txBody>
          <a:bodyPr wrap="square" lIns="0" tIns="0" rIns="0" bIns="0" rtlCol="0">
            <a:noAutofit/>
          </a:bodyPr>
          <a:lstStyle/>
          <a:p>
            <a:endParaRPr/>
          </a:p>
        </p:txBody>
      </p:sp>
      <p:sp>
        <p:nvSpPr>
          <p:cNvPr id="16" name="object 16"/>
          <p:cNvSpPr/>
          <p:nvPr/>
        </p:nvSpPr>
        <p:spPr>
          <a:xfrm>
            <a:off x="139763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235204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EC7C30"/>
          </a:solidFill>
        </p:spPr>
        <p:txBody>
          <a:bodyPr wrap="square" lIns="0" tIns="0" rIns="0" bIns="0" rtlCol="0">
            <a:noAutofit/>
          </a:bodyPr>
          <a:lstStyle/>
          <a:p>
            <a:endParaRPr/>
          </a:p>
        </p:txBody>
      </p:sp>
      <p:sp>
        <p:nvSpPr>
          <p:cNvPr id="18" name="object 18"/>
          <p:cNvSpPr/>
          <p:nvPr/>
        </p:nvSpPr>
        <p:spPr>
          <a:xfrm>
            <a:off x="316928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412369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FFC000"/>
          </a:solidFill>
        </p:spPr>
        <p:txBody>
          <a:bodyPr wrap="square" lIns="0" tIns="0" rIns="0" bIns="0" rtlCol="0">
            <a:noAutofit/>
          </a:bodyPr>
          <a:lstStyle/>
          <a:p>
            <a:endParaRPr/>
          </a:p>
        </p:txBody>
      </p:sp>
      <p:sp>
        <p:nvSpPr>
          <p:cNvPr id="20" name="object 20"/>
          <p:cNvSpPr/>
          <p:nvPr/>
        </p:nvSpPr>
        <p:spPr>
          <a:xfrm>
            <a:off x="5375529"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6531356"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FAC46"/>
          </a:solidFill>
        </p:spPr>
        <p:txBody>
          <a:bodyPr wrap="square" lIns="0" tIns="0" rIns="0" bIns="0" rtlCol="0">
            <a:noAutofit/>
          </a:bodyPr>
          <a:lstStyle/>
          <a:p>
            <a:endParaRPr/>
          </a:p>
        </p:txBody>
      </p:sp>
      <p:sp>
        <p:nvSpPr>
          <p:cNvPr id="22" name="object 22"/>
          <p:cNvSpPr/>
          <p:nvPr/>
        </p:nvSpPr>
        <p:spPr>
          <a:xfrm>
            <a:off x="7371333"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245E91"/>
          </a:solidFill>
        </p:spPr>
        <p:txBody>
          <a:bodyPr wrap="square" lIns="0" tIns="0" rIns="0" bIns="0" rtlCol="0">
            <a:noAutofit/>
          </a:bodyPr>
          <a:lstStyle/>
          <a:p>
            <a:endParaRPr/>
          </a:p>
        </p:txBody>
      </p:sp>
      <p:sp>
        <p:nvSpPr>
          <p:cNvPr id="23" name="object 23"/>
          <p:cNvSpPr/>
          <p:nvPr/>
        </p:nvSpPr>
        <p:spPr>
          <a:xfrm>
            <a:off x="843699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9E470D"/>
          </a:solidFill>
        </p:spPr>
        <p:txBody>
          <a:bodyPr wrap="square" lIns="0" tIns="0" rIns="0" bIns="0" rtlCol="0">
            <a:noAutofit/>
          </a:bodyPr>
          <a:lstStyle/>
          <a:p>
            <a:endParaRPr/>
          </a:p>
        </p:txBody>
      </p:sp>
      <p:sp>
        <p:nvSpPr>
          <p:cNvPr id="24" name="object 24"/>
          <p:cNvSpPr/>
          <p:nvPr/>
        </p:nvSpPr>
        <p:spPr>
          <a:xfrm>
            <a:off x="931075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26262"/>
          </a:solidFill>
        </p:spPr>
        <p:txBody>
          <a:bodyPr wrap="square" lIns="0" tIns="0" rIns="0" bIns="0" rtlCol="0">
            <a:noAutofit/>
          </a:bodyPr>
          <a:lstStyle/>
          <a:p>
            <a:endParaRPr/>
          </a:p>
        </p:txBody>
      </p:sp>
      <p:sp>
        <p:nvSpPr>
          <p:cNvPr id="13" name="object 13"/>
          <p:cNvSpPr txBox="1"/>
          <p:nvPr/>
        </p:nvSpPr>
        <p:spPr>
          <a:xfrm>
            <a:off x="837550" y="128549"/>
            <a:ext cx="9599673" cy="1163822"/>
          </a:xfrm>
          <a:prstGeom prst="rect">
            <a:avLst/>
          </a:prstGeom>
        </p:spPr>
        <p:txBody>
          <a:bodyPr wrap="square" lIns="0" tIns="26511" rIns="0" bIns="0" rtlCol="0">
            <a:noAutofit/>
          </a:bodyPr>
          <a:lstStyle/>
          <a:p>
            <a:pPr marL="12700" marR="34290" algn="ctr">
              <a:lnSpc>
                <a:spcPts val="4175"/>
              </a:lnSpc>
            </a:pPr>
            <a:r>
              <a:rPr lang="es-ES" sz="4000" b="1" spc="-66" dirty="0">
                <a:latin typeface="Times New Roman" panose="02020603050405020304" pitchFamily="18" charset="0"/>
                <a:cs typeface="Times New Roman" panose="02020603050405020304" pitchFamily="18" charset="0"/>
              </a:rPr>
              <a:t>R</a:t>
            </a:r>
            <a:r>
              <a:rPr lang="es-ES" sz="4000" b="1" spc="-66" dirty="0" smtClean="0">
                <a:latin typeface="Times New Roman" panose="02020603050405020304" pitchFamily="18" charset="0"/>
                <a:cs typeface="Times New Roman" panose="02020603050405020304" pitchFamily="18" charset="0"/>
              </a:rPr>
              <a:t>esultados</a:t>
            </a:r>
            <a:endParaRPr lang="es-ES" sz="4000" dirty="0" smtClean="0">
              <a:latin typeface="Times New Roman" panose="02020603050405020304" pitchFamily="18" charset="0"/>
              <a:cs typeface="Times New Roman" panose="02020603050405020304" pitchFamily="18" charset="0"/>
            </a:endParaRPr>
          </a:p>
          <a:p>
            <a:pPr marL="12700" marR="34290" algn="ctr">
              <a:lnSpc>
                <a:spcPts val="4175"/>
              </a:lnSpc>
            </a:pPr>
            <a:r>
              <a:rPr sz="2400" b="1" dirty="0" smtClean="0">
                <a:latin typeface="Times New Roman" panose="02020603050405020304" pitchFamily="18" charset="0"/>
                <a:cs typeface="Times New Roman" panose="02020603050405020304" pitchFamily="18" charset="0"/>
              </a:rPr>
              <a:t>Grafico </a:t>
            </a:r>
            <a:r>
              <a:rPr lang="es-ES" sz="2400" b="1" dirty="0" smtClean="0">
                <a:latin typeface="Times New Roman" panose="02020603050405020304" pitchFamily="18" charset="0"/>
                <a:cs typeface="Times New Roman" panose="02020603050405020304" pitchFamily="18" charset="0"/>
              </a:rPr>
              <a:t> No </a:t>
            </a:r>
            <a:r>
              <a:rPr sz="2400" b="1" dirty="0" smtClean="0">
                <a:latin typeface="Times New Roman" panose="02020603050405020304" pitchFamily="18" charset="0"/>
                <a:cs typeface="Times New Roman" panose="02020603050405020304" pitchFamily="18" charset="0"/>
              </a:rPr>
              <a:t>1</a:t>
            </a:r>
            <a:r>
              <a:rPr lang="es-ES" sz="2400" b="1" dirty="0" smtClean="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Población distribuida por género  </a:t>
            </a:r>
            <a:endParaRPr sz="2400" dirty="0">
              <a:latin typeface="Times New Roman" panose="02020603050405020304" pitchFamily="18" charset="0"/>
              <a:cs typeface="Times New Roman" panose="02020603050405020304" pitchFamily="18" charset="0"/>
            </a:endParaRPr>
          </a:p>
        </p:txBody>
      </p:sp>
      <p:sp>
        <p:nvSpPr>
          <p:cNvPr id="12" name="object 12"/>
          <p:cNvSpPr txBox="1"/>
          <p:nvPr/>
        </p:nvSpPr>
        <p:spPr>
          <a:xfrm>
            <a:off x="931075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1" name="object 11"/>
          <p:cNvSpPr txBox="1"/>
          <p:nvPr/>
        </p:nvSpPr>
        <p:spPr>
          <a:xfrm>
            <a:off x="843699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0" name="object 10"/>
          <p:cNvSpPr txBox="1"/>
          <p:nvPr/>
        </p:nvSpPr>
        <p:spPr>
          <a:xfrm>
            <a:off x="7371333" y="6040043"/>
            <a:ext cx="101269" cy="101269"/>
          </a:xfrm>
          <a:prstGeom prst="rect">
            <a:avLst/>
          </a:prstGeom>
        </p:spPr>
        <p:txBody>
          <a:bodyPr wrap="square" lIns="0" tIns="6019" rIns="0" bIns="0" rtlCol="0">
            <a:noAutofit/>
          </a:bodyPr>
          <a:lstStyle/>
          <a:p>
            <a:pPr marL="25400">
              <a:lnSpc>
                <a:spcPts val="750"/>
              </a:lnSpc>
            </a:pPr>
            <a:endParaRPr sz="750"/>
          </a:p>
        </p:txBody>
      </p:sp>
      <p:sp>
        <p:nvSpPr>
          <p:cNvPr id="9" name="object 9"/>
          <p:cNvSpPr txBox="1"/>
          <p:nvPr/>
        </p:nvSpPr>
        <p:spPr>
          <a:xfrm>
            <a:off x="6531356" y="6040043"/>
            <a:ext cx="101269" cy="101269"/>
          </a:xfrm>
          <a:prstGeom prst="rect">
            <a:avLst/>
          </a:prstGeom>
        </p:spPr>
        <p:txBody>
          <a:bodyPr wrap="square" lIns="0" tIns="6019" rIns="0" bIns="0" rtlCol="0">
            <a:noAutofit/>
          </a:bodyPr>
          <a:lstStyle/>
          <a:p>
            <a:pPr marL="25400">
              <a:lnSpc>
                <a:spcPts val="750"/>
              </a:lnSpc>
            </a:pPr>
            <a:endParaRPr sz="750"/>
          </a:p>
        </p:txBody>
      </p:sp>
      <p:sp>
        <p:nvSpPr>
          <p:cNvPr id="8" name="object 8"/>
          <p:cNvSpPr txBox="1"/>
          <p:nvPr/>
        </p:nvSpPr>
        <p:spPr>
          <a:xfrm>
            <a:off x="5375529" y="6040043"/>
            <a:ext cx="101269" cy="101269"/>
          </a:xfrm>
          <a:prstGeom prst="rect">
            <a:avLst/>
          </a:prstGeom>
        </p:spPr>
        <p:txBody>
          <a:bodyPr wrap="square" lIns="0" tIns="6019" rIns="0" bIns="0" rtlCol="0">
            <a:noAutofit/>
          </a:bodyPr>
          <a:lstStyle/>
          <a:p>
            <a:pPr marL="25400">
              <a:lnSpc>
                <a:spcPts val="750"/>
              </a:lnSpc>
            </a:pPr>
            <a:endParaRPr sz="750"/>
          </a:p>
        </p:txBody>
      </p:sp>
      <p:sp>
        <p:nvSpPr>
          <p:cNvPr id="7" name="object 7"/>
          <p:cNvSpPr txBox="1"/>
          <p:nvPr/>
        </p:nvSpPr>
        <p:spPr>
          <a:xfrm>
            <a:off x="4123690" y="6040043"/>
            <a:ext cx="101269" cy="101269"/>
          </a:xfrm>
          <a:prstGeom prst="rect">
            <a:avLst/>
          </a:prstGeom>
        </p:spPr>
        <p:txBody>
          <a:bodyPr wrap="square" lIns="0" tIns="6019" rIns="0" bIns="0" rtlCol="0">
            <a:noAutofit/>
          </a:bodyPr>
          <a:lstStyle/>
          <a:p>
            <a:pPr marL="25400">
              <a:lnSpc>
                <a:spcPts val="750"/>
              </a:lnSpc>
            </a:pPr>
            <a:endParaRPr sz="750"/>
          </a:p>
        </p:txBody>
      </p:sp>
      <p:sp>
        <p:nvSpPr>
          <p:cNvPr id="6" name="object 6"/>
          <p:cNvSpPr txBox="1"/>
          <p:nvPr/>
        </p:nvSpPr>
        <p:spPr>
          <a:xfrm>
            <a:off x="3169285" y="6040043"/>
            <a:ext cx="101269" cy="101269"/>
          </a:xfrm>
          <a:prstGeom prst="rect">
            <a:avLst/>
          </a:prstGeom>
        </p:spPr>
        <p:txBody>
          <a:bodyPr wrap="square" lIns="0" tIns="6019" rIns="0" bIns="0" rtlCol="0">
            <a:noAutofit/>
          </a:bodyPr>
          <a:lstStyle/>
          <a:p>
            <a:pPr marL="25400">
              <a:lnSpc>
                <a:spcPts val="750"/>
              </a:lnSpc>
            </a:pPr>
            <a:endParaRPr sz="750"/>
          </a:p>
        </p:txBody>
      </p:sp>
      <p:sp>
        <p:nvSpPr>
          <p:cNvPr id="5" name="object 5"/>
          <p:cNvSpPr txBox="1"/>
          <p:nvPr/>
        </p:nvSpPr>
        <p:spPr>
          <a:xfrm>
            <a:off x="2352040" y="6040043"/>
            <a:ext cx="101269" cy="101269"/>
          </a:xfrm>
          <a:prstGeom prst="rect">
            <a:avLst/>
          </a:prstGeom>
        </p:spPr>
        <p:txBody>
          <a:bodyPr wrap="square" lIns="0" tIns="6019" rIns="0" bIns="0" rtlCol="0">
            <a:noAutofit/>
          </a:bodyPr>
          <a:lstStyle/>
          <a:p>
            <a:pPr marL="25400">
              <a:lnSpc>
                <a:spcPts val="750"/>
              </a:lnSpc>
            </a:pPr>
            <a:endParaRPr sz="750"/>
          </a:p>
        </p:txBody>
      </p:sp>
      <p:sp>
        <p:nvSpPr>
          <p:cNvPr id="4" name="object 4"/>
          <p:cNvSpPr txBox="1"/>
          <p:nvPr/>
        </p:nvSpPr>
        <p:spPr>
          <a:xfrm>
            <a:off x="1397635" y="6040043"/>
            <a:ext cx="101269" cy="101269"/>
          </a:xfrm>
          <a:prstGeom prst="rect">
            <a:avLst/>
          </a:prstGeom>
        </p:spPr>
        <p:txBody>
          <a:bodyPr wrap="square" lIns="0" tIns="6019" rIns="0" bIns="0" rtlCol="0">
            <a:noAutofit/>
          </a:bodyPr>
          <a:lstStyle/>
          <a:p>
            <a:pPr marL="25400">
              <a:lnSpc>
                <a:spcPts val="750"/>
              </a:lnSpc>
            </a:pPr>
            <a:endParaRPr sz="750"/>
          </a:p>
        </p:txBody>
      </p:sp>
      <p:sp>
        <p:nvSpPr>
          <p:cNvPr id="2" name="object 2"/>
          <p:cNvSpPr txBox="1"/>
          <p:nvPr/>
        </p:nvSpPr>
        <p:spPr>
          <a:xfrm>
            <a:off x="0" y="0"/>
            <a:ext cx="12192000" cy="103885"/>
          </a:xfrm>
          <a:prstGeom prst="rect">
            <a:avLst/>
          </a:prstGeom>
        </p:spPr>
        <p:txBody>
          <a:bodyPr wrap="square" lIns="0" tIns="2285" rIns="0" bIns="0" rtlCol="0">
            <a:noAutofit/>
          </a:bodyPr>
          <a:lstStyle/>
          <a:p>
            <a:pPr marL="25400">
              <a:lnSpc>
                <a:spcPts val="800"/>
              </a:lnSpc>
            </a:pPr>
            <a:endParaRPr sz="800"/>
          </a:p>
        </p:txBody>
      </p:sp>
      <p:sp>
        <p:nvSpPr>
          <p:cNvPr id="32" name="object 11"/>
          <p:cNvSpPr txBox="1"/>
          <p:nvPr/>
        </p:nvSpPr>
        <p:spPr>
          <a:xfrm>
            <a:off x="1270746" y="4544502"/>
            <a:ext cx="9427734" cy="1319188"/>
          </a:xfrm>
          <a:prstGeom prst="rect">
            <a:avLst/>
          </a:prstGeom>
        </p:spPr>
        <p:txBody>
          <a:bodyPr wrap="square" lIns="0" tIns="11684" rIns="0" bIns="0" rtlCol="0">
            <a:noAutofit/>
          </a:bodyPr>
          <a:lstStyle/>
          <a:p>
            <a:pPr marL="12700"/>
            <a:r>
              <a:rPr b="1" spc="-1" dirty="0" smtClean="0">
                <a:latin typeface="Times New Roman" panose="02020603050405020304" pitchFamily="18" charset="0"/>
                <a:cs typeface="Times New Roman" panose="02020603050405020304" pitchFamily="18" charset="0"/>
              </a:rPr>
              <a:t>Nombre del artículo:</a:t>
            </a:r>
            <a:r>
              <a:rPr lang="es-ES" b="1" spc="-1"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Evaluación del riesgo cardiovascular en el personal de enfermería de un Hospital de Cardiología </a:t>
            </a:r>
            <a:endParaRPr lang="es-ES" b="1" spc="-1" dirty="0" smtClean="0">
              <a:latin typeface="Times New Roman" panose="02020603050405020304" pitchFamily="18" charset="0"/>
              <a:cs typeface="Times New Roman" panose="02020603050405020304" pitchFamily="18" charset="0"/>
            </a:endParaRPr>
          </a:p>
          <a:p>
            <a:pPr marL="12700"/>
            <a:r>
              <a:rPr b="1" spc="-2" dirty="0" smtClean="0">
                <a:latin typeface="Times New Roman" panose="02020603050405020304" pitchFamily="18" charset="0"/>
                <a:cs typeface="Times New Roman" panose="02020603050405020304" pitchFamily="18" charset="0"/>
              </a:rPr>
              <a:t>Autor:</a:t>
            </a:r>
            <a:r>
              <a:rPr lang="es-ES" b="1" spc="-2" dirty="0" smtClean="0">
                <a:latin typeface="Times New Roman" panose="02020603050405020304" pitchFamily="18" charset="0"/>
                <a:cs typeface="Times New Roman" panose="02020603050405020304" pitchFamily="18" charset="0"/>
              </a:rPr>
              <a:t> </a:t>
            </a:r>
            <a:r>
              <a:rPr lang="pt-BR" spc="-2" dirty="0">
                <a:latin typeface="Times New Roman" panose="02020603050405020304" pitchFamily="18" charset="0"/>
                <a:cs typeface="Times New Roman" panose="02020603050405020304" pitchFamily="18" charset="0"/>
              </a:rPr>
              <a:t>Moreira, M.; Claudinalle, F.; Torres, K.; Dandara, A.; Rejane, P.; Enders, B</a:t>
            </a:r>
            <a:r>
              <a:rPr lang="pt-BR" spc="-2" dirty="0" smtClean="0">
                <a:latin typeface="Times New Roman" panose="02020603050405020304" pitchFamily="18" charset="0"/>
                <a:cs typeface="Times New Roman" panose="02020603050405020304" pitchFamily="18" charset="0"/>
              </a:rPr>
              <a:t>.</a:t>
            </a:r>
          </a:p>
          <a:p>
            <a:pPr marL="12700"/>
            <a:r>
              <a:rPr b="1" spc="-1" dirty="0" smtClean="0">
                <a:latin typeface="Times New Roman" panose="02020603050405020304" pitchFamily="18" charset="0"/>
                <a:cs typeface="Times New Roman" panose="02020603050405020304" pitchFamily="18" charset="0"/>
              </a:rPr>
              <a:t>Lugar y fecha: </a:t>
            </a:r>
            <a:r>
              <a:rPr lang="es-ES" spc="-1" dirty="0" smtClean="0">
                <a:latin typeface="Times New Roman" panose="02020603050405020304" pitchFamily="18" charset="0"/>
                <a:cs typeface="Times New Roman" panose="02020603050405020304" pitchFamily="18" charset="0"/>
              </a:rPr>
              <a:t>México, 2017</a:t>
            </a:r>
            <a:endParaRPr dirty="0">
              <a:latin typeface="Times New Roman" panose="02020603050405020304" pitchFamily="18" charset="0"/>
              <a:cs typeface="Times New Roman" panose="02020603050405020304" pitchFamily="18" charset="0"/>
            </a:endParaRPr>
          </a:p>
        </p:txBody>
      </p:sp>
      <p:graphicFrame>
        <p:nvGraphicFramePr>
          <p:cNvPr id="35" name="Gráfico 34"/>
          <p:cNvGraphicFramePr/>
          <p:nvPr>
            <p:extLst>
              <p:ext uri="{D42A27DB-BD31-4B8C-83A1-F6EECF244321}">
                <p14:modId xmlns:p14="http://schemas.microsoft.com/office/powerpoint/2010/main" val="3569641482"/>
              </p:ext>
            </p:extLst>
          </p:nvPr>
        </p:nvGraphicFramePr>
        <p:xfrm>
          <a:off x="2352040" y="1328018"/>
          <a:ext cx="5975206" cy="3040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6132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5072"/>
            <a:ext cx="12192000" cy="108958"/>
          </a:xfrm>
          <a:custGeom>
            <a:avLst/>
            <a:gdLst/>
            <a:ahLst/>
            <a:cxnLst/>
            <a:rect l="l" t="t" r="r" b="b"/>
            <a:pathLst>
              <a:path w="12192000" h="108958">
                <a:moveTo>
                  <a:pt x="12192000" y="5072"/>
                </a:moveTo>
                <a:lnTo>
                  <a:pt x="0" y="5072"/>
                </a:lnTo>
                <a:lnTo>
                  <a:pt x="0" y="108958"/>
                </a:lnTo>
                <a:lnTo>
                  <a:pt x="12192000" y="108958"/>
                </a:lnTo>
                <a:lnTo>
                  <a:pt x="12192000" y="5072"/>
                </a:lnTo>
                <a:close/>
              </a:path>
            </a:pathLst>
          </a:custGeom>
          <a:solidFill>
            <a:srgbClr val="CC3300"/>
          </a:solidFill>
        </p:spPr>
        <p:txBody>
          <a:bodyPr wrap="square" lIns="0" tIns="0" rIns="0" bIns="0" rtlCol="0">
            <a:noAutofit/>
          </a:bodyPr>
          <a:lstStyle/>
          <a:p>
            <a:endParaRPr/>
          </a:p>
        </p:txBody>
      </p:sp>
      <p:sp>
        <p:nvSpPr>
          <p:cNvPr id="30" name="object 30"/>
          <p:cNvSpPr/>
          <p:nvPr/>
        </p:nvSpPr>
        <p:spPr>
          <a:xfrm>
            <a:off x="0" y="-5072"/>
            <a:ext cx="12192000" cy="108958"/>
          </a:xfrm>
          <a:custGeom>
            <a:avLst/>
            <a:gdLst/>
            <a:ahLst/>
            <a:cxnLst/>
            <a:rect l="l" t="t" r="r" b="b"/>
            <a:pathLst>
              <a:path w="12192000" h="108958">
                <a:moveTo>
                  <a:pt x="0" y="5072"/>
                </a:moveTo>
                <a:lnTo>
                  <a:pt x="0" y="108958"/>
                </a:lnTo>
                <a:lnTo>
                  <a:pt x="12192000" y="108958"/>
                </a:lnTo>
                <a:lnTo>
                  <a:pt x="12192000" y="5072"/>
                </a:lnTo>
              </a:path>
            </a:pathLst>
          </a:custGeom>
          <a:ln w="12700">
            <a:solidFill>
              <a:srgbClr val="41709C"/>
            </a:solidFill>
          </a:ln>
        </p:spPr>
        <p:txBody>
          <a:bodyPr wrap="square" lIns="0" tIns="0" rIns="0" bIns="0" rtlCol="0">
            <a:noAutofit/>
          </a:bodyPr>
          <a:lstStyle/>
          <a:p>
            <a:endParaRPr/>
          </a:p>
        </p:txBody>
      </p:sp>
      <p:sp>
        <p:nvSpPr>
          <p:cNvPr id="27" name="object 27"/>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close/>
              </a:path>
            </a:pathLst>
          </a:custGeom>
          <a:solidFill>
            <a:srgbClr val="990000"/>
          </a:solidFill>
        </p:spPr>
        <p:txBody>
          <a:bodyPr wrap="square" lIns="0" tIns="0" rIns="0" bIns="0" rtlCol="0">
            <a:noAutofit/>
          </a:bodyPr>
          <a:lstStyle/>
          <a:p>
            <a:endParaRPr/>
          </a:p>
        </p:txBody>
      </p:sp>
      <p:sp>
        <p:nvSpPr>
          <p:cNvPr id="28" name="object 28"/>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path>
            </a:pathLst>
          </a:custGeom>
          <a:ln w="12700">
            <a:solidFill>
              <a:srgbClr val="41709C"/>
            </a:solidFill>
          </a:ln>
        </p:spPr>
        <p:txBody>
          <a:bodyPr wrap="square" lIns="0" tIns="0" rIns="0" bIns="0" rtlCol="0">
            <a:noAutofit/>
          </a:bodyPr>
          <a:lstStyle/>
          <a:p>
            <a:endParaRPr/>
          </a:p>
        </p:txBody>
      </p:sp>
      <p:sp>
        <p:nvSpPr>
          <p:cNvPr id="16" name="object 16"/>
          <p:cNvSpPr/>
          <p:nvPr/>
        </p:nvSpPr>
        <p:spPr>
          <a:xfrm>
            <a:off x="139763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235204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EC7C30"/>
          </a:solidFill>
        </p:spPr>
        <p:txBody>
          <a:bodyPr wrap="square" lIns="0" tIns="0" rIns="0" bIns="0" rtlCol="0">
            <a:noAutofit/>
          </a:bodyPr>
          <a:lstStyle/>
          <a:p>
            <a:endParaRPr/>
          </a:p>
        </p:txBody>
      </p:sp>
      <p:sp>
        <p:nvSpPr>
          <p:cNvPr id="18" name="object 18"/>
          <p:cNvSpPr/>
          <p:nvPr/>
        </p:nvSpPr>
        <p:spPr>
          <a:xfrm>
            <a:off x="316928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412369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FFC000"/>
          </a:solidFill>
        </p:spPr>
        <p:txBody>
          <a:bodyPr wrap="square" lIns="0" tIns="0" rIns="0" bIns="0" rtlCol="0">
            <a:noAutofit/>
          </a:bodyPr>
          <a:lstStyle/>
          <a:p>
            <a:endParaRPr/>
          </a:p>
        </p:txBody>
      </p:sp>
      <p:sp>
        <p:nvSpPr>
          <p:cNvPr id="20" name="object 20"/>
          <p:cNvSpPr/>
          <p:nvPr/>
        </p:nvSpPr>
        <p:spPr>
          <a:xfrm>
            <a:off x="5375529"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6531356"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FAC46"/>
          </a:solidFill>
        </p:spPr>
        <p:txBody>
          <a:bodyPr wrap="square" lIns="0" tIns="0" rIns="0" bIns="0" rtlCol="0">
            <a:noAutofit/>
          </a:bodyPr>
          <a:lstStyle/>
          <a:p>
            <a:endParaRPr/>
          </a:p>
        </p:txBody>
      </p:sp>
      <p:sp>
        <p:nvSpPr>
          <p:cNvPr id="22" name="object 22"/>
          <p:cNvSpPr/>
          <p:nvPr/>
        </p:nvSpPr>
        <p:spPr>
          <a:xfrm>
            <a:off x="7371333"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245E91"/>
          </a:solidFill>
        </p:spPr>
        <p:txBody>
          <a:bodyPr wrap="square" lIns="0" tIns="0" rIns="0" bIns="0" rtlCol="0">
            <a:noAutofit/>
          </a:bodyPr>
          <a:lstStyle/>
          <a:p>
            <a:endParaRPr/>
          </a:p>
        </p:txBody>
      </p:sp>
      <p:sp>
        <p:nvSpPr>
          <p:cNvPr id="23" name="object 23"/>
          <p:cNvSpPr/>
          <p:nvPr/>
        </p:nvSpPr>
        <p:spPr>
          <a:xfrm>
            <a:off x="843699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9E470D"/>
          </a:solidFill>
        </p:spPr>
        <p:txBody>
          <a:bodyPr wrap="square" lIns="0" tIns="0" rIns="0" bIns="0" rtlCol="0">
            <a:noAutofit/>
          </a:bodyPr>
          <a:lstStyle/>
          <a:p>
            <a:endParaRPr/>
          </a:p>
        </p:txBody>
      </p:sp>
      <p:sp>
        <p:nvSpPr>
          <p:cNvPr id="24" name="object 24"/>
          <p:cNvSpPr/>
          <p:nvPr/>
        </p:nvSpPr>
        <p:spPr>
          <a:xfrm>
            <a:off x="931075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26262"/>
          </a:solidFill>
        </p:spPr>
        <p:txBody>
          <a:bodyPr wrap="square" lIns="0" tIns="0" rIns="0" bIns="0" rtlCol="0">
            <a:noAutofit/>
          </a:bodyPr>
          <a:lstStyle/>
          <a:p>
            <a:endParaRPr/>
          </a:p>
        </p:txBody>
      </p:sp>
      <p:sp>
        <p:nvSpPr>
          <p:cNvPr id="13" name="object 13"/>
          <p:cNvSpPr txBox="1"/>
          <p:nvPr/>
        </p:nvSpPr>
        <p:spPr>
          <a:xfrm>
            <a:off x="837550" y="128549"/>
            <a:ext cx="9599673" cy="1163822"/>
          </a:xfrm>
          <a:prstGeom prst="rect">
            <a:avLst/>
          </a:prstGeom>
        </p:spPr>
        <p:txBody>
          <a:bodyPr wrap="square" lIns="0" tIns="26511" rIns="0" bIns="0" rtlCol="0">
            <a:noAutofit/>
          </a:bodyPr>
          <a:lstStyle/>
          <a:p>
            <a:pPr marL="12700" marR="34290" algn="ctr">
              <a:lnSpc>
                <a:spcPts val="4175"/>
              </a:lnSpc>
            </a:pPr>
            <a:r>
              <a:rPr lang="es-ES" sz="4000" b="1" spc="-66" dirty="0">
                <a:latin typeface="Times New Roman" panose="02020603050405020304" pitchFamily="18" charset="0"/>
                <a:cs typeface="Times New Roman" panose="02020603050405020304" pitchFamily="18" charset="0"/>
              </a:rPr>
              <a:t>R</a:t>
            </a:r>
            <a:r>
              <a:rPr lang="es-ES" sz="4000" b="1" spc="-66" dirty="0" smtClean="0">
                <a:latin typeface="Times New Roman" panose="02020603050405020304" pitchFamily="18" charset="0"/>
                <a:cs typeface="Times New Roman" panose="02020603050405020304" pitchFamily="18" charset="0"/>
              </a:rPr>
              <a:t>esultados</a:t>
            </a:r>
            <a:endParaRPr lang="es-ES" sz="4000" dirty="0" smtClean="0">
              <a:latin typeface="Times New Roman" panose="02020603050405020304" pitchFamily="18" charset="0"/>
              <a:cs typeface="Times New Roman" panose="02020603050405020304" pitchFamily="18" charset="0"/>
            </a:endParaRPr>
          </a:p>
          <a:p>
            <a:pPr marL="12700" marR="34290" algn="ctr">
              <a:lnSpc>
                <a:spcPts val="4175"/>
              </a:lnSpc>
            </a:pPr>
            <a:r>
              <a:rPr sz="2400" b="1" dirty="0" smtClean="0">
                <a:latin typeface="Times New Roman" panose="02020603050405020304" pitchFamily="18" charset="0"/>
                <a:cs typeface="Times New Roman" panose="02020603050405020304" pitchFamily="18" charset="0"/>
              </a:rPr>
              <a:t>Grafico </a:t>
            </a:r>
            <a:r>
              <a:rPr lang="es-ES" sz="2400" b="1" dirty="0" smtClean="0">
                <a:latin typeface="Times New Roman" panose="02020603050405020304" pitchFamily="18" charset="0"/>
                <a:cs typeface="Times New Roman" panose="02020603050405020304" pitchFamily="18" charset="0"/>
              </a:rPr>
              <a:t> No </a:t>
            </a:r>
            <a:r>
              <a:rPr lang="es-ES" sz="2400" b="1" dirty="0">
                <a:latin typeface="Times New Roman" panose="02020603050405020304" pitchFamily="18" charset="0"/>
                <a:cs typeface="Times New Roman" panose="02020603050405020304" pitchFamily="18" charset="0"/>
              </a:rPr>
              <a:t>2</a:t>
            </a:r>
            <a:r>
              <a:rPr lang="es-ES" sz="2400" b="1" dirty="0" smtClean="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Población distribuida por Grupo etario y género   </a:t>
            </a:r>
            <a:endParaRPr sz="2400" dirty="0">
              <a:latin typeface="Times New Roman" panose="02020603050405020304" pitchFamily="18" charset="0"/>
              <a:cs typeface="Times New Roman" panose="02020603050405020304" pitchFamily="18" charset="0"/>
            </a:endParaRPr>
          </a:p>
        </p:txBody>
      </p:sp>
      <p:sp>
        <p:nvSpPr>
          <p:cNvPr id="12" name="object 12"/>
          <p:cNvSpPr txBox="1"/>
          <p:nvPr/>
        </p:nvSpPr>
        <p:spPr>
          <a:xfrm>
            <a:off x="931075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1" name="object 11"/>
          <p:cNvSpPr txBox="1"/>
          <p:nvPr/>
        </p:nvSpPr>
        <p:spPr>
          <a:xfrm>
            <a:off x="843699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0" name="object 10"/>
          <p:cNvSpPr txBox="1"/>
          <p:nvPr/>
        </p:nvSpPr>
        <p:spPr>
          <a:xfrm>
            <a:off x="7371333" y="6040043"/>
            <a:ext cx="101269" cy="101269"/>
          </a:xfrm>
          <a:prstGeom prst="rect">
            <a:avLst/>
          </a:prstGeom>
        </p:spPr>
        <p:txBody>
          <a:bodyPr wrap="square" lIns="0" tIns="6019" rIns="0" bIns="0" rtlCol="0">
            <a:noAutofit/>
          </a:bodyPr>
          <a:lstStyle/>
          <a:p>
            <a:pPr marL="25400">
              <a:lnSpc>
                <a:spcPts val="750"/>
              </a:lnSpc>
            </a:pPr>
            <a:endParaRPr sz="750"/>
          </a:p>
        </p:txBody>
      </p:sp>
      <p:sp>
        <p:nvSpPr>
          <p:cNvPr id="9" name="object 9"/>
          <p:cNvSpPr txBox="1"/>
          <p:nvPr/>
        </p:nvSpPr>
        <p:spPr>
          <a:xfrm>
            <a:off x="6531356" y="6040043"/>
            <a:ext cx="101269" cy="101269"/>
          </a:xfrm>
          <a:prstGeom prst="rect">
            <a:avLst/>
          </a:prstGeom>
        </p:spPr>
        <p:txBody>
          <a:bodyPr wrap="square" lIns="0" tIns="6019" rIns="0" bIns="0" rtlCol="0">
            <a:noAutofit/>
          </a:bodyPr>
          <a:lstStyle/>
          <a:p>
            <a:pPr marL="25400">
              <a:lnSpc>
                <a:spcPts val="750"/>
              </a:lnSpc>
            </a:pPr>
            <a:endParaRPr sz="750"/>
          </a:p>
        </p:txBody>
      </p:sp>
      <p:sp>
        <p:nvSpPr>
          <p:cNvPr id="8" name="object 8"/>
          <p:cNvSpPr txBox="1"/>
          <p:nvPr/>
        </p:nvSpPr>
        <p:spPr>
          <a:xfrm>
            <a:off x="5375529" y="6040043"/>
            <a:ext cx="101269" cy="101269"/>
          </a:xfrm>
          <a:prstGeom prst="rect">
            <a:avLst/>
          </a:prstGeom>
        </p:spPr>
        <p:txBody>
          <a:bodyPr wrap="square" lIns="0" tIns="6019" rIns="0" bIns="0" rtlCol="0">
            <a:noAutofit/>
          </a:bodyPr>
          <a:lstStyle/>
          <a:p>
            <a:pPr marL="25400">
              <a:lnSpc>
                <a:spcPts val="750"/>
              </a:lnSpc>
            </a:pPr>
            <a:endParaRPr sz="750"/>
          </a:p>
        </p:txBody>
      </p:sp>
      <p:sp>
        <p:nvSpPr>
          <p:cNvPr id="7" name="object 7"/>
          <p:cNvSpPr txBox="1"/>
          <p:nvPr/>
        </p:nvSpPr>
        <p:spPr>
          <a:xfrm>
            <a:off x="4123690" y="6040043"/>
            <a:ext cx="101269" cy="101269"/>
          </a:xfrm>
          <a:prstGeom prst="rect">
            <a:avLst/>
          </a:prstGeom>
        </p:spPr>
        <p:txBody>
          <a:bodyPr wrap="square" lIns="0" tIns="6019" rIns="0" bIns="0" rtlCol="0">
            <a:noAutofit/>
          </a:bodyPr>
          <a:lstStyle/>
          <a:p>
            <a:pPr marL="25400">
              <a:lnSpc>
                <a:spcPts val="750"/>
              </a:lnSpc>
            </a:pPr>
            <a:endParaRPr sz="750"/>
          </a:p>
        </p:txBody>
      </p:sp>
      <p:sp>
        <p:nvSpPr>
          <p:cNvPr id="6" name="object 6"/>
          <p:cNvSpPr txBox="1"/>
          <p:nvPr/>
        </p:nvSpPr>
        <p:spPr>
          <a:xfrm>
            <a:off x="3169285" y="6040043"/>
            <a:ext cx="101269" cy="101269"/>
          </a:xfrm>
          <a:prstGeom prst="rect">
            <a:avLst/>
          </a:prstGeom>
        </p:spPr>
        <p:txBody>
          <a:bodyPr wrap="square" lIns="0" tIns="6019" rIns="0" bIns="0" rtlCol="0">
            <a:noAutofit/>
          </a:bodyPr>
          <a:lstStyle/>
          <a:p>
            <a:pPr marL="25400">
              <a:lnSpc>
                <a:spcPts val="750"/>
              </a:lnSpc>
            </a:pPr>
            <a:endParaRPr sz="750"/>
          </a:p>
        </p:txBody>
      </p:sp>
      <p:sp>
        <p:nvSpPr>
          <p:cNvPr id="5" name="object 5"/>
          <p:cNvSpPr txBox="1"/>
          <p:nvPr/>
        </p:nvSpPr>
        <p:spPr>
          <a:xfrm>
            <a:off x="2352040" y="6040043"/>
            <a:ext cx="101269" cy="101269"/>
          </a:xfrm>
          <a:prstGeom prst="rect">
            <a:avLst/>
          </a:prstGeom>
        </p:spPr>
        <p:txBody>
          <a:bodyPr wrap="square" lIns="0" tIns="6019" rIns="0" bIns="0" rtlCol="0">
            <a:noAutofit/>
          </a:bodyPr>
          <a:lstStyle/>
          <a:p>
            <a:pPr marL="25400">
              <a:lnSpc>
                <a:spcPts val="750"/>
              </a:lnSpc>
            </a:pPr>
            <a:endParaRPr sz="750"/>
          </a:p>
        </p:txBody>
      </p:sp>
      <p:sp>
        <p:nvSpPr>
          <p:cNvPr id="4" name="object 4"/>
          <p:cNvSpPr txBox="1"/>
          <p:nvPr/>
        </p:nvSpPr>
        <p:spPr>
          <a:xfrm>
            <a:off x="1397635" y="6040043"/>
            <a:ext cx="101269" cy="101269"/>
          </a:xfrm>
          <a:prstGeom prst="rect">
            <a:avLst/>
          </a:prstGeom>
        </p:spPr>
        <p:txBody>
          <a:bodyPr wrap="square" lIns="0" tIns="6019" rIns="0" bIns="0" rtlCol="0">
            <a:noAutofit/>
          </a:bodyPr>
          <a:lstStyle/>
          <a:p>
            <a:pPr marL="25400">
              <a:lnSpc>
                <a:spcPts val="750"/>
              </a:lnSpc>
            </a:pPr>
            <a:endParaRPr sz="750"/>
          </a:p>
        </p:txBody>
      </p:sp>
      <p:sp>
        <p:nvSpPr>
          <p:cNvPr id="2" name="object 2"/>
          <p:cNvSpPr txBox="1"/>
          <p:nvPr/>
        </p:nvSpPr>
        <p:spPr>
          <a:xfrm>
            <a:off x="0" y="0"/>
            <a:ext cx="12192000" cy="103885"/>
          </a:xfrm>
          <a:prstGeom prst="rect">
            <a:avLst/>
          </a:prstGeom>
        </p:spPr>
        <p:txBody>
          <a:bodyPr wrap="square" lIns="0" tIns="2285" rIns="0" bIns="0" rtlCol="0">
            <a:noAutofit/>
          </a:bodyPr>
          <a:lstStyle/>
          <a:p>
            <a:pPr marL="25400">
              <a:lnSpc>
                <a:spcPts val="800"/>
              </a:lnSpc>
            </a:pPr>
            <a:endParaRPr sz="800"/>
          </a:p>
        </p:txBody>
      </p:sp>
      <p:sp>
        <p:nvSpPr>
          <p:cNvPr id="32" name="object 11"/>
          <p:cNvSpPr txBox="1"/>
          <p:nvPr/>
        </p:nvSpPr>
        <p:spPr>
          <a:xfrm>
            <a:off x="1164121" y="4666266"/>
            <a:ext cx="9427734" cy="1319188"/>
          </a:xfrm>
          <a:prstGeom prst="rect">
            <a:avLst/>
          </a:prstGeom>
        </p:spPr>
        <p:txBody>
          <a:bodyPr wrap="square" lIns="0" tIns="11684" rIns="0" bIns="0" rtlCol="0">
            <a:noAutofit/>
          </a:bodyPr>
          <a:lstStyle/>
          <a:p>
            <a:pPr marL="12700"/>
            <a:r>
              <a:rPr b="1" spc="-1" dirty="0" smtClean="0">
                <a:latin typeface="Times New Roman" panose="02020603050405020304" pitchFamily="18" charset="0"/>
                <a:cs typeface="Times New Roman" panose="02020603050405020304" pitchFamily="18" charset="0"/>
              </a:rPr>
              <a:t>Nombre del artículo:</a:t>
            </a:r>
            <a:r>
              <a:rPr lang="es-ES" b="1" spc="-1" dirty="0" smtClean="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Uso del score de framingham como indicador de los factores de riesgo de las enfermedades cardiovasculares en la población peruana.</a:t>
            </a:r>
          </a:p>
          <a:p>
            <a:pPr marL="12700"/>
            <a:r>
              <a:rPr b="1" spc="-2" dirty="0" smtClean="0">
                <a:latin typeface="Times New Roman" panose="02020603050405020304" pitchFamily="18" charset="0"/>
                <a:cs typeface="Times New Roman" panose="02020603050405020304" pitchFamily="18" charset="0"/>
              </a:rPr>
              <a:t>Autor:</a:t>
            </a:r>
            <a:r>
              <a:rPr lang="es-ES" b="1" spc="-2" dirty="0">
                <a:latin typeface="Times New Roman" panose="02020603050405020304" pitchFamily="18" charset="0"/>
                <a:cs typeface="Times New Roman" panose="02020603050405020304" pitchFamily="18" charset="0"/>
              </a:rPr>
              <a:t> </a:t>
            </a:r>
            <a:r>
              <a:rPr lang="es-ES" spc="-2" dirty="0">
                <a:latin typeface="Times New Roman" panose="02020603050405020304" pitchFamily="18" charset="0"/>
                <a:cs typeface="Times New Roman" panose="02020603050405020304" pitchFamily="18" charset="0"/>
              </a:rPr>
              <a:t>Moreira, E.; Segura, L.</a:t>
            </a:r>
            <a:endParaRPr lang="pt-BR" spc="-2" dirty="0" smtClean="0">
              <a:latin typeface="Times New Roman" panose="02020603050405020304" pitchFamily="18" charset="0"/>
              <a:cs typeface="Times New Roman" panose="02020603050405020304" pitchFamily="18" charset="0"/>
            </a:endParaRPr>
          </a:p>
          <a:p>
            <a:pPr marL="12700"/>
            <a:r>
              <a:rPr b="1" spc="-1" dirty="0" smtClean="0">
                <a:latin typeface="Times New Roman" panose="02020603050405020304" pitchFamily="18" charset="0"/>
                <a:cs typeface="Times New Roman" panose="02020603050405020304" pitchFamily="18" charset="0"/>
              </a:rPr>
              <a:t>Lugar y fecha: </a:t>
            </a:r>
            <a:r>
              <a:rPr lang="es-ES" spc="-1" dirty="0" smtClean="0">
                <a:latin typeface="Times New Roman" panose="02020603050405020304" pitchFamily="18" charset="0"/>
                <a:cs typeface="Times New Roman" panose="02020603050405020304" pitchFamily="18" charset="0"/>
              </a:rPr>
              <a:t>Perú, 2012</a:t>
            </a:r>
            <a:endParaRPr dirty="0">
              <a:latin typeface="Times New Roman" panose="02020603050405020304" pitchFamily="18" charset="0"/>
              <a:cs typeface="Times New Roman" panose="02020603050405020304" pitchFamily="18" charset="0"/>
            </a:endParaRPr>
          </a:p>
        </p:txBody>
      </p:sp>
      <p:graphicFrame>
        <p:nvGraphicFramePr>
          <p:cNvPr id="31" name="Gráfico 30"/>
          <p:cNvGraphicFramePr/>
          <p:nvPr>
            <p:extLst>
              <p:ext uri="{D42A27DB-BD31-4B8C-83A1-F6EECF244321}">
                <p14:modId xmlns:p14="http://schemas.microsoft.com/office/powerpoint/2010/main" val="1486645799"/>
              </p:ext>
            </p:extLst>
          </p:nvPr>
        </p:nvGraphicFramePr>
        <p:xfrm>
          <a:off x="2683766" y="1288384"/>
          <a:ext cx="5586063" cy="32015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049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2014721" y="673822"/>
            <a:ext cx="7599542" cy="4648209"/>
          </a:xfrm>
          <a:prstGeom prst="rect">
            <a:avLst/>
          </a:prstGeom>
        </p:spPr>
      </p:pic>
      <p:sp>
        <p:nvSpPr>
          <p:cNvPr id="13" name="CuadroTexto 12"/>
          <p:cNvSpPr txBox="1"/>
          <p:nvPr/>
        </p:nvSpPr>
        <p:spPr>
          <a:xfrm>
            <a:off x="5866743" y="1501356"/>
            <a:ext cx="3747520" cy="2431435"/>
          </a:xfrm>
          <a:prstGeom prst="rect">
            <a:avLst/>
          </a:prstGeom>
          <a:noFill/>
        </p:spPr>
        <p:txBody>
          <a:bodyPr wrap="square" rtlCol="0">
            <a:spAutoFit/>
          </a:bodyPr>
          <a:lstStyle/>
          <a:p>
            <a:r>
              <a:rPr lang="es-ES" sz="2600" b="1" dirty="0" smtClean="0">
                <a:solidFill>
                  <a:schemeClr val="bg1"/>
                </a:solidFill>
                <a:latin typeface="Times New Roman" panose="02020603050405020304" pitchFamily="18" charset="0"/>
                <a:cs typeface="Times New Roman" panose="02020603050405020304" pitchFamily="18" charset="0"/>
              </a:rPr>
              <a:t>“Lo importante no es lo </a:t>
            </a:r>
          </a:p>
          <a:p>
            <a:r>
              <a:rPr lang="es-ES" sz="2600" b="1" dirty="0" smtClean="0">
                <a:solidFill>
                  <a:schemeClr val="bg1"/>
                </a:solidFill>
                <a:latin typeface="Times New Roman" panose="02020603050405020304" pitchFamily="18" charset="0"/>
                <a:cs typeface="Times New Roman" panose="02020603050405020304" pitchFamily="18" charset="0"/>
              </a:rPr>
              <a:t>que nos hace el destino, </a:t>
            </a:r>
          </a:p>
          <a:p>
            <a:r>
              <a:rPr lang="es-ES" sz="2600" b="1" dirty="0" smtClean="0">
                <a:solidFill>
                  <a:schemeClr val="bg1"/>
                </a:solidFill>
                <a:latin typeface="Times New Roman" panose="02020603050405020304" pitchFamily="18" charset="0"/>
                <a:cs typeface="Times New Roman" panose="02020603050405020304" pitchFamily="18" charset="0"/>
              </a:rPr>
              <a:t>sino lo que nosotros </a:t>
            </a:r>
          </a:p>
          <a:p>
            <a:r>
              <a:rPr lang="es-ES" sz="2600" b="1" dirty="0" smtClean="0">
                <a:solidFill>
                  <a:schemeClr val="bg1"/>
                </a:solidFill>
                <a:latin typeface="Times New Roman" panose="02020603050405020304" pitchFamily="18" charset="0"/>
                <a:cs typeface="Times New Roman" panose="02020603050405020304" pitchFamily="18" charset="0"/>
              </a:rPr>
              <a:t>hacemos de él”</a:t>
            </a:r>
          </a:p>
          <a:p>
            <a:endParaRPr lang="es-ES" sz="2600" b="1" dirty="0">
              <a:solidFill>
                <a:schemeClr val="bg1"/>
              </a:solidFill>
              <a:latin typeface="Times New Roman" panose="02020603050405020304" pitchFamily="18" charset="0"/>
              <a:cs typeface="Times New Roman" panose="02020603050405020304" pitchFamily="18" charset="0"/>
            </a:endParaRPr>
          </a:p>
          <a:p>
            <a:r>
              <a:rPr lang="es-ES" sz="2200" b="1" dirty="0" smtClean="0">
                <a:solidFill>
                  <a:schemeClr val="bg1"/>
                </a:solidFill>
                <a:latin typeface="Times New Roman" panose="02020603050405020304" pitchFamily="18" charset="0"/>
                <a:cs typeface="Times New Roman" panose="02020603050405020304" pitchFamily="18" charset="0"/>
              </a:rPr>
              <a:t>Florence Nightingale… </a:t>
            </a:r>
            <a:endParaRPr lang="es-ES" sz="2200" b="1" dirty="0">
              <a:solidFill>
                <a:schemeClr val="bg1"/>
              </a:solidFill>
              <a:latin typeface="Times New Roman" panose="02020603050405020304" pitchFamily="18" charset="0"/>
              <a:cs typeface="Times New Roman" panose="02020603050405020304" pitchFamily="18" charset="0"/>
            </a:endParaRPr>
          </a:p>
        </p:txBody>
      </p:sp>
      <p:cxnSp>
        <p:nvCxnSpPr>
          <p:cNvPr id="15" name="Conector recto 14"/>
          <p:cNvCxnSpPr/>
          <p:nvPr/>
        </p:nvCxnSpPr>
        <p:spPr>
          <a:xfrm>
            <a:off x="5866743" y="3226525"/>
            <a:ext cx="2063932" cy="13063"/>
          </a:xfrm>
          <a:prstGeom prst="line">
            <a:avLst/>
          </a:prstGeom>
          <a:ln w="28575">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0985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5072"/>
            <a:ext cx="12192000" cy="108958"/>
          </a:xfrm>
          <a:custGeom>
            <a:avLst/>
            <a:gdLst/>
            <a:ahLst/>
            <a:cxnLst/>
            <a:rect l="l" t="t" r="r" b="b"/>
            <a:pathLst>
              <a:path w="12192000" h="108958">
                <a:moveTo>
                  <a:pt x="12192000" y="5072"/>
                </a:moveTo>
                <a:lnTo>
                  <a:pt x="0" y="5072"/>
                </a:lnTo>
                <a:lnTo>
                  <a:pt x="0" y="108958"/>
                </a:lnTo>
                <a:lnTo>
                  <a:pt x="12192000" y="108958"/>
                </a:lnTo>
                <a:lnTo>
                  <a:pt x="12192000" y="5072"/>
                </a:lnTo>
                <a:close/>
              </a:path>
            </a:pathLst>
          </a:custGeom>
          <a:solidFill>
            <a:srgbClr val="CC3300"/>
          </a:solidFill>
        </p:spPr>
        <p:txBody>
          <a:bodyPr wrap="square" lIns="0" tIns="0" rIns="0" bIns="0" rtlCol="0">
            <a:noAutofit/>
          </a:bodyPr>
          <a:lstStyle/>
          <a:p>
            <a:endParaRPr/>
          </a:p>
        </p:txBody>
      </p:sp>
      <p:sp>
        <p:nvSpPr>
          <p:cNvPr id="30" name="object 30"/>
          <p:cNvSpPr/>
          <p:nvPr/>
        </p:nvSpPr>
        <p:spPr>
          <a:xfrm>
            <a:off x="0" y="-5072"/>
            <a:ext cx="12192000" cy="108958"/>
          </a:xfrm>
          <a:custGeom>
            <a:avLst/>
            <a:gdLst/>
            <a:ahLst/>
            <a:cxnLst/>
            <a:rect l="l" t="t" r="r" b="b"/>
            <a:pathLst>
              <a:path w="12192000" h="108958">
                <a:moveTo>
                  <a:pt x="0" y="5072"/>
                </a:moveTo>
                <a:lnTo>
                  <a:pt x="0" y="108958"/>
                </a:lnTo>
                <a:lnTo>
                  <a:pt x="12192000" y="108958"/>
                </a:lnTo>
                <a:lnTo>
                  <a:pt x="12192000" y="5072"/>
                </a:lnTo>
              </a:path>
            </a:pathLst>
          </a:custGeom>
          <a:ln w="12700">
            <a:solidFill>
              <a:srgbClr val="41709C"/>
            </a:solidFill>
          </a:ln>
        </p:spPr>
        <p:txBody>
          <a:bodyPr wrap="square" lIns="0" tIns="0" rIns="0" bIns="0" rtlCol="0">
            <a:noAutofit/>
          </a:bodyPr>
          <a:lstStyle/>
          <a:p>
            <a:endParaRPr/>
          </a:p>
        </p:txBody>
      </p:sp>
      <p:sp>
        <p:nvSpPr>
          <p:cNvPr id="27" name="object 27"/>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close/>
              </a:path>
            </a:pathLst>
          </a:custGeom>
          <a:solidFill>
            <a:srgbClr val="990000"/>
          </a:solidFill>
        </p:spPr>
        <p:txBody>
          <a:bodyPr wrap="square" lIns="0" tIns="0" rIns="0" bIns="0" rtlCol="0">
            <a:noAutofit/>
          </a:bodyPr>
          <a:lstStyle/>
          <a:p>
            <a:endParaRPr/>
          </a:p>
        </p:txBody>
      </p:sp>
      <p:sp>
        <p:nvSpPr>
          <p:cNvPr id="28" name="object 28"/>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path>
            </a:pathLst>
          </a:custGeom>
          <a:ln w="12700">
            <a:solidFill>
              <a:srgbClr val="41709C"/>
            </a:solidFill>
          </a:ln>
        </p:spPr>
        <p:txBody>
          <a:bodyPr wrap="square" lIns="0" tIns="0" rIns="0" bIns="0" rtlCol="0">
            <a:noAutofit/>
          </a:bodyPr>
          <a:lstStyle/>
          <a:p>
            <a:endParaRPr/>
          </a:p>
        </p:txBody>
      </p:sp>
      <p:sp>
        <p:nvSpPr>
          <p:cNvPr id="16" name="object 16"/>
          <p:cNvSpPr/>
          <p:nvPr/>
        </p:nvSpPr>
        <p:spPr>
          <a:xfrm>
            <a:off x="139763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235204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EC7C30"/>
          </a:solidFill>
        </p:spPr>
        <p:txBody>
          <a:bodyPr wrap="square" lIns="0" tIns="0" rIns="0" bIns="0" rtlCol="0">
            <a:noAutofit/>
          </a:bodyPr>
          <a:lstStyle/>
          <a:p>
            <a:endParaRPr/>
          </a:p>
        </p:txBody>
      </p:sp>
      <p:sp>
        <p:nvSpPr>
          <p:cNvPr id="18" name="object 18"/>
          <p:cNvSpPr/>
          <p:nvPr/>
        </p:nvSpPr>
        <p:spPr>
          <a:xfrm>
            <a:off x="316928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412369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FFC000"/>
          </a:solidFill>
        </p:spPr>
        <p:txBody>
          <a:bodyPr wrap="square" lIns="0" tIns="0" rIns="0" bIns="0" rtlCol="0">
            <a:noAutofit/>
          </a:bodyPr>
          <a:lstStyle/>
          <a:p>
            <a:endParaRPr/>
          </a:p>
        </p:txBody>
      </p:sp>
      <p:sp>
        <p:nvSpPr>
          <p:cNvPr id="20" name="object 20"/>
          <p:cNvSpPr/>
          <p:nvPr/>
        </p:nvSpPr>
        <p:spPr>
          <a:xfrm>
            <a:off x="5375529"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6531356"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FAC46"/>
          </a:solidFill>
        </p:spPr>
        <p:txBody>
          <a:bodyPr wrap="square" lIns="0" tIns="0" rIns="0" bIns="0" rtlCol="0">
            <a:noAutofit/>
          </a:bodyPr>
          <a:lstStyle/>
          <a:p>
            <a:endParaRPr/>
          </a:p>
        </p:txBody>
      </p:sp>
      <p:sp>
        <p:nvSpPr>
          <p:cNvPr id="22" name="object 22"/>
          <p:cNvSpPr/>
          <p:nvPr/>
        </p:nvSpPr>
        <p:spPr>
          <a:xfrm>
            <a:off x="7371333"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245E91"/>
          </a:solidFill>
        </p:spPr>
        <p:txBody>
          <a:bodyPr wrap="square" lIns="0" tIns="0" rIns="0" bIns="0" rtlCol="0">
            <a:noAutofit/>
          </a:bodyPr>
          <a:lstStyle/>
          <a:p>
            <a:endParaRPr/>
          </a:p>
        </p:txBody>
      </p:sp>
      <p:sp>
        <p:nvSpPr>
          <p:cNvPr id="23" name="object 23"/>
          <p:cNvSpPr/>
          <p:nvPr/>
        </p:nvSpPr>
        <p:spPr>
          <a:xfrm>
            <a:off x="843699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9E470D"/>
          </a:solidFill>
        </p:spPr>
        <p:txBody>
          <a:bodyPr wrap="square" lIns="0" tIns="0" rIns="0" bIns="0" rtlCol="0">
            <a:noAutofit/>
          </a:bodyPr>
          <a:lstStyle/>
          <a:p>
            <a:endParaRPr/>
          </a:p>
        </p:txBody>
      </p:sp>
      <p:sp>
        <p:nvSpPr>
          <p:cNvPr id="24" name="object 24"/>
          <p:cNvSpPr/>
          <p:nvPr/>
        </p:nvSpPr>
        <p:spPr>
          <a:xfrm>
            <a:off x="931075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26262"/>
          </a:solidFill>
        </p:spPr>
        <p:txBody>
          <a:bodyPr wrap="square" lIns="0" tIns="0" rIns="0" bIns="0" rtlCol="0">
            <a:noAutofit/>
          </a:bodyPr>
          <a:lstStyle/>
          <a:p>
            <a:endParaRPr/>
          </a:p>
        </p:txBody>
      </p:sp>
      <p:sp>
        <p:nvSpPr>
          <p:cNvPr id="13" name="object 13"/>
          <p:cNvSpPr txBox="1"/>
          <p:nvPr/>
        </p:nvSpPr>
        <p:spPr>
          <a:xfrm>
            <a:off x="837550" y="128549"/>
            <a:ext cx="9599673" cy="1163822"/>
          </a:xfrm>
          <a:prstGeom prst="rect">
            <a:avLst/>
          </a:prstGeom>
        </p:spPr>
        <p:txBody>
          <a:bodyPr wrap="square" lIns="0" tIns="26511" rIns="0" bIns="0" rtlCol="0">
            <a:noAutofit/>
          </a:bodyPr>
          <a:lstStyle/>
          <a:p>
            <a:pPr marL="12700" marR="34290" algn="ctr">
              <a:lnSpc>
                <a:spcPts val="4175"/>
              </a:lnSpc>
            </a:pPr>
            <a:r>
              <a:rPr lang="es-ES" sz="4000" b="1" spc="-66" dirty="0">
                <a:latin typeface="Times New Roman" panose="02020603050405020304" pitchFamily="18" charset="0"/>
                <a:cs typeface="Times New Roman" panose="02020603050405020304" pitchFamily="18" charset="0"/>
              </a:rPr>
              <a:t>R</a:t>
            </a:r>
            <a:r>
              <a:rPr lang="es-ES" sz="4000" b="1" spc="-66" dirty="0" smtClean="0">
                <a:latin typeface="Times New Roman" panose="02020603050405020304" pitchFamily="18" charset="0"/>
                <a:cs typeface="Times New Roman" panose="02020603050405020304" pitchFamily="18" charset="0"/>
              </a:rPr>
              <a:t>esultados</a:t>
            </a:r>
            <a:endParaRPr lang="es-ES" sz="4000" dirty="0" smtClean="0">
              <a:latin typeface="Times New Roman" panose="02020603050405020304" pitchFamily="18" charset="0"/>
              <a:cs typeface="Times New Roman" panose="02020603050405020304" pitchFamily="18" charset="0"/>
            </a:endParaRPr>
          </a:p>
          <a:p>
            <a:pPr marL="12700" marR="34290" algn="ctr">
              <a:lnSpc>
                <a:spcPts val="4175"/>
              </a:lnSpc>
            </a:pPr>
            <a:r>
              <a:rPr sz="2400" b="1" dirty="0" smtClean="0">
                <a:latin typeface="Times New Roman" panose="02020603050405020304" pitchFamily="18" charset="0"/>
                <a:cs typeface="Times New Roman" panose="02020603050405020304" pitchFamily="18" charset="0"/>
              </a:rPr>
              <a:t>Grafico </a:t>
            </a:r>
            <a:r>
              <a:rPr lang="es-ES" sz="2400" b="1" dirty="0" smtClean="0">
                <a:latin typeface="Times New Roman" panose="02020603050405020304" pitchFamily="18" charset="0"/>
                <a:cs typeface="Times New Roman" panose="02020603050405020304" pitchFamily="18" charset="0"/>
              </a:rPr>
              <a:t> No 3: </a:t>
            </a:r>
            <a:r>
              <a:rPr lang="es-ES" sz="2400" dirty="0" smtClean="0">
                <a:latin typeface="Times New Roman" panose="02020603050405020304" pitchFamily="18" charset="0"/>
                <a:cs typeface="Times New Roman" panose="02020603050405020304" pitchFamily="18" charset="0"/>
              </a:rPr>
              <a:t>Antecedente patológico personal (Diabetes) y género   </a:t>
            </a:r>
            <a:endParaRPr sz="2400" dirty="0">
              <a:latin typeface="Times New Roman" panose="02020603050405020304" pitchFamily="18" charset="0"/>
              <a:cs typeface="Times New Roman" panose="02020603050405020304" pitchFamily="18" charset="0"/>
            </a:endParaRPr>
          </a:p>
        </p:txBody>
      </p:sp>
      <p:sp>
        <p:nvSpPr>
          <p:cNvPr id="12" name="object 12"/>
          <p:cNvSpPr txBox="1"/>
          <p:nvPr/>
        </p:nvSpPr>
        <p:spPr>
          <a:xfrm>
            <a:off x="931075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1" name="object 11"/>
          <p:cNvSpPr txBox="1"/>
          <p:nvPr/>
        </p:nvSpPr>
        <p:spPr>
          <a:xfrm>
            <a:off x="843699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0" name="object 10"/>
          <p:cNvSpPr txBox="1"/>
          <p:nvPr/>
        </p:nvSpPr>
        <p:spPr>
          <a:xfrm>
            <a:off x="7371333" y="6040043"/>
            <a:ext cx="101269" cy="101269"/>
          </a:xfrm>
          <a:prstGeom prst="rect">
            <a:avLst/>
          </a:prstGeom>
        </p:spPr>
        <p:txBody>
          <a:bodyPr wrap="square" lIns="0" tIns="6019" rIns="0" bIns="0" rtlCol="0">
            <a:noAutofit/>
          </a:bodyPr>
          <a:lstStyle/>
          <a:p>
            <a:pPr marL="25400">
              <a:lnSpc>
                <a:spcPts val="750"/>
              </a:lnSpc>
            </a:pPr>
            <a:endParaRPr sz="750"/>
          </a:p>
        </p:txBody>
      </p:sp>
      <p:sp>
        <p:nvSpPr>
          <p:cNvPr id="9" name="object 9"/>
          <p:cNvSpPr txBox="1"/>
          <p:nvPr/>
        </p:nvSpPr>
        <p:spPr>
          <a:xfrm>
            <a:off x="6531356" y="6040043"/>
            <a:ext cx="101269" cy="101269"/>
          </a:xfrm>
          <a:prstGeom prst="rect">
            <a:avLst/>
          </a:prstGeom>
        </p:spPr>
        <p:txBody>
          <a:bodyPr wrap="square" lIns="0" tIns="6019" rIns="0" bIns="0" rtlCol="0">
            <a:noAutofit/>
          </a:bodyPr>
          <a:lstStyle/>
          <a:p>
            <a:pPr marL="25400">
              <a:lnSpc>
                <a:spcPts val="750"/>
              </a:lnSpc>
            </a:pPr>
            <a:endParaRPr sz="750"/>
          </a:p>
        </p:txBody>
      </p:sp>
      <p:sp>
        <p:nvSpPr>
          <p:cNvPr id="8" name="object 8"/>
          <p:cNvSpPr txBox="1"/>
          <p:nvPr/>
        </p:nvSpPr>
        <p:spPr>
          <a:xfrm>
            <a:off x="5375529" y="6040043"/>
            <a:ext cx="101269" cy="101269"/>
          </a:xfrm>
          <a:prstGeom prst="rect">
            <a:avLst/>
          </a:prstGeom>
        </p:spPr>
        <p:txBody>
          <a:bodyPr wrap="square" lIns="0" tIns="6019" rIns="0" bIns="0" rtlCol="0">
            <a:noAutofit/>
          </a:bodyPr>
          <a:lstStyle/>
          <a:p>
            <a:pPr marL="25400">
              <a:lnSpc>
                <a:spcPts val="750"/>
              </a:lnSpc>
            </a:pPr>
            <a:endParaRPr sz="750"/>
          </a:p>
        </p:txBody>
      </p:sp>
      <p:sp>
        <p:nvSpPr>
          <p:cNvPr id="7" name="object 7"/>
          <p:cNvSpPr txBox="1"/>
          <p:nvPr/>
        </p:nvSpPr>
        <p:spPr>
          <a:xfrm>
            <a:off x="4123690" y="6040043"/>
            <a:ext cx="101269" cy="101269"/>
          </a:xfrm>
          <a:prstGeom prst="rect">
            <a:avLst/>
          </a:prstGeom>
        </p:spPr>
        <p:txBody>
          <a:bodyPr wrap="square" lIns="0" tIns="6019" rIns="0" bIns="0" rtlCol="0">
            <a:noAutofit/>
          </a:bodyPr>
          <a:lstStyle/>
          <a:p>
            <a:pPr marL="25400">
              <a:lnSpc>
                <a:spcPts val="750"/>
              </a:lnSpc>
            </a:pPr>
            <a:endParaRPr sz="750"/>
          </a:p>
        </p:txBody>
      </p:sp>
      <p:sp>
        <p:nvSpPr>
          <p:cNvPr id="6" name="object 6"/>
          <p:cNvSpPr txBox="1"/>
          <p:nvPr/>
        </p:nvSpPr>
        <p:spPr>
          <a:xfrm>
            <a:off x="3169285" y="6040043"/>
            <a:ext cx="101269" cy="101269"/>
          </a:xfrm>
          <a:prstGeom prst="rect">
            <a:avLst/>
          </a:prstGeom>
        </p:spPr>
        <p:txBody>
          <a:bodyPr wrap="square" lIns="0" tIns="6019" rIns="0" bIns="0" rtlCol="0">
            <a:noAutofit/>
          </a:bodyPr>
          <a:lstStyle/>
          <a:p>
            <a:pPr marL="25400">
              <a:lnSpc>
                <a:spcPts val="750"/>
              </a:lnSpc>
            </a:pPr>
            <a:endParaRPr sz="750"/>
          </a:p>
        </p:txBody>
      </p:sp>
      <p:sp>
        <p:nvSpPr>
          <p:cNvPr id="5" name="object 5"/>
          <p:cNvSpPr txBox="1"/>
          <p:nvPr/>
        </p:nvSpPr>
        <p:spPr>
          <a:xfrm>
            <a:off x="2352040" y="6040043"/>
            <a:ext cx="101269" cy="101269"/>
          </a:xfrm>
          <a:prstGeom prst="rect">
            <a:avLst/>
          </a:prstGeom>
        </p:spPr>
        <p:txBody>
          <a:bodyPr wrap="square" lIns="0" tIns="6019" rIns="0" bIns="0" rtlCol="0">
            <a:noAutofit/>
          </a:bodyPr>
          <a:lstStyle/>
          <a:p>
            <a:pPr marL="25400">
              <a:lnSpc>
                <a:spcPts val="750"/>
              </a:lnSpc>
            </a:pPr>
            <a:endParaRPr sz="750"/>
          </a:p>
        </p:txBody>
      </p:sp>
      <p:sp>
        <p:nvSpPr>
          <p:cNvPr id="4" name="object 4"/>
          <p:cNvSpPr txBox="1"/>
          <p:nvPr/>
        </p:nvSpPr>
        <p:spPr>
          <a:xfrm>
            <a:off x="1397635" y="6040043"/>
            <a:ext cx="101269" cy="101269"/>
          </a:xfrm>
          <a:prstGeom prst="rect">
            <a:avLst/>
          </a:prstGeom>
        </p:spPr>
        <p:txBody>
          <a:bodyPr wrap="square" lIns="0" tIns="6019" rIns="0" bIns="0" rtlCol="0">
            <a:noAutofit/>
          </a:bodyPr>
          <a:lstStyle/>
          <a:p>
            <a:pPr marL="25400">
              <a:lnSpc>
                <a:spcPts val="750"/>
              </a:lnSpc>
            </a:pPr>
            <a:endParaRPr sz="750"/>
          </a:p>
        </p:txBody>
      </p:sp>
      <p:sp>
        <p:nvSpPr>
          <p:cNvPr id="2" name="object 2"/>
          <p:cNvSpPr txBox="1"/>
          <p:nvPr/>
        </p:nvSpPr>
        <p:spPr>
          <a:xfrm>
            <a:off x="0" y="0"/>
            <a:ext cx="12192000" cy="103885"/>
          </a:xfrm>
          <a:prstGeom prst="rect">
            <a:avLst/>
          </a:prstGeom>
        </p:spPr>
        <p:txBody>
          <a:bodyPr wrap="square" lIns="0" tIns="2285" rIns="0" bIns="0" rtlCol="0">
            <a:noAutofit/>
          </a:bodyPr>
          <a:lstStyle/>
          <a:p>
            <a:pPr marL="25400">
              <a:lnSpc>
                <a:spcPts val="800"/>
              </a:lnSpc>
            </a:pPr>
            <a:endParaRPr sz="800"/>
          </a:p>
        </p:txBody>
      </p:sp>
      <p:sp>
        <p:nvSpPr>
          <p:cNvPr id="32" name="object 11"/>
          <p:cNvSpPr txBox="1"/>
          <p:nvPr/>
        </p:nvSpPr>
        <p:spPr>
          <a:xfrm>
            <a:off x="923519" y="4781607"/>
            <a:ext cx="9427734" cy="1319188"/>
          </a:xfrm>
          <a:prstGeom prst="rect">
            <a:avLst/>
          </a:prstGeom>
        </p:spPr>
        <p:txBody>
          <a:bodyPr wrap="square" lIns="0" tIns="11684" rIns="0" bIns="0" rtlCol="0">
            <a:noAutofit/>
          </a:bodyPr>
          <a:lstStyle/>
          <a:p>
            <a:pPr marL="12700"/>
            <a:r>
              <a:rPr b="1" spc="-1" dirty="0" smtClean="0">
                <a:latin typeface="Times New Roman" panose="02020603050405020304" pitchFamily="18" charset="0"/>
                <a:cs typeface="Times New Roman" panose="02020603050405020304" pitchFamily="18" charset="0"/>
              </a:rPr>
              <a:t>Nombre del artículo:</a:t>
            </a:r>
            <a:r>
              <a:rPr lang="es-ES" b="1" spc="-1"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Prevalencia de la diabetes mellitus tipo 2 y sus factores de riesgo en individuos adultos de la ciudad de Cuenca- Ecuador</a:t>
            </a:r>
          </a:p>
          <a:p>
            <a:pPr marL="12700"/>
            <a:r>
              <a:rPr b="1" spc="-2" dirty="0" smtClean="0">
                <a:latin typeface="Times New Roman" panose="02020603050405020304" pitchFamily="18" charset="0"/>
                <a:cs typeface="Times New Roman" panose="02020603050405020304" pitchFamily="18" charset="0"/>
              </a:rPr>
              <a:t>Autor:</a:t>
            </a:r>
            <a:r>
              <a:rPr lang="es-ES" b="1" spc="-2" dirty="0">
                <a:latin typeface="Times New Roman" panose="02020603050405020304" pitchFamily="18" charset="0"/>
                <a:cs typeface="Times New Roman" panose="02020603050405020304" pitchFamily="18" charset="0"/>
              </a:rPr>
              <a:t> </a:t>
            </a:r>
            <a:r>
              <a:rPr lang="es-ES" spc="-2" dirty="0">
                <a:latin typeface="Times New Roman" panose="02020603050405020304" pitchFamily="18" charset="0"/>
                <a:cs typeface="Times New Roman" panose="02020603050405020304" pitchFamily="18" charset="0"/>
              </a:rPr>
              <a:t>Cordero, </a:t>
            </a:r>
            <a:r>
              <a:rPr lang="es-ES" spc="-2" dirty="0" smtClean="0">
                <a:latin typeface="Times New Roman" panose="02020603050405020304" pitchFamily="18" charset="0"/>
                <a:cs typeface="Times New Roman" panose="02020603050405020304" pitchFamily="18" charset="0"/>
              </a:rPr>
              <a:t>L.; Vásquez, </a:t>
            </a:r>
            <a:r>
              <a:rPr lang="es-ES" spc="-2" dirty="0">
                <a:latin typeface="Times New Roman" panose="02020603050405020304" pitchFamily="18" charset="0"/>
                <a:cs typeface="Times New Roman" panose="02020603050405020304" pitchFamily="18" charset="0"/>
              </a:rPr>
              <a:t>M.; Cordero, G.; </a:t>
            </a:r>
            <a:r>
              <a:rPr lang="es-ES" spc="-2" dirty="0" smtClean="0">
                <a:latin typeface="Times New Roman" panose="02020603050405020304" pitchFamily="18" charset="0"/>
                <a:cs typeface="Times New Roman" panose="02020603050405020304" pitchFamily="18" charset="0"/>
              </a:rPr>
              <a:t>Álvarez, </a:t>
            </a:r>
            <a:r>
              <a:rPr lang="es-ES" spc="-2" dirty="0">
                <a:latin typeface="Times New Roman" panose="02020603050405020304" pitchFamily="18" charset="0"/>
                <a:cs typeface="Times New Roman" panose="02020603050405020304" pitchFamily="18" charset="0"/>
              </a:rPr>
              <a:t>R.; Rojas, J.</a:t>
            </a:r>
            <a:endParaRPr lang="pt-BR" spc="-2" dirty="0" smtClean="0">
              <a:latin typeface="Times New Roman" panose="02020603050405020304" pitchFamily="18" charset="0"/>
              <a:cs typeface="Times New Roman" panose="02020603050405020304" pitchFamily="18" charset="0"/>
            </a:endParaRPr>
          </a:p>
          <a:p>
            <a:pPr marL="12700"/>
            <a:r>
              <a:rPr b="1" spc="-1" dirty="0" smtClean="0">
                <a:latin typeface="Times New Roman" panose="02020603050405020304" pitchFamily="18" charset="0"/>
                <a:cs typeface="Times New Roman" panose="02020603050405020304" pitchFamily="18" charset="0"/>
              </a:rPr>
              <a:t>Lugar y fecha: </a:t>
            </a:r>
            <a:r>
              <a:rPr lang="es-ES" spc="-1" dirty="0" smtClean="0">
                <a:latin typeface="Times New Roman" panose="02020603050405020304" pitchFamily="18" charset="0"/>
                <a:cs typeface="Times New Roman" panose="02020603050405020304" pitchFamily="18" charset="0"/>
              </a:rPr>
              <a:t>Cuenca- Ecuador, 2017</a:t>
            </a:r>
            <a:endParaRPr dirty="0">
              <a:latin typeface="Times New Roman" panose="02020603050405020304" pitchFamily="18" charset="0"/>
              <a:cs typeface="Times New Roman" panose="02020603050405020304" pitchFamily="18" charset="0"/>
            </a:endParaRPr>
          </a:p>
        </p:txBody>
      </p:sp>
      <p:graphicFrame>
        <p:nvGraphicFramePr>
          <p:cNvPr id="33" name="Gráfico 32"/>
          <p:cNvGraphicFramePr/>
          <p:nvPr>
            <p:extLst>
              <p:ext uri="{D42A27DB-BD31-4B8C-83A1-F6EECF244321}">
                <p14:modId xmlns:p14="http://schemas.microsoft.com/office/powerpoint/2010/main" val="723899737"/>
              </p:ext>
            </p:extLst>
          </p:nvPr>
        </p:nvGraphicFramePr>
        <p:xfrm>
          <a:off x="2878946" y="1214705"/>
          <a:ext cx="5516880" cy="34963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4669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5072"/>
            <a:ext cx="12192000" cy="108958"/>
          </a:xfrm>
          <a:custGeom>
            <a:avLst/>
            <a:gdLst/>
            <a:ahLst/>
            <a:cxnLst/>
            <a:rect l="l" t="t" r="r" b="b"/>
            <a:pathLst>
              <a:path w="12192000" h="108958">
                <a:moveTo>
                  <a:pt x="12192000" y="5072"/>
                </a:moveTo>
                <a:lnTo>
                  <a:pt x="0" y="5072"/>
                </a:lnTo>
                <a:lnTo>
                  <a:pt x="0" y="108958"/>
                </a:lnTo>
                <a:lnTo>
                  <a:pt x="12192000" y="108958"/>
                </a:lnTo>
                <a:lnTo>
                  <a:pt x="12192000" y="5072"/>
                </a:lnTo>
                <a:close/>
              </a:path>
            </a:pathLst>
          </a:custGeom>
          <a:solidFill>
            <a:srgbClr val="CC3300"/>
          </a:solidFill>
        </p:spPr>
        <p:txBody>
          <a:bodyPr wrap="square" lIns="0" tIns="0" rIns="0" bIns="0" rtlCol="0">
            <a:noAutofit/>
          </a:bodyPr>
          <a:lstStyle/>
          <a:p>
            <a:endParaRPr/>
          </a:p>
        </p:txBody>
      </p:sp>
      <p:sp>
        <p:nvSpPr>
          <p:cNvPr id="30" name="object 30"/>
          <p:cNvSpPr/>
          <p:nvPr/>
        </p:nvSpPr>
        <p:spPr>
          <a:xfrm>
            <a:off x="0" y="-5072"/>
            <a:ext cx="12192000" cy="108958"/>
          </a:xfrm>
          <a:custGeom>
            <a:avLst/>
            <a:gdLst/>
            <a:ahLst/>
            <a:cxnLst/>
            <a:rect l="l" t="t" r="r" b="b"/>
            <a:pathLst>
              <a:path w="12192000" h="108958">
                <a:moveTo>
                  <a:pt x="0" y="5072"/>
                </a:moveTo>
                <a:lnTo>
                  <a:pt x="0" y="108958"/>
                </a:lnTo>
                <a:lnTo>
                  <a:pt x="12192000" y="108958"/>
                </a:lnTo>
                <a:lnTo>
                  <a:pt x="12192000" y="5072"/>
                </a:lnTo>
              </a:path>
            </a:pathLst>
          </a:custGeom>
          <a:ln w="12700">
            <a:solidFill>
              <a:srgbClr val="41709C"/>
            </a:solidFill>
          </a:ln>
        </p:spPr>
        <p:txBody>
          <a:bodyPr wrap="square" lIns="0" tIns="0" rIns="0" bIns="0" rtlCol="0">
            <a:noAutofit/>
          </a:bodyPr>
          <a:lstStyle/>
          <a:p>
            <a:endParaRPr/>
          </a:p>
        </p:txBody>
      </p:sp>
      <p:sp>
        <p:nvSpPr>
          <p:cNvPr id="27" name="object 27"/>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close/>
              </a:path>
            </a:pathLst>
          </a:custGeom>
          <a:solidFill>
            <a:srgbClr val="990000"/>
          </a:solidFill>
        </p:spPr>
        <p:txBody>
          <a:bodyPr wrap="square" lIns="0" tIns="0" rIns="0" bIns="0" rtlCol="0">
            <a:noAutofit/>
          </a:bodyPr>
          <a:lstStyle/>
          <a:p>
            <a:endParaRPr/>
          </a:p>
        </p:txBody>
      </p:sp>
      <p:sp>
        <p:nvSpPr>
          <p:cNvPr id="28" name="object 28"/>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path>
            </a:pathLst>
          </a:custGeom>
          <a:ln w="12700">
            <a:solidFill>
              <a:srgbClr val="41709C"/>
            </a:solidFill>
          </a:ln>
        </p:spPr>
        <p:txBody>
          <a:bodyPr wrap="square" lIns="0" tIns="0" rIns="0" bIns="0" rtlCol="0">
            <a:noAutofit/>
          </a:bodyPr>
          <a:lstStyle/>
          <a:p>
            <a:endParaRPr/>
          </a:p>
        </p:txBody>
      </p:sp>
      <p:sp>
        <p:nvSpPr>
          <p:cNvPr id="16" name="object 16"/>
          <p:cNvSpPr/>
          <p:nvPr/>
        </p:nvSpPr>
        <p:spPr>
          <a:xfrm>
            <a:off x="139763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235204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EC7C30"/>
          </a:solidFill>
        </p:spPr>
        <p:txBody>
          <a:bodyPr wrap="square" lIns="0" tIns="0" rIns="0" bIns="0" rtlCol="0">
            <a:noAutofit/>
          </a:bodyPr>
          <a:lstStyle/>
          <a:p>
            <a:endParaRPr/>
          </a:p>
        </p:txBody>
      </p:sp>
      <p:sp>
        <p:nvSpPr>
          <p:cNvPr id="18" name="object 18"/>
          <p:cNvSpPr/>
          <p:nvPr/>
        </p:nvSpPr>
        <p:spPr>
          <a:xfrm>
            <a:off x="316928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412369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FFC000"/>
          </a:solidFill>
        </p:spPr>
        <p:txBody>
          <a:bodyPr wrap="square" lIns="0" tIns="0" rIns="0" bIns="0" rtlCol="0">
            <a:noAutofit/>
          </a:bodyPr>
          <a:lstStyle/>
          <a:p>
            <a:endParaRPr/>
          </a:p>
        </p:txBody>
      </p:sp>
      <p:sp>
        <p:nvSpPr>
          <p:cNvPr id="20" name="object 20"/>
          <p:cNvSpPr/>
          <p:nvPr/>
        </p:nvSpPr>
        <p:spPr>
          <a:xfrm>
            <a:off x="5375529"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6531356"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FAC46"/>
          </a:solidFill>
        </p:spPr>
        <p:txBody>
          <a:bodyPr wrap="square" lIns="0" tIns="0" rIns="0" bIns="0" rtlCol="0">
            <a:noAutofit/>
          </a:bodyPr>
          <a:lstStyle/>
          <a:p>
            <a:endParaRPr/>
          </a:p>
        </p:txBody>
      </p:sp>
      <p:sp>
        <p:nvSpPr>
          <p:cNvPr id="22" name="object 22"/>
          <p:cNvSpPr/>
          <p:nvPr/>
        </p:nvSpPr>
        <p:spPr>
          <a:xfrm>
            <a:off x="7371333"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245E91"/>
          </a:solidFill>
        </p:spPr>
        <p:txBody>
          <a:bodyPr wrap="square" lIns="0" tIns="0" rIns="0" bIns="0" rtlCol="0">
            <a:noAutofit/>
          </a:bodyPr>
          <a:lstStyle/>
          <a:p>
            <a:endParaRPr/>
          </a:p>
        </p:txBody>
      </p:sp>
      <p:sp>
        <p:nvSpPr>
          <p:cNvPr id="23" name="object 23"/>
          <p:cNvSpPr/>
          <p:nvPr/>
        </p:nvSpPr>
        <p:spPr>
          <a:xfrm>
            <a:off x="843699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9E470D"/>
          </a:solidFill>
        </p:spPr>
        <p:txBody>
          <a:bodyPr wrap="square" lIns="0" tIns="0" rIns="0" bIns="0" rtlCol="0">
            <a:noAutofit/>
          </a:bodyPr>
          <a:lstStyle/>
          <a:p>
            <a:endParaRPr/>
          </a:p>
        </p:txBody>
      </p:sp>
      <p:sp>
        <p:nvSpPr>
          <p:cNvPr id="24" name="object 24"/>
          <p:cNvSpPr/>
          <p:nvPr/>
        </p:nvSpPr>
        <p:spPr>
          <a:xfrm>
            <a:off x="931075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26262"/>
          </a:solidFill>
        </p:spPr>
        <p:txBody>
          <a:bodyPr wrap="square" lIns="0" tIns="0" rIns="0" bIns="0" rtlCol="0">
            <a:noAutofit/>
          </a:bodyPr>
          <a:lstStyle/>
          <a:p>
            <a:endParaRPr/>
          </a:p>
        </p:txBody>
      </p:sp>
      <p:sp>
        <p:nvSpPr>
          <p:cNvPr id="13" name="object 13"/>
          <p:cNvSpPr txBox="1"/>
          <p:nvPr/>
        </p:nvSpPr>
        <p:spPr>
          <a:xfrm>
            <a:off x="837550" y="128549"/>
            <a:ext cx="10226690" cy="1163822"/>
          </a:xfrm>
          <a:prstGeom prst="rect">
            <a:avLst/>
          </a:prstGeom>
        </p:spPr>
        <p:txBody>
          <a:bodyPr wrap="square" lIns="0" tIns="26511" rIns="0" bIns="0" rtlCol="0">
            <a:noAutofit/>
          </a:bodyPr>
          <a:lstStyle/>
          <a:p>
            <a:pPr marL="12700" marR="34290" algn="ctr">
              <a:lnSpc>
                <a:spcPts val="4175"/>
              </a:lnSpc>
            </a:pPr>
            <a:r>
              <a:rPr lang="es-ES" sz="4000" b="1" spc="-66" dirty="0">
                <a:latin typeface="Times New Roman" panose="02020603050405020304" pitchFamily="18" charset="0"/>
                <a:cs typeface="Times New Roman" panose="02020603050405020304" pitchFamily="18" charset="0"/>
              </a:rPr>
              <a:t>R</a:t>
            </a:r>
            <a:r>
              <a:rPr lang="es-ES" sz="4000" b="1" spc="-66" dirty="0" smtClean="0">
                <a:latin typeface="Times New Roman" panose="02020603050405020304" pitchFamily="18" charset="0"/>
                <a:cs typeface="Times New Roman" panose="02020603050405020304" pitchFamily="18" charset="0"/>
              </a:rPr>
              <a:t>esultados</a:t>
            </a:r>
            <a:endParaRPr lang="es-ES" sz="4000" dirty="0" smtClean="0">
              <a:latin typeface="Times New Roman" panose="02020603050405020304" pitchFamily="18" charset="0"/>
              <a:cs typeface="Times New Roman" panose="02020603050405020304" pitchFamily="18" charset="0"/>
            </a:endParaRPr>
          </a:p>
          <a:p>
            <a:pPr marL="12700" marR="34290" algn="ctr">
              <a:lnSpc>
                <a:spcPts val="4175"/>
              </a:lnSpc>
            </a:pPr>
            <a:r>
              <a:rPr sz="2400" b="1" dirty="0" smtClean="0">
                <a:latin typeface="Times New Roman" panose="02020603050405020304" pitchFamily="18" charset="0"/>
                <a:cs typeface="Times New Roman" panose="02020603050405020304" pitchFamily="18" charset="0"/>
              </a:rPr>
              <a:t>Grafico </a:t>
            </a:r>
            <a:r>
              <a:rPr lang="es-ES" sz="2400" b="1" dirty="0" smtClean="0">
                <a:latin typeface="Times New Roman" panose="02020603050405020304" pitchFamily="18" charset="0"/>
                <a:cs typeface="Times New Roman" panose="02020603050405020304" pitchFamily="18" charset="0"/>
              </a:rPr>
              <a:t> No </a:t>
            </a:r>
            <a:r>
              <a:rPr lang="es-ES" sz="2400" b="1" dirty="0">
                <a:latin typeface="Times New Roman" panose="02020603050405020304" pitchFamily="18" charset="0"/>
                <a:cs typeface="Times New Roman" panose="02020603050405020304" pitchFamily="18" charset="0"/>
              </a:rPr>
              <a:t>4</a:t>
            </a:r>
            <a:r>
              <a:rPr lang="es-ES" sz="2400" b="1" dirty="0" smtClean="0">
                <a:latin typeface="Times New Roman" panose="02020603050405020304" pitchFamily="18" charset="0"/>
                <a:cs typeface="Times New Roman" panose="02020603050405020304" pitchFamily="18" charset="0"/>
              </a:rPr>
              <a:t>: </a:t>
            </a:r>
            <a:r>
              <a:rPr lang="es-EC" sz="2400" dirty="0">
                <a:latin typeface="Times New Roman" panose="02020603050405020304" pitchFamily="18" charset="0"/>
                <a:cs typeface="Times New Roman" panose="02020603050405020304" pitchFamily="18" charset="0"/>
              </a:rPr>
              <a:t>Antecedente Patológico Personal (Hipertensión Arterial) y género</a:t>
            </a:r>
            <a:endParaRPr lang="es-ES" sz="2400" i="1" dirty="0">
              <a:latin typeface="Times New Roman" panose="02020603050405020304" pitchFamily="18" charset="0"/>
              <a:cs typeface="Times New Roman" panose="02020603050405020304" pitchFamily="18" charset="0"/>
            </a:endParaRPr>
          </a:p>
          <a:p>
            <a:pPr marL="12700" marR="34290">
              <a:lnSpc>
                <a:spcPts val="4175"/>
              </a:lnSpc>
            </a:pPr>
            <a:endParaRPr sz="2400" dirty="0">
              <a:latin typeface="Times New Roman" panose="02020603050405020304" pitchFamily="18" charset="0"/>
              <a:cs typeface="Times New Roman" panose="02020603050405020304" pitchFamily="18" charset="0"/>
            </a:endParaRPr>
          </a:p>
        </p:txBody>
      </p:sp>
      <p:sp>
        <p:nvSpPr>
          <p:cNvPr id="12" name="object 12"/>
          <p:cNvSpPr txBox="1"/>
          <p:nvPr/>
        </p:nvSpPr>
        <p:spPr>
          <a:xfrm>
            <a:off x="931075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1" name="object 11"/>
          <p:cNvSpPr txBox="1"/>
          <p:nvPr/>
        </p:nvSpPr>
        <p:spPr>
          <a:xfrm>
            <a:off x="843699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0" name="object 10"/>
          <p:cNvSpPr txBox="1"/>
          <p:nvPr/>
        </p:nvSpPr>
        <p:spPr>
          <a:xfrm>
            <a:off x="7371333" y="6040043"/>
            <a:ext cx="101269" cy="101269"/>
          </a:xfrm>
          <a:prstGeom prst="rect">
            <a:avLst/>
          </a:prstGeom>
        </p:spPr>
        <p:txBody>
          <a:bodyPr wrap="square" lIns="0" tIns="6019" rIns="0" bIns="0" rtlCol="0">
            <a:noAutofit/>
          </a:bodyPr>
          <a:lstStyle/>
          <a:p>
            <a:pPr marL="25400">
              <a:lnSpc>
                <a:spcPts val="750"/>
              </a:lnSpc>
            </a:pPr>
            <a:endParaRPr sz="750"/>
          </a:p>
        </p:txBody>
      </p:sp>
      <p:sp>
        <p:nvSpPr>
          <p:cNvPr id="9" name="object 9"/>
          <p:cNvSpPr txBox="1"/>
          <p:nvPr/>
        </p:nvSpPr>
        <p:spPr>
          <a:xfrm>
            <a:off x="6531356" y="6040043"/>
            <a:ext cx="101269" cy="101269"/>
          </a:xfrm>
          <a:prstGeom prst="rect">
            <a:avLst/>
          </a:prstGeom>
        </p:spPr>
        <p:txBody>
          <a:bodyPr wrap="square" lIns="0" tIns="6019" rIns="0" bIns="0" rtlCol="0">
            <a:noAutofit/>
          </a:bodyPr>
          <a:lstStyle/>
          <a:p>
            <a:pPr marL="25400">
              <a:lnSpc>
                <a:spcPts val="750"/>
              </a:lnSpc>
            </a:pPr>
            <a:endParaRPr sz="750"/>
          </a:p>
        </p:txBody>
      </p:sp>
      <p:sp>
        <p:nvSpPr>
          <p:cNvPr id="8" name="object 8"/>
          <p:cNvSpPr txBox="1"/>
          <p:nvPr/>
        </p:nvSpPr>
        <p:spPr>
          <a:xfrm>
            <a:off x="5375529" y="6040043"/>
            <a:ext cx="101269" cy="101269"/>
          </a:xfrm>
          <a:prstGeom prst="rect">
            <a:avLst/>
          </a:prstGeom>
        </p:spPr>
        <p:txBody>
          <a:bodyPr wrap="square" lIns="0" tIns="6019" rIns="0" bIns="0" rtlCol="0">
            <a:noAutofit/>
          </a:bodyPr>
          <a:lstStyle/>
          <a:p>
            <a:pPr marL="25400">
              <a:lnSpc>
                <a:spcPts val="750"/>
              </a:lnSpc>
            </a:pPr>
            <a:endParaRPr sz="750"/>
          </a:p>
        </p:txBody>
      </p:sp>
      <p:sp>
        <p:nvSpPr>
          <p:cNvPr id="7" name="object 7"/>
          <p:cNvSpPr txBox="1"/>
          <p:nvPr/>
        </p:nvSpPr>
        <p:spPr>
          <a:xfrm>
            <a:off x="4123690" y="6040043"/>
            <a:ext cx="101269" cy="101269"/>
          </a:xfrm>
          <a:prstGeom prst="rect">
            <a:avLst/>
          </a:prstGeom>
        </p:spPr>
        <p:txBody>
          <a:bodyPr wrap="square" lIns="0" tIns="6019" rIns="0" bIns="0" rtlCol="0">
            <a:noAutofit/>
          </a:bodyPr>
          <a:lstStyle/>
          <a:p>
            <a:pPr marL="25400">
              <a:lnSpc>
                <a:spcPts val="750"/>
              </a:lnSpc>
            </a:pPr>
            <a:endParaRPr sz="750"/>
          </a:p>
        </p:txBody>
      </p:sp>
      <p:sp>
        <p:nvSpPr>
          <p:cNvPr id="6" name="object 6"/>
          <p:cNvSpPr txBox="1"/>
          <p:nvPr/>
        </p:nvSpPr>
        <p:spPr>
          <a:xfrm>
            <a:off x="3169285" y="6040043"/>
            <a:ext cx="101269" cy="101269"/>
          </a:xfrm>
          <a:prstGeom prst="rect">
            <a:avLst/>
          </a:prstGeom>
        </p:spPr>
        <p:txBody>
          <a:bodyPr wrap="square" lIns="0" tIns="6019" rIns="0" bIns="0" rtlCol="0">
            <a:noAutofit/>
          </a:bodyPr>
          <a:lstStyle/>
          <a:p>
            <a:pPr marL="25400">
              <a:lnSpc>
                <a:spcPts val="750"/>
              </a:lnSpc>
            </a:pPr>
            <a:endParaRPr sz="750"/>
          </a:p>
        </p:txBody>
      </p:sp>
      <p:sp>
        <p:nvSpPr>
          <p:cNvPr id="5" name="object 5"/>
          <p:cNvSpPr txBox="1"/>
          <p:nvPr/>
        </p:nvSpPr>
        <p:spPr>
          <a:xfrm>
            <a:off x="2352040" y="6040043"/>
            <a:ext cx="101269" cy="101269"/>
          </a:xfrm>
          <a:prstGeom prst="rect">
            <a:avLst/>
          </a:prstGeom>
        </p:spPr>
        <p:txBody>
          <a:bodyPr wrap="square" lIns="0" tIns="6019" rIns="0" bIns="0" rtlCol="0">
            <a:noAutofit/>
          </a:bodyPr>
          <a:lstStyle/>
          <a:p>
            <a:pPr marL="25400">
              <a:lnSpc>
                <a:spcPts val="750"/>
              </a:lnSpc>
            </a:pPr>
            <a:endParaRPr sz="750"/>
          </a:p>
        </p:txBody>
      </p:sp>
      <p:sp>
        <p:nvSpPr>
          <p:cNvPr id="4" name="object 4"/>
          <p:cNvSpPr txBox="1"/>
          <p:nvPr/>
        </p:nvSpPr>
        <p:spPr>
          <a:xfrm>
            <a:off x="1397635" y="6040043"/>
            <a:ext cx="101269" cy="101269"/>
          </a:xfrm>
          <a:prstGeom prst="rect">
            <a:avLst/>
          </a:prstGeom>
        </p:spPr>
        <p:txBody>
          <a:bodyPr wrap="square" lIns="0" tIns="6019" rIns="0" bIns="0" rtlCol="0">
            <a:noAutofit/>
          </a:bodyPr>
          <a:lstStyle/>
          <a:p>
            <a:pPr marL="25400">
              <a:lnSpc>
                <a:spcPts val="750"/>
              </a:lnSpc>
            </a:pPr>
            <a:endParaRPr sz="750"/>
          </a:p>
        </p:txBody>
      </p:sp>
      <p:sp>
        <p:nvSpPr>
          <p:cNvPr id="2" name="object 2"/>
          <p:cNvSpPr txBox="1"/>
          <p:nvPr/>
        </p:nvSpPr>
        <p:spPr>
          <a:xfrm>
            <a:off x="0" y="0"/>
            <a:ext cx="12192000" cy="103885"/>
          </a:xfrm>
          <a:prstGeom prst="rect">
            <a:avLst/>
          </a:prstGeom>
        </p:spPr>
        <p:txBody>
          <a:bodyPr wrap="square" lIns="0" tIns="2285" rIns="0" bIns="0" rtlCol="0">
            <a:noAutofit/>
          </a:bodyPr>
          <a:lstStyle/>
          <a:p>
            <a:pPr marL="25400">
              <a:lnSpc>
                <a:spcPts val="800"/>
              </a:lnSpc>
            </a:pPr>
            <a:endParaRPr sz="800"/>
          </a:p>
        </p:txBody>
      </p:sp>
      <p:sp>
        <p:nvSpPr>
          <p:cNvPr id="32" name="object 11"/>
          <p:cNvSpPr txBox="1"/>
          <p:nvPr/>
        </p:nvSpPr>
        <p:spPr>
          <a:xfrm>
            <a:off x="1020727" y="4820768"/>
            <a:ext cx="9427734" cy="1319188"/>
          </a:xfrm>
          <a:prstGeom prst="rect">
            <a:avLst/>
          </a:prstGeom>
        </p:spPr>
        <p:txBody>
          <a:bodyPr wrap="square" lIns="0" tIns="11684" rIns="0" bIns="0" rtlCol="0">
            <a:noAutofit/>
          </a:bodyPr>
          <a:lstStyle/>
          <a:p>
            <a:pPr marL="12700"/>
            <a:r>
              <a:rPr b="1" spc="-1" dirty="0" smtClean="0">
                <a:latin typeface="Times New Roman" panose="02020603050405020304" pitchFamily="18" charset="0"/>
                <a:cs typeface="Times New Roman" panose="02020603050405020304" pitchFamily="18" charset="0"/>
              </a:rPr>
              <a:t>Nombre del artículo:</a:t>
            </a:r>
            <a:r>
              <a:rPr lang="es-ES" b="1" spc="-1"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F</a:t>
            </a:r>
            <a:r>
              <a:rPr lang="es-ES" dirty="0" smtClean="0">
                <a:latin typeface="Times New Roman" panose="02020603050405020304" pitchFamily="18" charset="0"/>
                <a:cs typeface="Times New Roman" panose="02020603050405020304" pitchFamily="18" charset="0"/>
              </a:rPr>
              <a:t>actores predisponentes de hipertensión arterial, diabetes mellitus y cardiopatía isquémica en la parroquia de </a:t>
            </a:r>
            <a:r>
              <a:rPr lang="es-ES" dirty="0">
                <a:latin typeface="Times New Roman" panose="02020603050405020304" pitchFamily="18" charset="0"/>
                <a:cs typeface="Times New Roman" panose="02020603050405020304" pitchFamily="18" charset="0"/>
              </a:rPr>
              <a:t>T</a:t>
            </a:r>
            <a:r>
              <a:rPr lang="es-ES" dirty="0" smtClean="0">
                <a:latin typeface="Times New Roman" panose="02020603050405020304" pitchFamily="18" charset="0"/>
                <a:cs typeface="Times New Roman" panose="02020603050405020304" pitchFamily="18" charset="0"/>
              </a:rPr>
              <a:t>achina.</a:t>
            </a:r>
            <a:r>
              <a:rPr lang="es-ES" b="1" spc="-1" dirty="0" smtClean="0">
                <a:latin typeface="Times New Roman" panose="02020603050405020304" pitchFamily="18" charset="0"/>
                <a:cs typeface="Times New Roman" panose="02020603050405020304" pitchFamily="18" charset="0"/>
              </a:rPr>
              <a:t> </a:t>
            </a:r>
          </a:p>
          <a:p>
            <a:pPr marL="12700"/>
            <a:r>
              <a:rPr b="1" spc="-2" dirty="0" smtClean="0">
                <a:latin typeface="Times New Roman" panose="02020603050405020304" pitchFamily="18" charset="0"/>
                <a:cs typeface="Times New Roman" panose="02020603050405020304" pitchFamily="18" charset="0"/>
              </a:rPr>
              <a:t>Autor:</a:t>
            </a:r>
            <a:r>
              <a:rPr lang="es-ES" b="1" spc="-2" dirty="0">
                <a:latin typeface="Times New Roman" panose="02020603050405020304" pitchFamily="18" charset="0"/>
                <a:cs typeface="Times New Roman" panose="02020603050405020304" pitchFamily="18" charset="0"/>
              </a:rPr>
              <a:t> </a:t>
            </a:r>
            <a:r>
              <a:rPr lang="es-ES" spc="-2" dirty="0">
                <a:latin typeface="Times New Roman" panose="02020603050405020304" pitchFamily="18" charset="0"/>
                <a:cs typeface="Times New Roman" panose="02020603050405020304" pitchFamily="18" charset="0"/>
              </a:rPr>
              <a:t>Trejo, Luisa</a:t>
            </a:r>
            <a:endParaRPr lang="es-ES" spc="-2" dirty="0" smtClean="0">
              <a:latin typeface="Times New Roman" panose="02020603050405020304" pitchFamily="18" charset="0"/>
              <a:cs typeface="Times New Roman" panose="02020603050405020304" pitchFamily="18" charset="0"/>
            </a:endParaRPr>
          </a:p>
          <a:p>
            <a:pPr marL="12700"/>
            <a:r>
              <a:rPr b="1" spc="-1" dirty="0" smtClean="0">
                <a:latin typeface="Times New Roman" panose="02020603050405020304" pitchFamily="18" charset="0"/>
                <a:cs typeface="Times New Roman" panose="02020603050405020304" pitchFamily="18" charset="0"/>
              </a:rPr>
              <a:t>Lugar y fecha:</a:t>
            </a:r>
            <a:r>
              <a:rPr lang="es-ES" b="1" spc="-1" dirty="0" smtClean="0">
                <a:latin typeface="Times New Roman" panose="02020603050405020304" pitchFamily="18" charset="0"/>
                <a:cs typeface="Times New Roman" panose="02020603050405020304" pitchFamily="18" charset="0"/>
              </a:rPr>
              <a:t> </a:t>
            </a:r>
            <a:r>
              <a:rPr lang="es-ES" spc="-1" dirty="0" smtClean="0">
                <a:latin typeface="Times New Roman" panose="02020603050405020304" pitchFamily="18" charset="0"/>
                <a:cs typeface="Times New Roman" panose="02020603050405020304" pitchFamily="18" charset="0"/>
              </a:rPr>
              <a:t>Esmeraldas-Ecuador, 2017</a:t>
            </a:r>
            <a:endParaRPr dirty="0">
              <a:latin typeface="Times New Roman" panose="02020603050405020304" pitchFamily="18" charset="0"/>
              <a:cs typeface="Times New Roman" panose="02020603050405020304" pitchFamily="18" charset="0"/>
            </a:endParaRPr>
          </a:p>
        </p:txBody>
      </p:sp>
      <p:graphicFrame>
        <p:nvGraphicFramePr>
          <p:cNvPr id="31" name="Gráfico 30"/>
          <p:cNvGraphicFramePr/>
          <p:nvPr>
            <p:extLst>
              <p:ext uri="{D42A27DB-BD31-4B8C-83A1-F6EECF244321}">
                <p14:modId xmlns:p14="http://schemas.microsoft.com/office/powerpoint/2010/main" val="4283576986"/>
              </p:ext>
            </p:extLst>
          </p:nvPr>
        </p:nvGraphicFramePr>
        <p:xfrm>
          <a:off x="2834640" y="1144148"/>
          <a:ext cx="5799908" cy="3632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0095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5072"/>
            <a:ext cx="12192000" cy="108958"/>
          </a:xfrm>
          <a:custGeom>
            <a:avLst/>
            <a:gdLst/>
            <a:ahLst/>
            <a:cxnLst/>
            <a:rect l="l" t="t" r="r" b="b"/>
            <a:pathLst>
              <a:path w="12192000" h="108958">
                <a:moveTo>
                  <a:pt x="12192000" y="5072"/>
                </a:moveTo>
                <a:lnTo>
                  <a:pt x="0" y="5072"/>
                </a:lnTo>
                <a:lnTo>
                  <a:pt x="0" y="108958"/>
                </a:lnTo>
                <a:lnTo>
                  <a:pt x="12192000" y="108958"/>
                </a:lnTo>
                <a:lnTo>
                  <a:pt x="12192000" y="5072"/>
                </a:lnTo>
                <a:close/>
              </a:path>
            </a:pathLst>
          </a:custGeom>
          <a:solidFill>
            <a:srgbClr val="CC3300"/>
          </a:solidFill>
        </p:spPr>
        <p:txBody>
          <a:bodyPr wrap="square" lIns="0" tIns="0" rIns="0" bIns="0" rtlCol="0">
            <a:noAutofit/>
          </a:bodyPr>
          <a:lstStyle/>
          <a:p>
            <a:endParaRPr/>
          </a:p>
        </p:txBody>
      </p:sp>
      <p:sp>
        <p:nvSpPr>
          <p:cNvPr id="30" name="object 30"/>
          <p:cNvSpPr/>
          <p:nvPr/>
        </p:nvSpPr>
        <p:spPr>
          <a:xfrm>
            <a:off x="0" y="-5072"/>
            <a:ext cx="12192000" cy="108958"/>
          </a:xfrm>
          <a:custGeom>
            <a:avLst/>
            <a:gdLst/>
            <a:ahLst/>
            <a:cxnLst/>
            <a:rect l="l" t="t" r="r" b="b"/>
            <a:pathLst>
              <a:path w="12192000" h="108958">
                <a:moveTo>
                  <a:pt x="0" y="5072"/>
                </a:moveTo>
                <a:lnTo>
                  <a:pt x="0" y="108958"/>
                </a:lnTo>
                <a:lnTo>
                  <a:pt x="12192000" y="108958"/>
                </a:lnTo>
                <a:lnTo>
                  <a:pt x="12192000" y="5072"/>
                </a:lnTo>
              </a:path>
            </a:pathLst>
          </a:custGeom>
          <a:ln w="12700">
            <a:solidFill>
              <a:srgbClr val="41709C"/>
            </a:solidFill>
          </a:ln>
        </p:spPr>
        <p:txBody>
          <a:bodyPr wrap="square" lIns="0" tIns="0" rIns="0" bIns="0" rtlCol="0">
            <a:noAutofit/>
          </a:bodyPr>
          <a:lstStyle/>
          <a:p>
            <a:endParaRPr/>
          </a:p>
        </p:txBody>
      </p:sp>
      <p:sp>
        <p:nvSpPr>
          <p:cNvPr id="27" name="object 27"/>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close/>
              </a:path>
            </a:pathLst>
          </a:custGeom>
          <a:solidFill>
            <a:srgbClr val="990000"/>
          </a:solidFill>
        </p:spPr>
        <p:txBody>
          <a:bodyPr wrap="square" lIns="0" tIns="0" rIns="0" bIns="0" rtlCol="0">
            <a:noAutofit/>
          </a:bodyPr>
          <a:lstStyle/>
          <a:p>
            <a:endParaRPr/>
          </a:p>
        </p:txBody>
      </p:sp>
      <p:sp>
        <p:nvSpPr>
          <p:cNvPr id="28" name="object 28"/>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path>
            </a:pathLst>
          </a:custGeom>
          <a:ln w="12700">
            <a:solidFill>
              <a:srgbClr val="41709C"/>
            </a:solidFill>
          </a:ln>
        </p:spPr>
        <p:txBody>
          <a:bodyPr wrap="square" lIns="0" tIns="0" rIns="0" bIns="0" rtlCol="0">
            <a:noAutofit/>
          </a:bodyPr>
          <a:lstStyle/>
          <a:p>
            <a:endParaRPr/>
          </a:p>
        </p:txBody>
      </p:sp>
      <p:sp>
        <p:nvSpPr>
          <p:cNvPr id="16" name="object 16"/>
          <p:cNvSpPr/>
          <p:nvPr/>
        </p:nvSpPr>
        <p:spPr>
          <a:xfrm>
            <a:off x="139763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235204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EC7C30"/>
          </a:solidFill>
        </p:spPr>
        <p:txBody>
          <a:bodyPr wrap="square" lIns="0" tIns="0" rIns="0" bIns="0" rtlCol="0">
            <a:noAutofit/>
          </a:bodyPr>
          <a:lstStyle/>
          <a:p>
            <a:endParaRPr/>
          </a:p>
        </p:txBody>
      </p:sp>
      <p:sp>
        <p:nvSpPr>
          <p:cNvPr id="18" name="object 18"/>
          <p:cNvSpPr/>
          <p:nvPr/>
        </p:nvSpPr>
        <p:spPr>
          <a:xfrm>
            <a:off x="316928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412369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FFC000"/>
          </a:solidFill>
        </p:spPr>
        <p:txBody>
          <a:bodyPr wrap="square" lIns="0" tIns="0" rIns="0" bIns="0" rtlCol="0">
            <a:noAutofit/>
          </a:bodyPr>
          <a:lstStyle/>
          <a:p>
            <a:endParaRPr/>
          </a:p>
        </p:txBody>
      </p:sp>
      <p:sp>
        <p:nvSpPr>
          <p:cNvPr id="20" name="object 20"/>
          <p:cNvSpPr/>
          <p:nvPr/>
        </p:nvSpPr>
        <p:spPr>
          <a:xfrm>
            <a:off x="5375529"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6531356"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FAC46"/>
          </a:solidFill>
        </p:spPr>
        <p:txBody>
          <a:bodyPr wrap="square" lIns="0" tIns="0" rIns="0" bIns="0" rtlCol="0">
            <a:noAutofit/>
          </a:bodyPr>
          <a:lstStyle/>
          <a:p>
            <a:endParaRPr/>
          </a:p>
        </p:txBody>
      </p:sp>
      <p:sp>
        <p:nvSpPr>
          <p:cNvPr id="22" name="object 22"/>
          <p:cNvSpPr/>
          <p:nvPr/>
        </p:nvSpPr>
        <p:spPr>
          <a:xfrm>
            <a:off x="7371333"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245E91"/>
          </a:solidFill>
        </p:spPr>
        <p:txBody>
          <a:bodyPr wrap="square" lIns="0" tIns="0" rIns="0" bIns="0" rtlCol="0">
            <a:noAutofit/>
          </a:bodyPr>
          <a:lstStyle/>
          <a:p>
            <a:endParaRPr/>
          </a:p>
        </p:txBody>
      </p:sp>
      <p:sp>
        <p:nvSpPr>
          <p:cNvPr id="23" name="object 23"/>
          <p:cNvSpPr/>
          <p:nvPr/>
        </p:nvSpPr>
        <p:spPr>
          <a:xfrm>
            <a:off x="843699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9E470D"/>
          </a:solidFill>
        </p:spPr>
        <p:txBody>
          <a:bodyPr wrap="square" lIns="0" tIns="0" rIns="0" bIns="0" rtlCol="0">
            <a:noAutofit/>
          </a:bodyPr>
          <a:lstStyle/>
          <a:p>
            <a:endParaRPr/>
          </a:p>
        </p:txBody>
      </p:sp>
      <p:sp>
        <p:nvSpPr>
          <p:cNvPr id="24" name="object 24"/>
          <p:cNvSpPr/>
          <p:nvPr/>
        </p:nvSpPr>
        <p:spPr>
          <a:xfrm>
            <a:off x="931075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26262"/>
          </a:solidFill>
        </p:spPr>
        <p:txBody>
          <a:bodyPr wrap="square" lIns="0" tIns="0" rIns="0" bIns="0" rtlCol="0">
            <a:noAutofit/>
          </a:bodyPr>
          <a:lstStyle/>
          <a:p>
            <a:endParaRPr/>
          </a:p>
        </p:txBody>
      </p:sp>
      <p:sp>
        <p:nvSpPr>
          <p:cNvPr id="13" name="object 13"/>
          <p:cNvSpPr txBox="1"/>
          <p:nvPr/>
        </p:nvSpPr>
        <p:spPr>
          <a:xfrm>
            <a:off x="837550" y="128549"/>
            <a:ext cx="10226690" cy="1163822"/>
          </a:xfrm>
          <a:prstGeom prst="rect">
            <a:avLst/>
          </a:prstGeom>
        </p:spPr>
        <p:txBody>
          <a:bodyPr wrap="square" lIns="0" tIns="26511" rIns="0" bIns="0" rtlCol="0">
            <a:noAutofit/>
          </a:bodyPr>
          <a:lstStyle/>
          <a:p>
            <a:pPr marL="12700" marR="34290" algn="ctr">
              <a:lnSpc>
                <a:spcPts val="4175"/>
              </a:lnSpc>
            </a:pPr>
            <a:r>
              <a:rPr lang="es-ES" sz="4000" b="1" spc="-66" dirty="0">
                <a:latin typeface="Times New Roman" panose="02020603050405020304" pitchFamily="18" charset="0"/>
                <a:cs typeface="Times New Roman" panose="02020603050405020304" pitchFamily="18" charset="0"/>
              </a:rPr>
              <a:t>R</a:t>
            </a:r>
            <a:r>
              <a:rPr lang="es-ES" sz="4000" b="1" spc="-66" dirty="0" smtClean="0">
                <a:latin typeface="Times New Roman" panose="02020603050405020304" pitchFamily="18" charset="0"/>
                <a:cs typeface="Times New Roman" panose="02020603050405020304" pitchFamily="18" charset="0"/>
              </a:rPr>
              <a:t>esultados</a:t>
            </a:r>
            <a:endParaRPr lang="es-ES" sz="4000" dirty="0" smtClean="0">
              <a:latin typeface="Times New Roman" panose="02020603050405020304" pitchFamily="18" charset="0"/>
              <a:cs typeface="Times New Roman" panose="02020603050405020304" pitchFamily="18" charset="0"/>
            </a:endParaRPr>
          </a:p>
          <a:p>
            <a:pPr marL="12700" marR="34290" algn="ctr">
              <a:lnSpc>
                <a:spcPts val="4175"/>
              </a:lnSpc>
            </a:pPr>
            <a:r>
              <a:rPr sz="2400" b="1" dirty="0" smtClean="0">
                <a:latin typeface="Times New Roman" panose="02020603050405020304" pitchFamily="18" charset="0"/>
                <a:cs typeface="Times New Roman" panose="02020603050405020304" pitchFamily="18" charset="0"/>
              </a:rPr>
              <a:t>Grafico </a:t>
            </a:r>
            <a:r>
              <a:rPr lang="es-ES" sz="2400" b="1" dirty="0" smtClean="0">
                <a:latin typeface="Times New Roman" panose="02020603050405020304" pitchFamily="18" charset="0"/>
                <a:cs typeface="Times New Roman" panose="02020603050405020304" pitchFamily="18" charset="0"/>
              </a:rPr>
              <a:t> No 5: </a:t>
            </a:r>
            <a:r>
              <a:rPr lang="es-EC" sz="2400" dirty="0">
                <a:solidFill>
                  <a:srgbClr val="000000"/>
                </a:solidFill>
                <a:latin typeface="Times New Roman" panose="02020603050405020304" pitchFamily="18" charset="0"/>
                <a:ea typeface="Calibri" panose="020F0502020204030204" pitchFamily="34" charset="0"/>
              </a:rPr>
              <a:t>Antecedente de hábito toxico (fumador/a) y género</a:t>
            </a:r>
            <a:endParaRPr sz="2400" dirty="0">
              <a:latin typeface="Times New Roman" panose="02020603050405020304" pitchFamily="18" charset="0"/>
              <a:cs typeface="Times New Roman" panose="02020603050405020304" pitchFamily="18" charset="0"/>
            </a:endParaRPr>
          </a:p>
        </p:txBody>
      </p:sp>
      <p:sp>
        <p:nvSpPr>
          <p:cNvPr id="12" name="object 12"/>
          <p:cNvSpPr txBox="1"/>
          <p:nvPr/>
        </p:nvSpPr>
        <p:spPr>
          <a:xfrm>
            <a:off x="931075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0" name="object 10"/>
          <p:cNvSpPr txBox="1"/>
          <p:nvPr/>
        </p:nvSpPr>
        <p:spPr>
          <a:xfrm>
            <a:off x="7371333" y="6040043"/>
            <a:ext cx="101269" cy="101269"/>
          </a:xfrm>
          <a:prstGeom prst="rect">
            <a:avLst/>
          </a:prstGeom>
        </p:spPr>
        <p:txBody>
          <a:bodyPr wrap="square" lIns="0" tIns="6019" rIns="0" bIns="0" rtlCol="0">
            <a:noAutofit/>
          </a:bodyPr>
          <a:lstStyle/>
          <a:p>
            <a:pPr marL="25400">
              <a:lnSpc>
                <a:spcPts val="750"/>
              </a:lnSpc>
            </a:pPr>
            <a:endParaRPr sz="750"/>
          </a:p>
        </p:txBody>
      </p:sp>
      <p:sp>
        <p:nvSpPr>
          <p:cNvPr id="9" name="object 9"/>
          <p:cNvSpPr txBox="1"/>
          <p:nvPr/>
        </p:nvSpPr>
        <p:spPr>
          <a:xfrm>
            <a:off x="6531356" y="6040043"/>
            <a:ext cx="101269" cy="101269"/>
          </a:xfrm>
          <a:prstGeom prst="rect">
            <a:avLst/>
          </a:prstGeom>
        </p:spPr>
        <p:txBody>
          <a:bodyPr wrap="square" lIns="0" tIns="6019" rIns="0" bIns="0" rtlCol="0">
            <a:noAutofit/>
          </a:bodyPr>
          <a:lstStyle/>
          <a:p>
            <a:pPr marL="25400">
              <a:lnSpc>
                <a:spcPts val="750"/>
              </a:lnSpc>
            </a:pPr>
            <a:endParaRPr sz="750"/>
          </a:p>
        </p:txBody>
      </p:sp>
      <p:sp>
        <p:nvSpPr>
          <p:cNvPr id="8" name="object 8"/>
          <p:cNvSpPr txBox="1"/>
          <p:nvPr/>
        </p:nvSpPr>
        <p:spPr>
          <a:xfrm>
            <a:off x="5375529" y="6040043"/>
            <a:ext cx="101269" cy="101269"/>
          </a:xfrm>
          <a:prstGeom prst="rect">
            <a:avLst/>
          </a:prstGeom>
        </p:spPr>
        <p:txBody>
          <a:bodyPr wrap="square" lIns="0" tIns="6019" rIns="0" bIns="0" rtlCol="0">
            <a:noAutofit/>
          </a:bodyPr>
          <a:lstStyle/>
          <a:p>
            <a:pPr marL="25400">
              <a:lnSpc>
                <a:spcPts val="750"/>
              </a:lnSpc>
            </a:pPr>
            <a:endParaRPr sz="750"/>
          </a:p>
        </p:txBody>
      </p:sp>
      <p:sp>
        <p:nvSpPr>
          <p:cNvPr id="7" name="object 7"/>
          <p:cNvSpPr txBox="1"/>
          <p:nvPr/>
        </p:nvSpPr>
        <p:spPr>
          <a:xfrm>
            <a:off x="4123690" y="6040043"/>
            <a:ext cx="101269" cy="101269"/>
          </a:xfrm>
          <a:prstGeom prst="rect">
            <a:avLst/>
          </a:prstGeom>
        </p:spPr>
        <p:txBody>
          <a:bodyPr wrap="square" lIns="0" tIns="6019" rIns="0" bIns="0" rtlCol="0">
            <a:noAutofit/>
          </a:bodyPr>
          <a:lstStyle/>
          <a:p>
            <a:pPr marL="25400">
              <a:lnSpc>
                <a:spcPts val="750"/>
              </a:lnSpc>
            </a:pPr>
            <a:endParaRPr sz="750"/>
          </a:p>
        </p:txBody>
      </p:sp>
      <p:sp>
        <p:nvSpPr>
          <p:cNvPr id="6" name="object 6"/>
          <p:cNvSpPr txBox="1"/>
          <p:nvPr/>
        </p:nvSpPr>
        <p:spPr>
          <a:xfrm>
            <a:off x="3169285" y="6040043"/>
            <a:ext cx="101269" cy="101269"/>
          </a:xfrm>
          <a:prstGeom prst="rect">
            <a:avLst/>
          </a:prstGeom>
        </p:spPr>
        <p:txBody>
          <a:bodyPr wrap="square" lIns="0" tIns="6019" rIns="0" bIns="0" rtlCol="0">
            <a:noAutofit/>
          </a:bodyPr>
          <a:lstStyle/>
          <a:p>
            <a:pPr marL="25400">
              <a:lnSpc>
                <a:spcPts val="750"/>
              </a:lnSpc>
            </a:pPr>
            <a:endParaRPr sz="750"/>
          </a:p>
        </p:txBody>
      </p:sp>
      <p:sp>
        <p:nvSpPr>
          <p:cNvPr id="5" name="object 5"/>
          <p:cNvSpPr txBox="1"/>
          <p:nvPr/>
        </p:nvSpPr>
        <p:spPr>
          <a:xfrm>
            <a:off x="2352040" y="6040043"/>
            <a:ext cx="101269" cy="101269"/>
          </a:xfrm>
          <a:prstGeom prst="rect">
            <a:avLst/>
          </a:prstGeom>
        </p:spPr>
        <p:txBody>
          <a:bodyPr wrap="square" lIns="0" tIns="6019" rIns="0" bIns="0" rtlCol="0">
            <a:noAutofit/>
          </a:bodyPr>
          <a:lstStyle/>
          <a:p>
            <a:pPr marL="25400">
              <a:lnSpc>
                <a:spcPts val="750"/>
              </a:lnSpc>
            </a:pPr>
            <a:endParaRPr sz="750"/>
          </a:p>
        </p:txBody>
      </p:sp>
      <p:sp>
        <p:nvSpPr>
          <p:cNvPr id="4" name="object 4"/>
          <p:cNvSpPr txBox="1"/>
          <p:nvPr/>
        </p:nvSpPr>
        <p:spPr>
          <a:xfrm>
            <a:off x="1397635" y="6040043"/>
            <a:ext cx="101269" cy="101269"/>
          </a:xfrm>
          <a:prstGeom prst="rect">
            <a:avLst/>
          </a:prstGeom>
        </p:spPr>
        <p:txBody>
          <a:bodyPr wrap="square" lIns="0" tIns="6019" rIns="0" bIns="0" rtlCol="0">
            <a:noAutofit/>
          </a:bodyPr>
          <a:lstStyle/>
          <a:p>
            <a:pPr marL="25400">
              <a:lnSpc>
                <a:spcPts val="750"/>
              </a:lnSpc>
            </a:pPr>
            <a:endParaRPr sz="750"/>
          </a:p>
        </p:txBody>
      </p:sp>
      <p:sp>
        <p:nvSpPr>
          <p:cNvPr id="2" name="object 2"/>
          <p:cNvSpPr txBox="1"/>
          <p:nvPr/>
        </p:nvSpPr>
        <p:spPr>
          <a:xfrm>
            <a:off x="0" y="0"/>
            <a:ext cx="12192000" cy="103885"/>
          </a:xfrm>
          <a:prstGeom prst="rect">
            <a:avLst/>
          </a:prstGeom>
        </p:spPr>
        <p:txBody>
          <a:bodyPr wrap="square" lIns="0" tIns="2285" rIns="0" bIns="0" rtlCol="0">
            <a:noAutofit/>
          </a:bodyPr>
          <a:lstStyle/>
          <a:p>
            <a:pPr marL="25400">
              <a:lnSpc>
                <a:spcPts val="800"/>
              </a:lnSpc>
            </a:pPr>
            <a:endParaRPr sz="800"/>
          </a:p>
        </p:txBody>
      </p:sp>
      <p:sp>
        <p:nvSpPr>
          <p:cNvPr id="32" name="object 11"/>
          <p:cNvSpPr txBox="1"/>
          <p:nvPr/>
        </p:nvSpPr>
        <p:spPr>
          <a:xfrm>
            <a:off x="837550" y="4685970"/>
            <a:ext cx="9808679" cy="1064457"/>
          </a:xfrm>
          <a:prstGeom prst="rect">
            <a:avLst/>
          </a:prstGeom>
        </p:spPr>
        <p:txBody>
          <a:bodyPr wrap="square" lIns="0" tIns="11684" rIns="0" bIns="0" rtlCol="0">
            <a:noAutofit/>
          </a:bodyPr>
          <a:lstStyle/>
          <a:p>
            <a:pPr marL="12700" algn="just"/>
            <a:r>
              <a:rPr b="1" spc="-1" dirty="0" smtClean="0">
                <a:latin typeface="Times New Roman" panose="02020603050405020304" pitchFamily="18" charset="0"/>
                <a:cs typeface="Times New Roman" panose="02020603050405020304" pitchFamily="18" charset="0"/>
              </a:rPr>
              <a:t>Nombre del artículo:</a:t>
            </a:r>
            <a:r>
              <a:rPr lang="es-ES" b="1" spc="-1"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Disminuye el consumo de tabaco, pero se debe hacer más para proteger a las personas y reducir las muertes por enfermedades cardíacas que generan fumar y la exposición a su </a:t>
            </a:r>
            <a:r>
              <a:rPr lang="es-ES" dirty="0" smtClean="0">
                <a:latin typeface="Times New Roman" panose="02020603050405020304" pitchFamily="18" charset="0"/>
                <a:cs typeface="Times New Roman" panose="02020603050405020304" pitchFamily="18" charset="0"/>
              </a:rPr>
              <a:t>humo</a:t>
            </a:r>
            <a:r>
              <a:rPr lang="es-ES" b="1" spc="-1" dirty="0" smtClean="0">
                <a:latin typeface="Times New Roman" panose="02020603050405020304" pitchFamily="18" charset="0"/>
                <a:cs typeface="Times New Roman" panose="02020603050405020304" pitchFamily="18" charset="0"/>
              </a:rPr>
              <a:t> </a:t>
            </a:r>
          </a:p>
          <a:p>
            <a:pPr marL="12700"/>
            <a:r>
              <a:rPr b="1" spc="-2" dirty="0" smtClean="0">
                <a:latin typeface="Times New Roman" panose="02020603050405020304" pitchFamily="18" charset="0"/>
                <a:cs typeface="Times New Roman" panose="02020603050405020304" pitchFamily="18" charset="0"/>
              </a:rPr>
              <a:t>Autor:</a:t>
            </a:r>
            <a:r>
              <a:rPr lang="es-ES" b="1" spc="-2" dirty="0">
                <a:latin typeface="Times New Roman" panose="02020603050405020304" pitchFamily="18" charset="0"/>
                <a:cs typeface="Times New Roman" panose="02020603050405020304" pitchFamily="18" charset="0"/>
              </a:rPr>
              <a:t> </a:t>
            </a:r>
            <a:r>
              <a:rPr lang="es-ES" spc="-2" dirty="0" smtClean="0">
                <a:latin typeface="Times New Roman" panose="02020603050405020304" pitchFamily="18" charset="0"/>
                <a:cs typeface="Times New Roman" panose="02020603050405020304" pitchFamily="18" charset="0"/>
              </a:rPr>
              <a:t>Organización Panamericana de la salud </a:t>
            </a:r>
          </a:p>
          <a:p>
            <a:pPr marL="12700"/>
            <a:r>
              <a:rPr lang="es-ES" b="1" spc="-1" dirty="0" smtClean="0">
                <a:latin typeface="Times New Roman" panose="02020603050405020304" pitchFamily="18" charset="0"/>
                <a:cs typeface="Times New Roman" panose="02020603050405020304" pitchFamily="18" charset="0"/>
              </a:rPr>
              <a:t>F</a:t>
            </a:r>
            <a:r>
              <a:rPr b="1" spc="-1" dirty="0" smtClean="0">
                <a:latin typeface="Times New Roman" panose="02020603050405020304" pitchFamily="18" charset="0"/>
                <a:cs typeface="Times New Roman" panose="02020603050405020304" pitchFamily="18" charset="0"/>
              </a:rPr>
              <a:t>echa:</a:t>
            </a:r>
            <a:r>
              <a:rPr lang="es-ES" b="1" spc="-1" dirty="0" smtClean="0">
                <a:latin typeface="Times New Roman" panose="02020603050405020304" pitchFamily="18" charset="0"/>
                <a:cs typeface="Times New Roman" panose="02020603050405020304" pitchFamily="18" charset="0"/>
              </a:rPr>
              <a:t> </a:t>
            </a:r>
            <a:r>
              <a:rPr lang="es-ES" spc="-1" dirty="0" smtClean="0">
                <a:latin typeface="Times New Roman" panose="02020603050405020304" pitchFamily="18" charset="0"/>
                <a:cs typeface="Times New Roman" panose="02020603050405020304" pitchFamily="18" charset="0"/>
              </a:rPr>
              <a:t>2018</a:t>
            </a:r>
            <a:endParaRPr dirty="0">
              <a:latin typeface="Times New Roman" panose="02020603050405020304" pitchFamily="18" charset="0"/>
              <a:cs typeface="Times New Roman" panose="02020603050405020304" pitchFamily="18" charset="0"/>
            </a:endParaRPr>
          </a:p>
        </p:txBody>
      </p:sp>
      <p:graphicFrame>
        <p:nvGraphicFramePr>
          <p:cNvPr id="33" name="Gráfico 32"/>
          <p:cNvGraphicFramePr/>
          <p:nvPr>
            <p:extLst>
              <p:ext uri="{D42A27DB-BD31-4B8C-83A1-F6EECF244321}">
                <p14:modId xmlns:p14="http://schemas.microsoft.com/office/powerpoint/2010/main" val="2539749385"/>
              </p:ext>
            </p:extLst>
          </p:nvPr>
        </p:nvGraphicFramePr>
        <p:xfrm>
          <a:off x="2935799" y="1317034"/>
          <a:ext cx="5612180" cy="3368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7516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5072"/>
            <a:ext cx="12192000" cy="108958"/>
          </a:xfrm>
          <a:custGeom>
            <a:avLst/>
            <a:gdLst/>
            <a:ahLst/>
            <a:cxnLst/>
            <a:rect l="l" t="t" r="r" b="b"/>
            <a:pathLst>
              <a:path w="12192000" h="108958">
                <a:moveTo>
                  <a:pt x="12192000" y="5072"/>
                </a:moveTo>
                <a:lnTo>
                  <a:pt x="0" y="5072"/>
                </a:lnTo>
                <a:lnTo>
                  <a:pt x="0" y="108958"/>
                </a:lnTo>
                <a:lnTo>
                  <a:pt x="12192000" y="108958"/>
                </a:lnTo>
                <a:lnTo>
                  <a:pt x="12192000" y="5072"/>
                </a:lnTo>
                <a:close/>
              </a:path>
            </a:pathLst>
          </a:custGeom>
          <a:solidFill>
            <a:srgbClr val="CC3300"/>
          </a:solidFill>
        </p:spPr>
        <p:txBody>
          <a:bodyPr wrap="square" lIns="0" tIns="0" rIns="0" bIns="0" rtlCol="0">
            <a:noAutofit/>
          </a:bodyPr>
          <a:lstStyle/>
          <a:p>
            <a:endParaRPr/>
          </a:p>
        </p:txBody>
      </p:sp>
      <p:sp>
        <p:nvSpPr>
          <p:cNvPr id="30" name="object 30"/>
          <p:cNvSpPr/>
          <p:nvPr/>
        </p:nvSpPr>
        <p:spPr>
          <a:xfrm>
            <a:off x="0" y="-5072"/>
            <a:ext cx="12192000" cy="108958"/>
          </a:xfrm>
          <a:custGeom>
            <a:avLst/>
            <a:gdLst/>
            <a:ahLst/>
            <a:cxnLst/>
            <a:rect l="l" t="t" r="r" b="b"/>
            <a:pathLst>
              <a:path w="12192000" h="108958">
                <a:moveTo>
                  <a:pt x="0" y="5072"/>
                </a:moveTo>
                <a:lnTo>
                  <a:pt x="0" y="108958"/>
                </a:lnTo>
                <a:lnTo>
                  <a:pt x="12192000" y="108958"/>
                </a:lnTo>
                <a:lnTo>
                  <a:pt x="12192000" y="5072"/>
                </a:lnTo>
              </a:path>
            </a:pathLst>
          </a:custGeom>
          <a:ln w="12700">
            <a:solidFill>
              <a:srgbClr val="41709C"/>
            </a:solidFill>
          </a:ln>
        </p:spPr>
        <p:txBody>
          <a:bodyPr wrap="square" lIns="0" tIns="0" rIns="0" bIns="0" rtlCol="0">
            <a:noAutofit/>
          </a:bodyPr>
          <a:lstStyle/>
          <a:p>
            <a:endParaRPr/>
          </a:p>
        </p:txBody>
      </p:sp>
      <p:sp>
        <p:nvSpPr>
          <p:cNvPr id="27" name="object 27"/>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close/>
              </a:path>
            </a:pathLst>
          </a:custGeom>
          <a:solidFill>
            <a:srgbClr val="990000"/>
          </a:solidFill>
        </p:spPr>
        <p:txBody>
          <a:bodyPr wrap="square" lIns="0" tIns="0" rIns="0" bIns="0" rtlCol="0">
            <a:noAutofit/>
          </a:bodyPr>
          <a:lstStyle/>
          <a:p>
            <a:endParaRPr/>
          </a:p>
        </p:txBody>
      </p:sp>
      <p:sp>
        <p:nvSpPr>
          <p:cNvPr id="28" name="object 28"/>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path>
            </a:pathLst>
          </a:custGeom>
          <a:ln w="12700">
            <a:solidFill>
              <a:srgbClr val="41709C"/>
            </a:solidFill>
          </a:ln>
        </p:spPr>
        <p:txBody>
          <a:bodyPr wrap="square" lIns="0" tIns="0" rIns="0" bIns="0" rtlCol="0">
            <a:noAutofit/>
          </a:bodyPr>
          <a:lstStyle/>
          <a:p>
            <a:endParaRPr/>
          </a:p>
        </p:txBody>
      </p:sp>
      <p:sp>
        <p:nvSpPr>
          <p:cNvPr id="16" name="object 16"/>
          <p:cNvSpPr/>
          <p:nvPr/>
        </p:nvSpPr>
        <p:spPr>
          <a:xfrm>
            <a:off x="139763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235204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EC7C30"/>
          </a:solidFill>
        </p:spPr>
        <p:txBody>
          <a:bodyPr wrap="square" lIns="0" tIns="0" rIns="0" bIns="0" rtlCol="0">
            <a:noAutofit/>
          </a:bodyPr>
          <a:lstStyle/>
          <a:p>
            <a:endParaRPr/>
          </a:p>
        </p:txBody>
      </p:sp>
      <p:sp>
        <p:nvSpPr>
          <p:cNvPr id="18" name="object 18"/>
          <p:cNvSpPr/>
          <p:nvPr/>
        </p:nvSpPr>
        <p:spPr>
          <a:xfrm>
            <a:off x="316928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412369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FFC000"/>
          </a:solidFill>
        </p:spPr>
        <p:txBody>
          <a:bodyPr wrap="square" lIns="0" tIns="0" rIns="0" bIns="0" rtlCol="0">
            <a:noAutofit/>
          </a:bodyPr>
          <a:lstStyle/>
          <a:p>
            <a:endParaRPr/>
          </a:p>
        </p:txBody>
      </p:sp>
      <p:sp>
        <p:nvSpPr>
          <p:cNvPr id="20" name="object 20"/>
          <p:cNvSpPr/>
          <p:nvPr/>
        </p:nvSpPr>
        <p:spPr>
          <a:xfrm>
            <a:off x="5375529"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6531356"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FAC46"/>
          </a:solidFill>
        </p:spPr>
        <p:txBody>
          <a:bodyPr wrap="square" lIns="0" tIns="0" rIns="0" bIns="0" rtlCol="0">
            <a:noAutofit/>
          </a:bodyPr>
          <a:lstStyle/>
          <a:p>
            <a:endParaRPr/>
          </a:p>
        </p:txBody>
      </p:sp>
      <p:sp>
        <p:nvSpPr>
          <p:cNvPr id="22" name="object 22"/>
          <p:cNvSpPr/>
          <p:nvPr/>
        </p:nvSpPr>
        <p:spPr>
          <a:xfrm>
            <a:off x="7371333"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245E91"/>
          </a:solidFill>
        </p:spPr>
        <p:txBody>
          <a:bodyPr wrap="square" lIns="0" tIns="0" rIns="0" bIns="0" rtlCol="0">
            <a:noAutofit/>
          </a:bodyPr>
          <a:lstStyle/>
          <a:p>
            <a:endParaRPr/>
          </a:p>
        </p:txBody>
      </p:sp>
      <p:sp>
        <p:nvSpPr>
          <p:cNvPr id="23" name="object 23"/>
          <p:cNvSpPr/>
          <p:nvPr/>
        </p:nvSpPr>
        <p:spPr>
          <a:xfrm>
            <a:off x="843699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9E470D"/>
          </a:solidFill>
        </p:spPr>
        <p:txBody>
          <a:bodyPr wrap="square" lIns="0" tIns="0" rIns="0" bIns="0" rtlCol="0">
            <a:noAutofit/>
          </a:bodyPr>
          <a:lstStyle/>
          <a:p>
            <a:endParaRPr/>
          </a:p>
        </p:txBody>
      </p:sp>
      <p:sp>
        <p:nvSpPr>
          <p:cNvPr id="24" name="object 24"/>
          <p:cNvSpPr/>
          <p:nvPr/>
        </p:nvSpPr>
        <p:spPr>
          <a:xfrm>
            <a:off x="931075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26262"/>
          </a:solidFill>
        </p:spPr>
        <p:txBody>
          <a:bodyPr wrap="square" lIns="0" tIns="0" rIns="0" bIns="0" rtlCol="0">
            <a:noAutofit/>
          </a:bodyPr>
          <a:lstStyle/>
          <a:p>
            <a:endParaRPr/>
          </a:p>
        </p:txBody>
      </p:sp>
      <p:sp>
        <p:nvSpPr>
          <p:cNvPr id="13" name="object 13"/>
          <p:cNvSpPr txBox="1"/>
          <p:nvPr/>
        </p:nvSpPr>
        <p:spPr>
          <a:xfrm>
            <a:off x="837550" y="128549"/>
            <a:ext cx="10226690" cy="1163822"/>
          </a:xfrm>
          <a:prstGeom prst="rect">
            <a:avLst/>
          </a:prstGeom>
        </p:spPr>
        <p:txBody>
          <a:bodyPr wrap="square" lIns="0" tIns="26511" rIns="0" bIns="0" rtlCol="0">
            <a:noAutofit/>
          </a:bodyPr>
          <a:lstStyle/>
          <a:p>
            <a:pPr marL="12700" marR="34290" algn="ctr">
              <a:lnSpc>
                <a:spcPts val="4175"/>
              </a:lnSpc>
            </a:pPr>
            <a:r>
              <a:rPr lang="es-ES" sz="4000" b="1" spc="-66" dirty="0">
                <a:latin typeface="Times New Roman" panose="02020603050405020304" pitchFamily="18" charset="0"/>
                <a:cs typeface="Times New Roman" panose="02020603050405020304" pitchFamily="18" charset="0"/>
              </a:rPr>
              <a:t>R</a:t>
            </a:r>
            <a:r>
              <a:rPr lang="es-ES" sz="4000" b="1" spc="-66" dirty="0" smtClean="0">
                <a:latin typeface="Times New Roman" panose="02020603050405020304" pitchFamily="18" charset="0"/>
                <a:cs typeface="Times New Roman" panose="02020603050405020304" pitchFamily="18" charset="0"/>
              </a:rPr>
              <a:t>esultados</a:t>
            </a:r>
            <a:endParaRPr lang="es-ES" sz="4000" dirty="0" smtClean="0">
              <a:latin typeface="Times New Roman" panose="02020603050405020304" pitchFamily="18" charset="0"/>
              <a:cs typeface="Times New Roman" panose="02020603050405020304" pitchFamily="18" charset="0"/>
            </a:endParaRPr>
          </a:p>
          <a:p>
            <a:pPr marL="12700" marR="34290" algn="ctr">
              <a:lnSpc>
                <a:spcPts val="4175"/>
              </a:lnSpc>
            </a:pPr>
            <a:r>
              <a:rPr sz="2400" b="1" dirty="0" smtClean="0">
                <a:latin typeface="Times New Roman" panose="02020603050405020304" pitchFamily="18" charset="0"/>
                <a:cs typeface="Times New Roman" panose="02020603050405020304" pitchFamily="18" charset="0"/>
              </a:rPr>
              <a:t>Grafico </a:t>
            </a:r>
            <a:r>
              <a:rPr lang="es-ES" sz="2400" b="1" dirty="0" smtClean="0">
                <a:latin typeface="Times New Roman" panose="02020603050405020304" pitchFamily="18" charset="0"/>
                <a:cs typeface="Times New Roman" panose="02020603050405020304" pitchFamily="18" charset="0"/>
              </a:rPr>
              <a:t> No </a:t>
            </a:r>
            <a:r>
              <a:rPr lang="es-ES" sz="2400" b="1" dirty="0">
                <a:latin typeface="Times New Roman" panose="02020603050405020304" pitchFamily="18" charset="0"/>
                <a:cs typeface="Times New Roman" panose="02020603050405020304" pitchFamily="18" charset="0"/>
              </a:rPr>
              <a:t>6</a:t>
            </a:r>
            <a:r>
              <a:rPr lang="es-ES" sz="2400" b="1" dirty="0" smtClean="0">
                <a:latin typeface="Times New Roman" panose="02020603050405020304" pitchFamily="18" charset="0"/>
                <a:cs typeface="Times New Roman" panose="02020603050405020304" pitchFamily="18" charset="0"/>
              </a:rPr>
              <a:t>: </a:t>
            </a:r>
            <a:r>
              <a:rPr lang="es-EC" sz="2400" dirty="0">
                <a:solidFill>
                  <a:srgbClr val="000000"/>
                </a:solidFill>
                <a:latin typeface="Times New Roman" panose="02020603050405020304" pitchFamily="18" charset="0"/>
                <a:ea typeface="Calibri" panose="020F0502020204030204" pitchFamily="34" charset="0"/>
              </a:rPr>
              <a:t>Datos Bioquímicos de colesterol HDL y género</a:t>
            </a:r>
            <a:endParaRPr sz="2400" dirty="0">
              <a:latin typeface="Times New Roman" panose="02020603050405020304" pitchFamily="18" charset="0"/>
              <a:cs typeface="Times New Roman" panose="02020603050405020304" pitchFamily="18" charset="0"/>
            </a:endParaRPr>
          </a:p>
        </p:txBody>
      </p:sp>
      <p:sp>
        <p:nvSpPr>
          <p:cNvPr id="12" name="object 12"/>
          <p:cNvSpPr txBox="1"/>
          <p:nvPr/>
        </p:nvSpPr>
        <p:spPr>
          <a:xfrm>
            <a:off x="931075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0" name="object 10"/>
          <p:cNvSpPr txBox="1"/>
          <p:nvPr/>
        </p:nvSpPr>
        <p:spPr>
          <a:xfrm>
            <a:off x="7371333" y="6040043"/>
            <a:ext cx="101269" cy="101269"/>
          </a:xfrm>
          <a:prstGeom prst="rect">
            <a:avLst/>
          </a:prstGeom>
        </p:spPr>
        <p:txBody>
          <a:bodyPr wrap="square" lIns="0" tIns="6019" rIns="0" bIns="0" rtlCol="0">
            <a:noAutofit/>
          </a:bodyPr>
          <a:lstStyle/>
          <a:p>
            <a:pPr marL="25400">
              <a:lnSpc>
                <a:spcPts val="750"/>
              </a:lnSpc>
            </a:pPr>
            <a:endParaRPr sz="750"/>
          </a:p>
        </p:txBody>
      </p:sp>
      <p:sp>
        <p:nvSpPr>
          <p:cNvPr id="9" name="object 9"/>
          <p:cNvSpPr txBox="1"/>
          <p:nvPr/>
        </p:nvSpPr>
        <p:spPr>
          <a:xfrm>
            <a:off x="6531356" y="6040043"/>
            <a:ext cx="101269" cy="101269"/>
          </a:xfrm>
          <a:prstGeom prst="rect">
            <a:avLst/>
          </a:prstGeom>
        </p:spPr>
        <p:txBody>
          <a:bodyPr wrap="square" lIns="0" tIns="6019" rIns="0" bIns="0" rtlCol="0">
            <a:noAutofit/>
          </a:bodyPr>
          <a:lstStyle/>
          <a:p>
            <a:pPr marL="25400">
              <a:lnSpc>
                <a:spcPts val="750"/>
              </a:lnSpc>
            </a:pPr>
            <a:endParaRPr sz="750"/>
          </a:p>
        </p:txBody>
      </p:sp>
      <p:sp>
        <p:nvSpPr>
          <p:cNvPr id="8" name="object 8"/>
          <p:cNvSpPr txBox="1"/>
          <p:nvPr/>
        </p:nvSpPr>
        <p:spPr>
          <a:xfrm>
            <a:off x="5375529" y="6040043"/>
            <a:ext cx="101269" cy="101269"/>
          </a:xfrm>
          <a:prstGeom prst="rect">
            <a:avLst/>
          </a:prstGeom>
        </p:spPr>
        <p:txBody>
          <a:bodyPr wrap="square" lIns="0" tIns="6019" rIns="0" bIns="0" rtlCol="0">
            <a:noAutofit/>
          </a:bodyPr>
          <a:lstStyle/>
          <a:p>
            <a:pPr marL="25400">
              <a:lnSpc>
                <a:spcPts val="750"/>
              </a:lnSpc>
            </a:pPr>
            <a:endParaRPr sz="750"/>
          </a:p>
        </p:txBody>
      </p:sp>
      <p:sp>
        <p:nvSpPr>
          <p:cNvPr id="7" name="object 7"/>
          <p:cNvSpPr txBox="1"/>
          <p:nvPr/>
        </p:nvSpPr>
        <p:spPr>
          <a:xfrm>
            <a:off x="4123690" y="6040043"/>
            <a:ext cx="101269" cy="101269"/>
          </a:xfrm>
          <a:prstGeom prst="rect">
            <a:avLst/>
          </a:prstGeom>
        </p:spPr>
        <p:txBody>
          <a:bodyPr wrap="square" lIns="0" tIns="6019" rIns="0" bIns="0" rtlCol="0">
            <a:noAutofit/>
          </a:bodyPr>
          <a:lstStyle/>
          <a:p>
            <a:pPr marL="25400">
              <a:lnSpc>
                <a:spcPts val="750"/>
              </a:lnSpc>
            </a:pPr>
            <a:endParaRPr sz="750"/>
          </a:p>
        </p:txBody>
      </p:sp>
      <p:sp>
        <p:nvSpPr>
          <p:cNvPr id="6" name="object 6"/>
          <p:cNvSpPr txBox="1"/>
          <p:nvPr/>
        </p:nvSpPr>
        <p:spPr>
          <a:xfrm>
            <a:off x="3169285" y="6040043"/>
            <a:ext cx="101269" cy="101269"/>
          </a:xfrm>
          <a:prstGeom prst="rect">
            <a:avLst/>
          </a:prstGeom>
        </p:spPr>
        <p:txBody>
          <a:bodyPr wrap="square" lIns="0" tIns="6019" rIns="0" bIns="0" rtlCol="0">
            <a:noAutofit/>
          </a:bodyPr>
          <a:lstStyle/>
          <a:p>
            <a:pPr marL="25400">
              <a:lnSpc>
                <a:spcPts val="750"/>
              </a:lnSpc>
            </a:pPr>
            <a:endParaRPr sz="750"/>
          </a:p>
        </p:txBody>
      </p:sp>
      <p:sp>
        <p:nvSpPr>
          <p:cNvPr id="5" name="object 5"/>
          <p:cNvSpPr txBox="1"/>
          <p:nvPr/>
        </p:nvSpPr>
        <p:spPr>
          <a:xfrm>
            <a:off x="2352040" y="6040043"/>
            <a:ext cx="101269" cy="101269"/>
          </a:xfrm>
          <a:prstGeom prst="rect">
            <a:avLst/>
          </a:prstGeom>
        </p:spPr>
        <p:txBody>
          <a:bodyPr wrap="square" lIns="0" tIns="6019" rIns="0" bIns="0" rtlCol="0">
            <a:noAutofit/>
          </a:bodyPr>
          <a:lstStyle/>
          <a:p>
            <a:pPr marL="25400">
              <a:lnSpc>
                <a:spcPts val="750"/>
              </a:lnSpc>
            </a:pPr>
            <a:endParaRPr sz="750"/>
          </a:p>
        </p:txBody>
      </p:sp>
      <p:sp>
        <p:nvSpPr>
          <p:cNvPr id="4" name="object 4"/>
          <p:cNvSpPr txBox="1"/>
          <p:nvPr/>
        </p:nvSpPr>
        <p:spPr>
          <a:xfrm>
            <a:off x="1397635" y="6040043"/>
            <a:ext cx="101269" cy="101269"/>
          </a:xfrm>
          <a:prstGeom prst="rect">
            <a:avLst/>
          </a:prstGeom>
        </p:spPr>
        <p:txBody>
          <a:bodyPr wrap="square" lIns="0" tIns="6019" rIns="0" bIns="0" rtlCol="0">
            <a:noAutofit/>
          </a:bodyPr>
          <a:lstStyle/>
          <a:p>
            <a:pPr marL="25400">
              <a:lnSpc>
                <a:spcPts val="750"/>
              </a:lnSpc>
            </a:pPr>
            <a:endParaRPr sz="750"/>
          </a:p>
        </p:txBody>
      </p:sp>
      <p:sp>
        <p:nvSpPr>
          <p:cNvPr id="2" name="object 2"/>
          <p:cNvSpPr txBox="1"/>
          <p:nvPr/>
        </p:nvSpPr>
        <p:spPr>
          <a:xfrm>
            <a:off x="0" y="0"/>
            <a:ext cx="12192000" cy="103885"/>
          </a:xfrm>
          <a:prstGeom prst="rect">
            <a:avLst/>
          </a:prstGeom>
        </p:spPr>
        <p:txBody>
          <a:bodyPr wrap="square" lIns="0" tIns="2285" rIns="0" bIns="0" rtlCol="0">
            <a:noAutofit/>
          </a:bodyPr>
          <a:lstStyle/>
          <a:p>
            <a:pPr marL="25400">
              <a:lnSpc>
                <a:spcPts val="800"/>
              </a:lnSpc>
            </a:pPr>
            <a:endParaRPr sz="800"/>
          </a:p>
        </p:txBody>
      </p:sp>
      <p:sp>
        <p:nvSpPr>
          <p:cNvPr id="32" name="object 11"/>
          <p:cNvSpPr txBox="1"/>
          <p:nvPr/>
        </p:nvSpPr>
        <p:spPr>
          <a:xfrm>
            <a:off x="1498904" y="4830778"/>
            <a:ext cx="9808679" cy="1064457"/>
          </a:xfrm>
          <a:prstGeom prst="rect">
            <a:avLst/>
          </a:prstGeom>
        </p:spPr>
        <p:txBody>
          <a:bodyPr wrap="square" lIns="0" tIns="11684" rIns="0" bIns="0" rtlCol="0">
            <a:noAutofit/>
          </a:bodyPr>
          <a:lstStyle/>
          <a:p>
            <a:pPr marL="12700" algn="just"/>
            <a:r>
              <a:rPr b="1" spc="-1" dirty="0" smtClean="0">
                <a:latin typeface="Times New Roman" panose="02020603050405020304" pitchFamily="18" charset="0"/>
                <a:cs typeface="Times New Roman" panose="02020603050405020304" pitchFamily="18" charset="0"/>
              </a:rPr>
              <a:t>Nombre del artículo:</a:t>
            </a:r>
            <a:r>
              <a:rPr lang="es-ES" b="1" spc="-1"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P</a:t>
            </a:r>
            <a:r>
              <a:rPr lang="es-ES" dirty="0" smtClean="0">
                <a:latin typeface="Times New Roman" panose="02020603050405020304" pitchFamily="18" charset="0"/>
                <a:cs typeface="Times New Roman" panose="02020603050405020304" pitchFamily="18" charset="0"/>
              </a:rPr>
              <a:t>revalencia de obesidad e hipercolesterolemia en trabajadores de una institución estatal de lima - Perú</a:t>
            </a:r>
            <a:endParaRPr lang="es-ES" b="1" spc="-1" dirty="0" smtClean="0">
              <a:latin typeface="Times New Roman" panose="02020603050405020304" pitchFamily="18" charset="0"/>
              <a:cs typeface="Times New Roman" panose="02020603050405020304" pitchFamily="18" charset="0"/>
            </a:endParaRPr>
          </a:p>
          <a:p>
            <a:pPr marL="12700" algn="just"/>
            <a:r>
              <a:rPr b="1" spc="-2" dirty="0" smtClean="0">
                <a:latin typeface="Times New Roman" panose="02020603050405020304" pitchFamily="18" charset="0"/>
                <a:cs typeface="Times New Roman" panose="02020603050405020304" pitchFamily="18" charset="0"/>
              </a:rPr>
              <a:t>Autor:</a:t>
            </a:r>
            <a:r>
              <a:rPr lang="es-ES" b="1" spc="-2" dirty="0">
                <a:latin typeface="Times New Roman" panose="02020603050405020304" pitchFamily="18" charset="0"/>
                <a:cs typeface="Times New Roman" panose="02020603050405020304" pitchFamily="18" charset="0"/>
              </a:rPr>
              <a:t> </a:t>
            </a:r>
            <a:r>
              <a:rPr lang="es-ES" spc="-2" dirty="0">
                <a:latin typeface="Times New Roman" panose="02020603050405020304" pitchFamily="18" charset="0"/>
                <a:cs typeface="Times New Roman" panose="02020603050405020304" pitchFamily="18" charset="0"/>
              </a:rPr>
              <a:t>Rosas, A.; lama, G.; F., Zavalaga; Dustan, J</a:t>
            </a:r>
            <a:r>
              <a:rPr lang="es-ES" spc="-2" dirty="0" smtClean="0">
                <a:latin typeface="Times New Roman" panose="02020603050405020304" pitchFamily="18" charset="0"/>
                <a:cs typeface="Times New Roman" panose="02020603050405020304" pitchFamily="18" charset="0"/>
              </a:rPr>
              <a:t>.</a:t>
            </a:r>
          </a:p>
          <a:p>
            <a:pPr marL="12700" algn="just"/>
            <a:r>
              <a:rPr lang="es-ES" b="1" spc="-1" dirty="0" smtClean="0">
                <a:latin typeface="Times New Roman" panose="02020603050405020304" pitchFamily="18" charset="0"/>
                <a:cs typeface="Times New Roman" panose="02020603050405020304" pitchFamily="18" charset="0"/>
              </a:rPr>
              <a:t>Lugar y f</a:t>
            </a:r>
            <a:r>
              <a:rPr b="1" spc="-1" dirty="0" smtClean="0">
                <a:latin typeface="Times New Roman" panose="02020603050405020304" pitchFamily="18" charset="0"/>
                <a:cs typeface="Times New Roman" panose="02020603050405020304" pitchFamily="18" charset="0"/>
              </a:rPr>
              <a:t>echa:</a:t>
            </a:r>
            <a:r>
              <a:rPr lang="es-ES" b="1" spc="-1" dirty="0" smtClean="0">
                <a:latin typeface="Times New Roman" panose="02020603050405020304" pitchFamily="18" charset="0"/>
                <a:cs typeface="Times New Roman" panose="02020603050405020304" pitchFamily="18" charset="0"/>
              </a:rPr>
              <a:t> </a:t>
            </a:r>
            <a:r>
              <a:rPr lang="es-ES" spc="-1" dirty="0" smtClean="0">
                <a:latin typeface="Times New Roman" panose="02020603050405020304" pitchFamily="18" charset="0"/>
                <a:cs typeface="Times New Roman" panose="02020603050405020304" pitchFamily="18" charset="0"/>
              </a:rPr>
              <a:t>Lima- Perú, 2013</a:t>
            </a:r>
            <a:endParaRPr dirty="0">
              <a:latin typeface="Times New Roman" panose="02020603050405020304" pitchFamily="18" charset="0"/>
              <a:cs typeface="Times New Roman" panose="02020603050405020304" pitchFamily="18" charset="0"/>
            </a:endParaRPr>
          </a:p>
        </p:txBody>
      </p:sp>
      <p:graphicFrame>
        <p:nvGraphicFramePr>
          <p:cNvPr id="31" name="Gráfico 30"/>
          <p:cNvGraphicFramePr/>
          <p:nvPr>
            <p:extLst>
              <p:ext uri="{D42A27DB-BD31-4B8C-83A1-F6EECF244321}">
                <p14:modId xmlns:p14="http://schemas.microsoft.com/office/powerpoint/2010/main" val="848180375"/>
              </p:ext>
            </p:extLst>
          </p:nvPr>
        </p:nvGraphicFramePr>
        <p:xfrm>
          <a:off x="3713957" y="1173376"/>
          <a:ext cx="4883249" cy="3512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8727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5072"/>
            <a:ext cx="12192000" cy="108958"/>
          </a:xfrm>
          <a:custGeom>
            <a:avLst/>
            <a:gdLst/>
            <a:ahLst/>
            <a:cxnLst/>
            <a:rect l="l" t="t" r="r" b="b"/>
            <a:pathLst>
              <a:path w="12192000" h="108958">
                <a:moveTo>
                  <a:pt x="12192000" y="5072"/>
                </a:moveTo>
                <a:lnTo>
                  <a:pt x="0" y="5072"/>
                </a:lnTo>
                <a:lnTo>
                  <a:pt x="0" y="108958"/>
                </a:lnTo>
                <a:lnTo>
                  <a:pt x="12192000" y="108958"/>
                </a:lnTo>
                <a:lnTo>
                  <a:pt x="12192000" y="5072"/>
                </a:lnTo>
                <a:close/>
              </a:path>
            </a:pathLst>
          </a:custGeom>
          <a:solidFill>
            <a:srgbClr val="CC3300"/>
          </a:solidFill>
        </p:spPr>
        <p:txBody>
          <a:bodyPr wrap="square" lIns="0" tIns="0" rIns="0" bIns="0" rtlCol="0">
            <a:noAutofit/>
          </a:bodyPr>
          <a:lstStyle/>
          <a:p>
            <a:endParaRPr/>
          </a:p>
        </p:txBody>
      </p:sp>
      <p:sp>
        <p:nvSpPr>
          <p:cNvPr id="30" name="object 30"/>
          <p:cNvSpPr/>
          <p:nvPr/>
        </p:nvSpPr>
        <p:spPr>
          <a:xfrm>
            <a:off x="0" y="-5072"/>
            <a:ext cx="12192000" cy="108958"/>
          </a:xfrm>
          <a:custGeom>
            <a:avLst/>
            <a:gdLst/>
            <a:ahLst/>
            <a:cxnLst/>
            <a:rect l="l" t="t" r="r" b="b"/>
            <a:pathLst>
              <a:path w="12192000" h="108958">
                <a:moveTo>
                  <a:pt x="0" y="5072"/>
                </a:moveTo>
                <a:lnTo>
                  <a:pt x="0" y="108958"/>
                </a:lnTo>
                <a:lnTo>
                  <a:pt x="12192000" y="108958"/>
                </a:lnTo>
                <a:lnTo>
                  <a:pt x="12192000" y="5072"/>
                </a:lnTo>
              </a:path>
            </a:pathLst>
          </a:custGeom>
          <a:ln w="12700">
            <a:solidFill>
              <a:srgbClr val="41709C"/>
            </a:solidFill>
          </a:ln>
        </p:spPr>
        <p:txBody>
          <a:bodyPr wrap="square" lIns="0" tIns="0" rIns="0" bIns="0" rtlCol="0">
            <a:noAutofit/>
          </a:bodyPr>
          <a:lstStyle/>
          <a:p>
            <a:endParaRPr/>
          </a:p>
        </p:txBody>
      </p:sp>
      <p:sp>
        <p:nvSpPr>
          <p:cNvPr id="27" name="object 27"/>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close/>
              </a:path>
            </a:pathLst>
          </a:custGeom>
          <a:solidFill>
            <a:srgbClr val="990000"/>
          </a:solidFill>
        </p:spPr>
        <p:txBody>
          <a:bodyPr wrap="square" lIns="0" tIns="0" rIns="0" bIns="0" rtlCol="0">
            <a:noAutofit/>
          </a:bodyPr>
          <a:lstStyle/>
          <a:p>
            <a:endParaRPr/>
          </a:p>
        </p:txBody>
      </p:sp>
      <p:sp>
        <p:nvSpPr>
          <p:cNvPr id="28" name="object 28"/>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path>
            </a:pathLst>
          </a:custGeom>
          <a:ln w="12700">
            <a:solidFill>
              <a:srgbClr val="41709C"/>
            </a:solidFill>
          </a:ln>
        </p:spPr>
        <p:txBody>
          <a:bodyPr wrap="square" lIns="0" tIns="0" rIns="0" bIns="0" rtlCol="0">
            <a:noAutofit/>
          </a:bodyPr>
          <a:lstStyle/>
          <a:p>
            <a:endParaRPr/>
          </a:p>
        </p:txBody>
      </p:sp>
      <p:sp>
        <p:nvSpPr>
          <p:cNvPr id="16" name="object 16"/>
          <p:cNvSpPr/>
          <p:nvPr/>
        </p:nvSpPr>
        <p:spPr>
          <a:xfrm>
            <a:off x="139763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235204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EC7C30"/>
          </a:solidFill>
        </p:spPr>
        <p:txBody>
          <a:bodyPr wrap="square" lIns="0" tIns="0" rIns="0" bIns="0" rtlCol="0">
            <a:noAutofit/>
          </a:bodyPr>
          <a:lstStyle/>
          <a:p>
            <a:endParaRPr/>
          </a:p>
        </p:txBody>
      </p:sp>
      <p:sp>
        <p:nvSpPr>
          <p:cNvPr id="18" name="object 18"/>
          <p:cNvSpPr/>
          <p:nvPr/>
        </p:nvSpPr>
        <p:spPr>
          <a:xfrm>
            <a:off x="316928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412369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FFC000"/>
          </a:solidFill>
        </p:spPr>
        <p:txBody>
          <a:bodyPr wrap="square" lIns="0" tIns="0" rIns="0" bIns="0" rtlCol="0">
            <a:noAutofit/>
          </a:bodyPr>
          <a:lstStyle/>
          <a:p>
            <a:endParaRPr/>
          </a:p>
        </p:txBody>
      </p:sp>
      <p:sp>
        <p:nvSpPr>
          <p:cNvPr id="20" name="object 20"/>
          <p:cNvSpPr/>
          <p:nvPr/>
        </p:nvSpPr>
        <p:spPr>
          <a:xfrm>
            <a:off x="5375529"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6531356"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FAC46"/>
          </a:solidFill>
        </p:spPr>
        <p:txBody>
          <a:bodyPr wrap="square" lIns="0" tIns="0" rIns="0" bIns="0" rtlCol="0">
            <a:noAutofit/>
          </a:bodyPr>
          <a:lstStyle/>
          <a:p>
            <a:endParaRPr/>
          </a:p>
        </p:txBody>
      </p:sp>
      <p:sp>
        <p:nvSpPr>
          <p:cNvPr id="22" name="object 22"/>
          <p:cNvSpPr/>
          <p:nvPr/>
        </p:nvSpPr>
        <p:spPr>
          <a:xfrm>
            <a:off x="7371333"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245E91"/>
          </a:solidFill>
        </p:spPr>
        <p:txBody>
          <a:bodyPr wrap="square" lIns="0" tIns="0" rIns="0" bIns="0" rtlCol="0">
            <a:noAutofit/>
          </a:bodyPr>
          <a:lstStyle/>
          <a:p>
            <a:endParaRPr/>
          </a:p>
        </p:txBody>
      </p:sp>
      <p:sp>
        <p:nvSpPr>
          <p:cNvPr id="23" name="object 23"/>
          <p:cNvSpPr/>
          <p:nvPr/>
        </p:nvSpPr>
        <p:spPr>
          <a:xfrm>
            <a:off x="843699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9E470D"/>
          </a:solidFill>
        </p:spPr>
        <p:txBody>
          <a:bodyPr wrap="square" lIns="0" tIns="0" rIns="0" bIns="0" rtlCol="0">
            <a:noAutofit/>
          </a:bodyPr>
          <a:lstStyle/>
          <a:p>
            <a:endParaRPr/>
          </a:p>
        </p:txBody>
      </p:sp>
      <p:sp>
        <p:nvSpPr>
          <p:cNvPr id="24" name="object 24"/>
          <p:cNvSpPr/>
          <p:nvPr/>
        </p:nvSpPr>
        <p:spPr>
          <a:xfrm>
            <a:off x="931075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26262"/>
          </a:solidFill>
        </p:spPr>
        <p:txBody>
          <a:bodyPr wrap="square" lIns="0" tIns="0" rIns="0" bIns="0" rtlCol="0">
            <a:noAutofit/>
          </a:bodyPr>
          <a:lstStyle/>
          <a:p>
            <a:endParaRPr/>
          </a:p>
        </p:txBody>
      </p:sp>
      <p:sp>
        <p:nvSpPr>
          <p:cNvPr id="13" name="object 13"/>
          <p:cNvSpPr txBox="1"/>
          <p:nvPr/>
        </p:nvSpPr>
        <p:spPr>
          <a:xfrm>
            <a:off x="837550" y="128549"/>
            <a:ext cx="10226690" cy="1163822"/>
          </a:xfrm>
          <a:prstGeom prst="rect">
            <a:avLst/>
          </a:prstGeom>
        </p:spPr>
        <p:txBody>
          <a:bodyPr wrap="square" lIns="0" tIns="26511" rIns="0" bIns="0" rtlCol="0">
            <a:noAutofit/>
          </a:bodyPr>
          <a:lstStyle/>
          <a:p>
            <a:pPr marL="12700" marR="34290" algn="ctr">
              <a:lnSpc>
                <a:spcPts val="4175"/>
              </a:lnSpc>
            </a:pPr>
            <a:r>
              <a:rPr lang="es-ES" sz="4000" b="1" spc="-66" dirty="0">
                <a:latin typeface="Times New Roman" panose="02020603050405020304" pitchFamily="18" charset="0"/>
                <a:cs typeface="Times New Roman" panose="02020603050405020304" pitchFamily="18" charset="0"/>
              </a:rPr>
              <a:t>R</a:t>
            </a:r>
            <a:r>
              <a:rPr lang="es-ES" sz="4000" b="1" spc="-66" dirty="0" smtClean="0">
                <a:latin typeface="Times New Roman" panose="02020603050405020304" pitchFamily="18" charset="0"/>
                <a:cs typeface="Times New Roman" panose="02020603050405020304" pitchFamily="18" charset="0"/>
              </a:rPr>
              <a:t>esultados</a:t>
            </a:r>
            <a:endParaRPr lang="es-ES" sz="4000" dirty="0" smtClean="0">
              <a:latin typeface="Times New Roman" panose="02020603050405020304" pitchFamily="18" charset="0"/>
              <a:cs typeface="Times New Roman" panose="02020603050405020304" pitchFamily="18" charset="0"/>
            </a:endParaRPr>
          </a:p>
          <a:p>
            <a:pPr marL="12700" marR="34290" algn="ctr">
              <a:lnSpc>
                <a:spcPts val="4175"/>
              </a:lnSpc>
            </a:pPr>
            <a:r>
              <a:rPr sz="2400" b="1" dirty="0" smtClean="0">
                <a:latin typeface="Times New Roman" panose="02020603050405020304" pitchFamily="18" charset="0"/>
                <a:cs typeface="Times New Roman" panose="02020603050405020304" pitchFamily="18" charset="0"/>
              </a:rPr>
              <a:t>Grafico </a:t>
            </a:r>
            <a:r>
              <a:rPr lang="es-ES" sz="2400" b="1" dirty="0" smtClean="0">
                <a:latin typeface="Times New Roman" panose="02020603050405020304" pitchFamily="18" charset="0"/>
                <a:cs typeface="Times New Roman" panose="02020603050405020304" pitchFamily="18" charset="0"/>
              </a:rPr>
              <a:t> No 7: </a:t>
            </a:r>
            <a:r>
              <a:rPr lang="es-EC" sz="2400" dirty="0">
                <a:solidFill>
                  <a:srgbClr val="000000"/>
                </a:solidFill>
                <a:latin typeface="Times New Roman" panose="02020603050405020304" pitchFamily="18" charset="0"/>
                <a:ea typeface="Calibri" panose="020F0502020204030204" pitchFamily="34" charset="0"/>
              </a:rPr>
              <a:t>Datos Bioquímicos de </a:t>
            </a:r>
            <a:r>
              <a:rPr lang="es-EC" sz="2400" dirty="0" smtClean="0">
                <a:solidFill>
                  <a:srgbClr val="000000"/>
                </a:solidFill>
                <a:latin typeface="Times New Roman" panose="02020603050405020304" pitchFamily="18" charset="0"/>
                <a:ea typeface="Calibri" panose="020F0502020204030204" pitchFamily="34" charset="0"/>
              </a:rPr>
              <a:t>colesterol total </a:t>
            </a:r>
            <a:r>
              <a:rPr lang="es-EC" sz="2400" dirty="0">
                <a:solidFill>
                  <a:srgbClr val="000000"/>
                </a:solidFill>
                <a:latin typeface="Times New Roman" panose="02020603050405020304" pitchFamily="18" charset="0"/>
                <a:ea typeface="Calibri" panose="020F0502020204030204" pitchFamily="34" charset="0"/>
              </a:rPr>
              <a:t>y género</a:t>
            </a:r>
            <a:endParaRPr sz="2400" dirty="0">
              <a:latin typeface="Times New Roman" panose="02020603050405020304" pitchFamily="18" charset="0"/>
              <a:cs typeface="Times New Roman" panose="02020603050405020304" pitchFamily="18" charset="0"/>
            </a:endParaRPr>
          </a:p>
        </p:txBody>
      </p:sp>
      <p:sp>
        <p:nvSpPr>
          <p:cNvPr id="12" name="object 12"/>
          <p:cNvSpPr txBox="1"/>
          <p:nvPr/>
        </p:nvSpPr>
        <p:spPr>
          <a:xfrm>
            <a:off x="931075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0" name="object 10"/>
          <p:cNvSpPr txBox="1"/>
          <p:nvPr/>
        </p:nvSpPr>
        <p:spPr>
          <a:xfrm>
            <a:off x="7371333" y="6040043"/>
            <a:ext cx="101269" cy="101269"/>
          </a:xfrm>
          <a:prstGeom prst="rect">
            <a:avLst/>
          </a:prstGeom>
        </p:spPr>
        <p:txBody>
          <a:bodyPr wrap="square" lIns="0" tIns="6019" rIns="0" bIns="0" rtlCol="0">
            <a:noAutofit/>
          </a:bodyPr>
          <a:lstStyle/>
          <a:p>
            <a:pPr marL="25400">
              <a:lnSpc>
                <a:spcPts val="750"/>
              </a:lnSpc>
            </a:pPr>
            <a:endParaRPr sz="750"/>
          </a:p>
        </p:txBody>
      </p:sp>
      <p:sp>
        <p:nvSpPr>
          <p:cNvPr id="9" name="object 9"/>
          <p:cNvSpPr txBox="1"/>
          <p:nvPr/>
        </p:nvSpPr>
        <p:spPr>
          <a:xfrm>
            <a:off x="6531356" y="6040043"/>
            <a:ext cx="101269" cy="101269"/>
          </a:xfrm>
          <a:prstGeom prst="rect">
            <a:avLst/>
          </a:prstGeom>
        </p:spPr>
        <p:txBody>
          <a:bodyPr wrap="square" lIns="0" tIns="6019" rIns="0" bIns="0" rtlCol="0">
            <a:noAutofit/>
          </a:bodyPr>
          <a:lstStyle/>
          <a:p>
            <a:pPr marL="25400">
              <a:lnSpc>
                <a:spcPts val="750"/>
              </a:lnSpc>
            </a:pPr>
            <a:endParaRPr sz="750"/>
          </a:p>
        </p:txBody>
      </p:sp>
      <p:sp>
        <p:nvSpPr>
          <p:cNvPr id="8" name="object 8"/>
          <p:cNvSpPr txBox="1"/>
          <p:nvPr/>
        </p:nvSpPr>
        <p:spPr>
          <a:xfrm>
            <a:off x="5375529" y="6040043"/>
            <a:ext cx="101269" cy="101269"/>
          </a:xfrm>
          <a:prstGeom prst="rect">
            <a:avLst/>
          </a:prstGeom>
        </p:spPr>
        <p:txBody>
          <a:bodyPr wrap="square" lIns="0" tIns="6019" rIns="0" bIns="0" rtlCol="0">
            <a:noAutofit/>
          </a:bodyPr>
          <a:lstStyle/>
          <a:p>
            <a:pPr marL="25400">
              <a:lnSpc>
                <a:spcPts val="750"/>
              </a:lnSpc>
            </a:pPr>
            <a:endParaRPr sz="750"/>
          </a:p>
        </p:txBody>
      </p:sp>
      <p:sp>
        <p:nvSpPr>
          <p:cNvPr id="7" name="object 7"/>
          <p:cNvSpPr txBox="1"/>
          <p:nvPr/>
        </p:nvSpPr>
        <p:spPr>
          <a:xfrm>
            <a:off x="4123690" y="6040043"/>
            <a:ext cx="101269" cy="101269"/>
          </a:xfrm>
          <a:prstGeom prst="rect">
            <a:avLst/>
          </a:prstGeom>
        </p:spPr>
        <p:txBody>
          <a:bodyPr wrap="square" lIns="0" tIns="6019" rIns="0" bIns="0" rtlCol="0">
            <a:noAutofit/>
          </a:bodyPr>
          <a:lstStyle/>
          <a:p>
            <a:pPr marL="25400">
              <a:lnSpc>
                <a:spcPts val="750"/>
              </a:lnSpc>
            </a:pPr>
            <a:endParaRPr sz="750"/>
          </a:p>
        </p:txBody>
      </p:sp>
      <p:sp>
        <p:nvSpPr>
          <p:cNvPr id="6" name="object 6"/>
          <p:cNvSpPr txBox="1"/>
          <p:nvPr/>
        </p:nvSpPr>
        <p:spPr>
          <a:xfrm>
            <a:off x="3169285" y="6040043"/>
            <a:ext cx="101269" cy="101269"/>
          </a:xfrm>
          <a:prstGeom prst="rect">
            <a:avLst/>
          </a:prstGeom>
        </p:spPr>
        <p:txBody>
          <a:bodyPr wrap="square" lIns="0" tIns="6019" rIns="0" bIns="0" rtlCol="0">
            <a:noAutofit/>
          </a:bodyPr>
          <a:lstStyle/>
          <a:p>
            <a:pPr marL="25400">
              <a:lnSpc>
                <a:spcPts val="750"/>
              </a:lnSpc>
            </a:pPr>
            <a:endParaRPr sz="750"/>
          </a:p>
        </p:txBody>
      </p:sp>
      <p:sp>
        <p:nvSpPr>
          <p:cNvPr id="5" name="object 5"/>
          <p:cNvSpPr txBox="1"/>
          <p:nvPr/>
        </p:nvSpPr>
        <p:spPr>
          <a:xfrm>
            <a:off x="2352040" y="6040043"/>
            <a:ext cx="101269" cy="101269"/>
          </a:xfrm>
          <a:prstGeom prst="rect">
            <a:avLst/>
          </a:prstGeom>
        </p:spPr>
        <p:txBody>
          <a:bodyPr wrap="square" lIns="0" tIns="6019" rIns="0" bIns="0" rtlCol="0">
            <a:noAutofit/>
          </a:bodyPr>
          <a:lstStyle/>
          <a:p>
            <a:pPr marL="25400">
              <a:lnSpc>
                <a:spcPts val="750"/>
              </a:lnSpc>
            </a:pPr>
            <a:endParaRPr sz="750"/>
          </a:p>
        </p:txBody>
      </p:sp>
      <p:sp>
        <p:nvSpPr>
          <p:cNvPr id="4" name="object 4"/>
          <p:cNvSpPr txBox="1"/>
          <p:nvPr/>
        </p:nvSpPr>
        <p:spPr>
          <a:xfrm>
            <a:off x="1397635" y="6040043"/>
            <a:ext cx="101269" cy="101269"/>
          </a:xfrm>
          <a:prstGeom prst="rect">
            <a:avLst/>
          </a:prstGeom>
        </p:spPr>
        <p:txBody>
          <a:bodyPr wrap="square" lIns="0" tIns="6019" rIns="0" bIns="0" rtlCol="0">
            <a:noAutofit/>
          </a:bodyPr>
          <a:lstStyle/>
          <a:p>
            <a:pPr marL="25400">
              <a:lnSpc>
                <a:spcPts val="750"/>
              </a:lnSpc>
            </a:pPr>
            <a:endParaRPr sz="750"/>
          </a:p>
        </p:txBody>
      </p:sp>
      <p:sp>
        <p:nvSpPr>
          <p:cNvPr id="2" name="object 2"/>
          <p:cNvSpPr txBox="1"/>
          <p:nvPr/>
        </p:nvSpPr>
        <p:spPr>
          <a:xfrm>
            <a:off x="0" y="0"/>
            <a:ext cx="12192000" cy="103885"/>
          </a:xfrm>
          <a:prstGeom prst="rect">
            <a:avLst/>
          </a:prstGeom>
        </p:spPr>
        <p:txBody>
          <a:bodyPr wrap="square" lIns="0" tIns="2285" rIns="0" bIns="0" rtlCol="0">
            <a:noAutofit/>
          </a:bodyPr>
          <a:lstStyle/>
          <a:p>
            <a:pPr marL="25400">
              <a:lnSpc>
                <a:spcPts val="800"/>
              </a:lnSpc>
            </a:pPr>
            <a:endParaRPr sz="800"/>
          </a:p>
        </p:txBody>
      </p:sp>
      <p:graphicFrame>
        <p:nvGraphicFramePr>
          <p:cNvPr id="33" name="Gráfico 32"/>
          <p:cNvGraphicFramePr/>
          <p:nvPr>
            <p:extLst>
              <p:ext uri="{D42A27DB-BD31-4B8C-83A1-F6EECF244321}">
                <p14:modId xmlns:p14="http://schemas.microsoft.com/office/powerpoint/2010/main" val="3957208226"/>
              </p:ext>
            </p:extLst>
          </p:nvPr>
        </p:nvGraphicFramePr>
        <p:xfrm>
          <a:off x="3169285" y="1484849"/>
          <a:ext cx="5868125" cy="30087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916915" y="4493623"/>
            <a:ext cx="9147325" cy="1815882"/>
          </a:xfrm>
          <a:prstGeom prst="rect">
            <a:avLst/>
          </a:prstGeom>
        </p:spPr>
        <p:txBody>
          <a:bodyPr wrap="square">
            <a:spAutoFit/>
          </a:bodyPr>
          <a:lstStyle/>
          <a:p>
            <a:pPr lvl="0"/>
            <a:r>
              <a:rPr lang="es-ES" b="1" spc="-1" dirty="0">
                <a:latin typeface="Times New Roman" panose="02020603050405020304" pitchFamily="18" charset="0"/>
                <a:cs typeface="Times New Roman" panose="02020603050405020304" pitchFamily="18" charset="0"/>
              </a:rPr>
              <a:t>Nombre del artículo</a:t>
            </a:r>
            <a:r>
              <a:rPr lang="es-ES" sz="2000" b="1" spc="-1" dirty="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P</a:t>
            </a:r>
            <a:r>
              <a:rPr lang="es-ES" sz="2000" dirty="0" smtClean="0">
                <a:latin typeface="Times New Roman" panose="02020603050405020304" pitchFamily="18" charset="0"/>
                <a:cs typeface="Times New Roman" panose="02020603050405020304" pitchFamily="18" charset="0"/>
              </a:rPr>
              <a:t>revalencia de obesidad e hipercolesterolemia en trabajadores de una institución estatal de Lima - Perú</a:t>
            </a:r>
            <a:endParaRPr lang="es-ES" sz="2000" b="1" spc="-1" dirty="0" smtClean="0">
              <a:latin typeface="Times New Roman" panose="02020603050405020304" pitchFamily="18" charset="0"/>
              <a:cs typeface="Times New Roman" panose="02020603050405020304" pitchFamily="18" charset="0"/>
            </a:endParaRPr>
          </a:p>
          <a:p>
            <a:pPr lvl="0"/>
            <a:r>
              <a:rPr lang="es-ES" b="1" dirty="0" smtClean="0">
                <a:solidFill>
                  <a:prstClr val="black"/>
                </a:solidFill>
                <a:latin typeface="Times New Roman" panose="02020603050405020304" pitchFamily="18" charset="0"/>
                <a:cs typeface="Times New Roman" panose="02020603050405020304" pitchFamily="18" charset="0"/>
              </a:rPr>
              <a:t>Autor</a:t>
            </a:r>
            <a:r>
              <a:rPr lang="es-ES" b="1" dirty="0">
                <a:solidFill>
                  <a:prstClr val="black"/>
                </a:solidFill>
                <a:latin typeface="Times New Roman" panose="02020603050405020304" pitchFamily="18" charset="0"/>
                <a:cs typeface="Times New Roman" panose="02020603050405020304" pitchFamily="18" charset="0"/>
              </a:rPr>
              <a:t>: </a:t>
            </a:r>
            <a:r>
              <a:rPr lang="es-ES" dirty="0">
                <a:solidFill>
                  <a:prstClr val="black"/>
                </a:solidFill>
                <a:latin typeface="Times New Roman" panose="02020603050405020304" pitchFamily="18" charset="0"/>
                <a:cs typeface="Times New Roman" panose="02020603050405020304" pitchFamily="18" charset="0"/>
              </a:rPr>
              <a:t>Rosas, A.; lama, G.; F., Zavalaga; Dustan, J.</a:t>
            </a:r>
            <a:endParaRPr lang="es-ES" dirty="0" smtClean="0">
              <a:solidFill>
                <a:prstClr val="black"/>
              </a:solidFill>
              <a:latin typeface="Times New Roman" panose="02020603050405020304" pitchFamily="18" charset="0"/>
              <a:cs typeface="Times New Roman" panose="02020603050405020304" pitchFamily="18" charset="0"/>
            </a:endParaRPr>
          </a:p>
          <a:p>
            <a:pPr lvl="0"/>
            <a:r>
              <a:rPr lang="es-ES" b="1" dirty="0" smtClean="0">
                <a:solidFill>
                  <a:prstClr val="black"/>
                </a:solidFill>
                <a:latin typeface="Times New Roman" panose="02020603050405020304" pitchFamily="18" charset="0"/>
                <a:cs typeface="Times New Roman" panose="02020603050405020304" pitchFamily="18" charset="0"/>
              </a:rPr>
              <a:t>Lugar y fecha: </a:t>
            </a:r>
            <a:r>
              <a:rPr lang="es-ES" dirty="0" smtClean="0">
                <a:solidFill>
                  <a:prstClr val="black"/>
                </a:solidFill>
                <a:latin typeface="Times New Roman" panose="02020603050405020304" pitchFamily="18" charset="0"/>
                <a:cs typeface="Times New Roman" panose="02020603050405020304" pitchFamily="18" charset="0"/>
              </a:rPr>
              <a:t>Lima- Perú, 2019 </a:t>
            </a:r>
          </a:p>
          <a:p>
            <a:pPr lvl="0"/>
            <a:endParaRPr lang="es-ES" dirty="0">
              <a:solidFill>
                <a:prstClr val="black"/>
              </a:solidFill>
              <a:latin typeface="Times New Roman" panose="02020603050405020304" pitchFamily="18" charset="0"/>
              <a:cs typeface="Times New Roman" panose="02020603050405020304" pitchFamily="18" charset="0"/>
            </a:endParaRPr>
          </a:p>
          <a:p>
            <a:pPr lvl="0"/>
            <a:endParaRPr lang="es-E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805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0" y="-5072"/>
            <a:ext cx="12192000" cy="108958"/>
          </a:xfrm>
          <a:custGeom>
            <a:avLst/>
            <a:gdLst/>
            <a:ahLst/>
            <a:cxnLst/>
            <a:rect l="l" t="t" r="r" b="b"/>
            <a:pathLst>
              <a:path w="12192000" h="108958">
                <a:moveTo>
                  <a:pt x="12192000" y="5072"/>
                </a:moveTo>
                <a:lnTo>
                  <a:pt x="0" y="5072"/>
                </a:lnTo>
                <a:lnTo>
                  <a:pt x="0" y="108958"/>
                </a:lnTo>
                <a:lnTo>
                  <a:pt x="12192000" y="108958"/>
                </a:lnTo>
                <a:lnTo>
                  <a:pt x="12192000" y="5072"/>
                </a:lnTo>
                <a:close/>
              </a:path>
            </a:pathLst>
          </a:custGeom>
          <a:solidFill>
            <a:srgbClr val="CC3300"/>
          </a:solidFill>
        </p:spPr>
        <p:txBody>
          <a:bodyPr wrap="square" lIns="0" tIns="0" rIns="0" bIns="0" rtlCol="0">
            <a:noAutofit/>
          </a:bodyPr>
          <a:lstStyle/>
          <a:p>
            <a:endParaRPr/>
          </a:p>
        </p:txBody>
      </p:sp>
      <p:sp>
        <p:nvSpPr>
          <p:cNvPr id="30" name="object 30"/>
          <p:cNvSpPr/>
          <p:nvPr/>
        </p:nvSpPr>
        <p:spPr>
          <a:xfrm>
            <a:off x="0" y="-5072"/>
            <a:ext cx="12192000" cy="108958"/>
          </a:xfrm>
          <a:custGeom>
            <a:avLst/>
            <a:gdLst/>
            <a:ahLst/>
            <a:cxnLst/>
            <a:rect l="l" t="t" r="r" b="b"/>
            <a:pathLst>
              <a:path w="12192000" h="108958">
                <a:moveTo>
                  <a:pt x="0" y="5072"/>
                </a:moveTo>
                <a:lnTo>
                  <a:pt x="0" y="108958"/>
                </a:lnTo>
                <a:lnTo>
                  <a:pt x="12192000" y="108958"/>
                </a:lnTo>
                <a:lnTo>
                  <a:pt x="12192000" y="5072"/>
                </a:lnTo>
              </a:path>
            </a:pathLst>
          </a:custGeom>
          <a:ln w="12700">
            <a:solidFill>
              <a:srgbClr val="41709C"/>
            </a:solidFill>
          </a:ln>
        </p:spPr>
        <p:txBody>
          <a:bodyPr wrap="square" lIns="0" tIns="0" rIns="0" bIns="0" rtlCol="0">
            <a:noAutofit/>
          </a:bodyPr>
          <a:lstStyle/>
          <a:p>
            <a:endParaRPr/>
          </a:p>
        </p:txBody>
      </p:sp>
      <p:sp>
        <p:nvSpPr>
          <p:cNvPr id="27" name="object 27"/>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close/>
              </a:path>
            </a:pathLst>
          </a:custGeom>
          <a:solidFill>
            <a:srgbClr val="990000"/>
          </a:solidFill>
        </p:spPr>
        <p:txBody>
          <a:bodyPr wrap="square" lIns="0" tIns="0" rIns="0" bIns="0" rtlCol="0">
            <a:noAutofit/>
          </a:bodyPr>
          <a:lstStyle/>
          <a:p>
            <a:endParaRPr/>
          </a:p>
        </p:txBody>
      </p:sp>
      <p:sp>
        <p:nvSpPr>
          <p:cNvPr id="28" name="object 28"/>
          <p:cNvSpPr/>
          <p:nvPr/>
        </p:nvSpPr>
        <p:spPr>
          <a:xfrm>
            <a:off x="0" y="6317665"/>
            <a:ext cx="12192000" cy="540332"/>
          </a:xfrm>
          <a:custGeom>
            <a:avLst/>
            <a:gdLst/>
            <a:ahLst/>
            <a:cxnLst/>
            <a:rect l="l" t="t" r="r" b="b"/>
            <a:pathLst>
              <a:path w="12192000" h="540332">
                <a:moveTo>
                  <a:pt x="12192000" y="0"/>
                </a:moveTo>
                <a:lnTo>
                  <a:pt x="0" y="108076"/>
                </a:lnTo>
                <a:lnTo>
                  <a:pt x="0" y="540331"/>
                </a:lnTo>
                <a:lnTo>
                  <a:pt x="12192000" y="540331"/>
                </a:lnTo>
                <a:lnTo>
                  <a:pt x="12192000" y="0"/>
                </a:lnTo>
              </a:path>
            </a:pathLst>
          </a:custGeom>
          <a:ln w="12700">
            <a:solidFill>
              <a:srgbClr val="41709C"/>
            </a:solidFill>
          </a:ln>
        </p:spPr>
        <p:txBody>
          <a:bodyPr wrap="square" lIns="0" tIns="0" rIns="0" bIns="0" rtlCol="0">
            <a:noAutofit/>
          </a:bodyPr>
          <a:lstStyle/>
          <a:p>
            <a:endParaRPr/>
          </a:p>
        </p:txBody>
      </p:sp>
      <p:sp>
        <p:nvSpPr>
          <p:cNvPr id="16" name="object 16"/>
          <p:cNvSpPr/>
          <p:nvPr/>
        </p:nvSpPr>
        <p:spPr>
          <a:xfrm>
            <a:off x="139763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5B9BD4"/>
          </a:solidFill>
        </p:spPr>
        <p:txBody>
          <a:bodyPr wrap="square" lIns="0" tIns="0" rIns="0" bIns="0" rtlCol="0">
            <a:noAutofit/>
          </a:bodyPr>
          <a:lstStyle/>
          <a:p>
            <a:endParaRPr/>
          </a:p>
        </p:txBody>
      </p:sp>
      <p:sp>
        <p:nvSpPr>
          <p:cNvPr id="17" name="object 17"/>
          <p:cNvSpPr/>
          <p:nvPr/>
        </p:nvSpPr>
        <p:spPr>
          <a:xfrm>
            <a:off x="235204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EC7C30"/>
          </a:solidFill>
        </p:spPr>
        <p:txBody>
          <a:bodyPr wrap="square" lIns="0" tIns="0" rIns="0" bIns="0" rtlCol="0">
            <a:noAutofit/>
          </a:bodyPr>
          <a:lstStyle/>
          <a:p>
            <a:endParaRPr/>
          </a:p>
        </p:txBody>
      </p:sp>
      <p:sp>
        <p:nvSpPr>
          <p:cNvPr id="18" name="object 18"/>
          <p:cNvSpPr/>
          <p:nvPr/>
        </p:nvSpPr>
        <p:spPr>
          <a:xfrm>
            <a:off x="3169285"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4123690"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FFC000"/>
          </a:solidFill>
        </p:spPr>
        <p:txBody>
          <a:bodyPr wrap="square" lIns="0" tIns="0" rIns="0" bIns="0" rtlCol="0">
            <a:noAutofit/>
          </a:bodyPr>
          <a:lstStyle/>
          <a:p>
            <a:endParaRPr/>
          </a:p>
        </p:txBody>
      </p:sp>
      <p:sp>
        <p:nvSpPr>
          <p:cNvPr id="20" name="object 20"/>
          <p:cNvSpPr/>
          <p:nvPr/>
        </p:nvSpPr>
        <p:spPr>
          <a:xfrm>
            <a:off x="5375529"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4471C4"/>
          </a:solidFill>
        </p:spPr>
        <p:txBody>
          <a:bodyPr wrap="square" lIns="0" tIns="0" rIns="0" bIns="0" rtlCol="0">
            <a:noAutofit/>
          </a:bodyPr>
          <a:lstStyle/>
          <a:p>
            <a:endParaRPr/>
          </a:p>
        </p:txBody>
      </p:sp>
      <p:sp>
        <p:nvSpPr>
          <p:cNvPr id="21" name="object 21"/>
          <p:cNvSpPr/>
          <p:nvPr/>
        </p:nvSpPr>
        <p:spPr>
          <a:xfrm>
            <a:off x="6531356"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FAC46"/>
          </a:solidFill>
        </p:spPr>
        <p:txBody>
          <a:bodyPr wrap="square" lIns="0" tIns="0" rIns="0" bIns="0" rtlCol="0">
            <a:noAutofit/>
          </a:bodyPr>
          <a:lstStyle/>
          <a:p>
            <a:endParaRPr/>
          </a:p>
        </p:txBody>
      </p:sp>
      <p:sp>
        <p:nvSpPr>
          <p:cNvPr id="22" name="object 22"/>
          <p:cNvSpPr/>
          <p:nvPr/>
        </p:nvSpPr>
        <p:spPr>
          <a:xfrm>
            <a:off x="7371333"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245E91"/>
          </a:solidFill>
        </p:spPr>
        <p:txBody>
          <a:bodyPr wrap="square" lIns="0" tIns="0" rIns="0" bIns="0" rtlCol="0">
            <a:noAutofit/>
          </a:bodyPr>
          <a:lstStyle/>
          <a:p>
            <a:endParaRPr/>
          </a:p>
        </p:txBody>
      </p:sp>
      <p:sp>
        <p:nvSpPr>
          <p:cNvPr id="23" name="object 23"/>
          <p:cNvSpPr/>
          <p:nvPr/>
        </p:nvSpPr>
        <p:spPr>
          <a:xfrm>
            <a:off x="843699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9E470D"/>
          </a:solidFill>
        </p:spPr>
        <p:txBody>
          <a:bodyPr wrap="square" lIns="0" tIns="0" rIns="0" bIns="0" rtlCol="0">
            <a:noAutofit/>
          </a:bodyPr>
          <a:lstStyle/>
          <a:p>
            <a:endParaRPr/>
          </a:p>
        </p:txBody>
      </p:sp>
      <p:sp>
        <p:nvSpPr>
          <p:cNvPr id="24" name="object 24"/>
          <p:cNvSpPr/>
          <p:nvPr/>
        </p:nvSpPr>
        <p:spPr>
          <a:xfrm>
            <a:off x="9310751" y="6040043"/>
            <a:ext cx="101269" cy="101269"/>
          </a:xfrm>
          <a:custGeom>
            <a:avLst/>
            <a:gdLst/>
            <a:ahLst/>
            <a:cxnLst/>
            <a:rect l="l" t="t" r="r" b="b"/>
            <a:pathLst>
              <a:path w="101269" h="101269">
                <a:moveTo>
                  <a:pt x="0" y="101269"/>
                </a:moveTo>
                <a:lnTo>
                  <a:pt x="101269" y="101269"/>
                </a:lnTo>
                <a:lnTo>
                  <a:pt x="101269" y="0"/>
                </a:lnTo>
                <a:lnTo>
                  <a:pt x="0" y="0"/>
                </a:lnTo>
                <a:lnTo>
                  <a:pt x="0" y="101269"/>
                </a:lnTo>
                <a:close/>
              </a:path>
            </a:pathLst>
          </a:custGeom>
          <a:solidFill>
            <a:srgbClr val="626262"/>
          </a:solidFill>
        </p:spPr>
        <p:txBody>
          <a:bodyPr wrap="square" lIns="0" tIns="0" rIns="0" bIns="0" rtlCol="0">
            <a:noAutofit/>
          </a:bodyPr>
          <a:lstStyle/>
          <a:p>
            <a:endParaRPr/>
          </a:p>
        </p:txBody>
      </p:sp>
      <p:sp>
        <p:nvSpPr>
          <p:cNvPr id="13" name="object 13"/>
          <p:cNvSpPr txBox="1"/>
          <p:nvPr/>
        </p:nvSpPr>
        <p:spPr>
          <a:xfrm>
            <a:off x="837550" y="128549"/>
            <a:ext cx="10226690" cy="1163822"/>
          </a:xfrm>
          <a:prstGeom prst="rect">
            <a:avLst/>
          </a:prstGeom>
        </p:spPr>
        <p:txBody>
          <a:bodyPr wrap="square" lIns="0" tIns="26511" rIns="0" bIns="0" rtlCol="0">
            <a:noAutofit/>
          </a:bodyPr>
          <a:lstStyle/>
          <a:p>
            <a:pPr marL="12700" marR="34290" algn="ctr">
              <a:lnSpc>
                <a:spcPts val="4175"/>
              </a:lnSpc>
            </a:pPr>
            <a:r>
              <a:rPr lang="es-ES" sz="4000" b="1" spc="-66" dirty="0" smtClean="0">
                <a:latin typeface="Times New Roman" panose="02020603050405020304" pitchFamily="18" charset="0"/>
                <a:cs typeface="Times New Roman" panose="02020603050405020304" pitchFamily="18" charset="0"/>
              </a:rPr>
              <a:t>Resultados</a:t>
            </a:r>
            <a:endParaRPr lang="es-ES" sz="4000" dirty="0">
              <a:latin typeface="Times New Roman" panose="02020603050405020304" pitchFamily="18" charset="0"/>
              <a:cs typeface="Times New Roman" panose="02020603050405020304" pitchFamily="18" charset="0"/>
            </a:endParaRPr>
          </a:p>
          <a:p>
            <a:pPr marL="12700" marR="34290" algn="ctr">
              <a:lnSpc>
                <a:spcPts val="4175"/>
              </a:lnSpc>
            </a:pPr>
            <a:r>
              <a:rPr sz="2400" b="1" dirty="0" smtClean="0">
                <a:latin typeface="Times New Roman" panose="02020603050405020304" pitchFamily="18" charset="0"/>
                <a:cs typeface="Times New Roman" panose="02020603050405020304" pitchFamily="18" charset="0"/>
              </a:rPr>
              <a:t>Grafico </a:t>
            </a:r>
            <a:r>
              <a:rPr lang="es-ES" sz="2400" b="1" dirty="0" smtClean="0">
                <a:latin typeface="Times New Roman" panose="02020603050405020304" pitchFamily="18" charset="0"/>
                <a:cs typeface="Times New Roman" panose="02020603050405020304" pitchFamily="18" charset="0"/>
              </a:rPr>
              <a:t> No 8: </a:t>
            </a: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Cuantificación de riesgo cardiovascular según género</a:t>
            </a:r>
            <a:endParaRPr lang="es-ES" sz="1600" i="1"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marL="12700" marR="34290" algn="ctr">
              <a:lnSpc>
                <a:spcPts val="4175"/>
              </a:lnSpc>
            </a:pPr>
            <a:endParaRPr sz="2400" dirty="0">
              <a:latin typeface="Times New Roman" panose="02020603050405020304" pitchFamily="18" charset="0"/>
              <a:cs typeface="Times New Roman" panose="02020603050405020304" pitchFamily="18" charset="0"/>
            </a:endParaRPr>
          </a:p>
        </p:txBody>
      </p:sp>
      <p:sp>
        <p:nvSpPr>
          <p:cNvPr id="12" name="object 12"/>
          <p:cNvSpPr txBox="1"/>
          <p:nvPr/>
        </p:nvSpPr>
        <p:spPr>
          <a:xfrm>
            <a:off x="9310751" y="6040043"/>
            <a:ext cx="101269" cy="101269"/>
          </a:xfrm>
          <a:prstGeom prst="rect">
            <a:avLst/>
          </a:prstGeom>
        </p:spPr>
        <p:txBody>
          <a:bodyPr wrap="square" lIns="0" tIns="6019" rIns="0" bIns="0" rtlCol="0">
            <a:noAutofit/>
          </a:bodyPr>
          <a:lstStyle/>
          <a:p>
            <a:pPr marL="25400">
              <a:lnSpc>
                <a:spcPts val="750"/>
              </a:lnSpc>
            </a:pPr>
            <a:endParaRPr sz="750"/>
          </a:p>
        </p:txBody>
      </p:sp>
      <p:sp>
        <p:nvSpPr>
          <p:cNvPr id="10" name="object 10"/>
          <p:cNvSpPr txBox="1"/>
          <p:nvPr/>
        </p:nvSpPr>
        <p:spPr>
          <a:xfrm>
            <a:off x="7371333" y="6040043"/>
            <a:ext cx="101269" cy="101269"/>
          </a:xfrm>
          <a:prstGeom prst="rect">
            <a:avLst/>
          </a:prstGeom>
        </p:spPr>
        <p:txBody>
          <a:bodyPr wrap="square" lIns="0" tIns="6019" rIns="0" bIns="0" rtlCol="0">
            <a:noAutofit/>
          </a:bodyPr>
          <a:lstStyle/>
          <a:p>
            <a:pPr marL="25400">
              <a:lnSpc>
                <a:spcPts val="750"/>
              </a:lnSpc>
            </a:pPr>
            <a:endParaRPr sz="750"/>
          </a:p>
        </p:txBody>
      </p:sp>
      <p:sp>
        <p:nvSpPr>
          <p:cNvPr id="9" name="object 9"/>
          <p:cNvSpPr txBox="1"/>
          <p:nvPr/>
        </p:nvSpPr>
        <p:spPr>
          <a:xfrm>
            <a:off x="6531356" y="6040043"/>
            <a:ext cx="101269" cy="101269"/>
          </a:xfrm>
          <a:prstGeom prst="rect">
            <a:avLst/>
          </a:prstGeom>
        </p:spPr>
        <p:txBody>
          <a:bodyPr wrap="square" lIns="0" tIns="6019" rIns="0" bIns="0" rtlCol="0">
            <a:noAutofit/>
          </a:bodyPr>
          <a:lstStyle/>
          <a:p>
            <a:pPr marL="25400">
              <a:lnSpc>
                <a:spcPts val="750"/>
              </a:lnSpc>
            </a:pPr>
            <a:endParaRPr sz="750"/>
          </a:p>
        </p:txBody>
      </p:sp>
      <p:sp>
        <p:nvSpPr>
          <p:cNvPr id="8" name="object 8"/>
          <p:cNvSpPr txBox="1"/>
          <p:nvPr/>
        </p:nvSpPr>
        <p:spPr>
          <a:xfrm>
            <a:off x="5375529" y="6040043"/>
            <a:ext cx="101269" cy="101269"/>
          </a:xfrm>
          <a:prstGeom prst="rect">
            <a:avLst/>
          </a:prstGeom>
        </p:spPr>
        <p:txBody>
          <a:bodyPr wrap="square" lIns="0" tIns="6019" rIns="0" bIns="0" rtlCol="0">
            <a:noAutofit/>
          </a:bodyPr>
          <a:lstStyle/>
          <a:p>
            <a:pPr marL="25400">
              <a:lnSpc>
                <a:spcPts val="750"/>
              </a:lnSpc>
            </a:pPr>
            <a:endParaRPr sz="750"/>
          </a:p>
        </p:txBody>
      </p:sp>
      <p:sp>
        <p:nvSpPr>
          <p:cNvPr id="7" name="object 7"/>
          <p:cNvSpPr txBox="1"/>
          <p:nvPr/>
        </p:nvSpPr>
        <p:spPr>
          <a:xfrm>
            <a:off x="4123690" y="6040043"/>
            <a:ext cx="101269" cy="101269"/>
          </a:xfrm>
          <a:prstGeom prst="rect">
            <a:avLst/>
          </a:prstGeom>
        </p:spPr>
        <p:txBody>
          <a:bodyPr wrap="square" lIns="0" tIns="6019" rIns="0" bIns="0" rtlCol="0">
            <a:noAutofit/>
          </a:bodyPr>
          <a:lstStyle/>
          <a:p>
            <a:pPr marL="25400">
              <a:lnSpc>
                <a:spcPts val="750"/>
              </a:lnSpc>
            </a:pPr>
            <a:endParaRPr sz="750"/>
          </a:p>
        </p:txBody>
      </p:sp>
      <p:sp>
        <p:nvSpPr>
          <p:cNvPr id="6" name="object 6"/>
          <p:cNvSpPr txBox="1"/>
          <p:nvPr/>
        </p:nvSpPr>
        <p:spPr>
          <a:xfrm>
            <a:off x="3169285" y="6040043"/>
            <a:ext cx="101269" cy="101269"/>
          </a:xfrm>
          <a:prstGeom prst="rect">
            <a:avLst/>
          </a:prstGeom>
        </p:spPr>
        <p:txBody>
          <a:bodyPr wrap="square" lIns="0" tIns="6019" rIns="0" bIns="0" rtlCol="0">
            <a:noAutofit/>
          </a:bodyPr>
          <a:lstStyle/>
          <a:p>
            <a:pPr marL="25400">
              <a:lnSpc>
                <a:spcPts val="750"/>
              </a:lnSpc>
            </a:pPr>
            <a:endParaRPr sz="750"/>
          </a:p>
        </p:txBody>
      </p:sp>
      <p:sp>
        <p:nvSpPr>
          <p:cNvPr id="5" name="object 5"/>
          <p:cNvSpPr txBox="1"/>
          <p:nvPr/>
        </p:nvSpPr>
        <p:spPr>
          <a:xfrm>
            <a:off x="2352040" y="6040043"/>
            <a:ext cx="101269" cy="101269"/>
          </a:xfrm>
          <a:prstGeom prst="rect">
            <a:avLst/>
          </a:prstGeom>
        </p:spPr>
        <p:txBody>
          <a:bodyPr wrap="square" lIns="0" tIns="6019" rIns="0" bIns="0" rtlCol="0">
            <a:noAutofit/>
          </a:bodyPr>
          <a:lstStyle/>
          <a:p>
            <a:pPr marL="25400">
              <a:lnSpc>
                <a:spcPts val="750"/>
              </a:lnSpc>
            </a:pPr>
            <a:endParaRPr sz="750"/>
          </a:p>
        </p:txBody>
      </p:sp>
      <p:sp>
        <p:nvSpPr>
          <p:cNvPr id="4" name="object 4"/>
          <p:cNvSpPr txBox="1"/>
          <p:nvPr/>
        </p:nvSpPr>
        <p:spPr>
          <a:xfrm>
            <a:off x="1397635" y="6040043"/>
            <a:ext cx="101269" cy="101269"/>
          </a:xfrm>
          <a:prstGeom prst="rect">
            <a:avLst/>
          </a:prstGeom>
        </p:spPr>
        <p:txBody>
          <a:bodyPr wrap="square" lIns="0" tIns="6019" rIns="0" bIns="0" rtlCol="0">
            <a:noAutofit/>
          </a:bodyPr>
          <a:lstStyle/>
          <a:p>
            <a:pPr marL="25400">
              <a:lnSpc>
                <a:spcPts val="750"/>
              </a:lnSpc>
            </a:pPr>
            <a:endParaRPr sz="750"/>
          </a:p>
        </p:txBody>
      </p:sp>
      <p:sp>
        <p:nvSpPr>
          <p:cNvPr id="2" name="object 2"/>
          <p:cNvSpPr txBox="1"/>
          <p:nvPr/>
        </p:nvSpPr>
        <p:spPr>
          <a:xfrm>
            <a:off x="0" y="0"/>
            <a:ext cx="12192000" cy="103885"/>
          </a:xfrm>
          <a:prstGeom prst="rect">
            <a:avLst/>
          </a:prstGeom>
        </p:spPr>
        <p:txBody>
          <a:bodyPr wrap="square" lIns="0" tIns="2285" rIns="0" bIns="0" rtlCol="0">
            <a:noAutofit/>
          </a:bodyPr>
          <a:lstStyle/>
          <a:p>
            <a:pPr marL="25400">
              <a:lnSpc>
                <a:spcPts val="800"/>
              </a:lnSpc>
            </a:pPr>
            <a:endParaRPr sz="800"/>
          </a:p>
        </p:txBody>
      </p:sp>
      <p:sp>
        <p:nvSpPr>
          <p:cNvPr id="32" name="object 11"/>
          <p:cNvSpPr txBox="1"/>
          <p:nvPr/>
        </p:nvSpPr>
        <p:spPr>
          <a:xfrm>
            <a:off x="1222904" y="4851557"/>
            <a:ext cx="9037970" cy="1064457"/>
          </a:xfrm>
          <a:prstGeom prst="rect">
            <a:avLst/>
          </a:prstGeom>
        </p:spPr>
        <p:txBody>
          <a:bodyPr wrap="square" lIns="0" tIns="11684" rIns="0" bIns="0" rtlCol="0">
            <a:noAutofit/>
          </a:bodyPr>
          <a:lstStyle/>
          <a:p>
            <a:pPr marL="12700" algn="just"/>
            <a:r>
              <a:rPr b="1" spc="-1" dirty="0" smtClean="0">
                <a:latin typeface="Times New Roman" panose="02020603050405020304" pitchFamily="18" charset="0"/>
                <a:cs typeface="Times New Roman" panose="02020603050405020304" pitchFamily="18" charset="0"/>
              </a:rPr>
              <a:t>Nombre del artículo:</a:t>
            </a:r>
            <a:r>
              <a:rPr lang="es-ES" b="1" spc="-1"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Riesgo cardiovascular en profesionales de enfermería que laboran en Unidad de Terapia Intensiva.</a:t>
            </a:r>
            <a:endParaRPr lang="es-ES" b="1" spc="-1" dirty="0" smtClean="0">
              <a:latin typeface="Times New Roman" panose="02020603050405020304" pitchFamily="18" charset="0"/>
              <a:cs typeface="Times New Roman" panose="02020603050405020304" pitchFamily="18" charset="0"/>
            </a:endParaRPr>
          </a:p>
          <a:p>
            <a:pPr marL="12700" algn="just"/>
            <a:r>
              <a:rPr b="1" spc="-2" dirty="0" smtClean="0">
                <a:latin typeface="Times New Roman" panose="02020603050405020304" pitchFamily="18" charset="0"/>
                <a:cs typeface="Times New Roman" panose="02020603050405020304" pitchFamily="18" charset="0"/>
              </a:rPr>
              <a:t>Autor:</a:t>
            </a:r>
            <a:r>
              <a:rPr lang="es-ES" b="1" spc="-2" dirty="0">
                <a:latin typeface="Times New Roman" panose="02020603050405020304" pitchFamily="18" charset="0"/>
                <a:cs typeface="Times New Roman" panose="02020603050405020304" pitchFamily="18" charset="0"/>
              </a:rPr>
              <a:t> </a:t>
            </a:r>
            <a:r>
              <a:rPr lang="es-ES" spc="-2" dirty="0" smtClean="0">
                <a:latin typeface="Times New Roman" panose="02020603050405020304" pitchFamily="18" charset="0"/>
                <a:cs typeface="Times New Roman" panose="02020603050405020304" pitchFamily="18" charset="0"/>
              </a:rPr>
              <a:t>Tamayo </a:t>
            </a:r>
            <a:r>
              <a:rPr lang="es-ES" spc="-2" dirty="0">
                <a:latin typeface="Times New Roman" panose="02020603050405020304" pitchFamily="18" charset="0"/>
                <a:cs typeface="Times New Roman" panose="02020603050405020304" pitchFamily="18" charset="0"/>
              </a:rPr>
              <a:t>Eduardo</a:t>
            </a:r>
            <a:endParaRPr lang="es-ES" spc="-2" dirty="0" smtClean="0">
              <a:latin typeface="Times New Roman" panose="02020603050405020304" pitchFamily="18" charset="0"/>
              <a:cs typeface="Times New Roman" panose="02020603050405020304" pitchFamily="18" charset="0"/>
            </a:endParaRPr>
          </a:p>
          <a:p>
            <a:pPr marL="12700"/>
            <a:r>
              <a:rPr lang="es-ES" b="1" spc="-1" dirty="0" smtClean="0">
                <a:latin typeface="Times New Roman" panose="02020603050405020304" pitchFamily="18" charset="0"/>
                <a:cs typeface="Times New Roman" panose="02020603050405020304" pitchFamily="18" charset="0"/>
              </a:rPr>
              <a:t>F</a:t>
            </a:r>
            <a:r>
              <a:rPr b="1" spc="-1" dirty="0" smtClean="0">
                <a:latin typeface="Times New Roman" panose="02020603050405020304" pitchFamily="18" charset="0"/>
                <a:cs typeface="Times New Roman" panose="02020603050405020304" pitchFamily="18" charset="0"/>
              </a:rPr>
              <a:t>echa:</a:t>
            </a:r>
            <a:r>
              <a:rPr lang="es-ES" b="1" spc="-1" dirty="0" smtClean="0">
                <a:latin typeface="Times New Roman" panose="02020603050405020304" pitchFamily="18" charset="0"/>
                <a:cs typeface="Times New Roman" panose="02020603050405020304" pitchFamily="18" charset="0"/>
              </a:rPr>
              <a:t> </a:t>
            </a:r>
            <a:r>
              <a:rPr lang="es-ES" spc="-1" dirty="0" smtClean="0">
                <a:latin typeface="Times New Roman" panose="02020603050405020304" pitchFamily="18" charset="0"/>
                <a:cs typeface="Times New Roman" panose="02020603050405020304" pitchFamily="18" charset="0"/>
              </a:rPr>
              <a:t>México, 2016</a:t>
            </a:r>
            <a:endParaRPr dirty="0">
              <a:latin typeface="Times New Roman" panose="02020603050405020304" pitchFamily="18" charset="0"/>
              <a:cs typeface="Times New Roman" panose="02020603050405020304" pitchFamily="18" charset="0"/>
            </a:endParaRPr>
          </a:p>
        </p:txBody>
      </p:sp>
      <p:graphicFrame>
        <p:nvGraphicFramePr>
          <p:cNvPr id="33" name="Gráfico 32"/>
          <p:cNvGraphicFramePr/>
          <p:nvPr>
            <p:extLst>
              <p:ext uri="{D42A27DB-BD31-4B8C-83A1-F6EECF244321}">
                <p14:modId xmlns:p14="http://schemas.microsoft.com/office/powerpoint/2010/main" val="2974175052"/>
              </p:ext>
            </p:extLst>
          </p:nvPr>
        </p:nvGraphicFramePr>
        <p:xfrm>
          <a:off x="2821429" y="1238842"/>
          <a:ext cx="5840920" cy="3543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400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8CF7AC9C-67B6-4B32-80D7-AC5954C741FD}"/>
              </a:ext>
            </a:extLst>
          </p:cNvPr>
          <p:cNvSpPr txBox="1">
            <a:spLocks/>
          </p:cNvSpPr>
          <p:nvPr/>
        </p:nvSpPr>
        <p:spPr>
          <a:xfrm>
            <a:off x="776207" y="1961450"/>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8000" b="1" i="0" u="sng"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CAPÍTULO V</a:t>
            </a:r>
          </a:p>
        </p:txBody>
      </p:sp>
      <p:sp>
        <p:nvSpPr>
          <p:cNvPr id="4" name="4 CuadroTexto">
            <a:extLst>
              <a:ext uri="{FF2B5EF4-FFF2-40B4-BE49-F238E27FC236}">
                <a16:creationId xmlns:a16="http://schemas.microsoft.com/office/drawing/2014/main" id="{FDBC395E-D26D-4C32-B876-FD03CDAD6B18}"/>
              </a:ext>
            </a:extLst>
          </p:cNvPr>
          <p:cNvSpPr txBox="1"/>
          <p:nvPr/>
        </p:nvSpPr>
        <p:spPr>
          <a:xfrm>
            <a:off x="2479728" y="3828082"/>
            <a:ext cx="7530545" cy="584775"/>
          </a:xfrm>
          <a:prstGeom prst="rect">
            <a:avLst/>
          </a:prstGeom>
          <a:noFill/>
        </p:spPr>
        <p:txBody>
          <a:bodyPr wrap="square" rtlCol="0">
            <a:spAutoFit/>
          </a:bodyPr>
          <a:lstStyle/>
          <a:p>
            <a:pPr algn="ctr"/>
            <a:r>
              <a:rPr lang="es-ES" sz="3200" i="1" dirty="0">
                <a:solidFill>
                  <a:srgbClr val="CC0000"/>
                </a:solidFill>
                <a:latin typeface="Times New Roman" pitchFamily="18" charset="0"/>
                <a:cs typeface="Times New Roman" pitchFamily="18" charset="0"/>
              </a:rPr>
              <a:t>CONCLUSIONES Y RECOMENDACIONES</a:t>
            </a:r>
          </a:p>
        </p:txBody>
      </p:sp>
    </p:spTree>
    <p:extLst>
      <p:ext uri="{BB962C8B-B14F-4D97-AF65-F5344CB8AC3E}">
        <p14:creationId xmlns:p14="http://schemas.microsoft.com/office/powerpoint/2010/main" val="3701713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094564904"/>
              </p:ext>
            </p:extLst>
          </p:nvPr>
        </p:nvGraphicFramePr>
        <p:xfrm>
          <a:off x="124691" y="553619"/>
          <a:ext cx="11835245" cy="6134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4509681" y="-115078"/>
            <a:ext cx="3065263" cy="707886"/>
          </a:xfrm>
          <a:prstGeom prst="rect">
            <a:avLst/>
          </a:prstGeom>
        </p:spPr>
        <p:txBody>
          <a:bodyPr wrap="none">
            <a:spAutoFit/>
          </a:bodyPr>
          <a:lstStyle/>
          <a:p>
            <a:pPr algn="ctr"/>
            <a:r>
              <a:rPr lang="es-EC" sz="4000" b="1" dirty="0" smtClean="0">
                <a:latin typeface="Times New Roman" panose="02020603050405020304" pitchFamily="18" charset="0"/>
                <a:cs typeface="Times New Roman" panose="02020603050405020304" pitchFamily="18" charset="0"/>
              </a:rPr>
              <a:t>Conclusiones</a:t>
            </a:r>
            <a:endParaRPr lang="es-EC"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924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638567691"/>
              </p:ext>
            </p:extLst>
          </p:nvPr>
        </p:nvGraphicFramePr>
        <p:xfrm>
          <a:off x="124691" y="553619"/>
          <a:ext cx="11835245" cy="6134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3319691" y="-115078"/>
            <a:ext cx="4089582" cy="707886"/>
          </a:xfrm>
          <a:prstGeom prst="rect">
            <a:avLst/>
          </a:prstGeom>
        </p:spPr>
        <p:txBody>
          <a:bodyPr wrap="none">
            <a:spAutoFit/>
          </a:bodyPr>
          <a:lstStyle/>
          <a:p>
            <a:pPr algn="ctr"/>
            <a:r>
              <a:rPr lang="es-EC" sz="4000" b="1" dirty="0" smtClean="0">
                <a:latin typeface="Times New Roman" panose="02020603050405020304" pitchFamily="18" charset="0"/>
                <a:cs typeface="Times New Roman" panose="02020603050405020304" pitchFamily="18" charset="0"/>
              </a:rPr>
              <a:t>Recomendaciones</a:t>
            </a:r>
            <a:endParaRPr lang="es-EC"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768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61703" y="470262"/>
            <a:ext cx="5380079" cy="646331"/>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Anexos 1. </a:t>
            </a:r>
            <a:r>
              <a:rPr lang="es-ES"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Autorización de aplicaciones de la escala de Framingham</a:t>
            </a:r>
            <a:endParaRPr lang="es-ES"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6085474" y="470262"/>
            <a:ext cx="5684161" cy="369332"/>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Anexos 2. </a:t>
            </a:r>
            <a:r>
              <a:rPr lang="es-ES" dirty="0" smtClean="0">
                <a:latin typeface="Times New Roman" panose="02020603050405020304" pitchFamily="18" charset="0"/>
                <a:cs typeface="Times New Roman" panose="02020603050405020304" pitchFamily="18" charset="0"/>
              </a:rPr>
              <a:t>: </a:t>
            </a:r>
            <a:r>
              <a:rPr lang="es-EC" dirty="0">
                <a:solidFill>
                  <a:srgbClr val="000000"/>
                </a:solidFill>
                <a:latin typeface="Times New Roman" panose="02020603050405020304" pitchFamily="18" charset="0"/>
                <a:ea typeface="Calibri" panose="020F0502020204030204" pitchFamily="34" charset="0"/>
              </a:rPr>
              <a:t>Encuesta de aplicación (escala de Framingham)</a:t>
            </a:r>
            <a:endParaRPr lang="es-ES" dirty="0">
              <a:latin typeface="Times New Roman" panose="02020603050405020304" pitchFamily="18" charset="0"/>
              <a:cs typeface="Times New Roman" panose="02020603050405020304" pitchFamily="18" charset="0"/>
            </a:endParaRPr>
          </a:p>
        </p:txBody>
      </p:sp>
      <p:pic>
        <p:nvPicPr>
          <p:cNvPr id="4" name="Imagen 3" descr="C:\Users\USUARIO\Documents\universidad\TESIS\parte legal\WhatsApp Image 2019-08-11 at 12.24.45 PM.jpeg"/>
          <p:cNvPicPr/>
          <p:nvPr/>
        </p:nvPicPr>
        <p:blipFill rotWithShape="1">
          <a:blip r:embed="rId2">
            <a:extLst>
              <a:ext uri="{28A0092B-C50C-407E-A947-70E740481C1C}">
                <a14:useLocalDpi xmlns:a14="http://schemas.microsoft.com/office/drawing/2010/main" val="0"/>
              </a:ext>
            </a:extLst>
          </a:blip>
          <a:srcRect b="11312"/>
          <a:stretch/>
        </p:blipFill>
        <p:spPr bwMode="auto">
          <a:xfrm>
            <a:off x="901337" y="1116593"/>
            <a:ext cx="4036423" cy="546708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Imagen 4"/>
          <p:cNvPicPr/>
          <p:nvPr/>
        </p:nvPicPr>
        <p:blipFill rotWithShape="1">
          <a:blip r:embed="rId3" cstate="print">
            <a:extLst>
              <a:ext uri="{28A0092B-C50C-407E-A947-70E740481C1C}">
                <a14:useLocalDpi xmlns:a14="http://schemas.microsoft.com/office/drawing/2010/main" val="0"/>
              </a:ext>
            </a:extLst>
          </a:blip>
          <a:srcRect l="10785" t="16312" r="9975"/>
          <a:stretch/>
        </p:blipFill>
        <p:spPr bwMode="auto">
          <a:xfrm rot="16200000">
            <a:off x="6474433" y="1889364"/>
            <a:ext cx="5469769" cy="3918862"/>
          </a:xfrm>
          <a:prstGeom prst="rect">
            <a:avLst/>
          </a:prstGeom>
          <a:ln w="3175" cap="sq">
            <a:solidFill>
              <a:schemeClr val="tx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86413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686F422-9F9A-4D67-B586-6EC3667B0253}"/>
              </a:ext>
            </a:extLst>
          </p:cNvPr>
          <p:cNvSpPr txBox="1">
            <a:spLocks/>
          </p:cNvSpPr>
          <p:nvPr/>
        </p:nvSpPr>
        <p:spPr>
          <a:xfrm>
            <a:off x="855720" y="181034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8000" u="sng" dirty="0">
                <a:latin typeface="Times New Roman" pitchFamily="18" charset="0"/>
                <a:cs typeface="Times New Roman" pitchFamily="18" charset="0"/>
              </a:rPr>
              <a:t>CAPÍTULO I</a:t>
            </a:r>
          </a:p>
        </p:txBody>
      </p:sp>
      <p:sp>
        <p:nvSpPr>
          <p:cNvPr id="3" name="3 CuadroTexto">
            <a:extLst>
              <a:ext uri="{FF2B5EF4-FFF2-40B4-BE49-F238E27FC236}">
                <a16:creationId xmlns:a16="http://schemas.microsoft.com/office/drawing/2014/main" id="{D29FBA3D-64E1-4C75-B52C-B466CF5A7C4A}"/>
              </a:ext>
            </a:extLst>
          </p:cNvPr>
          <p:cNvSpPr txBox="1"/>
          <p:nvPr/>
        </p:nvSpPr>
        <p:spPr>
          <a:xfrm>
            <a:off x="2368658" y="3309731"/>
            <a:ext cx="7454684" cy="523220"/>
          </a:xfrm>
          <a:prstGeom prst="rect">
            <a:avLst/>
          </a:prstGeom>
          <a:noFill/>
        </p:spPr>
        <p:txBody>
          <a:bodyPr wrap="square" rtlCol="0">
            <a:spAutoFit/>
          </a:bodyPr>
          <a:lstStyle/>
          <a:p>
            <a:pPr algn="ctr"/>
            <a:r>
              <a:rPr lang="es-ES" sz="2800" i="1" dirty="0">
                <a:solidFill>
                  <a:srgbClr val="FF0000"/>
                </a:solidFill>
                <a:latin typeface="Times New Roman" pitchFamily="18" charset="0"/>
                <a:cs typeface="Times New Roman" pitchFamily="18" charset="0"/>
              </a:rPr>
              <a:t>EL PROBLEMA DE INVESTIGACIÓN </a:t>
            </a:r>
          </a:p>
        </p:txBody>
      </p:sp>
    </p:spTree>
    <p:extLst>
      <p:ext uri="{BB962C8B-B14F-4D97-AF65-F5344CB8AC3E}">
        <p14:creationId xmlns:p14="http://schemas.microsoft.com/office/powerpoint/2010/main" val="1325775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53989" y="352696"/>
            <a:ext cx="4245427" cy="369332"/>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Anexos 3. </a:t>
            </a:r>
            <a:r>
              <a:rPr lang="es-EC" dirty="0">
                <a:solidFill>
                  <a:srgbClr val="000000"/>
                </a:solidFill>
                <a:latin typeface="Times New Roman" panose="02020603050405020304" pitchFamily="18" charset="0"/>
                <a:ea typeface="Calibri" panose="020F0502020204030204" pitchFamily="34" charset="0"/>
              </a:rPr>
              <a:t>Guía de prevención de riesgo </a:t>
            </a:r>
            <a:endParaRPr lang="es-ES" dirty="0">
              <a:latin typeface="Times New Roman" panose="02020603050405020304" pitchFamily="18" charset="0"/>
              <a:cs typeface="Times New Roman" panose="02020603050405020304" pitchFamily="18" charset="0"/>
            </a:endParaRPr>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3997234" y="868399"/>
            <a:ext cx="4402182" cy="5532401"/>
          </a:xfrm>
          <a:prstGeom prst="rect">
            <a:avLst/>
          </a:prstGeom>
        </p:spPr>
      </p:pic>
    </p:spTree>
    <p:extLst>
      <p:ext uri="{BB962C8B-B14F-4D97-AF65-F5344CB8AC3E}">
        <p14:creationId xmlns:p14="http://schemas.microsoft.com/office/powerpoint/2010/main" val="1144379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71444" y="193547"/>
            <a:ext cx="3207929" cy="832023"/>
          </a:xfrm>
          <a:prstGeom prst="rect">
            <a:avLst/>
          </a:prstGeom>
          <a:noFill/>
        </p:spPr>
        <p:txBody>
          <a:bodyPr wrap="none" rtlCol="0">
            <a:spAutoFit/>
          </a:bodyPr>
          <a:lstStyle/>
          <a:p>
            <a:pPr>
              <a:lnSpc>
                <a:spcPct val="107000"/>
              </a:lnSpc>
              <a:spcAft>
                <a:spcPts val="800"/>
              </a:spcAft>
            </a:pPr>
            <a:r>
              <a:rPr lang="es-EC"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Anexo </a:t>
            </a:r>
            <a:r>
              <a:rPr lang="es-EC"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s-EC"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Galeria fotográfica </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sz="2000" dirty="0"/>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13" y="736841"/>
            <a:ext cx="5528613" cy="2894633"/>
          </a:xfrm>
          <a:prstGeom prst="rect">
            <a:avLst/>
          </a:prstGeo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091" y="736840"/>
            <a:ext cx="5639352" cy="2894634"/>
          </a:xfrm>
          <a:prstGeom prst="rect">
            <a:avLst/>
          </a:prstGeom>
        </p:spPr>
      </p:pic>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933" y="3778581"/>
            <a:ext cx="6250949" cy="2921462"/>
          </a:xfrm>
          <a:prstGeom prst="rect">
            <a:avLst/>
          </a:prstGeom>
        </p:spPr>
      </p:pic>
    </p:spTree>
    <p:extLst>
      <p:ext uri="{BB962C8B-B14F-4D97-AF65-F5344CB8AC3E}">
        <p14:creationId xmlns:p14="http://schemas.microsoft.com/office/powerpoint/2010/main" val="1023447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6" y="0"/>
            <a:ext cx="12240821"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racias enfermeria"/>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62444"/>
                    </a14:imgEffect>
                  </a14:imgLayer>
                </a14:imgProps>
              </a:ext>
              <a:ext uri="{28A0092B-C50C-407E-A947-70E740481C1C}">
                <a14:useLocalDpi xmlns:a14="http://schemas.microsoft.com/office/drawing/2010/main" val="0"/>
              </a:ext>
            </a:extLst>
          </a:blip>
          <a:srcRect l="9233" t="18175" r="37281"/>
          <a:stretch/>
        </p:blipFill>
        <p:spPr bwMode="auto">
          <a:xfrm>
            <a:off x="4087970" y="2359546"/>
            <a:ext cx="3201806" cy="213890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833267" y="2564360"/>
            <a:ext cx="2913017" cy="707886"/>
          </a:xfrm>
          <a:prstGeom prst="rect">
            <a:avLst/>
          </a:prstGeom>
          <a:noFill/>
        </p:spPr>
        <p:txBody>
          <a:bodyPr wrap="square" rtlCol="0">
            <a:spAutoFit/>
          </a:bodyPr>
          <a:lstStyle/>
          <a:p>
            <a:r>
              <a:rPr lang="es-ES" sz="4000" b="1" dirty="0" smtClean="0">
                <a:latin typeface="Baskerville Old Face" panose="02020602080505020303" pitchFamily="18" charset="0"/>
              </a:rPr>
              <a:t>GRACIAS…</a:t>
            </a:r>
            <a:endParaRPr lang="es-ES" sz="4000" b="1" dirty="0">
              <a:latin typeface="Baskerville Old Face" panose="02020602080505020303" pitchFamily="18" charset="0"/>
            </a:endParaRPr>
          </a:p>
        </p:txBody>
      </p:sp>
    </p:spTree>
    <p:extLst>
      <p:ext uri="{BB962C8B-B14F-4D97-AF65-F5344CB8AC3E}">
        <p14:creationId xmlns:p14="http://schemas.microsoft.com/office/powerpoint/2010/main" val="3514374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B1C7E-DB35-4007-941A-571C86D19B3D}"/>
              </a:ext>
            </a:extLst>
          </p:cNvPr>
          <p:cNvSpPr>
            <a:spLocks noGrp="1"/>
          </p:cNvSpPr>
          <p:nvPr>
            <p:ph type="ctrTitle"/>
          </p:nvPr>
        </p:nvSpPr>
        <p:spPr>
          <a:xfrm>
            <a:off x="-295855" y="0"/>
            <a:ext cx="9218140" cy="842360"/>
          </a:xfrm>
        </p:spPr>
        <p:txBody>
          <a:bodyPr>
            <a:noAutofit/>
          </a:bodyPr>
          <a:lstStyle/>
          <a:p>
            <a:r>
              <a:rPr lang="es-EC" sz="4800" b="1" dirty="0">
                <a:latin typeface="Times New Roman" panose="02020603050405020304" pitchFamily="18" charset="0"/>
                <a:cs typeface="Times New Roman" panose="02020603050405020304" pitchFamily="18" charset="0"/>
              </a:rPr>
              <a:t>Planteamiento del problema</a:t>
            </a:r>
          </a:p>
        </p:txBody>
      </p:sp>
      <p:graphicFrame>
        <p:nvGraphicFramePr>
          <p:cNvPr id="5" name="Diagrama 4">
            <a:extLst>
              <a:ext uri="{FF2B5EF4-FFF2-40B4-BE49-F238E27FC236}">
                <a16:creationId xmlns:a16="http://schemas.microsoft.com/office/drawing/2014/main" id="{551D7460-4D91-4BC9-A5B1-3358B617E73E}"/>
              </a:ext>
            </a:extLst>
          </p:cNvPr>
          <p:cNvGraphicFramePr/>
          <p:nvPr>
            <p:extLst>
              <p:ext uri="{D42A27DB-BD31-4B8C-83A1-F6EECF244321}">
                <p14:modId xmlns:p14="http://schemas.microsoft.com/office/powerpoint/2010/main" val="784239318"/>
              </p:ext>
            </p:extLst>
          </p:nvPr>
        </p:nvGraphicFramePr>
        <p:xfrm>
          <a:off x="979715" y="842360"/>
          <a:ext cx="10306594" cy="4585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595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551D7460-4D91-4BC9-A5B1-3358B617E73E}"/>
              </a:ext>
            </a:extLst>
          </p:cNvPr>
          <p:cNvGraphicFramePr/>
          <p:nvPr>
            <p:extLst>
              <p:ext uri="{D42A27DB-BD31-4B8C-83A1-F6EECF244321}">
                <p14:modId xmlns:p14="http://schemas.microsoft.com/office/powerpoint/2010/main" val="3185708613"/>
              </p:ext>
            </p:extLst>
          </p:nvPr>
        </p:nvGraphicFramePr>
        <p:xfrm>
          <a:off x="979715" y="842360"/>
          <a:ext cx="10306594" cy="4735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502B1C7E-DB35-4007-941A-571C86D19B3D}"/>
              </a:ext>
            </a:extLst>
          </p:cNvPr>
          <p:cNvSpPr>
            <a:spLocks noGrp="1"/>
          </p:cNvSpPr>
          <p:nvPr>
            <p:ph type="ctrTitle"/>
          </p:nvPr>
        </p:nvSpPr>
        <p:spPr>
          <a:xfrm>
            <a:off x="-295855" y="0"/>
            <a:ext cx="9218140" cy="842360"/>
          </a:xfrm>
        </p:spPr>
        <p:txBody>
          <a:bodyPr>
            <a:noAutofit/>
          </a:bodyPr>
          <a:lstStyle/>
          <a:p>
            <a:r>
              <a:rPr lang="es-EC" sz="4800" b="1" dirty="0">
                <a:latin typeface="Times New Roman" panose="02020603050405020304" pitchFamily="18" charset="0"/>
                <a:cs typeface="Times New Roman" panose="02020603050405020304" pitchFamily="18" charset="0"/>
              </a:rPr>
              <a:t>Planteamiento del problema</a:t>
            </a:r>
          </a:p>
        </p:txBody>
      </p:sp>
    </p:spTree>
    <p:extLst>
      <p:ext uri="{BB962C8B-B14F-4D97-AF65-F5344CB8AC3E}">
        <p14:creationId xmlns:p14="http://schemas.microsoft.com/office/powerpoint/2010/main" val="4103785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8DBD7-4FC1-4A91-A62C-38825EE7D3CB}"/>
              </a:ext>
            </a:extLst>
          </p:cNvPr>
          <p:cNvSpPr>
            <a:spLocks noGrp="1"/>
          </p:cNvSpPr>
          <p:nvPr>
            <p:ph type="ctrTitle"/>
          </p:nvPr>
        </p:nvSpPr>
        <p:spPr>
          <a:xfrm>
            <a:off x="1432560" y="670047"/>
            <a:ext cx="9144000" cy="849270"/>
          </a:xfrm>
        </p:spPr>
        <p:txBody>
          <a:bodyPr>
            <a:normAutofit/>
          </a:bodyPr>
          <a:lstStyle/>
          <a:p>
            <a:r>
              <a:rPr lang="es-EC" sz="4800" b="1" dirty="0">
                <a:latin typeface="Times New Roman" panose="02020603050405020304" pitchFamily="18" charset="0"/>
                <a:cs typeface="Times New Roman" panose="02020603050405020304" pitchFamily="18" charset="0"/>
              </a:rPr>
              <a:t>Formulación del problema</a:t>
            </a:r>
          </a:p>
        </p:txBody>
      </p:sp>
      <p:sp>
        <p:nvSpPr>
          <p:cNvPr id="3" name="Subtítulo 2">
            <a:extLst>
              <a:ext uri="{FF2B5EF4-FFF2-40B4-BE49-F238E27FC236}">
                <a16:creationId xmlns:a16="http://schemas.microsoft.com/office/drawing/2014/main" id="{351CF926-10B8-4907-A9BF-247ED2C9BAA1}"/>
              </a:ext>
            </a:extLst>
          </p:cNvPr>
          <p:cNvSpPr>
            <a:spLocks noGrp="1"/>
          </p:cNvSpPr>
          <p:nvPr>
            <p:ph type="subTitle" idx="1"/>
          </p:nvPr>
        </p:nvSpPr>
        <p:spPr>
          <a:xfrm>
            <a:off x="1432560" y="2782023"/>
            <a:ext cx="9144000" cy="1254400"/>
          </a:xfrm>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a:normAutofit/>
          </a:bodyPr>
          <a:lstStyle/>
          <a:p>
            <a:pPr algn="just"/>
            <a:r>
              <a:rPr lang="es-EC" sz="2800" dirty="0" smtClean="0">
                <a:latin typeface="Times New Roman" panose="02020603050405020304" pitchFamily="18" charset="0"/>
                <a:cs typeface="Times New Roman" panose="02020603050405020304" pitchFamily="18" charset="0"/>
              </a:rPr>
              <a:t>¿Cuál es la utilidad de la escala de Framingham </a:t>
            </a:r>
            <a:r>
              <a:rPr lang="es-EC" sz="2800" dirty="0">
                <a:latin typeface="Times New Roman" panose="02020603050405020304" pitchFamily="18" charset="0"/>
                <a:cs typeface="Times New Roman" panose="02020603050405020304" pitchFamily="18" charset="0"/>
              </a:rPr>
              <a:t>como predictor de riesgo cardiovascular en los trabajadores del Hospital Esmeraldas </a:t>
            </a:r>
            <a:r>
              <a:rPr lang="es-EC" sz="2800" dirty="0" smtClean="0">
                <a:latin typeface="Times New Roman" panose="02020603050405020304" pitchFamily="18" charset="0"/>
                <a:cs typeface="Times New Roman" panose="02020603050405020304" pitchFamily="18" charset="0"/>
              </a:rPr>
              <a:t>Sur, 2019.?</a:t>
            </a:r>
            <a:endParaRPr lang="es-ES" sz="2800" dirty="0">
              <a:latin typeface="Times New Roman" panose="02020603050405020304" pitchFamily="18" charset="0"/>
              <a:cs typeface="Times New Roman" panose="02020603050405020304" pitchFamily="18" charset="0"/>
            </a:endParaRPr>
          </a:p>
          <a:p>
            <a:pPr algn="just"/>
            <a:endParaRPr lang="es-EC" sz="2800" dirty="0">
              <a:latin typeface="Times New Roman" panose="02020603050405020304" pitchFamily="18" charset="0"/>
              <a:cs typeface="Times New Roman" panose="02020603050405020304" pitchFamily="18" charset="0"/>
            </a:endParaRPr>
          </a:p>
        </p:txBody>
      </p:sp>
      <p:sp>
        <p:nvSpPr>
          <p:cNvPr id="4" name="Flecha: hacia abajo 8">
            <a:extLst>
              <a:ext uri="{FF2B5EF4-FFF2-40B4-BE49-F238E27FC236}">
                <a16:creationId xmlns:a16="http://schemas.microsoft.com/office/drawing/2014/main" id="{1E38745A-622B-4B3A-85FB-D8658DE6C6A1}"/>
              </a:ext>
            </a:extLst>
          </p:cNvPr>
          <p:cNvSpPr/>
          <p:nvPr/>
        </p:nvSpPr>
        <p:spPr>
          <a:xfrm>
            <a:off x="5605185" y="1698356"/>
            <a:ext cx="798750" cy="725588"/>
          </a:xfrm>
          <a:prstGeom prst="down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51178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845877862"/>
              </p:ext>
            </p:extLst>
          </p:nvPr>
        </p:nvGraphicFramePr>
        <p:xfrm>
          <a:off x="143691" y="973640"/>
          <a:ext cx="11926957" cy="5774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5EDC0780-7745-4C3D-8A27-7BAABBFEC0B7}"/>
              </a:ext>
            </a:extLst>
          </p:cNvPr>
          <p:cNvSpPr>
            <a:spLocks noGrp="1"/>
          </p:cNvSpPr>
          <p:nvPr>
            <p:ph type="ctrTitle"/>
          </p:nvPr>
        </p:nvSpPr>
        <p:spPr>
          <a:xfrm>
            <a:off x="2373085" y="0"/>
            <a:ext cx="4572000" cy="820139"/>
          </a:xfrm>
        </p:spPr>
        <p:txBody>
          <a:bodyPr>
            <a:normAutofit/>
          </a:bodyPr>
          <a:lstStyle/>
          <a:p>
            <a:r>
              <a:rPr lang="es-EC" sz="4800" b="1" dirty="0">
                <a:latin typeface="Times New Roman" panose="02020603050405020304" pitchFamily="18" charset="0"/>
                <a:cs typeface="Times New Roman" panose="02020603050405020304" pitchFamily="18" charset="0"/>
              </a:rPr>
              <a:t>Justificación</a:t>
            </a:r>
          </a:p>
        </p:txBody>
      </p:sp>
    </p:spTree>
    <p:extLst>
      <p:ext uri="{BB962C8B-B14F-4D97-AF65-F5344CB8AC3E}">
        <p14:creationId xmlns:p14="http://schemas.microsoft.com/office/powerpoint/2010/main" val="1133236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p:cNvGraphicFramePr/>
          <p:nvPr>
            <p:extLst>
              <p:ext uri="{D42A27DB-BD31-4B8C-83A1-F6EECF244321}">
                <p14:modId xmlns:p14="http://schemas.microsoft.com/office/powerpoint/2010/main" val="1991489741"/>
              </p:ext>
            </p:extLst>
          </p:nvPr>
        </p:nvGraphicFramePr>
        <p:xfrm>
          <a:off x="463919" y="352697"/>
          <a:ext cx="11394790" cy="6152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p:cNvGrpSpPr/>
          <p:nvPr/>
        </p:nvGrpSpPr>
        <p:grpSpPr>
          <a:xfrm>
            <a:off x="6703100" y="2541912"/>
            <a:ext cx="2375586" cy="553983"/>
            <a:chOff x="6261172" y="1874710"/>
            <a:chExt cx="2913663" cy="483642"/>
          </a:xfrm>
          <a:effectLst>
            <a:glow rad="139700">
              <a:schemeClr val="accent2">
                <a:satMod val="175000"/>
                <a:alpha val="40000"/>
              </a:schemeClr>
            </a:glow>
          </a:effectLst>
        </p:grpSpPr>
        <p:sp>
          <p:nvSpPr>
            <p:cNvPr id="10" name="Rectángulo 9"/>
            <p:cNvSpPr/>
            <p:nvPr/>
          </p:nvSpPr>
          <p:spPr>
            <a:xfrm>
              <a:off x="6261172" y="1882745"/>
              <a:ext cx="2913663" cy="475607"/>
            </a:xfrm>
            <a:prstGeom prst="rect">
              <a:avLst/>
            </a:prstGeom>
            <a:ln/>
          </p:spPr>
          <p:style>
            <a:lnRef idx="2">
              <a:schemeClr val="dk1">
                <a:shade val="50000"/>
              </a:schemeClr>
            </a:lnRef>
            <a:fillRef idx="1">
              <a:schemeClr val="dk1"/>
            </a:fillRef>
            <a:effectRef idx="0">
              <a:schemeClr val="dk1"/>
            </a:effectRef>
            <a:fontRef idx="minor">
              <a:schemeClr val="lt1"/>
            </a:fontRef>
          </p:style>
        </p:sp>
        <p:sp>
          <p:nvSpPr>
            <p:cNvPr id="11" name="CuadroTexto 10"/>
            <p:cNvSpPr txBox="1"/>
            <p:nvPr/>
          </p:nvSpPr>
          <p:spPr>
            <a:xfrm>
              <a:off x="6261172" y="1874710"/>
              <a:ext cx="2913663" cy="475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000" b="1" kern="1200" dirty="0" smtClean="0">
                  <a:solidFill>
                    <a:schemeClr val="bg1"/>
                  </a:solidFill>
                  <a:latin typeface="Times New Roman" panose="02020603050405020304" pitchFamily="18" charset="0"/>
                  <a:ea typeface="+mn-ea"/>
                  <a:cs typeface="Times New Roman" panose="02020603050405020304" pitchFamily="18" charset="0"/>
                </a:rPr>
                <a:t>ESPECIFICOS</a:t>
              </a:r>
              <a:r>
                <a:rPr lang="es-EC" sz="2800" b="1" kern="1200" dirty="0" smtClean="0">
                  <a:solidFill>
                    <a:schemeClr val="bg1"/>
                  </a:solidFill>
                  <a:latin typeface="Times New Roman" panose="02020603050405020304" pitchFamily="18" charset="0"/>
                  <a:ea typeface="+mn-ea"/>
                  <a:cs typeface="Times New Roman" panose="02020603050405020304" pitchFamily="18" charset="0"/>
                </a:rPr>
                <a:t>  </a:t>
              </a:r>
              <a:endParaRPr lang="es-EC" sz="2800" b="1" kern="1200" dirty="0">
                <a:solidFill>
                  <a:schemeClr val="bg1"/>
                </a:solidFill>
                <a:latin typeface="Times New Roman" panose="02020603050405020304" pitchFamily="18" charset="0"/>
                <a:ea typeface="+mn-ea"/>
                <a:cs typeface="Times New Roman" panose="02020603050405020304" pitchFamily="18" charset="0"/>
              </a:endParaRPr>
            </a:p>
          </p:txBody>
        </p:sp>
      </p:grpSp>
      <p:cxnSp>
        <p:nvCxnSpPr>
          <p:cNvPr id="14" name="Conector recto 13"/>
          <p:cNvCxnSpPr>
            <a:endCxn id="11" idx="1"/>
          </p:cNvCxnSpPr>
          <p:nvPr/>
        </p:nvCxnSpPr>
        <p:spPr>
          <a:xfrm>
            <a:off x="6161314" y="2814301"/>
            <a:ext cx="541786" cy="1"/>
          </a:xfrm>
          <a:prstGeom prst="line">
            <a:avLst/>
          </a:prstGeom>
        </p:spPr>
        <p:style>
          <a:lnRef idx="2">
            <a:schemeClr val="accent6"/>
          </a:lnRef>
          <a:fillRef idx="0">
            <a:schemeClr val="accent6"/>
          </a:fillRef>
          <a:effectRef idx="1">
            <a:schemeClr val="accent6"/>
          </a:effectRef>
          <a:fontRef idx="minor">
            <a:schemeClr val="tx1"/>
          </a:fontRef>
        </p:style>
      </p:cxnSp>
      <p:pic>
        <p:nvPicPr>
          <p:cNvPr id="1026" name="Picture 2" descr="Image result for objetiv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596" y="0"/>
            <a:ext cx="2743203" cy="221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70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050"/>
            <a:ext cx="12192000" cy="108959"/>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ntrada manual 10"/>
          <p:cNvSpPr/>
          <p:nvPr/>
        </p:nvSpPr>
        <p:spPr>
          <a:xfrm>
            <a:off x="0" y="6317672"/>
            <a:ext cx="12192000" cy="540327"/>
          </a:xfrm>
          <a:prstGeom prst="flowChartManualInpu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A203D429-3F64-4252-9765-FDD66F8B621F}"/>
              </a:ext>
            </a:extLst>
          </p:cNvPr>
          <p:cNvSpPr txBox="1"/>
          <p:nvPr/>
        </p:nvSpPr>
        <p:spPr>
          <a:xfrm>
            <a:off x="2968937" y="396883"/>
            <a:ext cx="6802080" cy="707886"/>
          </a:xfrm>
          <a:prstGeom prst="rect">
            <a:avLst/>
          </a:prstGeom>
          <a:noFill/>
        </p:spPr>
        <p:txBody>
          <a:bodyPr wrap="square" rtlCol="0">
            <a:spAutoFit/>
          </a:bodyPr>
          <a:lstStyle/>
          <a:p>
            <a:r>
              <a:rPr lang="es-EC" sz="4000" b="1" dirty="0" smtClean="0">
                <a:latin typeface="Times New Roman" panose="02020603050405020304" pitchFamily="18" charset="0"/>
                <a:cs typeface="Times New Roman" panose="02020603050405020304" pitchFamily="18" charset="0"/>
              </a:rPr>
              <a:t>Preguntas de investigación</a:t>
            </a:r>
            <a:endParaRPr lang="es-EC" sz="4000" b="1" dirty="0">
              <a:latin typeface="Times New Roman" panose="02020603050405020304" pitchFamily="18" charset="0"/>
              <a:cs typeface="Times New Roman" panose="02020603050405020304" pitchFamily="18" charset="0"/>
            </a:endParaRPr>
          </a:p>
        </p:txBody>
      </p:sp>
      <p:sp>
        <p:nvSpPr>
          <p:cNvPr id="3" name="Rectángulo redondeado 2"/>
          <p:cNvSpPr/>
          <p:nvPr/>
        </p:nvSpPr>
        <p:spPr>
          <a:xfrm>
            <a:off x="2029639" y="2158928"/>
            <a:ext cx="8024398" cy="88034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lvl="0" indent="-342900">
              <a:buFont typeface="Arial" panose="020B0604020202020204" pitchFamily="34" charset="0"/>
              <a:buChar char="•"/>
            </a:pPr>
            <a:r>
              <a:rPr lang="es-EC" sz="2000" dirty="0" smtClean="0">
                <a:solidFill>
                  <a:schemeClr val="tx1"/>
                </a:solidFill>
                <a:latin typeface="Times New Roman" panose="02020603050405020304" pitchFamily="18" charset="0"/>
                <a:cs typeface="Times New Roman" panose="02020603050405020304" pitchFamily="18" charset="0"/>
              </a:rPr>
              <a:t>¿De </a:t>
            </a:r>
            <a:r>
              <a:rPr lang="es-EC" sz="2000" dirty="0">
                <a:solidFill>
                  <a:schemeClr val="tx1"/>
                </a:solidFill>
                <a:latin typeface="Times New Roman" panose="02020603050405020304" pitchFamily="18" charset="0"/>
                <a:cs typeface="Times New Roman" panose="02020603050405020304" pitchFamily="18" charset="0"/>
              </a:rPr>
              <a:t>acuerdo a la escala de Framingham que factores de riesgo de enfermedades cardiovasculares tiene los trabajadores?</a:t>
            </a:r>
            <a:endParaRPr lang="es-ES" sz="2000" dirty="0">
              <a:solidFill>
                <a:schemeClr val="tx1"/>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2029639" y="1226857"/>
            <a:ext cx="8024397" cy="65682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EC" sz="2000" dirty="0" smtClean="0">
                <a:solidFill>
                  <a:sysClr val="windowText" lastClr="000000"/>
                </a:solidFill>
                <a:latin typeface="Times New Roman" panose="02020603050405020304" pitchFamily="18" charset="0"/>
                <a:cs typeface="Times New Roman" panose="02020603050405020304" pitchFamily="18" charset="0"/>
              </a:rPr>
              <a:t>¿Cuáles son los factores sociodemográficos que caracterizan a la población a estudiarse?</a:t>
            </a:r>
            <a:endParaRPr lang="es-ES" sz="2000" dirty="0">
              <a:solidFill>
                <a:sysClr val="windowText" lastClr="000000"/>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2029638" y="3314521"/>
            <a:ext cx="8024398" cy="94797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buFont typeface="Arial" panose="020B0604020202020204" pitchFamily="34" charset="0"/>
              <a:buChar char="•"/>
            </a:pPr>
            <a:r>
              <a:rPr lang="es-EC" sz="2000" dirty="0" smtClean="0">
                <a:solidFill>
                  <a:schemeClr val="tx1"/>
                </a:solidFill>
                <a:latin typeface="Times New Roman" panose="02020603050405020304" pitchFamily="18" charset="0"/>
                <a:cs typeface="Times New Roman" panose="02020603050405020304" pitchFamily="18" charset="0"/>
              </a:rPr>
              <a:t>¿Clasificar </a:t>
            </a:r>
            <a:r>
              <a:rPr lang="es-EC" sz="2000" dirty="0">
                <a:solidFill>
                  <a:schemeClr val="tx1"/>
                </a:solidFill>
                <a:latin typeface="Times New Roman" panose="02020603050405020304" pitchFamily="18" charset="0"/>
                <a:cs typeface="Times New Roman" panose="02020603050405020304" pitchFamily="18" charset="0"/>
              </a:rPr>
              <a:t>el riesgo cardiovascular </a:t>
            </a:r>
            <a:r>
              <a:rPr lang="es-EC" sz="2000" dirty="0" smtClean="0">
                <a:solidFill>
                  <a:schemeClr val="tx1"/>
                </a:solidFill>
                <a:latin typeface="Times New Roman" panose="02020603050405020304" pitchFamily="18" charset="0"/>
                <a:cs typeface="Times New Roman" panose="02020603050405020304" pitchFamily="18" charset="0"/>
              </a:rPr>
              <a:t>posterior a </a:t>
            </a:r>
            <a:r>
              <a:rPr lang="es-EC" sz="2000" dirty="0">
                <a:solidFill>
                  <a:schemeClr val="tx1"/>
                </a:solidFill>
                <a:latin typeface="Times New Roman" panose="02020603050405020304" pitchFamily="18" charset="0"/>
                <a:cs typeface="Times New Roman" panose="02020603050405020304" pitchFamily="18" charset="0"/>
              </a:rPr>
              <a:t>la aplicación de la escala de Framingham. </a:t>
            </a:r>
            <a:endParaRPr lang="es-ES" sz="2000" dirty="0">
              <a:solidFill>
                <a:schemeClr val="tx1"/>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2029638" y="4506671"/>
            <a:ext cx="8024398" cy="92231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lvl="0" indent="-342900">
              <a:buFont typeface="Arial" panose="020B0604020202020204" pitchFamily="34" charset="0"/>
              <a:buChar char="•"/>
            </a:pPr>
            <a:r>
              <a:rPr lang="es-EC" sz="2000" dirty="0" smtClean="0">
                <a:solidFill>
                  <a:schemeClr val="tx1"/>
                </a:solidFill>
                <a:latin typeface="Times New Roman" panose="02020603050405020304" pitchFamily="18" charset="0"/>
                <a:cs typeface="Times New Roman" panose="02020603050405020304" pitchFamily="18" charset="0"/>
              </a:rPr>
              <a:t>¿Cuál </a:t>
            </a:r>
            <a:r>
              <a:rPr lang="es-EC" sz="2000" dirty="0">
                <a:solidFill>
                  <a:schemeClr val="tx1"/>
                </a:solidFill>
                <a:latin typeface="Times New Roman" panose="02020603050405020304" pitchFamily="18" charset="0"/>
                <a:cs typeface="Times New Roman" panose="02020603050405020304" pitchFamily="18" charset="0"/>
              </a:rPr>
              <a:t>es la importación de realizar un </a:t>
            </a:r>
            <a:r>
              <a:rPr lang="es-EC" sz="2000" dirty="0" smtClean="0">
                <a:solidFill>
                  <a:schemeClr val="tx1"/>
                </a:solidFill>
                <a:latin typeface="Times New Roman" panose="02020603050405020304" pitchFamily="18" charset="0"/>
                <a:cs typeface="Times New Roman" panose="02020603050405020304" pitchFamily="18" charset="0"/>
              </a:rPr>
              <a:t>guía de prevención </a:t>
            </a:r>
            <a:r>
              <a:rPr lang="es-EC" sz="2000" dirty="0" smtClean="0">
                <a:solidFill>
                  <a:schemeClr val="tx1"/>
                </a:solidFill>
                <a:latin typeface="Times New Roman" panose="02020603050405020304" pitchFamily="18" charset="0"/>
                <a:cs typeface="Times New Roman" panose="02020603050405020304" pitchFamily="18" charset="0"/>
              </a:rPr>
              <a:t>para los trabajadores del Hospital Esmeraldas Sur?</a:t>
            </a:r>
            <a:endParaRPr lang="es-E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502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30-09-18">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Presentación1</Template>
  <TotalTime>4141</TotalTime>
  <Words>2108</Words>
  <Application>Microsoft Office PowerPoint</Application>
  <PresentationFormat>Panorámica</PresentationFormat>
  <Paragraphs>171</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Baskerville Old Face</vt:lpstr>
      <vt:lpstr>Calibri</vt:lpstr>
      <vt:lpstr>Calibri Light</vt:lpstr>
      <vt:lpstr>Times New Roman</vt:lpstr>
      <vt:lpstr>30-09-18</vt:lpstr>
      <vt:lpstr>UNIVESIDAD TÉCNICA DEL NORTE  FACULTAD CIENCIAS DE LA SALUD CARRERA DE ENFERMERÍA </vt:lpstr>
      <vt:lpstr>Presentación de PowerPoint</vt:lpstr>
      <vt:lpstr>Presentación de PowerPoint</vt:lpstr>
      <vt:lpstr>Planteamiento del problema</vt:lpstr>
      <vt:lpstr>Planteamiento del problema</vt:lpstr>
      <vt:lpstr>Formulación del problema</vt:lpstr>
      <vt:lpstr>Justificación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UNIVESIDAD TÉCNICA DEL NORTE  FACULTAD CIENCIAS DE LA SALUD CARRERA DE ENFERMERÍA</dc:title>
  <dc:creator>USUARIO</dc:creator>
  <cp:lastModifiedBy>ismael ganchozo</cp:lastModifiedBy>
  <cp:revision>210</cp:revision>
  <dcterms:created xsi:type="dcterms:W3CDTF">2019-08-26T14:55:37Z</dcterms:created>
  <dcterms:modified xsi:type="dcterms:W3CDTF">2019-10-23T06:01:15Z</dcterms:modified>
</cp:coreProperties>
</file>